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6" r:id="rId12"/>
    <p:sldId id="261" r:id="rId13"/>
    <p:sldId id="262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71DE62-5DA9-044E-A4FA-7AB4A93230DE}">
          <p14:sldIdLst>
            <p14:sldId id="256"/>
            <p14:sldId id="257"/>
            <p14:sldId id="265"/>
            <p14:sldId id="268"/>
            <p14:sldId id="269"/>
            <p14:sldId id="270"/>
            <p14:sldId id="271"/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7"/>
          </p14:sldIdLst>
        </p14:section>
        <p14:section name="Untitled Section" id="{1C8F5DF9-33EC-094D-96D7-BC8A87472B3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Guide/CSS/Understanding_z_index/The_stacking_context" TargetMode="Externa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Guacamole 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协议格式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指令内部的列表里的每个元素，都有一个十进制的正整数前缀，这个前缀与元素的值通过英文的句号分隔。这个前缀指明表示元素的值的</a:t>
            </a:r>
            <a:r>
              <a:rPr lang="en-US" dirty="0" err="1"/>
              <a:t>unicode</a:t>
            </a:r>
            <a:r>
              <a:rPr lang="zh-CN" altLang="en-US" dirty="0"/>
              <a:t>字符的个数，元素是按</a:t>
            </a:r>
            <a:r>
              <a:rPr lang="en-US" dirty="0"/>
              <a:t>UTF-8</a:t>
            </a:r>
            <a:r>
              <a:rPr lang="zh-CN" altLang="en-US" dirty="0"/>
              <a:t>编码的。</a:t>
            </a:r>
          </a:p>
          <a:p>
            <a:pPr latinLnBrk="1"/>
            <a:r>
              <a:rPr lang="zh-CN" altLang="en-US" dirty="0"/>
              <a:t>长度</a:t>
            </a:r>
            <a:r>
              <a:rPr lang="en-US" altLang="zh-CN" dirty="0"/>
              <a:t>.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D0AD4-5700-404A-82E4-72F8F504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4840"/>
            <a:ext cx="16534528" cy="12832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C99B-E171-8C43-ACE6-1D746CB3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操作码，参数1，参数2，参数3，…；</a:t>
            </a:r>
          </a:p>
          <a:p>
            <a:r>
              <a:rPr lang="zh-CN" altLang="en-US" dirty="0"/>
              <a:t>服务器发往客户端，或者客户端发往服务器的消息，由任意数量的完整指令组成。客户端发往服务端的消息多数是控制指令（用于建立连接、断开连接）和事件指令（鼠标事件、键盘事件）。服务端发往客户端的消息多数是绘制指令（缓存、裁切、绘图），服务端讲客户端看作远端的屏幕</a:t>
            </a:r>
            <a:r>
              <a:rPr lang="en-US" altLang="zh-CN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1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7C247-2BF2-EA48-8E43-8274D6F87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534"/>
            <a:ext cx="10515600" cy="2696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C7E7F-03E7-FD4D-87DE-1B07CD15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8" y="3038841"/>
            <a:ext cx="6392828" cy="36440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BF43-63CE-2E4D-B87A-F7B0A9C8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zh-Hans" altLang="en-US" dirty="0"/>
              <a:t>使用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F7EA5-40EE-9544-9ED7-A35973965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73" y="1790683"/>
            <a:ext cx="35433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1C415-1C5A-0A48-A6D6-DE76ECEA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73" y="2703613"/>
            <a:ext cx="5359400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BA3E-4F3F-2341-9699-6B39961C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073" y="0"/>
            <a:ext cx="5569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3047-D465-FE48-868C-AF54FF14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坑点</a:t>
            </a:r>
            <a:r>
              <a:rPr lang="en-US" altLang="zh-Hans" dirty="0"/>
              <a:t>1</a:t>
            </a:r>
            <a:r>
              <a:rPr lang="zh-Hans" altLang="en-US" dirty="0"/>
              <a:t>：桌面不显示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13B55A-EC22-9E4F-AD16-230FEE22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629" y="1522176"/>
            <a:ext cx="9674050" cy="29785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12C84F-B73A-254F-8355-7E5DBB9863B6}"/>
              </a:ext>
            </a:extLst>
          </p:cNvPr>
          <p:cNvSpPr/>
          <p:nvPr/>
        </p:nvSpPr>
        <p:spPr>
          <a:xfrm>
            <a:off x="838200" y="5473150"/>
            <a:ext cx="11692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解决办法： 这个跟</a:t>
            </a:r>
            <a:r>
              <a:rPr lang="en-US" sz="2800" dirty="0" err="1"/>
              <a:t>css</a:t>
            </a:r>
            <a:r>
              <a:rPr lang="zh-CN" altLang="en-US" sz="2800" dirty="0"/>
              <a:t>堆叠上下文有关，给用来渲染桌面的</a:t>
            </a:r>
            <a:r>
              <a:rPr lang="en-US" sz="2800" dirty="0" err="1"/>
              <a:t>dom</a:t>
            </a:r>
            <a:r>
              <a:rPr lang="zh-CN" altLang="en-US" sz="2800" dirty="0"/>
              <a:t>添加 </a:t>
            </a:r>
            <a:r>
              <a:rPr lang="en-US" sz="2800" dirty="0" err="1"/>
              <a:t>position:fixed|stickey</a:t>
            </a:r>
            <a:r>
              <a:rPr lang="zh-Hans" altLang="en-US" sz="2800" dirty="0"/>
              <a:t>，</a:t>
            </a:r>
            <a:r>
              <a:rPr lang="zh-CN" altLang="en-US" sz="2800" dirty="0">
                <a:hlinkClick r:id="rId3"/>
              </a:rPr>
              <a:t>具体参考</a:t>
            </a:r>
            <a:r>
              <a:rPr lang="zh-Hans" altLang="en-US" sz="2800" dirty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87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08BF-8856-1E46-9B94-FA79EDB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坑点</a:t>
            </a:r>
            <a:r>
              <a:rPr lang="en-US" altLang="zh-CN" dirty="0"/>
              <a:t>2</a:t>
            </a:r>
            <a:r>
              <a:rPr lang="zh-CN" altLang="en-US" dirty="0"/>
              <a:t> ：键盘事件冲突</a:t>
            </a:r>
            <a:r>
              <a:rPr lang="en-US" altLang="zh-CN" dirty="0"/>
              <a:t>&amp;</a:t>
            </a:r>
            <a:r>
              <a:rPr lang="zh-CN" altLang="en-US" dirty="0"/>
              <a:t>键盘事件无效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3740-0704-B043-BE4E-7A16DB69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dirty="0"/>
              <a:t>Guacamole</a:t>
            </a:r>
            <a:r>
              <a:rPr lang="zh-CN" altLang="en-US" dirty="0"/>
              <a:t>的键盘事件是绑定在</a:t>
            </a:r>
            <a:r>
              <a:rPr lang="en-US" dirty="0"/>
              <a:t>document</a:t>
            </a:r>
            <a:r>
              <a:rPr lang="zh-CN" altLang="en-US" dirty="0"/>
              <a:t>上的，而</a:t>
            </a:r>
            <a:r>
              <a:rPr lang="en-US" dirty="0"/>
              <a:t>tm＋</a:t>
            </a:r>
            <a:r>
              <a:rPr lang="zh-CN" altLang="en-US" dirty="0"/>
              <a:t>的其地方也有绑定键盘事件，比如 聊天，这样就造成了冲突。</a:t>
            </a:r>
            <a:br>
              <a:rPr lang="zh-CN" altLang="en-US" dirty="0"/>
            </a:br>
            <a:r>
              <a:rPr lang="zh-CN" altLang="en-US" b="1" dirty="0"/>
              <a:t>解决办法：</a:t>
            </a:r>
            <a:r>
              <a:rPr lang="zh-CN" altLang="en-US" dirty="0"/>
              <a:t> 把</a:t>
            </a:r>
            <a:r>
              <a:rPr lang="en-US" dirty="0" err="1"/>
              <a:t>guca</a:t>
            </a:r>
            <a:r>
              <a:rPr lang="zh-CN" altLang="en-US" dirty="0"/>
              <a:t>的键盘事件绑定到所渲染的容器上</a:t>
            </a:r>
          </a:p>
          <a:p>
            <a:r>
              <a:rPr lang="zh-CN" altLang="en-US" dirty="0"/>
              <a:t>但是问题又来了，所在的</a:t>
            </a:r>
            <a:r>
              <a:rPr lang="en-US" dirty="0"/>
              <a:t>div</a:t>
            </a:r>
            <a:r>
              <a:rPr lang="zh-CN" altLang="en-US" dirty="0"/>
              <a:t>绑定键盘事件后，桌面里面的键盘事件无效</a:t>
            </a:r>
            <a:br>
              <a:rPr lang="zh-CN" altLang="en-US" dirty="0"/>
            </a:br>
            <a:r>
              <a:rPr lang="zh-CN" altLang="en-US" b="1" dirty="0"/>
              <a:t>解决办法：</a:t>
            </a:r>
            <a:r>
              <a:rPr lang="zh-CN" altLang="en-US" dirty="0"/>
              <a:t> </a:t>
            </a:r>
            <a:r>
              <a:rPr lang="en-US" dirty="0"/>
              <a:t>div</a:t>
            </a:r>
            <a:r>
              <a:rPr lang="zh-CN" altLang="en-US" dirty="0"/>
              <a:t>本身并不能像</a:t>
            </a:r>
            <a:r>
              <a:rPr lang="en-US" dirty="0"/>
              <a:t>input ，</a:t>
            </a:r>
            <a:r>
              <a:rPr lang="en-US" dirty="0" err="1"/>
              <a:t>textarea</a:t>
            </a:r>
            <a:r>
              <a:rPr lang="zh-CN" altLang="en-US" dirty="0"/>
              <a:t>支持输入</a:t>
            </a:r>
            <a:r>
              <a:rPr lang="en-US" altLang="zh-CN" dirty="0"/>
              <a:t>, </a:t>
            </a:r>
            <a:r>
              <a:rPr lang="zh-CN" altLang="en-US" dirty="0"/>
              <a:t>添加</a:t>
            </a:r>
            <a:r>
              <a:rPr lang="en-US" dirty="0" err="1"/>
              <a:t>tabindex</a:t>
            </a:r>
            <a:r>
              <a:rPr lang="en-US" dirty="0"/>
              <a:t> </a:t>
            </a:r>
            <a:r>
              <a:rPr lang="zh-CN" altLang="en-US" dirty="0"/>
              <a:t>属性成功解决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7E25-5CCE-1D4A-A3C7-842E2B41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坑点三：</a:t>
            </a:r>
            <a:r>
              <a:rPr lang="en-US" dirty="0"/>
              <a:t>Guacamole</a:t>
            </a:r>
            <a:r>
              <a:rPr lang="zh-CN" altLang="en-US" dirty="0"/>
              <a:t>断开失败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164D-38F2-3D46-AADA-2721ADB9A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有时候调用</a:t>
            </a:r>
            <a:r>
              <a:rPr lang="en-US" dirty="0"/>
              <a:t>Guacamole</a:t>
            </a:r>
            <a:r>
              <a:rPr lang="zh-CN" altLang="en-US" dirty="0"/>
              <a:t>的</a:t>
            </a:r>
            <a:r>
              <a:rPr lang="en-US" dirty="0"/>
              <a:t>disconnect，</a:t>
            </a:r>
            <a:r>
              <a:rPr lang="zh-CN" altLang="en-US" dirty="0"/>
              <a:t>连接并没有断开，虽然</a:t>
            </a:r>
            <a:r>
              <a:rPr lang="en-US" dirty="0" err="1"/>
              <a:t>dom</a:t>
            </a:r>
            <a:r>
              <a:rPr lang="zh-CN" altLang="en-US" dirty="0"/>
              <a:t>已经销毁，但是连接还在狂刷数据</a:t>
            </a:r>
            <a:r>
              <a:rPr lang="zh-Hans" altLang="en-US" dirty="0"/>
              <a:t>。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F9F45-F970-864D-B87A-230E6886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62" y="2619976"/>
            <a:ext cx="8585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介绍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340" y="1691005"/>
            <a:ext cx="4572000" cy="304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6420" y="1796415"/>
            <a:ext cx="475107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Apache Guacamole is a clientless remote desktop gateway. It supports standard protocols like VNC, RDP, and SSH.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We call it clientless because no plugins or client software are required.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Thanks to HTML5, once Guacamole is installed on a server, all you need to access your desktops is a web browser.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AB79-4BA4-7E4B-BD14-9AF4182C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55908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Guacamole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是一个基于 </a:t>
            </a:r>
            <a:r>
              <a:rPr lang="en-US" sz="2800" dirty="0">
                <a:latin typeface="+mn-lt"/>
                <a:ea typeface="+mn-ea"/>
                <a:cs typeface="+mn-cs"/>
              </a:rPr>
              <a:t>HTML 5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和 </a:t>
            </a:r>
            <a:r>
              <a:rPr lang="en-US" sz="2800" dirty="0"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的 </a:t>
            </a:r>
            <a:r>
              <a:rPr lang="en-US" sz="2800" dirty="0">
                <a:latin typeface="+mn-lt"/>
                <a:ea typeface="+mn-ea"/>
                <a:cs typeface="+mn-cs"/>
              </a:rPr>
              <a:t>VNC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查看器，服务端基于 </a:t>
            </a:r>
            <a:r>
              <a:rPr lang="en-US" sz="2800" dirty="0">
                <a:latin typeface="+mn-lt"/>
                <a:ea typeface="+mn-ea"/>
                <a:cs typeface="+mn-cs"/>
              </a:rPr>
              <a:t>Java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的 </a:t>
            </a:r>
            <a:r>
              <a:rPr lang="en-US" sz="2800" dirty="0">
                <a:latin typeface="+mn-lt"/>
                <a:ea typeface="+mn-ea"/>
                <a:cs typeface="+mn-cs"/>
              </a:rPr>
              <a:t>VNC-to-XML </a:t>
            </a:r>
            <a:r>
              <a:rPr lang="zh-CN" altLang="en-US" sz="2800" dirty="0">
                <a:latin typeface="+mn-lt"/>
                <a:ea typeface="+mn-ea"/>
                <a:cs typeface="+mn-cs"/>
              </a:rPr>
              <a:t>代理开发。要求浏览器支持</a:t>
            </a:r>
            <a:r>
              <a:rPr lang="en-US" sz="2800" dirty="0">
                <a:latin typeface="+mn-lt"/>
                <a:ea typeface="+mn-ea"/>
                <a:cs typeface="+mn-cs"/>
              </a:rPr>
              <a:t>HTML5。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					</a:t>
            </a:r>
            <a:r>
              <a:rPr lang="en-US" altLang="zh-Hans" sz="2800" dirty="0">
                <a:latin typeface="+mn-lt"/>
                <a:ea typeface="+mn-ea"/>
                <a:cs typeface="+mn-cs"/>
              </a:rPr>
              <a:t>——</a:t>
            </a:r>
            <a:r>
              <a:rPr lang="zh-Hans" altLang="en-US" sz="2800" dirty="0">
                <a:latin typeface="+mn-lt"/>
                <a:ea typeface="+mn-ea"/>
                <a:cs typeface="+mn-cs"/>
              </a:rPr>
              <a:t>百度百科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70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7882-255C-1A48-9BFB-937EB8CB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1.1</a:t>
            </a:r>
            <a:r>
              <a:rPr lang="zh-Hans" altLang="en-US" dirty="0"/>
              <a:t> </a:t>
            </a:r>
            <a:r>
              <a:rPr lang="zh-CN" altLang="en-US" dirty="0"/>
              <a:t>远程桌面协议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26F0-8190-DE4F-BFDD-8D5A012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 </a:t>
            </a:r>
            <a:r>
              <a:rPr lang="en-US" dirty="0"/>
              <a:t>VNC</a:t>
            </a:r>
          </a:p>
          <a:p>
            <a:r>
              <a:rPr lang="zh-Hans" altLang="en-US" dirty="0"/>
              <a:t> </a:t>
            </a:r>
            <a:r>
              <a:rPr lang="en-US" dirty="0"/>
              <a:t>SPICE</a:t>
            </a:r>
          </a:p>
          <a:p>
            <a:r>
              <a:rPr lang="zh-Hans" altLang="en-US" dirty="0"/>
              <a:t> </a:t>
            </a:r>
            <a:r>
              <a:rPr lang="en-US" dirty="0"/>
              <a:t>RDP</a:t>
            </a:r>
          </a:p>
        </p:txBody>
      </p:sp>
    </p:spTree>
    <p:extLst>
      <p:ext uri="{BB962C8B-B14F-4D97-AF65-F5344CB8AC3E}">
        <p14:creationId xmlns:p14="http://schemas.microsoft.com/office/powerpoint/2010/main" val="367398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45D-E4D2-6145-B014-B872A2D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C37C-6BD0-864E-A62C-9903B0B4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适用系统：</a:t>
            </a:r>
            <a:r>
              <a:rPr lang="en-US" dirty="0" err="1"/>
              <a:t>windows、linux</a:t>
            </a:r>
            <a:endParaRPr lang="en-US" dirty="0"/>
          </a:p>
          <a:p>
            <a:r>
              <a:rPr lang="zh-CN" altLang="en-US" dirty="0"/>
              <a:t>网络流量：较小，常用</a:t>
            </a:r>
            <a:r>
              <a:rPr lang="en-US" altLang="zh-CN" dirty="0"/>
              <a:t>100</a:t>
            </a:r>
            <a:r>
              <a:rPr lang="en-US" dirty="0"/>
              <a:t>k</a:t>
            </a:r>
            <a:r>
              <a:rPr lang="zh-CN" altLang="en-US" dirty="0"/>
              <a:t>左右</a:t>
            </a:r>
          </a:p>
          <a:p>
            <a:r>
              <a:rPr lang="zh-CN" altLang="en-US" dirty="0"/>
              <a:t>适用场景：主要用于</a:t>
            </a:r>
            <a:r>
              <a:rPr lang="en-US" dirty="0" err="1"/>
              <a:t>linux</a:t>
            </a:r>
            <a:r>
              <a:rPr lang="zh-CN" altLang="en-US" dirty="0"/>
              <a:t>的服务器的管理，由于无声音和</a:t>
            </a:r>
            <a:r>
              <a:rPr lang="en-US" dirty="0" err="1"/>
              <a:t>usb</a:t>
            </a:r>
            <a:r>
              <a:rPr lang="zh-CN" altLang="en-US" dirty="0"/>
              <a:t>传输，不满足于虚拟桌面的使用</a:t>
            </a:r>
          </a:p>
        </p:txBody>
      </p:sp>
    </p:spTree>
    <p:extLst>
      <p:ext uri="{BB962C8B-B14F-4D97-AF65-F5344CB8AC3E}">
        <p14:creationId xmlns:p14="http://schemas.microsoft.com/office/powerpoint/2010/main" val="323157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8E68-09E5-0D46-967B-B830FF11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DB5F-B7BE-D84C-BBBF-B5B34A41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适用系统：</a:t>
            </a:r>
            <a:r>
              <a:rPr lang="en-US" dirty="0" err="1"/>
              <a:t>linux</a:t>
            </a:r>
            <a:endParaRPr lang="en-US" dirty="0"/>
          </a:p>
          <a:p>
            <a:r>
              <a:rPr lang="zh-CN" altLang="en-US" dirty="0"/>
              <a:t>网络流量：较大，正常使用</a:t>
            </a:r>
            <a:r>
              <a:rPr lang="en-US" altLang="zh-CN" dirty="0"/>
              <a:t>10-20</a:t>
            </a:r>
            <a:r>
              <a:rPr lang="en-US" dirty="0"/>
              <a:t>M</a:t>
            </a:r>
          </a:p>
          <a:p>
            <a:r>
              <a:rPr lang="zh-CN" altLang="en-US" dirty="0"/>
              <a:t>适用场景：由于在色彩、音频和</a:t>
            </a:r>
            <a:r>
              <a:rPr lang="en-US" dirty="0" err="1"/>
              <a:t>usb</a:t>
            </a:r>
            <a:r>
              <a:rPr lang="zh-CN" altLang="en-US" dirty="0"/>
              <a:t>方面，适用于虚拟桌面，主要用于虚拟机的虚拟桌面应用</a:t>
            </a:r>
          </a:p>
        </p:txBody>
      </p:sp>
    </p:spTree>
    <p:extLst>
      <p:ext uri="{BB962C8B-B14F-4D97-AF65-F5344CB8AC3E}">
        <p14:creationId xmlns:p14="http://schemas.microsoft.com/office/powerpoint/2010/main" val="179611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1A00-0F46-A842-939B-F4D0B4A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0600-BA88-CA4D-A55C-37F4CE3A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适用系统：</a:t>
            </a:r>
            <a:r>
              <a:rPr lang="en-US" dirty="0" err="1"/>
              <a:t>windows、linux</a:t>
            </a:r>
            <a:endParaRPr lang="en-US" dirty="0"/>
          </a:p>
          <a:p>
            <a:r>
              <a:rPr lang="zh-CN" altLang="en-US" dirty="0"/>
              <a:t>网络流量：较小，正常使用</a:t>
            </a:r>
            <a:r>
              <a:rPr lang="en-US" altLang="zh-CN" dirty="0"/>
              <a:t>100-200</a:t>
            </a:r>
            <a:r>
              <a:rPr lang="en-US" dirty="0"/>
              <a:t>k</a:t>
            </a:r>
            <a:r>
              <a:rPr lang="zh-CN" altLang="en-US" dirty="0"/>
              <a:t>左右</a:t>
            </a:r>
          </a:p>
          <a:p>
            <a:r>
              <a:rPr lang="zh-CN" altLang="en-US" dirty="0"/>
              <a:t>适用场景：由于在色彩、音频、</a:t>
            </a:r>
            <a:r>
              <a:rPr lang="en-US" dirty="0" err="1"/>
              <a:t>usb</a:t>
            </a:r>
            <a:r>
              <a:rPr lang="zh-CN" altLang="en-US" dirty="0"/>
              <a:t>及本地磁盘映射方面较好，非常适用于虚拟桌面</a:t>
            </a:r>
          </a:p>
        </p:txBody>
      </p:sp>
    </p:spTree>
    <p:extLst>
      <p:ext uri="{BB962C8B-B14F-4D97-AF65-F5344CB8AC3E}">
        <p14:creationId xmlns:p14="http://schemas.microsoft.com/office/powerpoint/2010/main" val="394542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130" y="1790700"/>
            <a:ext cx="7614285" cy="4351655"/>
          </a:xfrm>
        </p:spPr>
        <p:txBody>
          <a:bodyPr/>
          <a:lstStyle/>
          <a:p>
            <a:r>
              <a:rPr lang="zh-CN" altLang="en-US" dirty="0"/>
              <a:t>Guacamole不是一个独立的Web应用程序，而是由许多部件组成的。Web应用程序实际上是整个项目里最小最轻量的，大部分的功能依靠Guacamole的底层组件来完成。</a:t>
            </a:r>
          </a:p>
          <a:p>
            <a:r>
              <a:rPr lang="zh-CN" altLang="en-US" dirty="0"/>
              <a:t>主要由guacamoleclient、guacamole server、guacamole proxy三部分组成。</a:t>
            </a:r>
            <a:endParaRPr lang="en-US" altLang="zh-CN" dirty="0"/>
          </a:p>
        </p:txBody>
      </p:sp>
      <p:pic>
        <p:nvPicPr>
          <p:cNvPr id="4" name="图片 3" descr="20130807175301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1790700"/>
            <a:ext cx="260985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Hans" altLang="en-US" dirty="0"/>
              <a:t> </a:t>
            </a:r>
            <a:r>
              <a:rPr lang="en-US" altLang="zh-CN" dirty="0" err="1"/>
              <a:t>协议</a:t>
            </a:r>
            <a:r>
              <a:rPr lang="en-US" altLang="zh-CN" dirty="0"/>
              <a:t>(guacamole)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guacamole 协议是一个远程屏幕绘制和事件传输协议。拥有这两项能力的协议自然而然与远程桌面协议有相同的功能。guacamole协议与远程桌面协议的设计原则不同，guacamole协议本身不实现任何特定桌面系统的远程桌面功能。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579</Words>
  <Application>Microsoft Macintosh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Guacamole 介绍</vt:lpstr>
      <vt:lpstr>1.介绍</vt:lpstr>
      <vt:lpstr>Guacamole 是一个基于 HTML 5 和 JavaScript 的 VNC 查看器，服务端基于 Java 的 VNC-to-XML 代理开发。要求浏览器支持HTML5。           ——百度百科</vt:lpstr>
      <vt:lpstr>1.1 远程桌面协议</vt:lpstr>
      <vt:lpstr>VNC</vt:lpstr>
      <vt:lpstr>SPICE</vt:lpstr>
      <vt:lpstr>RDP</vt:lpstr>
      <vt:lpstr>2.架构</vt:lpstr>
      <vt:lpstr>2.1 协议(guacamole)</vt:lpstr>
      <vt:lpstr>2.2 协议格式</vt:lpstr>
      <vt:lpstr>PowerPoint Presentation</vt:lpstr>
      <vt:lpstr>PowerPoint Presentation</vt:lpstr>
      <vt:lpstr>3.使用</vt:lpstr>
      <vt:lpstr>坑点1：桌面不显示</vt:lpstr>
      <vt:lpstr>坑点2 ：键盘事件冲突&amp;键盘事件无效</vt:lpstr>
      <vt:lpstr>坑点三：Guacamole断开失败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Guacamole 介绍</dc:title>
  <dc:creator>caojian</dc:creator>
  <cp:lastModifiedBy>Microsoft Office 用户</cp:lastModifiedBy>
  <cp:revision>11</cp:revision>
  <dcterms:created xsi:type="dcterms:W3CDTF">2015-05-05T08:02:00Z</dcterms:created>
  <dcterms:modified xsi:type="dcterms:W3CDTF">2018-08-06T09:14:32Z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