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310" r:id="rId6"/>
    <p:sldId id="258" r:id="rId7"/>
    <p:sldId id="263" r:id="rId8"/>
    <p:sldId id="264" r:id="rId9"/>
    <p:sldId id="265" r:id="rId10"/>
    <p:sldId id="307" r:id="rId11"/>
    <p:sldId id="276" r:id="rId12"/>
    <p:sldId id="277" r:id="rId13"/>
    <p:sldId id="280" r:id="rId14"/>
    <p:sldId id="285" r:id="rId15"/>
    <p:sldId id="286" r:id="rId16"/>
    <p:sldId id="287" r:id="rId17"/>
    <p:sldId id="290" r:id="rId18"/>
    <p:sldId id="291" r:id="rId19"/>
    <p:sldId id="311" r:id="rId20"/>
    <p:sldId id="292" r:id="rId21"/>
    <p:sldId id="293" r:id="rId22"/>
    <p:sldId id="294" r:id="rId23"/>
    <p:sldId id="306" r:id="rId24"/>
  </p:sldIdLst>
  <p:sldSz cx="9144000" cy="6858000" type="screen4x3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/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589B-9807-4A5F-9279-BE4EB27C1D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971EB2-4518-4439-89BC-61B97A45F586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A977AA-FBC4-4145-A0FC-37283C1010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3070DE-9165-42F7-AD45-33BC7F9A10AC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33520" y="1371600"/>
            <a:ext cx="7538942" cy="1414458"/>
          </a:xfrm>
          <a:prstGeom prst="rect">
            <a:avLst/>
          </a:prstGeom>
        </p:spPr>
        <p:txBody>
          <a:bodyPr lIns="0" tIns="0" rIns="18360" bIns="0" anchor="b"/>
          <a:lstStyle/>
          <a:p>
            <a:pPr algn="r">
              <a:lnSpc>
                <a:spcPct val="100000"/>
              </a:lnSpc>
            </a:pPr>
            <a:r>
              <a:rPr lang="zh-CN" sz="4400" b="1" dirty="0">
                <a:solidFill>
                  <a:srgbClr val="50E0EA"/>
                </a:solidFill>
                <a:latin typeface="Calibri" panose="020F0502020204030204"/>
              </a:rPr>
              <a:t>Git版本控制基础技能培训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lIns="0" tIns="45000" rIns="18360" bIns="45000"/>
          <a:lstStyle/>
          <a:p>
            <a:pPr algn="r">
              <a:lnSpc>
                <a:spcPct val="100000"/>
              </a:lnSpc>
            </a:pPr>
            <a:r>
              <a:rPr lang="en-US" sz="2600" dirty="0" err="1">
                <a:latin typeface="Constantia" panose="02030602050306030303"/>
              </a:rPr>
              <a:t>TortoiseGit</a:t>
            </a:r>
            <a:r>
              <a:rPr lang="en-US" sz="2600" dirty="0">
                <a:latin typeface="Constantia" panose="02030602050306030303"/>
              </a:rPr>
              <a:t> +</a:t>
            </a:r>
            <a:r>
              <a:rPr lang="en-US" sz="2600" dirty="0" err="1" smtClean="0">
                <a:latin typeface="Constantia" panose="02030602050306030303"/>
              </a:rPr>
              <a:t>GitBash+Egit</a:t>
            </a:r>
            <a:endParaRPr lang="en-US" sz="2600" dirty="0" smtClean="0">
              <a:latin typeface="Constantia" panose="02030602050306030303"/>
            </a:endParaRPr>
          </a:p>
          <a:p>
            <a:pPr algn="r">
              <a:lnSpc>
                <a:spcPct val="100000"/>
              </a:lnSpc>
            </a:pPr>
            <a:r>
              <a:rPr lang="zh-CN" altLang="en-US" sz="2600" dirty="0" smtClean="0">
                <a:latin typeface="Constantia" panose="02030602050306030303"/>
              </a:rPr>
              <a:t>李凌松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47" name="TextShape 2"/>
          <p:cNvSpPr txBox="1"/>
          <p:nvPr/>
        </p:nvSpPr>
        <p:spPr>
          <a:xfrm>
            <a:off x="500034" y="1428736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dirty="0">
                <a:solidFill>
                  <a:srgbClr val="000000"/>
                </a:solidFill>
                <a:latin typeface="Constantia" panose="02030602050306030303"/>
              </a:rPr>
              <a:t>Push 操作 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在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commit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本地文件之后，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右键</a:t>
            </a:r>
            <a:r>
              <a:rPr lang="zh-CN" dirty="0">
                <a:solidFill>
                  <a:srgbClr val="000000"/>
                </a:solidFill>
                <a:latin typeface="Constantia" panose="02030602050306030303"/>
              </a:rPr>
              <a:t>，TortoiseGit push,出现下面的界面，点击OK就可以push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100" y="2071678"/>
            <a:ext cx="7214760" cy="407196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4000">
                <a:solidFill>
                  <a:srgbClr val="04617B"/>
                </a:solidFill>
                <a:latin typeface="Calibri" panose="020F0502020204030204"/>
              </a:rPr>
              <a:t>TortoiseGit右键菜单栏介绍</a:t>
            </a:r>
            <a:endParaRPr lang="zh-CN" sz="4000">
              <a:solidFill>
                <a:srgbClr val="04617B"/>
              </a:solidFill>
              <a:latin typeface="Calibri" panose="020F0502020204030204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点击进去任何一个文件（文件名为项目名称，一般都打着绿色的对号）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右键 看到有很多的命令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86248" y="2357430"/>
            <a:ext cx="3071834" cy="450057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5000" dirty="0">
                <a:solidFill>
                  <a:srgbClr val="04617B"/>
                </a:solidFill>
                <a:latin typeface="Calibri" panose="020F0502020204030204"/>
              </a:rPr>
              <a:t>Git bash命令介绍</a:t>
            </a:r>
            <a:endParaRPr dirty="0"/>
          </a:p>
        </p:txBody>
      </p:sp>
      <p:sp>
        <p:nvSpPr>
          <p:cNvPr id="172" name="TextShape 2"/>
          <p:cNvSpPr txBox="1"/>
          <p:nvPr/>
        </p:nvSpPr>
        <p:spPr>
          <a:xfrm>
            <a:off x="500040" y="1785926"/>
            <a:ext cx="8229240" cy="453171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add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：添加文件到索引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status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：查看工作目录状况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commit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：提交文件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log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：查看日志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branch 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branchname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：创建分支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checkout   branchname;git checkout –b 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branch</a:t>
            </a:r>
            <a:r>
              <a:rPr lang="zh-CN" altLang="en-US" sz="1200" dirty="0" smtClean="0">
                <a:solidFill>
                  <a:srgbClr val="000000"/>
                </a:solidFill>
                <a:latin typeface="Constantia" panose="02030602050306030303"/>
              </a:rPr>
              <a:t>：创建并且切换到新的分支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merge otherbranch:把otherbranch合并到当前分支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diff:显示工作目录和索引之间的不同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diff commit：显示工作目录和给定提交之间的不同 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diff HEAD：显示工作目录与HEAD之间的不同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diff HEAD^ HEAD 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diff --cached 索引与HEAD版本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diff master..feature 显示两个分支代表的两棵树之间的不同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log HEAD，git log commit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log master～12..master~10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rm:在索引和工作目录中同时删除文件。git不能仅仅在工作目录删除文件。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rm --cached 删除索引中的文件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git mv oldfile newfile:git rm oldfile+git add newfile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command </a:t>
            </a: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--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help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通过web页面查看帮助信息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12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12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1200" dirty="0">
                <a:solidFill>
                  <a:srgbClr val="000000"/>
                </a:solidFill>
                <a:latin typeface="Constantia" panose="02030602050306030303"/>
              </a:rPr>
              <a:t>revert master~2</a:t>
            </a:r>
            <a:endParaRPr sz="12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5000" dirty="0">
                <a:solidFill>
                  <a:srgbClr val="04617B"/>
                </a:solidFill>
                <a:latin typeface="Calibri" panose="020F0502020204030204"/>
              </a:rPr>
              <a:t>Git 远程操作</a:t>
            </a:r>
            <a:endParaRPr dirty="0"/>
          </a:p>
        </p:txBody>
      </p:sp>
      <p:sp>
        <p:nvSpPr>
          <p:cNvPr id="17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clone </a:t>
            </a:r>
            <a:r>
              <a:rPr lang="zh-CN" sz="2000" u="sng" dirty="0">
                <a:solidFill>
                  <a:srgbClr val="E2D700"/>
                </a:solidFill>
                <a:latin typeface="Constantia" panose="02030602050306030303"/>
              </a:rPr>
              <a:t>git@172</a:t>
            </a:r>
            <a:r>
              <a:rPr 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.</a:t>
            </a:r>
            <a:r>
              <a:rPr lang="en-US" alt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17</a:t>
            </a:r>
            <a:r>
              <a:rPr 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.</a:t>
            </a:r>
            <a:r>
              <a:rPr lang="en-US" alt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34</a:t>
            </a:r>
            <a:r>
              <a:rPr 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.</a:t>
            </a:r>
            <a:r>
              <a:rPr lang="en-US" altLang="zh-CN" sz="2000" u="sng" dirty="0" smtClean="0">
                <a:solidFill>
                  <a:srgbClr val="E2D700"/>
                </a:solidFill>
                <a:latin typeface="Constantia" panose="02030602050306030303"/>
              </a:rPr>
              <a:t>200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：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name/repo.git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remote –v :查看关联的远程主机名称 列出远程主机的名称 默认为origin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以及</a:t>
            </a:r>
            <a:r>
              <a:rPr lang="zh-CN" altLang="en-US" sz="2000" dirty="0">
                <a:solidFill>
                  <a:srgbClr val="000000"/>
                </a:solidFill>
                <a:latin typeface="Constantia" panose="02030602050306030303"/>
              </a:rPr>
              <a:t>地址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就是上面的git@172...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remote add origin 网址 ：关联远程库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remote rm origin 解除关联的远程库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fetch origin master:取回远程分支的更新，一般是其他合作成员commit之后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。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branch -a:所有的分支，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bash上显示红色的是远程分支，要查看使用git branch –r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checkout –b newbranch origin/master：在取回的远程分支master上新建一个分支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merge 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orign</a:t>
            </a: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 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master 在本地</a:t>
            </a:r>
            <a:r>
              <a:rPr lang="zh-CN" altLang="en-US" sz="2000" dirty="0" smtClean="0">
                <a:solidFill>
                  <a:srgbClr val="000000"/>
                </a:solidFill>
                <a:latin typeface="Constantia" panose="02030602050306030303"/>
              </a:rPr>
              <a:t>当前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分支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合并远程分支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76" name="TextShape 2"/>
          <p:cNvSpPr txBox="1"/>
          <p:nvPr/>
        </p:nvSpPr>
        <p:spPr>
          <a:xfrm>
            <a:off x="357158" y="1285860"/>
            <a:ext cx="8229240" cy="4714908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pull &lt;远程主机名&gt; &lt;远程分支名&gt;：&lt;本地分支名&gt;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如果远程分支与当前分支合并，可以省略本地分支名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当git  clone的时候默认建立了分支追踪关系。上面的命令可以直接简化为git pull origin</a:t>
            </a:r>
            <a:endParaRPr sz="2000" dirty="0"/>
          </a:p>
          <a:p>
            <a:pPr>
              <a:lnSpc>
                <a:spcPct val="100000"/>
              </a:lnSpc>
              <a:buSzPct val="95000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 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push &lt;远程主机名&gt; 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&lt;</a:t>
            </a:r>
            <a:r>
              <a:rPr lang="zh-CN" altLang="en-US" sz="2000" dirty="0" smtClean="0">
                <a:solidFill>
                  <a:srgbClr val="000000"/>
                </a:solidFill>
                <a:latin typeface="Constantia" panose="02030602050306030303"/>
              </a:rPr>
              <a:t>本地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分支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名&gt;：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&lt;</a:t>
            </a:r>
            <a:r>
              <a:rPr lang="zh-CN" altLang="en-US" sz="2000" dirty="0" smtClean="0">
                <a:solidFill>
                  <a:srgbClr val="000000"/>
                </a:solidFill>
                <a:latin typeface="Constantia" panose="02030602050306030303"/>
              </a:rPr>
              <a:t>远程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分支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名&gt;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push origin master:master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此处 push如果不带任何参数则会有警告，提示使用simple和matching的方式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push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即使用命令 git config –global push.default matching（simple）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   matching表示推送所有的远程分支对应的本地分支，而simple只推送当前的本地分支，现在默认的是simple。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push </a:t>
            </a:r>
            <a:r>
              <a:rPr lang="en-US" altLang="zh-CN" sz="2000" dirty="0" smtClean="0">
                <a:solidFill>
                  <a:srgbClr val="000000"/>
                </a:solidFill>
                <a:latin typeface="Constantia" panose="02030602050306030303"/>
              </a:rPr>
              <a:t>--</a:t>
            </a:r>
            <a:r>
              <a:rPr lang="zh-CN" sz="2000" dirty="0" smtClean="0">
                <a:solidFill>
                  <a:srgbClr val="000000"/>
                </a:solidFill>
                <a:latin typeface="Constantia" panose="02030602050306030303"/>
              </a:rPr>
              <a:t>all </a:t>
            </a:r>
            <a:r>
              <a:rPr lang="zh-CN" sz="2000" dirty="0">
                <a:solidFill>
                  <a:srgbClr val="000000"/>
                </a:solidFill>
                <a:latin typeface="Constantia" panose="02030602050306030303"/>
              </a:rPr>
              <a:t>orgin :不管是否存在对应分支，将本地所有的分支推送</a:t>
            </a:r>
            <a:endParaRPr sz="2000"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400" dirty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zh-CN" sz="2400" dirty="0" smtClean="0">
                <a:solidFill>
                  <a:srgbClr val="000000"/>
                </a:solidFill>
                <a:latin typeface="Constantia" panose="02030602050306030303"/>
              </a:rPr>
              <a:t>it </a:t>
            </a:r>
            <a:r>
              <a:rPr lang="zh-CN" sz="2400" dirty="0">
                <a:solidFill>
                  <a:srgbClr val="000000"/>
                </a:solidFill>
                <a:latin typeface="Constantia" panose="02030602050306030303"/>
              </a:rPr>
              <a:t>push </a:t>
            </a:r>
            <a:r>
              <a:rPr lang="zh-CN" sz="2400" dirty="0" smtClean="0">
                <a:solidFill>
                  <a:srgbClr val="000000"/>
                </a:solidFill>
                <a:latin typeface="Constantia" panose="02030602050306030303"/>
              </a:rPr>
              <a:t>origin</a:t>
            </a:r>
            <a:r>
              <a:rPr lang="en-US" altLang="zh-CN" sz="2400" dirty="0" smtClean="0">
                <a:solidFill>
                  <a:srgbClr val="000000"/>
                </a:solidFill>
                <a:latin typeface="Constantia" panose="02030602050306030303"/>
              </a:rPr>
              <a:t> --</a:t>
            </a:r>
            <a:r>
              <a:rPr lang="zh-CN" sz="2400" dirty="0" smtClean="0">
                <a:solidFill>
                  <a:srgbClr val="000000"/>
                </a:solidFill>
                <a:latin typeface="Constantia" panose="02030602050306030303"/>
              </a:rPr>
              <a:t>tags </a:t>
            </a:r>
            <a:r>
              <a:rPr lang="zh-CN" sz="2400" dirty="0">
                <a:solidFill>
                  <a:srgbClr val="000000"/>
                </a:solidFill>
                <a:latin typeface="Constantia" panose="02030602050306030303"/>
              </a:rPr>
              <a:t>推送本地的标签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5000" b="1" dirty="0">
                <a:solidFill>
                  <a:srgbClr val="04617B"/>
                </a:solidFill>
                <a:latin typeface="Calibri" panose="020F0502020204030204"/>
              </a:rPr>
              <a:t>EGit</a:t>
            </a:r>
            <a:endParaRPr dirty="0"/>
          </a:p>
        </p:txBody>
      </p:sp>
      <p:sp>
        <p:nvSpPr>
          <p:cNvPr id="18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一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Egit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安装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en-US" altLang="zh-CN" sz="4800" dirty="0" smtClean="0">
                <a:solidFill>
                  <a:srgbClr val="000000"/>
                </a:solidFill>
                <a:latin typeface="Constantia" panose="02030602050306030303"/>
              </a:rPr>
              <a:t>1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Eclipse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菜单栏找到help，点击Eclipse Marketplace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搜索框里搜索Egit找到Install(updates)，会提示重启Eclispe，重启即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可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2.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配置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用户信息在菜单栏windows,找到Preferences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点击Team，在下面找到Git,Configuration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85" name="TextShape 2"/>
          <p:cNvSpPr txBox="1"/>
          <p:nvPr/>
        </p:nvSpPr>
        <p:spPr>
          <a:xfrm>
            <a:off x="457200" y="1935360"/>
            <a:ext cx="8229240" cy="456547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点击Add Entry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出现key,value键值对，第一对，key就写</a:t>
            </a:r>
            <a:r>
              <a:rPr lang="zh-CN" sz="2600" dirty="0">
                <a:solidFill>
                  <a:srgbClr val="FF0000"/>
                </a:solidFill>
                <a:latin typeface="Constantia" panose="02030602050306030303"/>
              </a:rPr>
              <a:t>user.</a:t>
            </a:r>
            <a:r>
              <a:rPr lang="zh-CN" sz="2600" dirty="0" smtClean="0">
                <a:solidFill>
                  <a:srgbClr val="FF0000"/>
                </a:solidFill>
                <a:latin typeface="Constantia" panose="02030602050306030303"/>
              </a:rPr>
              <a:t>name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，中文名</a:t>
            </a:r>
            <a:r>
              <a:rPr lang="zh-CN" altLang="en-US" sz="2600" dirty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再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点击add Entry 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第二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对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写</a:t>
            </a:r>
            <a:r>
              <a:rPr lang="zh-CN" sz="2600" dirty="0">
                <a:solidFill>
                  <a:srgbClr val="FF0000"/>
                </a:solidFill>
                <a:latin typeface="Constantia" panose="02030602050306030303"/>
              </a:rPr>
              <a:t>user.email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,填写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邮箱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。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263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邮箱或者</a:t>
            </a:r>
            <a:r>
              <a:rPr lang="en-US" altLang="zh-CN" sz="2600" dirty="0" err="1" smtClean="0">
                <a:solidFill>
                  <a:srgbClr val="000000"/>
                </a:solidFill>
                <a:latin typeface="Constantia" panose="02030602050306030303"/>
              </a:rPr>
              <a:t>qq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邮箱。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sz="2600" dirty="0" smtClean="0">
                <a:solidFill>
                  <a:srgbClr val="000000"/>
                </a:solidFill>
                <a:latin typeface="Constantia" panose="02030602050306030303"/>
              </a:rPr>
              <a:t>3.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ssh2Home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配置。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点击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windows-&gt;preferences-&gt;Network Connections-&gt;SSH2-&gt;SSH2 home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改为</a:t>
            </a:r>
            <a:r>
              <a:rPr lang="en-US" altLang="zh-CN" sz="2600" dirty="0" smtClean="0">
                <a:solidFill>
                  <a:srgbClr val="000000"/>
                </a:solidFill>
              </a:rPr>
              <a:t>C:\Users\</a:t>
            </a:r>
            <a:r>
              <a:rPr lang="en-US" altLang="zh-CN" sz="2600" dirty="0" smtClean="0">
                <a:solidFill>
                  <a:srgbClr val="FF0000"/>
                </a:solidFill>
              </a:rPr>
              <a:t>00230451</a:t>
            </a:r>
            <a:r>
              <a:rPr lang="en-US" altLang="zh-CN" sz="2600" dirty="0" smtClean="0">
                <a:solidFill>
                  <a:srgbClr val="000000"/>
                </a:solidFill>
              </a:rPr>
              <a:t>\.ssh</a:t>
            </a:r>
            <a:r>
              <a:rPr lang="zh-CN" altLang="en-US" sz="2600" dirty="0" smtClean="0">
                <a:solidFill>
                  <a:srgbClr val="000000"/>
                </a:solidFill>
              </a:rPr>
              <a:t>，红色部分是你的工号。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1000108"/>
            <a:ext cx="70723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93838" y="1428736"/>
            <a:ext cx="514986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1928794" y="5286388"/>
            <a:ext cx="107157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71868" y="3786190"/>
            <a:ext cx="235745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10" idx="1"/>
            <a:endCxn id="4" idx="3"/>
          </p:cNvCxnSpPr>
          <p:nvPr/>
        </p:nvCxnSpPr>
        <p:spPr>
          <a:xfrm rot="10800000" flipV="1">
            <a:off x="5929322" y="3814850"/>
            <a:ext cx="1000132" cy="257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9454" y="3214686"/>
            <a:ext cx="17859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这里填写在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中生成的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文件夹路径。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8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n-US" altLang="zh-CN" sz="5400" dirty="0" smtClean="0">
                <a:solidFill>
                  <a:srgbClr val="000000"/>
                </a:solidFill>
                <a:latin typeface="Constantia" panose="02030602050306030303"/>
              </a:rPr>
              <a:t>1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在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菜File</a:t>
            </a:r>
            <a:r>
              <a:rPr lang="zh-CN" sz="2600" dirty="0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import</a:t>
            </a:r>
            <a:r>
              <a:rPr lang="zh-CN" sz="2600" dirty="0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Git</a:t>
            </a:r>
            <a:r>
              <a:rPr lang="zh-CN" sz="2600" dirty="0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Project from Git</a:t>
            </a:r>
            <a:r>
              <a:rPr lang="zh-CN" sz="2600" dirty="0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next</a:t>
            </a:r>
            <a:r>
              <a:rPr lang="zh-CN" sz="2600" dirty="0">
                <a:solidFill>
                  <a:srgbClr val="000000"/>
                </a:solidFill>
                <a:latin typeface="Wingdings" panose="05000000000000000000"/>
              </a:rPr>
              <a:t>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Clone URL，在弹出来的URL白框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里面填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写地址比如</a:t>
            </a:r>
            <a:r>
              <a:rPr 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git</a:t>
            </a:r>
            <a:r>
              <a:rPr lang="zh-CN" sz="2600" u="sng" dirty="0">
                <a:solidFill>
                  <a:srgbClr val="E2D700"/>
                </a:solidFill>
                <a:latin typeface="Constantia" panose="02030602050306030303"/>
              </a:rPr>
              <a:t>@172.17.34.200</a:t>
            </a:r>
            <a:r>
              <a:rPr 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:</a:t>
            </a:r>
            <a:r>
              <a:rPr lang="en-US" alt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Administrator</a:t>
            </a:r>
            <a:r>
              <a:rPr 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/test</a:t>
            </a:r>
            <a:r>
              <a:rPr lang="en-US" alt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7</a:t>
            </a:r>
            <a:r>
              <a:rPr lang="zh-CN" sz="2600" u="sng" dirty="0" smtClean="0">
                <a:solidFill>
                  <a:srgbClr val="E2D700"/>
                </a:solidFill>
                <a:latin typeface="Constantia" panose="02030602050306030303"/>
              </a:rPr>
              <a:t>.git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点击next，显示选择clone的分支，再点击next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07154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二</a:t>
            </a:r>
            <a:r>
              <a:rPr lang="en-US" altLang="zh-CN" sz="2400" dirty="0" smtClean="0">
                <a:latin typeface="+mn-ea"/>
              </a:rPr>
              <a:t>.Eclipse</a:t>
            </a:r>
            <a:r>
              <a:rPr lang="zh-CN" altLang="en-US" sz="2400" dirty="0" smtClean="0">
                <a:latin typeface="+mn-ea"/>
              </a:rPr>
              <a:t>中导入项目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90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2.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directory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中填写本地代码库的地址，选择本地初始分支，如果之前有多个分支这里可以选择，远程代码库的名称默认为origin,点击next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点击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cancel,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右键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show in git repositories</a:t>
            </a:r>
            <a:endParaRPr dirty="0"/>
          </a:p>
        </p:txBody>
      </p:sp>
      <p:pic>
        <p:nvPicPr>
          <p:cNvPr id="19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28596" y="3571876"/>
            <a:ext cx="4000320" cy="259992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571920"/>
            <a:ext cx="4142880" cy="2642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的优势</a:t>
            </a:r>
            <a:endParaRPr sz="3200"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快</a:t>
            </a:r>
            <a:endParaRPr lang="en-US" altLang="zh-CN" sz="3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更好地分支控制策略，更少的冲突</a:t>
            </a:r>
            <a:endParaRPr lang="en-US" altLang="zh-CN" sz="3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安全性能好</a:t>
            </a:r>
            <a:endParaRPr lang="en-US" altLang="zh-CN" sz="36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 smtClean="0"/>
              <a:t>更加灵活地修改历史提交信息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9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3.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在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git repositories就可以看到clone下来的代码库，比如test4,后面有本地的存储路径，到本地存储根目录下面，粘贴.project文件，修改里面的&lt;name/&gt;属性为test4(即项目名称)。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4.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在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Git Repositories中右键需要导入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的项目，Import Projects,弹出选项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卡选择，Import Existing Eclispe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Projects,点击next勾选就可以成功</a:t>
            </a:r>
            <a:endParaRPr dirty="0"/>
          </a:p>
          <a:p>
            <a:pPr>
              <a:lnSpc>
                <a:spcPct val="100000"/>
              </a:lnSpc>
              <a:buSzPct val="95000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导入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。</a:t>
            </a:r>
            <a:endParaRPr dirty="0"/>
          </a:p>
        </p:txBody>
      </p:sp>
      <p:pic>
        <p:nvPicPr>
          <p:cNvPr id="1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15008" y="3500438"/>
            <a:ext cx="3085920" cy="2333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2643182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Q&amp;A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1500174"/>
            <a:ext cx="70723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GitLab</a:t>
            </a:r>
            <a:r>
              <a:rPr lang="zh-CN" altLang="en-US" sz="2400" dirty="0" smtClean="0"/>
              <a:t>权限申请流程</a:t>
            </a:r>
            <a:endParaRPr lang="en-US" altLang="zh-CN" sz="2400" dirty="0" smtClean="0"/>
          </a:p>
          <a:p>
            <a:r>
              <a:rPr lang="zh-CN" altLang="en-US" dirty="0" smtClean="0"/>
              <a:t>由项目经理邮件发送给李凌松、汪斌，抄送朱威、张总，模板如下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214414" y="2428868"/>
            <a:ext cx="6715172" cy="571504"/>
            <a:chOff x="1214414" y="2143116"/>
            <a:chExt cx="6715172" cy="571504"/>
          </a:xfrm>
        </p:grpSpPr>
        <p:sp>
          <p:nvSpPr>
            <p:cNvPr id="3" name="圆角矩形 2"/>
            <p:cNvSpPr/>
            <p:nvPr/>
          </p:nvSpPr>
          <p:spPr>
            <a:xfrm>
              <a:off x="1214414" y="2143116"/>
              <a:ext cx="1428760" cy="571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提交申请给配置管理组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428992" y="2214554"/>
              <a:ext cx="1571636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配置管理组开通权限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286512" y="2214554"/>
              <a:ext cx="164307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项目人员拉代码进行开发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3" idx="3"/>
              <a:endCxn id="4" idx="1"/>
            </p:cNvCxnSpPr>
            <p:nvPr/>
          </p:nvCxnSpPr>
          <p:spPr>
            <a:xfrm>
              <a:off x="2643174" y="2428868"/>
              <a:ext cx="78581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>
              <a:off x="5000628" y="2464587"/>
              <a:ext cx="12858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14480" y="3143248"/>
          <a:ext cx="5643601" cy="2214576"/>
        </p:xfrm>
        <a:graphic>
          <a:graphicData uri="http://schemas.openxmlformats.org/drawingml/2006/table">
            <a:tbl>
              <a:tblPr/>
              <a:tblGrid>
                <a:gridCol w="983873"/>
                <a:gridCol w="1120521"/>
                <a:gridCol w="2145388"/>
                <a:gridCol w="1393819"/>
              </a:tblGrid>
              <a:tr h="2768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权限申请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仓库地址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项目名称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用户姓名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项目角色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邮箱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是否新用户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开发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产品经理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项目经理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5000">
                <a:solidFill>
                  <a:srgbClr val="04617B"/>
                </a:solidFill>
                <a:latin typeface="Calibri" panose="020F0502020204030204"/>
              </a:rPr>
              <a:t>Git以及TortoiseGit的安装</a:t>
            </a:r>
            <a:endParaRPr lang="zh-CN" sz="5000">
              <a:solidFill>
                <a:srgbClr val="04617B"/>
              </a:solidFill>
              <a:latin typeface="Calibri" panose="020F0502020204030204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Git版本：Git-1.9.5-preview20150319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TortoiseGit版本:TortoiseGit-1.8.12.0-64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bit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安装包路径在</a:t>
            </a:r>
            <a:r>
              <a:rPr lang="en-US" sz="2800" dirty="0" smtClean="0"/>
              <a:t>\\172.16.230.197\public\tools 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altLang="en-US" sz="2800" dirty="0" smtClean="0">
                <a:solidFill>
                  <a:srgbClr val="000000"/>
                </a:solidFill>
                <a:latin typeface="Constantia" panose="02030602050306030303"/>
              </a:rPr>
              <a:t>用户和密码分别是 </a:t>
            </a:r>
            <a:r>
              <a:rPr lang="en-US" altLang="zh-CN" sz="2800" dirty="0" smtClean="0">
                <a:solidFill>
                  <a:srgbClr val="000000"/>
                </a:solidFill>
                <a:latin typeface="Constantia" panose="02030602050306030303"/>
              </a:rPr>
              <a:t>it / 123456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lang="en-US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sz="2600" dirty="0" err="1" smtClean="0">
                <a:solidFill>
                  <a:srgbClr val="000000"/>
                </a:solidFill>
                <a:latin typeface="Constantia" panose="02030602050306030303"/>
              </a:rPr>
              <a:t>G</a:t>
            </a:r>
            <a:r>
              <a:rPr lang="en-US" altLang="zh-CN" sz="2600" dirty="0" err="1" smtClean="0">
                <a:solidFill>
                  <a:srgbClr val="000000"/>
                </a:solidFill>
                <a:latin typeface="Constantia" panose="02030602050306030303"/>
              </a:rPr>
              <a:t>it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 windows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客户端一直默认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next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就可以。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buSzPct val="95000"/>
              <a:buFont typeface="Wingdings 2" panose="05020102010507070707" charset="2"/>
              <a:buChar char=""/>
            </a:pPr>
            <a:r>
              <a:rPr lang="en-US" altLang="zh-CN" sz="2600" dirty="0" err="1" smtClean="0">
                <a:solidFill>
                  <a:srgbClr val="000000"/>
                </a:solidFill>
                <a:latin typeface="Constantia" panose="02030602050306030303"/>
              </a:rPr>
              <a:t>TotoiseGit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一直确认就可以</a:t>
            </a:r>
            <a:endParaRPr lang="en-US" altLang="zh-CN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zh-CN" sz="5000" dirty="0" smtClean="0">
                <a:solidFill>
                  <a:srgbClr val="04617B"/>
                </a:solidFill>
                <a:latin typeface="Calibri" panose="020F0502020204030204"/>
              </a:rPr>
              <a:t>TortoiseGit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</a:pPr>
            <a:endParaRPr lang="en-US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3600" dirty="0" smtClean="0">
                <a:solidFill>
                  <a:srgbClr val="000000"/>
                </a:solidFill>
                <a:latin typeface="Constantia" panose="02030602050306030303"/>
              </a:rPr>
              <a:t>Tortoise </a:t>
            </a:r>
            <a:r>
              <a:rPr lang="en-US" altLang="zh-CN" sz="3600" dirty="0" err="1" smtClean="0">
                <a:solidFill>
                  <a:srgbClr val="000000"/>
                </a:solidFill>
                <a:latin typeface="Constantia" panose="02030602050306030303"/>
              </a:rPr>
              <a:t>Git</a:t>
            </a:r>
            <a:r>
              <a:rPr lang="zh-CN" altLang="en-US" sz="3600" dirty="0" smtClean="0">
                <a:solidFill>
                  <a:srgbClr val="000000"/>
                </a:solidFill>
                <a:latin typeface="Constantia" panose="02030602050306030303"/>
              </a:rPr>
              <a:t>秘钥配置</a:t>
            </a:r>
            <a:endParaRPr lang="en-US" altLang="zh-CN" sz="3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 按照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gitlab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配置手册进行配置</a:t>
            </a:r>
            <a:endParaRPr lang="zh-CN" altLang="en-US" sz="2600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2"/>
          <p:cNvSpPr txBox="1"/>
          <p:nvPr/>
        </p:nvSpPr>
        <p:spPr>
          <a:xfrm>
            <a:off x="428596" y="1500174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2.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TortoiseGit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要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使用私钥</a:t>
            </a:r>
            <a:r>
              <a:rPr lang="en-US" altLang="zh-CN" sz="2600" dirty="0" err="1" smtClean="0">
                <a:solidFill>
                  <a:srgbClr val="000000"/>
                </a:solidFill>
                <a:latin typeface="Constantia" panose="02030602050306030303"/>
              </a:rPr>
              <a:t>id_rsa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文件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重新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生成一个后缀为.ppk的私钥。在开始里面找到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PuTTYgen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。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428868"/>
            <a:ext cx="321471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357430"/>
            <a:ext cx="460057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/>
        </p:txBody>
      </p:sp>
      <p:sp>
        <p:nvSpPr>
          <p:cNvPr id="109" name="TextShape 2"/>
          <p:cNvSpPr txBox="1"/>
          <p:nvPr/>
        </p:nvSpPr>
        <p:spPr>
          <a:xfrm>
            <a:off x="428596" y="1142984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3.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点击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load，文件名选择</a:t>
            </a:r>
            <a:r>
              <a:rPr lang="en-US" altLang="zh-CN" sz="2600" dirty="0">
                <a:solidFill>
                  <a:srgbClr val="000000"/>
                </a:solidFill>
                <a:latin typeface="Constantia" panose="02030602050306030303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Constantia" panose="02030602050306030303"/>
              </a:rPr>
              <a:t>ll Files</a:t>
            </a:r>
            <a:r>
              <a:rPr lang="zh-CN" altLang="en-US" sz="2600" dirty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sz="2600" dirty="0">
                <a:solidFill>
                  <a:srgbClr val="000000"/>
                </a:solidFill>
                <a:latin typeface="Constantia" panose="02030602050306030303"/>
              </a:rPr>
              <a:t>找到刚才生成的id_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rsa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私钥</a:t>
            </a:r>
            <a:r>
              <a:rPr lang="zh-CN" sz="2600" dirty="0" smtClean="0">
                <a:solidFill>
                  <a:srgbClr val="000000"/>
                </a:solidFill>
                <a:latin typeface="Constantia" panose="02030602050306030303"/>
              </a:rPr>
              <a:t>文件，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点击</a:t>
            </a:r>
            <a:r>
              <a:rPr lang="en-US" altLang="zh-CN" sz="2600" dirty="0" smtClean="0">
                <a:solidFill>
                  <a:srgbClr val="000000"/>
                </a:solidFill>
                <a:latin typeface="Constantia" panose="02030602050306030303"/>
              </a:rPr>
              <a:t>Save private key,</a:t>
            </a:r>
            <a:r>
              <a:rPr lang="zh-CN" altLang="en-US" sz="2600" dirty="0" smtClean="0">
                <a:solidFill>
                  <a:srgbClr val="000000"/>
                </a:solidFill>
                <a:latin typeface="Constantia" panose="02030602050306030303"/>
              </a:rPr>
              <a:t>命名并且保存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00240"/>
            <a:ext cx="601876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500174"/>
            <a:ext cx="67866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en-US" altLang="zh-CN" dirty="0" smtClean="0"/>
              <a:t>.TortoiseGit</a:t>
            </a:r>
            <a:r>
              <a:rPr lang="zh-CN" altLang="en-US" dirty="0" smtClean="0"/>
              <a:t>配置个人信息</a:t>
            </a:r>
            <a:endParaRPr lang="en-US" altLang="zh-CN" dirty="0" smtClean="0"/>
          </a:p>
          <a:p>
            <a:r>
              <a:rPr lang="zh-CN" altLang="en-US" dirty="0" smtClean="0"/>
              <a:t>在开始菜单中找到</a:t>
            </a:r>
            <a:r>
              <a:rPr lang="en-US" altLang="zh-CN" dirty="0" smtClean="0"/>
              <a:t>Settings,</a:t>
            </a:r>
            <a:r>
              <a:rPr lang="zh-CN" altLang="en-US" dirty="0" smtClean="0"/>
              <a:t>设置自己的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email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04" y="2285992"/>
            <a:ext cx="223837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428868"/>
            <a:ext cx="471490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任意多边形 10"/>
          <p:cNvSpPr/>
          <p:nvPr/>
        </p:nvSpPr>
        <p:spPr>
          <a:xfrm>
            <a:off x="4143372" y="4214818"/>
            <a:ext cx="334835" cy="305539"/>
          </a:xfrm>
          <a:custGeom>
            <a:avLst/>
            <a:gdLst>
              <a:gd name="connsiteX0" fmla="*/ 493097 w 521732"/>
              <a:gd name="connsiteY0" fmla="*/ 167054 h 360485"/>
              <a:gd name="connsiteX1" fmla="*/ 466720 w 521732"/>
              <a:gd name="connsiteY1" fmla="*/ 114300 h 360485"/>
              <a:gd name="connsiteX2" fmla="*/ 413966 w 521732"/>
              <a:gd name="connsiteY2" fmla="*/ 79131 h 360485"/>
              <a:gd name="connsiteX3" fmla="*/ 299666 w 521732"/>
              <a:gd name="connsiteY3" fmla="*/ 35170 h 360485"/>
              <a:gd name="connsiteX4" fmla="*/ 246912 w 521732"/>
              <a:gd name="connsiteY4" fmla="*/ 26377 h 360485"/>
              <a:gd name="connsiteX5" fmla="*/ 176573 w 521732"/>
              <a:gd name="connsiteY5" fmla="*/ 0 h 360485"/>
              <a:gd name="connsiteX6" fmla="*/ 35897 w 521732"/>
              <a:gd name="connsiteY6" fmla="*/ 8793 h 360485"/>
              <a:gd name="connsiteX7" fmla="*/ 9520 w 521732"/>
              <a:gd name="connsiteY7" fmla="*/ 26377 h 360485"/>
              <a:gd name="connsiteX8" fmla="*/ 727 w 521732"/>
              <a:gd name="connsiteY8" fmla="*/ 123093 h 360485"/>
              <a:gd name="connsiteX9" fmla="*/ 9520 w 521732"/>
              <a:gd name="connsiteY9" fmla="*/ 272562 h 360485"/>
              <a:gd name="connsiteX10" fmla="*/ 18312 w 521732"/>
              <a:gd name="connsiteY10" fmla="*/ 298939 h 360485"/>
              <a:gd name="connsiteX11" fmla="*/ 115027 w 521732"/>
              <a:gd name="connsiteY11" fmla="*/ 334108 h 360485"/>
              <a:gd name="connsiteX12" fmla="*/ 167781 w 521732"/>
              <a:gd name="connsiteY12" fmla="*/ 342900 h 360485"/>
              <a:gd name="connsiteX13" fmla="*/ 211743 w 521732"/>
              <a:gd name="connsiteY13" fmla="*/ 351693 h 360485"/>
              <a:gd name="connsiteX14" fmla="*/ 308458 w 521732"/>
              <a:gd name="connsiteY14" fmla="*/ 360485 h 360485"/>
              <a:gd name="connsiteX15" fmla="*/ 449135 w 521732"/>
              <a:gd name="connsiteY15" fmla="*/ 351693 h 360485"/>
              <a:gd name="connsiteX16" fmla="*/ 475512 w 521732"/>
              <a:gd name="connsiteY16" fmla="*/ 342900 h 360485"/>
              <a:gd name="connsiteX17" fmla="*/ 493097 w 521732"/>
              <a:gd name="connsiteY17" fmla="*/ 316523 h 360485"/>
              <a:gd name="connsiteX18" fmla="*/ 510681 w 521732"/>
              <a:gd name="connsiteY18" fmla="*/ 272562 h 360485"/>
              <a:gd name="connsiteX19" fmla="*/ 519473 w 521732"/>
              <a:gd name="connsiteY19" fmla="*/ 184639 h 360485"/>
              <a:gd name="connsiteX20" fmla="*/ 501889 w 521732"/>
              <a:gd name="connsiteY20" fmla="*/ 158262 h 360485"/>
              <a:gd name="connsiteX21" fmla="*/ 493097 w 521732"/>
              <a:gd name="connsiteY21" fmla="*/ 167054 h 36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1732" h="360485">
                <a:moveTo>
                  <a:pt x="493097" y="167054"/>
                </a:moveTo>
                <a:cubicBezTo>
                  <a:pt x="487236" y="159727"/>
                  <a:pt x="479872" y="128913"/>
                  <a:pt x="466720" y="114300"/>
                </a:cubicBezTo>
                <a:cubicBezTo>
                  <a:pt x="452582" y="98591"/>
                  <a:pt x="432869" y="88583"/>
                  <a:pt x="413966" y="79131"/>
                </a:cubicBezTo>
                <a:cubicBezTo>
                  <a:pt x="375508" y="59901"/>
                  <a:pt x="345456" y="42802"/>
                  <a:pt x="299666" y="35170"/>
                </a:cubicBezTo>
                <a:cubicBezTo>
                  <a:pt x="282081" y="32239"/>
                  <a:pt x="264315" y="30244"/>
                  <a:pt x="246912" y="26377"/>
                </a:cubicBezTo>
                <a:cubicBezTo>
                  <a:pt x="231402" y="22930"/>
                  <a:pt x="185136" y="3425"/>
                  <a:pt x="176573" y="0"/>
                </a:cubicBezTo>
                <a:cubicBezTo>
                  <a:pt x="129681" y="2931"/>
                  <a:pt x="82306" y="1465"/>
                  <a:pt x="35897" y="8793"/>
                </a:cubicBezTo>
                <a:cubicBezTo>
                  <a:pt x="25459" y="10441"/>
                  <a:pt x="12628" y="16277"/>
                  <a:pt x="9520" y="26377"/>
                </a:cubicBezTo>
                <a:cubicBezTo>
                  <a:pt x="0" y="57317"/>
                  <a:pt x="3658" y="90854"/>
                  <a:pt x="727" y="123093"/>
                </a:cubicBezTo>
                <a:cubicBezTo>
                  <a:pt x="3658" y="172916"/>
                  <a:pt x="4554" y="222901"/>
                  <a:pt x="9520" y="272562"/>
                </a:cubicBezTo>
                <a:cubicBezTo>
                  <a:pt x="10442" y="281784"/>
                  <a:pt x="12522" y="291702"/>
                  <a:pt x="18312" y="298939"/>
                </a:cubicBezTo>
                <a:cubicBezTo>
                  <a:pt x="37055" y="322368"/>
                  <a:pt x="97888" y="331252"/>
                  <a:pt x="115027" y="334108"/>
                </a:cubicBezTo>
                <a:lnTo>
                  <a:pt x="167781" y="342900"/>
                </a:lnTo>
                <a:cubicBezTo>
                  <a:pt x="182484" y="345573"/>
                  <a:pt x="196914" y="349839"/>
                  <a:pt x="211743" y="351693"/>
                </a:cubicBezTo>
                <a:cubicBezTo>
                  <a:pt x="243864" y="355708"/>
                  <a:pt x="276220" y="357554"/>
                  <a:pt x="308458" y="360485"/>
                </a:cubicBezTo>
                <a:cubicBezTo>
                  <a:pt x="355350" y="357554"/>
                  <a:pt x="402409" y="356612"/>
                  <a:pt x="449135" y="351693"/>
                </a:cubicBezTo>
                <a:cubicBezTo>
                  <a:pt x="458352" y="350723"/>
                  <a:pt x="468275" y="348690"/>
                  <a:pt x="475512" y="342900"/>
                </a:cubicBezTo>
                <a:cubicBezTo>
                  <a:pt x="483764" y="336299"/>
                  <a:pt x="488371" y="325975"/>
                  <a:pt x="493097" y="316523"/>
                </a:cubicBezTo>
                <a:cubicBezTo>
                  <a:pt x="500155" y="302407"/>
                  <a:pt x="504820" y="287216"/>
                  <a:pt x="510681" y="272562"/>
                </a:cubicBezTo>
                <a:cubicBezTo>
                  <a:pt x="513612" y="243254"/>
                  <a:pt x="521732" y="214006"/>
                  <a:pt x="519473" y="184639"/>
                </a:cubicBezTo>
                <a:cubicBezTo>
                  <a:pt x="518663" y="174103"/>
                  <a:pt x="507325" y="167323"/>
                  <a:pt x="501889" y="158262"/>
                </a:cubicBezTo>
                <a:cubicBezTo>
                  <a:pt x="498517" y="152642"/>
                  <a:pt x="498958" y="174381"/>
                  <a:pt x="493097" y="1670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00694" y="3429000"/>
            <a:ext cx="300039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143768" y="3000372"/>
            <a:ext cx="364266" cy="330809"/>
          </a:xfrm>
          <a:custGeom>
            <a:avLst/>
            <a:gdLst>
              <a:gd name="connsiteX0" fmla="*/ 360947 w 405897"/>
              <a:gd name="connsiteY0" fmla="*/ 70338 h 373100"/>
              <a:gd name="connsiteX1" fmla="*/ 308194 w 405897"/>
              <a:gd name="connsiteY1" fmla="*/ 35169 h 373100"/>
              <a:gd name="connsiteX2" fmla="*/ 281817 w 405897"/>
              <a:gd name="connsiteY2" fmla="*/ 17585 h 373100"/>
              <a:gd name="connsiteX3" fmla="*/ 229063 w 405897"/>
              <a:gd name="connsiteY3" fmla="*/ 0 h 373100"/>
              <a:gd name="connsiteX4" fmla="*/ 141140 w 405897"/>
              <a:gd name="connsiteY4" fmla="*/ 8792 h 373100"/>
              <a:gd name="connsiteX5" fmla="*/ 105970 w 405897"/>
              <a:gd name="connsiteY5" fmla="*/ 17585 h 373100"/>
              <a:gd name="connsiteX6" fmla="*/ 53217 w 405897"/>
              <a:gd name="connsiteY6" fmla="*/ 70338 h 373100"/>
              <a:gd name="connsiteX7" fmla="*/ 9255 w 405897"/>
              <a:gd name="connsiteY7" fmla="*/ 123092 h 373100"/>
              <a:gd name="connsiteX8" fmla="*/ 463 w 405897"/>
              <a:gd name="connsiteY8" fmla="*/ 149469 h 373100"/>
              <a:gd name="connsiteX9" fmla="*/ 18047 w 405897"/>
              <a:gd name="connsiteY9" fmla="*/ 298938 h 373100"/>
              <a:gd name="connsiteX10" fmla="*/ 53217 w 405897"/>
              <a:gd name="connsiteY10" fmla="*/ 316523 h 373100"/>
              <a:gd name="connsiteX11" fmla="*/ 79594 w 405897"/>
              <a:gd name="connsiteY11" fmla="*/ 334108 h 373100"/>
              <a:gd name="connsiteX12" fmla="*/ 105970 w 405897"/>
              <a:gd name="connsiteY12" fmla="*/ 342900 h 373100"/>
              <a:gd name="connsiteX13" fmla="*/ 193894 w 405897"/>
              <a:gd name="connsiteY13" fmla="*/ 369277 h 373100"/>
              <a:gd name="connsiteX14" fmla="*/ 334570 w 405897"/>
              <a:gd name="connsiteY14" fmla="*/ 360485 h 373100"/>
              <a:gd name="connsiteX15" fmla="*/ 360947 w 405897"/>
              <a:gd name="connsiteY15" fmla="*/ 351692 h 373100"/>
              <a:gd name="connsiteX16" fmla="*/ 396117 w 405897"/>
              <a:gd name="connsiteY16" fmla="*/ 298938 h 373100"/>
              <a:gd name="connsiteX17" fmla="*/ 404909 w 405897"/>
              <a:gd name="connsiteY17" fmla="*/ 272561 h 373100"/>
              <a:gd name="connsiteX18" fmla="*/ 387324 w 405897"/>
              <a:gd name="connsiteY18" fmla="*/ 131885 h 373100"/>
              <a:gd name="connsiteX19" fmla="*/ 360947 w 405897"/>
              <a:gd name="connsiteY19" fmla="*/ 70338 h 3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5897" h="373100">
                <a:moveTo>
                  <a:pt x="360947" y="70338"/>
                </a:moveTo>
                <a:cubicBezTo>
                  <a:pt x="347759" y="54219"/>
                  <a:pt x="325778" y="46892"/>
                  <a:pt x="308194" y="35169"/>
                </a:cubicBezTo>
                <a:cubicBezTo>
                  <a:pt x="299402" y="29308"/>
                  <a:pt x="291842" y="20927"/>
                  <a:pt x="281817" y="17585"/>
                </a:cubicBezTo>
                <a:lnTo>
                  <a:pt x="229063" y="0"/>
                </a:lnTo>
                <a:cubicBezTo>
                  <a:pt x="199755" y="2931"/>
                  <a:pt x="170298" y="4627"/>
                  <a:pt x="141140" y="8792"/>
                </a:cubicBezTo>
                <a:cubicBezTo>
                  <a:pt x="129177" y="10501"/>
                  <a:pt x="115870" y="10655"/>
                  <a:pt x="105970" y="17585"/>
                </a:cubicBezTo>
                <a:cubicBezTo>
                  <a:pt x="85597" y="31846"/>
                  <a:pt x="70801" y="52754"/>
                  <a:pt x="53217" y="70338"/>
                </a:cubicBezTo>
                <a:cubicBezTo>
                  <a:pt x="19368" y="104187"/>
                  <a:pt x="33737" y="86369"/>
                  <a:pt x="9255" y="123092"/>
                </a:cubicBezTo>
                <a:cubicBezTo>
                  <a:pt x="6324" y="131884"/>
                  <a:pt x="0" y="140213"/>
                  <a:pt x="463" y="149469"/>
                </a:cubicBezTo>
                <a:cubicBezTo>
                  <a:pt x="2968" y="199573"/>
                  <a:pt x="2940" y="251100"/>
                  <a:pt x="18047" y="298938"/>
                </a:cubicBezTo>
                <a:cubicBezTo>
                  <a:pt x="21994" y="311437"/>
                  <a:pt x="41837" y="310020"/>
                  <a:pt x="53217" y="316523"/>
                </a:cubicBezTo>
                <a:cubicBezTo>
                  <a:pt x="62392" y="321766"/>
                  <a:pt x="70143" y="329382"/>
                  <a:pt x="79594" y="334108"/>
                </a:cubicBezTo>
                <a:cubicBezTo>
                  <a:pt x="87883" y="338253"/>
                  <a:pt x="97093" y="340237"/>
                  <a:pt x="105970" y="342900"/>
                </a:cubicBezTo>
                <a:cubicBezTo>
                  <a:pt x="206635" y="373100"/>
                  <a:pt x="134155" y="349365"/>
                  <a:pt x="193894" y="369277"/>
                </a:cubicBezTo>
                <a:cubicBezTo>
                  <a:pt x="240786" y="366346"/>
                  <a:pt x="287845" y="365404"/>
                  <a:pt x="334570" y="360485"/>
                </a:cubicBezTo>
                <a:cubicBezTo>
                  <a:pt x="343787" y="359515"/>
                  <a:pt x="354394" y="358245"/>
                  <a:pt x="360947" y="351692"/>
                </a:cubicBezTo>
                <a:cubicBezTo>
                  <a:pt x="375891" y="336748"/>
                  <a:pt x="396117" y="298938"/>
                  <a:pt x="396117" y="298938"/>
                </a:cubicBezTo>
                <a:cubicBezTo>
                  <a:pt x="399048" y="290146"/>
                  <a:pt x="404909" y="281829"/>
                  <a:pt x="404909" y="272561"/>
                </a:cubicBezTo>
                <a:cubicBezTo>
                  <a:pt x="404909" y="177526"/>
                  <a:pt x="405897" y="187599"/>
                  <a:pt x="387324" y="131885"/>
                </a:cubicBezTo>
                <a:cubicBezTo>
                  <a:pt x="377568" y="73349"/>
                  <a:pt x="374135" y="86457"/>
                  <a:pt x="360947" y="7033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643050"/>
            <a:ext cx="8229240" cy="468143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lang="en-US" altLang="zh-CN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endParaRPr lang="en-US" altLang="zh-CN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  <a:buSzPct val="95000"/>
              <a:buFont typeface="Wingdings 2" panose="05020102010507070707" charset="2"/>
              <a:buChar char=""/>
            </a:pP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  <a:sym typeface="+mn-ea"/>
              </a:rPr>
              <a:t>在想要下载的路径下， 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客户端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右键点击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Git Clone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，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URL</a:t>
            </a:r>
            <a:r>
              <a:rPr lang="zh-CN" dirty="0">
                <a:solidFill>
                  <a:srgbClr val="000000"/>
                </a:solidFill>
                <a:latin typeface="Constantia" panose="02030602050306030303"/>
              </a:rPr>
              <a:t>中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输入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项目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地址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，在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Branch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里面选择分支</a:t>
            </a:r>
            <a:r>
              <a:rPr lang="zh-CN" dirty="0" smtClean="0">
                <a:solidFill>
                  <a:srgbClr val="000000"/>
                </a:solidFill>
                <a:latin typeface="Constantia" panose="02030602050306030303"/>
              </a:rPr>
              <a:t>比如document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，默认为空是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分支。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clone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的时候需要勾选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Load Putty Key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，并选择</a:t>
            </a:r>
            <a:r>
              <a:rPr lang="en-US" altLang="zh-CN" dirty="0" smtClean="0">
                <a:solidFill>
                  <a:srgbClr val="000000"/>
                </a:solidFill>
                <a:latin typeface="Constantia" panose="02030602050306030303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latin typeface="Constantia" panose="02030602050306030303"/>
              </a:rPr>
              <a:t>ppk</a:t>
            </a:r>
            <a:r>
              <a:rPr lang="zh-CN" altLang="en-US" dirty="0" smtClean="0">
                <a:solidFill>
                  <a:srgbClr val="000000"/>
                </a:solidFill>
                <a:latin typeface="Constantia" panose="02030602050306030303"/>
              </a:rPr>
              <a:t>文件所在的路径。</a:t>
            </a:r>
            <a:endParaRPr lang="en-US" altLang="zh-CN" dirty="0" smtClean="0">
              <a:solidFill>
                <a:srgbClr val="000000"/>
              </a:solidFill>
              <a:latin typeface="Constantia" panose="02030602050306030303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70956" y="3117848"/>
            <a:ext cx="521017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箭头连接符 4"/>
          <p:cNvCxnSpPr/>
          <p:nvPr/>
        </p:nvCxnSpPr>
        <p:spPr>
          <a:xfrm rot="10800000" flipV="1">
            <a:off x="3071802" y="2643182"/>
            <a:ext cx="2500330" cy="1928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顶峰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3136</Words>
  <Application>WPS 演示</Application>
  <PresentationFormat>全屏显示(4:3)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Wingdings 2</vt:lpstr>
      <vt:lpstr>Wingdings</vt:lpstr>
      <vt:lpstr>Wingdings 3</vt:lpstr>
      <vt:lpstr>Calibri</vt:lpstr>
      <vt:lpstr>Constantia</vt:lpstr>
      <vt:lpstr>Wingdings 2</vt:lpstr>
      <vt:lpstr>Book Antiqua</vt:lpstr>
      <vt:lpstr>微软雅黑</vt:lpstr>
      <vt:lpstr>黑体</vt:lpstr>
      <vt:lpstr>Lucida Sans</vt:lpstr>
      <vt:lpstr>Calibri</vt:lpstr>
      <vt:lpstr>Constantia</vt:lpstr>
      <vt:lpstr>隶书</vt:lpstr>
      <vt:lpstr>流畅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李凌松</dc:creator>
  <cp:lastModifiedBy>Administrator</cp:lastModifiedBy>
  <cp:revision>104</cp:revision>
  <dcterms:created xsi:type="dcterms:W3CDTF">2016-05-05T03:28:00Z</dcterms:created>
  <dcterms:modified xsi:type="dcterms:W3CDTF">2017-02-14T09:49:58Z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