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7"/>
  </p:notesMasterIdLst>
  <p:sldIdLst>
    <p:sldId id="256" r:id="rId2"/>
    <p:sldId id="258" r:id="rId3"/>
    <p:sldId id="257" r:id="rId4"/>
    <p:sldId id="259" r:id="rId5"/>
    <p:sldId id="260" r:id="rId6"/>
    <p:sldId id="301" r:id="rId7"/>
    <p:sldId id="261" r:id="rId8"/>
    <p:sldId id="266" r:id="rId9"/>
    <p:sldId id="267" r:id="rId10"/>
    <p:sldId id="268" r:id="rId11"/>
    <p:sldId id="269" r:id="rId12"/>
    <p:sldId id="263" r:id="rId13"/>
    <p:sldId id="300" r:id="rId14"/>
    <p:sldId id="264" r:id="rId15"/>
    <p:sldId id="265" r:id="rId16"/>
    <p:sldId id="271" r:id="rId17"/>
    <p:sldId id="272" r:id="rId18"/>
    <p:sldId id="273" r:id="rId19"/>
    <p:sldId id="274" r:id="rId20"/>
    <p:sldId id="299" r:id="rId21"/>
    <p:sldId id="291" r:id="rId22"/>
    <p:sldId id="270" r:id="rId23"/>
    <p:sldId id="289" r:id="rId24"/>
    <p:sldId id="275" r:id="rId25"/>
    <p:sldId id="276" r:id="rId26"/>
    <p:sldId id="277" r:id="rId27"/>
    <p:sldId id="278" r:id="rId28"/>
    <p:sldId id="288" r:id="rId29"/>
    <p:sldId id="279" r:id="rId30"/>
    <p:sldId id="280" r:id="rId31"/>
    <p:sldId id="281" r:id="rId32"/>
    <p:sldId id="282" r:id="rId33"/>
    <p:sldId id="283" r:id="rId34"/>
    <p:sldId id="286" r:id="rId35"/>
    <p:sldId id="287" r:id="rId36"/>
    <p:sldId id="290" r:id="rId37"/>
    <p:sldId id="297" r:id="rId38"/>
    <p:sldId id="298" r:id="rId39"/>
    <p:sldId id="284" r:id="rId40"/>
    <p:sldId id="285" r:id="rId41"/>
    <p:sldId id="292" r:id="rId42"/>
    <p:sldId id="293" r:id="rId43"/>
    <p:sldId id="294" r:id="rId44"/>
    <p:sldId id="295" r:id="rId45"/>
    <p:sldId id="296"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7D1D7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5" d="100"/>
          <a:sy n="95" d="100"/>
        </p:scale>
        <p:origin x="-94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12E8FF-FB8B-43A9-B733-857B9B7BB796}" type="datetimeFigureOut">
              <a:rPr lang="zh-CN" altLang="en-US" smtClean="0"/>
              <a:pPr/>
              <a:t>2015/12/8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CC4918-743A-4570-9BB5-ACAF98D7CEB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F5CE2172-A871-4CF1-BB58-B882BC9D430A}" type="datetimeFigureOut">
              <a:rPr lang="zh-CN" altLang="en-US" smtClean="0"/>
              <a:pPr/>
              <a:t>2015/12/8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9A7053-6B26-405F-8B30-829F85F8BF4C}"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5CE2172-A871-4CF1-BB58-B882BC9D430A}" type="datetimeFigureOut">
              <a:rPr lang="zh-CN" altLang="en-US" smtClean="0"/>
              <a:pPr/>
              <a:t>2015/12/8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9A7053-6B26-405F-8B30-829F85F8BF4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5CE2172-A871-4CF1-BB58-B882BC9D430A}" type="datetimeFigureOut">
              <a:rPr lang="zh-CN" altLang="en-US" smtClean="0"/>
              <a:pPr/>
              <a:t>2015/12/8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9A7053-6B26-405F-8B30-829F85F8BF4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5CE2172-A871-4CF1-BB58-B882BC9D430A}" type="datetimeFigureOut">
              <a:rPr lang="zh-CN" altLang="en-US" smtClean="0"/>
              <a:pPr/>
              <a:t>2015/12/8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9A7053-6B26-405F-8B30-829F85F8BF4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5CE2172-A871-4CF1-BB58-B882BC9D430A}" type="datetimeFigureOut">
              <a:rPr lang="zh-CN" altLang="en-US" smtClean="0"/>
              <a:pPr/>
              <a:t>2015/12/8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9A7053-6B26-405F-8B30-829F85F8BF4C}"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F5CE2172-A871-4CF1-BB58-B882BC9D430A}" type="datetimeFigureOut">
              <a:rPr lang="zh-CN" altLang="en-US" smtClean="0"/>
              <a:pPr/>
              <a:t>2015/12/8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9A7053-6B26-405F-8B30-829F85F8BF4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F5CE2172-A871-4CF1-BB58-B882BC9D430A}" type="datetimeFigureOut">
              <a:rPr lang="zh-CN" altLang="en-US" smtClean="0"/>
              <a:pPr/>
              <a:t>2015/12/8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9A7053-6B26-405F-8B30-829F85F8BF4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F5CE2172-A871-4CF1-BB58-B882BC9D430A}" type="datetimeFigureOut">
              <a:rPr lang="zh-CN" altLang="en-US" smtClean="0"/>
              <a:pPr/>
              <a:t>2015/12/8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9A7053-6B26-405F-8B30-829F85F8BF4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CE2172-A871-4CF1-BB58-B882BC9D430A}" type="datetimeFigureOut">
              <a:rPr lang="zh-CN" altLang="en-US" smtClean="0"/>
              <a:pPr/>
              <a:t>2015/12/8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9A7053-6B26-405F-8B30-829F85F8BF4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F5CE2172-A871-4CF1-BB58-B882BC9D430A}" type="datetimeFigureOut">
              <a:rPr lang="zh-CN" altLang="en-US" smtClean="0"/>
              <a:pPr/>
              <a:t>2015/12/8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9A7053-6B26-405F-8B30-829F85F8BF4C}"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F5CE2172-A871-4CF1-BB58-B882BC9D430A}" type="datetimeFigureOut">
              <a:rPr lang="zh-CN" altLang="en-US" smtClean="0"/>
              <a:pPr/>
              <a:t>2015/12/8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9A7053-6B26-405F-8B30-829F85F8BF4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F5CE2172-A871-4CF1-BB58-B882BC9D430A}" type="datetimeFigureOut">
              <a:rPr lang="zh-CN" altLang="en-US" smtClean="0"/>
              <a:pPr/>
              <a:t>2015/12/8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739A7053-6B26-405F-8B30-829F85F8BF4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Git</a:t>
            </a:r>
            <a:r>
              <a:rPr lang="zh-CN" altLang="en-US" dirty="0" smtClean="0"/>
              <a:t>技能培训</a:t>
            </a:r>
            <a:endParaRPr lang="zh-CN" altLang="en-US" dirty="0"/>
          </a:p>
        </p:txBody>
      </p:sp>
      <p:sp>
        <p:nvSpPr>
          <p:cNvPr id="3" name="副标题 2"/>
          <p:cNvSpPr>
            <a:spLocks noGrp="1"/>
          </p:cNvSpPr>
          <p:nvPr>
            <p:ph type="subTitle" idx="1"/>
          </p:nvPr>
        </p:nvSpPr>
        <p:spPr/>
        <p:txBody>
          <a:bodyPr/>
          <a:lstStyle/>
          <a:p>
            <a:r>
              <a:rPr lang="en-US" altLang="zh-CN" dirty="0" err="1" smtClean="0"/>
              <a:t>TortoiseGit+Egit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840303"/>
          </a:xfrm>
        </p:spPr>
        <p:txBody>
          <a:bodyPr/>
          <a:lstStyle/>
          <a:p>
            <a:r>
              <a:rPr lang="zh-CN" altLang="en-US" dirty="0" smtClean="0"/>
              <a:t>删除</a:t>
            </a:r>
            <a:r>
              <a:rPr lang="en-US" altLang="zh-CN" dirty="0" smtClean="0"/>
              <a:t>&lt;&lt;&lt;&lt; ===== &gt;&gt;&gt;&gt;&gt;&gt;</a:t>
            </a:r>
            <a:r>
              <a:rPr lang="zh-CN" altLang="en-US" dirty="0" smtClean="0"/>
              <a:t>三种符号所在行，合并你的提交内容，或者只保留你的或别人的修改。只有这三种解决方式，比如合并你的和别人的提交。只保留你的提交。</a:t>
            </a:r>
            <a:endParaRPr lang="zh-CN" altLang="en-US" dirty="0"/>
          </a:p>
        </p:txBody>
      </p:sp>
      <p:pic>
        <p:nvPicPr>
          <p:cNvPr id="12290" name="Picture 2"/>
          <p:cNvPicPr>
            <a:picLocks noChangeAspect="1" noChangeArrowheads="1"/>
          </p:cNvPicPr>
          <p:nvPr/>
        </p:nvPicPr>
        <p:blipFill>
          <a:blip r:embed="rId2"/>
          <a:srcRect/>
          <a:stretch>
            <a:fillRect/>
          </a:stretch>
        </p:blipFill>
        <p:spPr bwMode="auto">
          <a:xfrm>
            <a:off x="1000100" y="3714752"/>
            <a:ext cx="3571900" cy="2428892"/>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5072066" y="3714752"/>
            <a:ext cx="3500462" cy="2418230"/>
          </a:xfrm>
          <a:prstGeom prst="rect">
            <a:avLst/>
          </a:prstGeom>
          <a:noFill/>
          <a:ln w="9525">
            <a:noFill/>
            <a:miter lim="800000"/>
            <a:headEnd/>
            <a:tailEnd/>
          </a:ln>
          <a:effectLst/>
        </p:spPr>
      </p:pic>
      <p:sp>
        <p:nvSpPr>
          <p:cNvPr id="8" name="下箭头 7"/>
          <p:cNvSpPr/>
          <p:nvPr/>
        </p:nvSpPr>
        <p:spPr>
          <a:xfrm>
            <a:off x="2786050" y="3214686"/>
            <a:ext cx="214314" cy="714380"/>
          </a:xfrm>
          <a:prstGeom prst="down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6715140" y="3357562"/>
            <a:ext cx="142876" cy="785818"/>
          </a:xfrm>
          <a:prstGeom prst="down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054617"/>
          </a:xfrm>
        </p:spPr>
        <p:txBody>
          <a:bodyPr/>
          <a:lstStyle/>
          <a:p>
            <a:r>
              <a:rPr lang="zh-CN" altLang="en-US" dirty="0" smtClean="0"/>
              <a:t>修改冲突之后，保存直接</a:t>
            </a:r>
            <a:r>
              <a:rPr lang="en-US" altLang="zh-CN" dirty="0" smtClean="0"/>
              <a:t>commit</a:t>
            </a:r>
            <a:r>
              <a:rPr lang="zh-CN" altLang="en-US" dirty="0" smtClean="0"/>
              <a:t>就可，自动添加</a:t>
            </a:r>
            <a:r>
              <a:rPr lang="en-US" altLang="zh-CN" dirty="0" smtClean="0"/>
              <a:t>message</a:t>
            </a:r>
            <a:endParaRPr lang="zh-CN" altLang="en-US" dirty="0"/>
          </a:p>
        </p:txBody>
      </p:sp>
      <p:pic>
        <p:nvPicPr>
          <p:cNvPr id="13315" name="Picture 3"/>
          <p:cNvPicPr>
            <a:picLocks noChangeAspect="1" noChangeArrowheads="1"/>
          </p:cNvPicPr>
          <p:nvPr/>
        </p:nvPicPr>
        <p:blipFill>
          <a:blip r:embed="rId2"/>
          <a:srcRect/>
          <a:stretch>
            <a:fillRect/>
          </a:stretch>
        </p:blipFill>
        <p:spPr bwMode="auto">
          <a:xfrm>
            <a:off x="785786" y="2071678"/>
            <a:ext cx="7572428" cy="376237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785786" y="1571612"/>
            <a:ext cx="7429552" cy="4286280"/>
          </a:xfrm>
          <a:prstGeom prst="rect">
            <a:avLst/>
          </a:prstGeom>
          <a:noFill/>
          <a:ln w="9525">
            <a:noFill/>
            <a:miter lim="800000"/>
            <a:headEnd/>
            <a:tailEnd/>
          </a:ln>
          <a:effectLst/>
        </p:spPr>
      </p:pic>
      <p:sp>
        <p:nvSpPr>
          <p:cNvPr id="5" name="TextBox 4"/>
          <p:cNvSpPr txBox="1"/>
          <p:nvPr/>
        </p:nvSpPr>
        <p:spPr>
          <a:xfrm>
            <a:off x="2571736" y="2357430"/>
            <a:ext cx="1285884" cy="369332"/>
          </a:xfrm>
          <a:prstGeom prst="rect">
            <a:avLst/>
          </a:prstGeom>
          <a:noFill/>
        </p:spPr>
        <p:txBody>
          <a:bodyPr wrap="square" rtlCol="0">
            <a:spAutoFit/>
          </a:bodyPr>
          <a:lstStyle/>
          <a:p>
            <a:r>
              <a:rPr lang="zh-CN" altLang="en-US" dirty="0" smtClean="0"/>
              <a:t>标签名字</a:t>
            </a:r>
            <a:endParaRPr lang="zh-CN" altLang="en-US" dirty="0"/>
          </a:p>
        </p:txBody>
      </p:sp>
      <p:sp>
        <p:nvSpPr>
          <p:cNvPr id="6" name="TextBox 5"/>
          <p:cNvSpPr txBox="1"/>
          <p:nvPr/>
        </p:nvSpPr>
        <p:spPr>
          <a:xfrm>
            <a:off x="2571736" y="2928934"/>
            <a:ext cx="4000528" cy="369332"/>
          </a:xfrm>
          <a:prstGeom prst="rect">
            <a:avLst/>
          </a:prstGeom>
          <a:noFill/>
        </p:spPr>
        <p:txBody>
          <a:bodyPr wrap="square" rtlCol="0">
            <a:spAutoFit/>
          </a:bodyPr>
          <a:lstStyle/>
          <a:p>
            <a:r>
              <a:rPr lang="zh-CN" altLang="en-US" dirty="0" smtClean="0"/>
              <a:t>在哪个分支的最新提交处打标签</a:t>
            </a:r>
            <a:endParaRPr lang="zh-CN" altLang="en-US" dirty="0"/>
          </a:p>
        </p:txBody>
      </p:sp>
      <p:sp>
        <p:nvSpPr>
          <p:cNvPr id="7" name="TextBox 6"/>
          <p:cNvSpPr txBox="1"/>
          <p:nvPr/>
        </p:nvSpPr>
        <p:spPr>
          <a:xfrm>
            <a:off x="3071802" y="3714752"/>
            <a:ext cx="1357322" cy="369332"/>
          </a:xfrm>
          <a:prstGeom prst="rect">
            <a:avLst/>
          </a:prstGeom>
          <a:noFill/>
        </p:spPr>
        <p:txBody>
          <a:bodyPr wrap="square" rtlCol="0">
            <a:spAutoFit/>
          </a:bodyPr>
          <a:lstStyle/>
          <a:p>
            <a:r>
              <a:rPr lang="zh-CN" altLang="en-US" dirty="0" smtClean="0"/>
              <a:t>写消息</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11156"/>
          </a:xfrm>
        </p:spPr>
        <p:txBody>
          <a:bodyPr>
            <a:normAutofit fontScale="90000"/>
          </a:bodyPr>
          <a:lstStyle/>
          <a:p>
            <a:pPr lvl="0">
              <a:spcBef>
                <a:spcPts val="0"/>
              </a:spcBef>
            </a:pPr>
            <a:r>
              <a:rPr lang="en-US" altLang="zh-CN" sz="1800" dirty="0" smtClean="0">
                <a:solidFill>
                  <a:srgbClr val="00B050"/>
                </a:solidFill>
                <a:latin typeface="Cambria"/>
                <a:ea typeface="华文楷体"/>
                <a:cs typeface="+mn-cs"/>
              </a:rPr>
              <a:t/>
            </a:r>
            <a:br>
              <a:rPr lang="en-US" altLang="zh-CN" sz="1800" dirty="0" smtClean="0">
                <a:solidFill>
                  <a:srgbClr val="00B050"/>
                </a:solidFill>
                <a:latin typeface="Cambria"/>
                <a:ea typeface="华文楷体"/>
                <a:cs typeface="+mn-cs"/>
              </a:rPr>
            </a:br>
            <a:r>
              <a:rPr lang="en-US" altLang="zh-CN" sz="1800" dirty="0" smtClean="0">
                <a:solidFill>
                  <a:srgbClr val="00B050"/>
                </a:solidFill>
                <a:latin typeface="Cambria"/>
                <a:ea typeface="华文楷体"/>
                <a:cs typeface="+mn-cs"/>
              </a:rPr>
              <a:t/>
            </a:r>
            <a:br>
              <a:rPr lang="en-US" altLang="zh-CN" sz="1800" dirty="0" smtClean="0">
                <a:solidFill>
                  <a:srgbClr val="00B050"/>
                </a:solidFill>
                <a:latin typeface="Cambria"/>
                <a:ea typeface="华文楷体"/>
                <a:cs typeface="+mn-cs"/>
              </a:rPr>
            </a:br>
            <a:r>
              <a:rPr lang="zh-CN" altLang="en-US" sz="1800" dirty="0" smtClean="0">
                <a:solidFill>
                  <a:srgbClr val="00B050"/>
                </a:solidFill>
                <a:latin typeface="Cambria"/>
                <a:ea typeface="华文楷体"/>
                <a:cs typeface="+mn-cs"/>
              </a:rPr>
              <a:t>合并并发布版本</a:t>
            </a:r>
            <a:br>
              <a:rPr lang="zh-CN" altLang="en-US" sz="1800" dirty="0" smtClean="0">
                <a:solidFill>
                  <a:srgbClr val="00B050"/>
                </a:solidFill>
                <a:latin typeface="Cambria"/>
                <a:ea typeface="华文楷体"/>
                <a:cs typeface="+mn-cs"/>
              </a:rPr>
            </a:br>
            <a:endParaRPr lang="zh-CN" altLang="en-US" dirty="0"/>
          </a:p>
        </p:txBody>
      </p:sp>
      <p:sp>
        <p:nvSpPr>
          <p:cNvPr id="3" name="内容占位符 2"/>
          <p:cNvSpPr>
            <a:spLocks noGrp="1"/>
          </p:cNvSpPr>
          <p:nvPr>
            <p:ph idx="1"/>
          </p:nvPr>
        </p:nvSpPr>
        <p:spPr>
          <a:xfrm>
            <a:off x="457200" y="928670"/>
            <a:ext cx="8229600" cy="5197493"/>
          </a:xfrm>
        </p:spPr>
        <p:txBody>
          <a:bodyPr>
            <a:normAutofit/>
          </a:bodyPr>
          <a:lstStyle/>
          <a:p>
            <a:pPr lvl="0">
              <a:buClr>
                <a:srgbClr val="477AB1"/>
              </a:buClr>
            </a:pPr>
            <a:r>
              <a:rPr lang="zh-CN" altLang="en-US" sz="1600" dirty="0" smtClean="0">
                <a:solidFill>
                  <a:prstClr val="black"/>
                </a:solidFill>
              </a:rPr>
              <a:t>通常会在</a:t>
            </a:r>
            <a:r>
              <a:rPr lang="en-US" altLang="zh-CN" sz="1600" dirty="0" smtClean="0">
                <a:solidFill>
                  <a:prstClr val="black"/>
                </a:solidFill>
              </a:rPr>
              <a:t>dev</a:t>
            </a:r>
            <a:r>
              <a:rPr lang="zh-CN" altLang="en-US" sz="1600" dirty="0" smtClean="0">
                <a:solidFill>
                  <a:prstClr val="black"/>
                </a:solidFill>
              </a:rPr>
              <a:t>分支上开发，在发布版本时会先在本地合并到主干分支，合并的时候可能 会出现冲突。解决冲突之后，可以推送到远程，并在页面上对</a:t>
            </a:r>
            <a:r>
              <a:rPr lang="en-US" altLang="zh-CN" sz="1600" dirty="0" smtClean="0">
                <a:solidFill>
                  <a:prstClr val="black"/>
                </a:solidFill>
              </a:rPr>
              <a:t>master</a:t>
            </a:r>
            <a:r>
              <a:rPr lang="zh-CN" altLang="en-US" sz="1600" dirty="0" smtClean="0">
                <a:solidFill>
                  <a:prstClr val="black"/>
                </a:solidFill>
              </a:rPr>
              <a:t>分支打标签。查看合并是否成功，即主干上新发布的版本和开发分支上可用的版本是否相同，可以通过检查散列号的方式。</a:t>
            </a:r>
            <a:endParaRPr lang="en-US" altLang="zh-CN" sz="1600" dirty="0" smtClean="0">
              <a:solidFill>
                <a:prstClr val="black"/>
              </a:solidFill>
            </a:endParaRPr>
          </a:p>
          <a:p>
            <a:pPr lvl="0">
              <a:buClr>
                <a:srgbClr val="477AB1"/>
              </a:buClr>
            </a:pPr>
            <a:r>
              <a:rPr lang="zh-CN" altLang="en-US" sz="1600" dirty="0" smtClean="0">
                <a:solidFill>
                  <a:prstClr val="black"/>
                </a:solidFill>
              </a:rPr>
              <a:t>如下图 </a:t>
            </a:r>
            <a:r>
              <a:rPr lang="en-US" altLang="zh-CN" sz="1600" dirty="0" smtClean="0">
                <a:solidFill>
                  <a:prstClr val="black"/>
                </a:solidFill>
              </a:rPr>
              <a:t>dev</a:t>
            </a:r>
            <a:r>
              <a:rPr lang="zh-CN" altLang="en-US" sz="1600" dirty="0" smtClean="0">
                <a:solidFill>
                  <a:prstClr val="black"/>
                </a:solidFill>
              </a:rPr>
              <a:t>分支下的散列号与在</a:t>
            </a:r>
            <a:r>
              <a:rPr lang="en-US" altLang="zh-CN" sz="1600" dirty="0" smtClean="0">
                <a:solidFill>
                  <a:prstClr val="black"/>
                </a:solidFill>
              </a:rPr>
              <a:t>master</a:t>
            </a:r>
            <a:r>
              <a:rPr lang="zh-CN" altLang="en-US" sz="1600" dirty="0" smtClean="0">
                <a:solidFill>
                  <a:prstClr val="black"/>
                </a:solidFill>
              </a:rPr>
              <a:t>分支下的散列号相同，说明现在</a:t>
            </a:r>
            <a:r>
              <a:rPr lang="en-US" altLang="zh-CN" sz="1600" dirty="0" smtClean="0">
                <a:solidFill>
                  <a:prstClr val="black"/>
                </a:solidFill>
              </a:rPr>
              <a:t>dev</a:t>
            </a:r>
            <a:r>
              <a:rPr lang="zh-CN" altLang="en-US" sz="1600" dirty="0" smtClean="0">
                <a:solidFill>
                  <a:prstClr val="black"/>
                </a:solidFill>
              </a:rPr>
              <a:t>分支和</a:t>
            </a:r>
            <a:r>
              <a:rPr lang="en-US" altLang="zh-CN" sz="1600" dirty="0" smtClean="0">
                <a:solidFill>
                  <a:prstClr val="black"/>
                </a:solidFill>
              </a:rPr>
              <a:t>master</a:t>
            </a:r>
            <a:r>
              <a:rPr lang="zh-CN" altLang="en-US" sz="1600" dirty="0" smtClean="0">
                <a:solidFill>
                  <a:prstClr val="black"/>
                </a:solidFill>
              </a:rPr>
              <a:t>分支的内容相同，说明合并成功。</a:t>
            </a:r>
            <a:r>
              <a:rPr lang="zh-CN" altLang="en-US" sz="1600" dirty="0" smtClean="0">
                <a:solidFill>
                  <a:srgbClr val="FF0000"/>
                </a:solidFill>
              </a:rPr>
              <a:t>前提是</a:t>
            </a:r>
            <a:r>
              <a:rPr lang="en-US" altLang="zh-CN" sz="1600" dirty="0" smtClean="0">
                <a:solidFill>
                  <a:srgbClr val="FF0000"/>
                </a:solidFill>
              </a:rPr>
              <a:t>dev</a:t>
            </a:r>
            <a:r>
              <a:rPr lang="zh-CN" altLang="en-US" sz="1600" dirty="0" smtClean="0">
                <a:solidFill>
                  <a:srgbClr val="FF0000"/>
                </a:solidFill>
              </a:rPr>
              <a:t>分支是从</a:t>
            </a:r>
            <a:r>
              <a:rPr lang="en-US" altLang="zh-CN" sz="1600" dirty="0" smtClean="0">
                <a:solidFill>
                  <a:srgbClr val="FF0000"/>
                </a:solidFill>
              </a:rPr>
              <a:t>master</a:t>
            </a:r>
            <a:r>
              <a:rPr lang="zh-CN" altLang="en-US" sz="1600" dirty="0" smtClean="0">
                <a:solidFill>
                  <a:srgbClr val="FF0000"/>
                </a:solidFill>
              </a:rPr>
              <a:t>分支切换过来的。否则可能出现不相等的情形。</a:t>
            </a:r>
          </a:p>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5786" y="3571876"/>
            <a:ext cx="4467225" cy="1914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357818" y="4857760"/>
            <a:ext cx="3533775" cy="1457325"/>
          </a:xfrm>
          <a:prstGeom prst="rect">
            <a:avLst/>
          </a:prstGeom>
          <a:noFill/>
          <a:ln w="9525">
            <a:noFill/>
            <a:miter lim="800000"/>
            <a:headEnd/>
            <a:tailEnd/>
          </a:ln>
          <a:effectLst/>
        </p:spPr>
      </p:pic>
      <p:sp>
        <p:nvSpPr>
          <p:cNvPr id="6" name="TextBox 5"/>
          <p:cNvSpPr txBox="1"/>
          <p:nvPr/>
        </p:nvSpPr>
        <p:spPr>
          <a:xfrm>
            <a:off x="5572132" y="3143248"/>
            <a:ext cx="3357586" cy="1600438"/>
          </a:xfrm>
          <a:prstGeom prst="rect">
            <a:avLst/>
          </a:prstGeom>
          <a:noFill/>
        </p:spPr>
        <p:txBody>
          <a:bodyPr wrap="square" rtlCol="0">
            <a:spAutoFit/>
          </a:bodyPr>
          <a:lstStyle/>
          <a:p>
            <a:pPr lvl="0"/>
            <a:r>
              <a:rPr lang="zh-CN" altLang="en-US" sz="1600" dirty="0" smtClean="0">
                <a:solidFill>
                  <a:prstClr val="black"/>
                </a:solidFill>
              </a:rPr>
              <a:t>此时新的</a:t>
            </a:r>
            <a:r>
              <a:rPr lang="en-US" altLang="zh-CN" sz="1600" dirty="0" smtClean="0">
                <a:solidFill>
                  <a:prstClr val="black"/>
                </a:solidFill>
              </a:rPr>
              <a:t>tag</a:t>
            </a:r>
            <a:r>
              <a:rPr lang="zh-CN" altLang="en-US" sz="1600" dirty="0" smtClean="0">
                <a:solidFill>
                  <a:prstClr val="black"/>
                </a:solidFill>
              </a:rPr>
              <a:t>下面的散列值也相同表示</a:t>
            </a:r>
            <a:r>
              <a:rPr lang="en-US" altLang="zh-CN" sz="1600" dirty="0" smtClean="0">
                <a:solidFill>
                  <a:prstClr val="black"/>
                </a:solidFill>
              </a:rPr>
              <a:t>master</a:t>
            </a:r>
            <a:r>
              <a:rPr lang="zh-CN" altLang="en-US" sz="1600" dirty="0" smtClean="0">
                <a:solidFill>
                  <a:prstClr val="black"/>
                </a:solidFill>
              </a:rPr>
              <a:t>在此标签下的时点状态。如果要版本回滚，就可以在</a:t>
            </a:r>
            <a:r>
              <a:rPr lang="en-US" altLang="zh-CN" sz="1600" dirty="0" smtClean="0">
                <a:solidFill>
                  <a:prstClr val="black"/>
                </a:solidFill>
              </a:rPr>
              <a:t>master</a:t>
            </a:r>
            <a:r>
              <a:rPr lang="zh-CN" altLang="en-US" sz="1600" dirty="0" smtClean="0">
                <a:solidFill>
                  <a:prstClr val="black"/>
                </a:solidFill>
              </a:rPr>
              <a:t>上迁出此版本。在</a:t>
            </a:r>
            <a:r>
              <a:rPr lang="en-US" altLang="zh-CN" sz="1600" dirty="0" smtClean="0">
                <a:solidFill>
                  <a:prstClr val="black"/>
                </a:solidFill>
              </a:rPr>
              <a:t>master</a:t>
            </a:r>
            <a:r>
              <a:rPr lang="zh-CN" altLang="en-US" sz="1600" dirty="0" smtClean="0">
                <a:solidFill>
                  <a:prstClr val="black"/>
                </a:solidFill>
              </a:rPr>
              <a:t>上有清晰的版本演化路径。</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对比文件前后两个版本的差异</a:t>
            </a:r>
            <a:endParaRPr lang="en-US" altLang="zh-CN" dirty="0" smtClean="0"/>
          </a:p>
          <a:p>
            <a:pPr>
              <a:buNone/>
            </a:pPr>
            <a:r>
              <a:rPr lang="zh-CN" altLang="en-US" dirty="0" smtClean="0"/>
              <a:t>只有在文件修改并且</a:t>
            </a:r>
            <a:r>
              <a:rPr lang="en-US" altLang="zh-CN" dirty="0" smtClean="0"/>
              <a:t>commit</a:t>
            </a:r>
            <a:r>
              <a:rPr lang="zh-CN" altLang="en-US" dirty="0" smtClean="0"/>
              <a:t>之后才会成为一个版本。在文件上右键</a:t>
            </a:r>
            <a:endParaRPr lang="en-US" altLang="zh-CN" dirty="0" smtClean="0"/>
          </a:p>
          <a:p>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500034" y="3214686"/>
            <a:ext cx="6929486" cy="2990853"/>
          </a:xfrm>
          <a:prstGeom prst="rect">
            <a:avLst/>
          </a:prstGeom>
          <a:noFill/>
          <a:ln w="9525">
            <a:noFill/>
            <a:miter lim="800000"/>
            <a:headEnd/>
            <a:tailEnd/>
          </a:ln>
          <a:effectLst/>
        </p:spPr>
      </p:pic>
      <p:sp>
        <p:nvSpPr>
          <p:cNvPr id="5" name="矩形 4"/>
          <p:cNvSpPr/>
          <p:nvPr/>
        </p:nvSpPr>
        <p:spPr>
          <a:xfrm>
            <a:off x="4286248" y="6000768"/>
            <a:ext cx="3000396"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rot="5400000">
            <a:off x="6929454" y="5072074"/>
            <a:ext cx="1143008"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29586" y="4500570"/>
            <a:ext cx="928694" cy="923330"/>
          </a:xfrm>
          <a:prstGeom prst="rect">
            <a:avLst/>
          </a:prstGeom>
          <a:noFill/>
        </p:spPr>
        <p:txBody>
          <a:bodyPr wrap="square" rtlCol="0">
            <a:spAutoFit/>
          </a:bodyPr>
          <a:lstStyle/>
          <a:p>
            <a:r>
              <a:rPr lang="zh-CN" altLang="en-US" dirty="0" smtClean="0"/>
              <a:t>与前一个版本比较</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126055"/>
          </a:xfrm>
        </p:spPr>
        <p:txBody>
          <a:bodyPr/>
          <a:lstStyle/>
          <a:p>
            <a:r>
              <a:rPr lang="zh-CN" altLang="en-US" dirty="0" smtClean="0"/>
              <a:t>查看历史记录</a:t>
            </a:r>
            <a:endParaRPr lang="en-US" altLang="zh-CN" dirty="0" smtClean="0"/>
          </a:p>
          <a:p>
            <a:r>
              <a:rPr lang="zh-CN" altLang="en-US" dirty="0" smtClean="0"/>
              <a:t>查看单个文件的历史记录，在文件上右键</a:t>
            </a:r>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714348" y="2786058"/>
            <a:ext cx="4714908" cy="2286016"/>
          </a:xfrm>
          <a:prstGeom prst="rect">
            <a:avLst/>
          </a:prstGeom>
          <a:noFill/>
          <a:ln w="9525">
            <a:noFill/>
            <a:miter lim="800000"/>
            <a:headEnd/>
            <a:tailEnd/>
          </a:ln>
          <a:effectLst/>
        </p:spPr>
      </p:pic>
      <p:sp>
        <p:nvSpPr>
          <p:cNvPr id="5" name="矩形 4"/>
          <p:cNvSpPr/>
          <p:nvPr/>
        </p:nvSpPr>
        <p:spPr>
          <a:xfrm>
            <a:off x="3000364" y="4643446"/>
            <a:ext cx="2500330" cy="42862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smtClean="0"/>
              <a:t>Git</a:t>
            </a:r>
            <a:r>
              <a:rPr lang="zh-CN" altLang="en-US" dirty="0" smtClean="0"/>
              <a:t>中文件的状态</a:t>
            </a:r>
            <a:endParaRPr lang="zh-CN" altLang="en-US" dirty="0"/>
          </a:p>
        </p:txBody>
      </p:sp>
      <p:pic>
        <p:nvPicPr>
          <p:cNvPr id="14338" name="Picture 2"/>
          <p:cNvPicPr>
            <a:picLocks noChangeAspect="1" noChangeArrowheads="1"/>
          </p:cNvPicPr>
          <p:nvPr/>
        </p:nvPicPr>
        <p:blipFill>
          <a:blip r:embed="rId2"/>
          <a:srcRect/>
          <a:stretch>
            <a:fillRect/>
          </a:stretch>
        </p:blipFill>
        <p:spPr bwMode="auto">
          <a:xfrm>
            <a:off x="428596" y="2143116"/>
            <a:ext cx="8001056" cy="2428892"/>
          </a:xfrm>
          <a:prstGeom prst="rect">
            <a:avLst/>
          </a:prstGeom>
          <a:noFill/>
          <a:ln w="9525">
            <a:noFill/>
            <a:miter lim="800000"/>
            <a:headEnd/>
            <a:tailEnd/>
          </a:ln>
          <a:effectLst/>
        </p:spPr>
      </p:pic>
      <p:sp>
        <p:nvSpPr>
          <p:cNvPr id="5" name="TextBox 4"/>
          <p:cNvSpPr txBox="1"/>
          <p:nvPr/>
        </p:nvSpPr>
        <p:spPr>
          <a:xfrm>
            <a:off x="6715140" y="3071810"/>
            <a:ext cx="1357322" cy="461665"/>
          </a:xfrm>
          <a:prstGeom prst="rect">
            <a:avLst/>
          </a:prstGeom>
          <a:noFill/>
        </p:spPr>
        <p:txBody>
          <a:bodyPr wrap="square" rtlCol="0">
            <a:spAutoFit/>
          </a:bodyPr>
          <a:lstStyle/>
          <a:p>
            <a:r>
              <a:rPr lang="en-US" altLang="zh-CN" sz="2400" dirty="0" smtClean="0">
                <a:solidFill>
                  <a:srgbClr val="FFFF00"/>
                </a:solidFill>
              </a:rPr>
              <a:t>revision</a:t>
            </a:r>
            <a:endParaRPr lang="zh-CN" altLang="en-US" sz="2400" dirty="0">
              <a:solidFill>
                <a:srgbClr val="FFFF00"/>
              </a:solidFill>
            </a:endParaRPr>
          </a:p>
        </p:txBody>
      </p:sp>
      <p:sp>
        <p:nvSpPr>
          <p:cNvPr id="6" name="TextBox 5"/>
          <p:cNvSpPr txBox="1"/>
          <p:nvPr/>
        </p:nvSpPr>
        <p:spPr>
          <a:xfrm>
            <a:off x="714348" y="3143248"/>
            <a:ext cx="1214446" cy="369332"/>
          </a:xfrm>
          <a:prstGeom prst="rect">
            <a:avLst/>
          </a:prstGeom>
          <a:noFill/>
        </p:spPr>
        <p:txBody>
          <a:bodyPr wrap="square" rtlCol="0">
            <a:spAutoFit/>
          </a:bodyPr>
          <a:lstStyle/>
          <a:p>
            <a:r>
              <a:rPr lang="en-US" altLang="zh-CN" dirty="0" smtClean="0">
                <a:solidFill>
                  <a:srgbClr val="FFFF00"/>
                </a:solidFill>
              </a:rPr>
              <a:t>untracked</a:t>
            </a:r>
            <a:endParaRPr lang="zh-CN" altLang="en-US" dirty="0">
              <a:solidFill>
                <a:srgbClr val="FFFF00"/>
              </a:solidFill>
            </a:endParaRPr>
          </a:p>
        </p:txBody>
      </p:sp>
      <p:cxnSp>
        <p:nvCxnSpPr>
          <p:cNvPr id="8" name="直接箭头连接符 7"/>
          <p:cNvCxnSpPr/>
          <p:nvPr/>
        </p:nvCxnSpPr>
        <p:spPr>
          <a:xfrm rot="5400000">
            <a:off x="678629" y="3893347"/>
            <a:ext cx="1285884"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1472" y="4714884"/>
            <a:ext cx="1714512" cy="1200329"/>
          </a:xfrm>
          <a:prstGeom prst="rect">
            <a:avLst/>
          </a:prstGeom>
          <a:noFill/>
        </p:spPr>
        <p:txBody>
          <a:bodyPr wrap="square" rtlCol="0">
            <a:spAutoFit/>
          </a:bodyPr>
          <a:lstStyle/>
          <a:p>
            <a:r>
              <a:rPr lang="zh-CN" altLang="en-US" dirty="0" smtClean="0"/>
              <a:t>工作目录未追踪的文件，文件的最初始状态</a:t>
            </a:r>
            <a:endParaRPr lang="zh-CN" altLang="en-US" dirty="0"/>
          </a:p>
        </p:txBody>
      </p:sp>
      <p:cxnSp>
        <p:nvCxnSpPr>
          <p:cNvPr id="12" name="直接箭头连接符 11"/>
          <p:cNvCxnSpPr/>
          <p:nvPr/>
        </p:nvCxnSpPr>
        <p:spPr>
          <a:xfrm rot="5400000">
            <a:off x="6643702" y="3929066"/>
            <a:ext cx="107157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72264" y="4643446"/>
            <a:ext cx="2000264" cy="1754326"/>
          </a:xfrm>
          <a:prstGeom prst="rect">
            <a:avLst/>
          </a:prstGeom>
          <a:noFill/>
        </p:spPr>
        <p:txBody>
          <a:bodyPr wrap="square" rtlCol="0">
            <a:spAutoFit/>
          </a:bodyPr>
          <a:lstStyle/>
          <a:p>
            <a:r>
              <a:rPr lang="en-US" altLang="zh-CN" dirty="0" smtClean="0"/>
              <a:t>HEAD</a:t>
            </a:r>
            <a:r>
              <a:rPr lang="zh-CN" altLang="en-US" dirty="0" smtClean="0"/>
              <a:t>表示最新的</a:t>
            </a:r>
            <a:r>
              <a:rPr lang="en-US" altLang="zh-CN" dirty="0" err="1" smtClean="0"/>
              <a:t>commit,revision</a:t>
            </a:r>
            <a:r>
              <a:rPr lang="zh-CN" altLang="en-US" dirty="0" smtClean="0"/>
              <a:t>表示修改，</a:t>
            </a:r>
            <a:r>
              <a:rPr lang="en-US" altLang="zh-CN" dirty="0" smtClean="0"/>
              <a:t>commit</a:t>
            </a:r>
            <a:r>
              <a:rPr lang="zh-CN" altLang="en-US" dirty="0" smtClean="0"/>
              <a:t>之后就产生一个</a:t>
            </a:r>
            <a:r>
              <a:rPr lang="en-US" altLang="zh-CN" dirty="0" smtClean="0"/>
              <a:t>revision,</a:t>
            </a:r>
            <a:r>
              <a:rPr lang="zh-CN" altLang="en-US" dirty="0" smtClean="0"/>
              <a:t>由一列散列值表示</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4983179"/>
          </a:xfrm>
        </p:spPr>
        <p:txBody>
          <a:bodyPr/>
          <a:lstStyle/>
          <a:p>
            <a:r>
              <a:rPr lang="zh-CN" altLang="en-US" dirty="0" smtClean="0"/>
              <a:t>从</a:t>
            </a:r>
            <a:r>
              <a:rPr lang="en-US" altLang="zh-CN" dirty="0" smtClean="0"/>
              <a:t>Index</a:t>
            </a:r>
            <a:r>
              <a:rPr lang="zh-CN" altLang="en-US" dirty="0" smtClean="0"/>
              <a:t>中删除文件，但是保留文件并且保留文件的修改。是</a:t>
            </a:r>
            <a:r>
              <a:rPr lang="en-US" altLang="zh-CN" dirty="0" smtClean="0"/>
              <a:t>add</a:t>
            </a:r>
            <a:r>
              <a:rPr lang="zh-CN" altLang="en-US" dirty="0" smtClean="0"/>
              <a:t>的逆操作。删除之后要</a:t>
            </a:r>
            <a:r>
              <a:rPr lang="en-US" altLang="zh-CN" dirty="0" smtClean="0"/>
              <a:t>commit</a:t>
            </a:r>
            <a:r>
              <a:rPr lang="zh-CN" altLang="en-US" dirty="0" smtClean="0"/>
              <a:t>这次删除，文件将会变成未追踪文件。</a:t>
            </a:r>
            <a:endParaRPr lang="zh-CN" altLang="en-US" dirty="0"/>
          </a:p>
        </p:txBody>
      </p:sp>
      <p:pic>
        <p:nvPicPr>
          <p:cNvPr id="15362" name="Picture 2"/>
          <p:cNvPicPr>
            <a:picLocks noChangeAspect="1" noChangeArrowheads="1"/>
          </p:cNvPicPr>
          <p:nvPr/>
        </p:nvPicPr>
        <p:blipFill>
          <a:blip r:embed="rId2"/>
          <a:srcRect/>
          <a:stretch>
            <a:fillRect/>
          </a:stretch>
        </p:blipFill>
        <p:spPr bwMode="auto">
          <a:xfrm>
            <a:off x="1928794" y="2714620"/>
            <a:ext cx="6786610" cy="3214710"/>
          </a:xfrm>
          <a:prstGeom prst="rect">
            <a:avLst/>
          </a:prstGeom>
          <a:noFill/>
          <a:ln w="9525">
            <a:noFill/>
            <a:miter lim="800000"/>
            <a:headEnd/>
            <a:tailEnd/>
          </a:ln>
          <a:effectLst/>
        </p:spPr>
      </p:pic>
      <p:sp>
        <p:nvSpPr>
          <p:cNvPr id="5" name="矩形 4"/>
          <p:cNvSpPr/>
          <p:nvPr/>
        </p:nvSpPr>
        <p:spPr>
          <a:xfrm>
            <a:off x="5214942" y="5572140"/>
            <a:ext cx="2786082" cy="2857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85786" y="571480"/>
            <a:ext cx="8358214" cy="523220"/>
          </a:xfrm>
          <a:prstGeom prst="rect">
            <a:avLst/>
          </a:prstGeom>
          <a:noFill/>
        </p:spPr>
        <p:txBody>
          <a:bodyPr wrap="square" rtlCol="0">
            <a:spAutoFit/>
          </a:bodyPr>
          <a:lstStyle/>
          <a:p>
            <a:pPr>
              <a:buFont typeface="Wingdings" pitchFamily="2" charset="2"/>
              <a:buChar char="Ø"/>
            </a:pPr>
            <a:r>
              <a:rPr lang="zh-CN" altLang="en-US" sz="2800" dirty="0" smtClean="0">
                <a:solidFill>
                  <a:srgbClr val="00B050"/>
                </a:solidFill>
                <a:latin typeface="+mj-ea"/>
                <a:ea typeface="+mj-ea"/>
              </a:rPr>
              <a:t>删除操作</a:t>
            </a:r>
            <a:endParaRPr lang="zh-CN" altLang="en-US" sz="2800" dirty="0">
              <a:solidFill>
                <a:srgbClr val="00B050"/>
              </a:solidFill>
              <a:latin typeface="+mj-ea"/>
              <a:ea typeface="+mj-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从工作目录和</a:t>
            </a:r>
            <a:r>
              <a:rPr lang="en-US" altLang="zh-CN" dirty="0" smtClean="0"/>
              <a:t>Index</a:t>
            </a:r>
            <a:r>
              <a:rPr lang="zh-CN" altLang="en-US" dirty="0" smtClean="0"/>
              <a:t>删除文件</a:t>
            </a:r>
            <a:r>
              <a:rPr lang="en-US" altLang="zh-CN" dirty="0" smtClean="0"/>
              <a:t>,</a:t>
            </a:r>
            <a:r>
              <a:rPr lang="zh-CN" altLang="en-US" dirty="0" smtClean="0"/>
              <a:t>文件上右击。删除之后要</a:t>
            </a:r>
            <a:r>
              <a:rPr lang="en-US" altLang="zh-CN" dirty="0" smtClean="0"/>
              <a:t>commit</a:t>
            </a:r>
            <a:r>
              <a:rPr lang="zh-CN" altLang="en-US" dirty="0" smtClean="0"/>
              <a:t>这次删除。</a:t>
            </a:r>
            <a:endParaRPr lang="zh-CN" altLang="en-US" dirty="0"/>
          </a:p>
        </p:txBody>
      </p:sp>
      <p:pic>
        <p:nvPicPr>
          <p:cNvPr id="16386" name="Picture 2"/>
          <p:cNvPicPr>
            <a:picLocks noChangeAspect="1" noChangeArrowheads="1"/>
          </p:cNvPicPr>
          <p:nvPr/>
        </p:nvPicPr>
        <p:blipFill>
          <a:blip r:embed="rId2"/>
          <a:srcRect/>
          <a:stretch>
            <a:fillRect/>
          </a:stretch>
        </p:blipFill>
        <p:spPr bwMode="auto">
          <a:xfrm>
            <a:off x="1000100" y="2857496"/>
            <a:ext cx="5274527" cy="3429024"/>
          </a:xfrm>
          <a:prstGeom prst="rect">
            <a:avLst/>
          </a:prstGeom>
          <a:noFill/>
          <a:ln w="9525">
            <a:noFill/>
            <a:miter lim="800000"/>
            <a:headEnd/>
            <a:tailEnd/>
          </a:ln>
          <a:effectLst/>
        </p:spPr>
      </p:pic>
      <p:sp>
        <p:nvSpPr>
          <p:cNvPr id="5" name="矩形 4"/>
          <p:cNvSpPr/>
          <p:nvPr/>
        </p:nvSpPr>
        <p:spPr>
          <a:xfrm>
            <a:off x="3500430" y="5857892"/>
            <a:ext cx="2786082" cy="35719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126055"/>
          </a:xfrm>
        </p:spPr>
        <p:txBody>
          <a:bodyPr>
            <a:normAutofit fontScale="92500" lnSpcReduction="20000"/>
          </a:bodyPr>
          <a:lstStyle/>
          <a:p>
            <a:pPr>
              <a:buNone/>
            </a:pPr>
            <a:r>
              <a:rPr lang="zh-CN" altLang="en-US" dirty="0" smtClean="0"/>
              <a:t>修改文件之后未</a:t>
            </a:r>
            <a:r>
              <a:rPr lang="en-US" altLang="zh-CN" dirty="0" smtClean="0"/>
              <a:t>add</a:t>
            </a:r>
            <a:r>
              <a:rPr lang="zh-CN" altLang="en-US" dirty="0" smtClean="0"/>
              <a:t>到</a:t>
            </a:r>
            <a:r>
              <a:rPr lang="en-US" altLang="zh-CN" dirty="0" smtClean="0"/>
              <a:t>index</a:t>
            </a:r>
            <a:r>
              <a:rPr lang="zh-CN" altLang="en-US" dirty="0" smtClean="0"/>
              <a:t>，也未提交，只是保存在文件里面，撤销修改使用。</a:t>
            </a:r>
            <a:endParaRPr lang="en-US" altLang="zh-CN" dirty="0" smtClean="0"/>
          </a:p>
          <a:p>
            <a:pPr>
              <a:buNone/>
            </a:pPr>
            <a:r>
              <a:rPr lang="zh-CN" altLang="en-US" dirty="0" smtClean="0"/>
              <a:t>右键</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Revert</a:t>
            </a:r>
            <a:r>
              <a:rPr lang="zh-CN" altLang="en-US" dirty="0" smtClean="0"/>
              <a:t>操作也可以将删除的但是未</a:t>
            </a:r>
            <a:r>
              <a:rPr lang="en-US" altLang="zh-CN" dirty="0" smtClean="0"/>
              <a:t>commit</a:t>
            </a:r>
            <a:r>
              <a:rPr lang="zh-CN" altLang="en-US" dirty="0" smtClean="0"/>
              <a:t>的文件恢复。如果是删除文件之后又</a:t>
            </a:r>
            <a:r>
              <a:rPr lang="en-US" altLang="zh-CN" dirty="0" smtClean="0"/>
              <a:t>commit,</a:t>
            </a:r>
            <a:r>
              <a:rPr lang="zh-CN" altLang="en-US" dirty="0" smtClean="0"/>
              <a:t>或者</a:t>
            </a:r>
            <a:r>
              <a:rPr lang="en-US" altLang="zh-CN" dirty="0" smtClean="0"/>
              <a:t>commit</a:t>
            </a:r>
            <a:r>
              <a:rPr lang="zh-CN" altLang="en-US" dirty="0" smtClean="0"/>
              <a:t>之后又</a:t>
            </a:r>
            <a:r>
              <a:rPr lang="en-US" altLang="zh-CN" dirty="0" smtClean="0"/>
              <a:t>push</a:t>
            </a:r>
            <a:r>
              <a:rPr lang="zh-CN" altLang="en-US" dirty="0" smtClean="0"/>
              <a:t>到远程，不能使用</a:t>
            </a:r>
            <a:r>
              <a:rPr lang="en-US" altLang="zh-CN" dirty="0" smtClean="0"/>
              <a:t>pull</a:t>
            </a:r>
            <a:r>
              <a:rPr lang="zh-CN" altLang="en-US" dirty="0" smtClean="0"/>
              <a:t>下拉远程的文件还原本地可以使用</a:t>
            </a:r>
            <a:r>
              <a:rPr lang="en-US" altLang="zh-CN" dirty="0" smtClean="0"/>
              <a:t>revert change by this commit</a:t>
            </a:r>
            <a:r>
              <a:rPr lang="zh-CN" altLang="en-US" dirty="0" smtClean="0"/>
              <a:t>。</a:t>
            </a:r>
            <a:r>
              <a:rPr lang="zh-CN" altLang="en-US" dirty="0" smtClean="0"/>
              <a:t>如下</a:t>
            </a:r>
            <a:endParaRPr lang="en-US" altLang="zh-CN" dirty="0" smtClean="0"/>
          </a:p>
          <a:p>
            <a:pPr>
              <a:buNone/>
            </a:pPr>
            <a:endParaRPr lang="zh-CN" altLang="en-US" dirty="0"/>
          </a:p>
        </p:txBody>
      </p:sp>
      <p:pic>
        <p:nvPicPr>
          <p:cNvPr id="17411" name="Picture 3"/>
          <p:cNvPicPr>
            <a:picLocks noChangeAspect="1" noChangeArrowheads="1"/>
          </p:cNvPicPr>
          <p:nvPr/>
        </p:nvPicPr>
        <p:blipFill>
          <a:blip r:embed="rId2"/>
          <a:srcRect/>
          <a:stretch>
            <a:fillRect/>
          </a:stretch>
        </p:blipFill>
        <p:spPr bwMode="auto">
          <a:xfrm>
            <a:off x="1571604" y="2000240"/>
            <a:ext cx="4400550" cy="2000264"/>
          </a:xfrm>
          <a:prstGeom prst="rect">
            <a:avLst/>
          </a:prstGeom>
          <a:noFill/>
          <a:ln w="9525">
            <a:noFill/>
            <a:miter lim="800000"/>
            <a:headEnd/>
            <a:tailEnd/>
          </a:ln>
          <a:effectLst/>
        </p:spPr>
      </p:pic>
      <p:sp>
        <p:nvSpPr>
          <p:cNvPr id="6" name="矩形 5"/>
          <p:cNvSpPr/>
          <p:nvPr/>
        </p:nvSpPr>
        <p:spPr>
          <a:xfrm>
            <a:off x="3643306" y="2000240"/>
            <a:ext cx="2143140" cy="14287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357950" y="2643182"/>
            <a:ext cx="1857388" cy="1754326"/>
          </a:xfrm>
          <a:prstGeom prst="rect">
            <a:avLst/>
          </a:prstGeom>
          <a:noFill/>
        </p:spPr>
        <p:txBody>
          <a:bodyPr wrap="square" rtlCol="0">
            <a:spAutoFit/>
          </a:bodyPr>
          <a:lstStyle/>
          <a:p>
            <a:r>
              <a:rPr lang="zh-CN" altLang="en-US" dirty="0" smtClean="0"/>
              <a:t>会列出已经修改并且保存（</a:t>
            </a:r>
            <a:r>
              <a:rPr lang="en-US" altLang="zh-CN" dirty="0" err="1" smtClean="0"/>
              <a:t>ctrl+s</a:t>
            </a:r>
            <a:r>
              <a:rPr lang="zh-CN" altLang="en-US" dirty="0" smtClean="0"/>
              <a:t>）</a:t>
            </a:r>
            <a:r>
              <a:rPr lang="en-US" altLang="zh-CN" dirty="0" smtClean="0"/>
              <a:t>,</a:t>
            </a:r>
            <a:r>
              <a:rPr lang="zh-CN" altLang="en-US" dirty="0" smtClean="0"/>
              <a:t>的文件列表，选择需要撤销修改的文件即可。</a:t>
            </a:r>
            <a:endParaRPr lang="zh-CN" altLang="en-US" dirty="0"/>
          </a:p>
        </p:txBody>
      </p:sp>
      <p:sp>
        <p:nvSpPr>
          <p:cNvPr id="7" name="TextBox 6"/>
          <p:cNvSpPr txBox="1"/>
          <p:nvPr/>
        </p:nvSpPr>
        <p:spPr>
          <a:xfrm>
            <a:off x="642910" y="571480"/>
            <a:ext cx="7643866" cy="584775"/>
          </a:xfrm>
          <a:prstGeom prst="rect">
            <a:avLst/>
          </a:prstGeom>
          <a:noFill/>
        </p:spPr>
        <p:txBody>
          <a:bodyPr wrap="square" rtlCol="0">
            <a:spAutoFit/>
          </a:bodyPr>
          <a:lstStyle/>
          <a:p>
            <a:pPr>
              <a:buFont typeface="Wingdings" pitchFamily="2" charset="2"/>
              <a:buChar char="Ø"/>
            </a:pPr>
            <a:r>
              <a:rPr lang="zh-CN" altLang="en-US" sz="3200" dirty="0" smtClean="0">
                <a:solidFill>
                  <a:srgbClr val="00B050"/>
                </a:solidFill>
              </a:rPr>
              <a:t>撤销与恢复</a:t>
            </a:r>
            <a:endParaRPr lang="zh-CN" altLang="en-US" sz="3200" dirty="0">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en-US" altLang="zh-CN" dirty="0" err="1" smtClean="0"/>
              <a:t>TortoiseGit</a:t>
            </a:r>
            <a:endParaRPr lang="zh-CN" altLang="en-US" dirty="0"/>
          </a:p>
        </p:txBody>
      </p:sp>
      <p:sp>
        <p:nvSpPr>
          <p:cNvPr id="3" name="内容占位符 2"/>
          <p:cNvSpPr>
            <a:spLocks noGrp="1"/>
          </p:cNvSpPr>
          <p:nvPr>
            <p:ph idx="1"/>
          </p:nvPr>
        </p:nvSpPr>
        <p:spPr>
          <a:xfrm>
            <a:off x="457200" y="1285860"/>
            <a:ext cx="8229600" cy="4840303"/>
          </a:xfrm>
        </p:spPr>
        <p:txBody>
          <a:bodyPr/>
          <a:lstStyle/>
          <a:p>
            <a:pPr>
              <a:buFont typeface="Wingdings" pitchFamily="2" charset="2"/>
              <a:buChar char="Ø"/>
            </a:pPr>
            <a:r>
              <a:rPr lang="zh-CN" altLang="en-US" dirty="0" smtClean="0">
                <a:solidFill>
                  <a:srgbClr val="00B050"/>
                </a:solidFill>
              </a:rPr>
              <a:t>切换分支</a:t>
            </a:r>
            <a:endParaRPr lang="en-US" altLang="zh-CN" dirty="0" smtClean="0">
              <a:solidFill>
                <a:srgbClr val="00B050"/>
              </a:solidFill>
            </a:endParaRPr>
          </a:p>
          <a:p>
            <a:r>
              <a:rPr lang="zh-CN" altLang="en-US" dirty="0" smtClean="0"/>
              <a:t>本地已经存在的分支间切换</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428596" y="2500306"/>
            <a:ext cx="3565277" cy="3000396"/>
          </a:xfrm>
          <a:prstGeom prst="rect">
            <a:avLst/>
          </a:prstGeom>
          <a:noFill/>
          <a:ln w="9525">
            <a:noFill/>
            <a:miter lim="800000"/>
            <a:headEnd/>
            <a:tailEnd/>
          </a:ln>
          <a:effectLst/>
        </p:spPr>
      </p:pic>
      <p:sp>
        <p:nvSpPr>
          <p:cNvPr id="5" name="矩形 4"/>
          <p:cNvSpPr/>
          <p:nvPr/>
        </p:nvSpPr>
        <p:spPr>
          <a:xfrm>
            <a:off x="2285984" y="5286388"/>
            <a:ext cx="1714512"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p:cNvPicPr>
            <a:picLocks noChangeAspect="1" noChangeArrowheads="1"/>
          </p:cNvPicPr>
          <p:nvPr/>
        </p:nvPicPr>
        <p:blipFill>
          <a:blip r:embed="rId3"/>
          <a:srcRect/>
          <a:stretch>
            <a:fillRect/>
          </a:stretch>
        </p:blipFill>
        <p:spPr bwMode="auto">
          <a:xfrm>
            <a:off x="4357686" y="2500306"/>
            <a:ext cx="4305300" cy="3071834"/>
          </a:xfrm>
          <a:prstGeom prst="rect">
            <a:avLst/>
          </a:prstGeom>
          <a:noFill/>
          <a:ln w="9525">
            <a:noFill/>
            <a:miter lim="800000"/>
            <a:headEnd/>
            <a:tailEnd/>
          </a:ln>
          <a:effectLst/>
        </p:spPr>
      </p:pic>
      <p:sp>
        <p:nvSpPr>
          <p:cNvPr id="7" name="矩形 6"/>
          <p:cNvSpPr/>
          <p:nvPr/>
        </p:nvSpPr>
        <p:spPr>
          <a:xfrm>
            <a:off x="5643570" y="3214686"/>
            <a:ext cx="2357454" cy="35719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5" idx="3"/>
            <a:endCxn id="7" idx="1"/>
          </p:cNvCxnSpPr>
          <p:nvPr/>
        </p:nvCxnSpPr>
        <p:spPr>
          <a:xfrm flipV="1">
            <a:off x="4000496" y="3393281"/>
            <a:ext cx="1643074" cy="2000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5768997"/>
          </a:xfrm>
        </p:spPr>
        <p:txBody>
          <a:bodyPr>
            <a:normAutofit fontScale="92500" lnSpcReduction="10000"/>
          </a:bodyPr>
          <a:lstStyle/>
          <a:p>
            <a:r>
              <a:rPr lang="zh-CN" altLang="en-US" dirty="0" smtClean="0"/>
              <a:t>右键</a:t>
            </a:r>
            <a:r>
              <a:rPr lang="en-US" altLang="zh-CN" dirty="0" smtClean="0"/>
              <a:t>show log</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sz="3000" dirty="0" smtClean="0"/>
              <a:t>总结：对于文件的修改或是删除，只要没有</a:t>
            </a:r>
            <a:r>
              <a:rPr lang="en-US" altLang="zh-CN" sz="3000" dirty="0" smtClean="0"/>
              <a:t>commit</a:t>
            </a:r>
            <a:r>
              <a:rPr lang="zh-CN" altLang="en-US" sz="3000" dirty="0" smtClean="0"/>
              <a:t>这次操作，就可以使用</a:t>
            </a:r>
            <a:r>
              <a:rPr lang="en-US" altLang="zh-CN" sz="3000" dirty="0" smtClean="0"/>
              <a:t>revert</a:t>
            </a:r>
            <a:r>
              <a:rPr lang="zh-CN" altLang="en-US" sz="3000" dirty="0" smtClean="0"/>
              <a:t>撤销掉，如果</a:t>
            </a:r>
            <a:r>
              <a:rPr lang="en-US" altLang="zh-CN" sz="3000" dirty="0" smtClean="0"/>
              <a:t>commit</a:t>
            </a:r>
            <a:r>
              <a:rPr lang="zh-CN" altLang="en-US" sz="3000" dirty="0" smtClean="0"/>
              <a:t>或者</a:t>
            </a:r>
            <a:r>
              <a:rPr lang="en-US" altLang="zh-CN" sz="3000" dirty="0" smtClean="0"/>
              <a:t>push</a:t>
            </a:r>
            <a:r>
              <a:rPr lang="zh-CN" altLang="en-US" sz="3000" dirty="0" smtClean="0"/>
              <a:t>之后</a:t>
            </a:r>
            <a:r>
              <a:rPr lang="zh-CN" altLang="en-US" sz="3000" dirty="0" smtClean="0"/>
              <a:t>，</a:t>
            </a:r>
            <a:r>
              <a:rPr lang="zh-CN" altLang="en-US" sz="3000" dirty="0" smtClean="0"/>
              <a:t>就要使用在日志</a:t>
            </a:r>
            <a:r>
              <a:rPr lang="zh-CN" altLang="en-US" sz="3000" dirty="0" smtClean="0"/>
              <a:t>上</a:t>
            </a:r>
            <a:r>
              <a:rPr lang="en-US" altLang="zh-CN" sz="3000" dirty="0" smtClean="0"/>
              <a:t>revert change by this commit</a:t>
            </a:r>
            <a:r>
              <a:rPr lang="zh-CN" altLang="en-US" sz="3000" dirty="0" smtClean="0"/>
              <a:t>到</a:t>
            </a:r>
            <a:r>
              <a:rPr lang="zh-CN" altLang="en-US" sz="3000" dirty="0" smtClean="0"/>
              <a:t>前一个时点的方法。</a:t>
            </a:r>
            <a:endParaRPr lang="zh-CN" altLang="en-US" sz="3000" dirty="0"/>
          </a:p>
        </p:txBody>
      </p:sp>
      <p:sp>
        <p:nvSpPr>
          <p:cNvPr id="14" name="TextBox 13"/>
          <p:cNvSpPr txBox="1"/>
          <p:nvPr/>
        </p:nvSpPr>
        <p:spPr>
          <a:xfrm>
            <a:off x="4000496" y="4071942"/>
            <a:ext cx="3500462" cy="369332"/>
          </a:xfrm>
          <a:prstGeom prst="rect">
            <a:avLst/>
          </a:prstGeom>
          <a:noFill/>
        </p:spPr>
        <p:txBody>
          <a:bodyPr wrap="square" rtlCol="0">
            <a:spAutoFit/>
          </a:bodyPr>
          <a:lstStyle/>
          <a:p>
            <a:r>
              <a:rPr lang="zh-CN" altLang="en-US" dirty="0" smtClean="0">
                <a:solidFill>
                  <a:srgbClr val="FF0000"/>
                </a:solidFill>
              </a:rPr>
              <a:t>回退到这个未删除的时点</a:t>
            </a:r>
            <a:endParaRPr lang="zh-CN" altLang="en-US"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85786" y="928670"/>
            <a:ext cx="6021387" cy="2314575"/>
          </a:xfrm>
          <a:prstGeom prst="rect">
            <a:avLst/>
          </a:prstGeom>
          <a:noFill/>
          <a:ln w="9525">
            <a:noFill/>
            <a:miter lim="800000"/>
            <a:headEnd/>
            <a:tailEnd/>
          </a:ln>
          <a:effectLst/>
        </p:spPr>
      </p:pic>
      <p:sp>
        <p:nvSpPr>
          <p:cNvPr id="10" name="矩形 9"/>
          <p:cNvSpPr/>
          <p:nvPr/>
        </p:nvSpPr>
        <p:spPr>
          <a:xfrm>
            <a:off x="1071538" y="1428736"/>
            <a:ext cx="3071834"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4214810" y="1785926"/>
            <a:ext cx="3905250" cy="2133600"/>
          </a:xfrm>
          <a:prstGeom prst="rect">
            <a:avLst/>
          </a:prstGeom>
          <a:noFill/>
          <a:ln w="9525">
            <a:noFill/>
            <a:miter lim="800000"/>
            <a:headEnd/>
            <a:tailEnd/>
          </a:ln>
          <a:effectLst/>
        </p:spPr>
      </p:pic>
      <p:sp>
        <p:nvSpPr>
          <p:cNvPr id="12" name="矩形 11"/>
          <p:cNvSpPr/>
          <p:nvPr/>
        </p:nvSpPr>
        <p:spPr>
          <a:xfrm>
            <a:off x="5715008" y="3643314"/>
            <a:ext cx="2286016" cy="2857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rot="16200000" flipV="1">
            <a:off x="3607587" y="1821645"/>
            <a:ext cx="2000264" cy="178595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lstStyle/>
          <a:p>
            <a:r>
              <a:rPr lang="zh-CN" altLang="en-US" dirty="0" smtClean="0"/>
              <a:t>添加忽略文件</a:t>
            </a:r>
            <a:endParaRPr lang="en-US" altLang="zh-CN" dirty="0" smtClean="0"/>
          </a:p>
          <a:p>
            <a:r>
              <a:rPr lang="zh-CN" altLang="en-US" dirty="0" smtClean="0"/>
              <a:t>对于本地仓库中不想推送到远程仓库的文件可以将其变为忽略文件夹。</a:t>
            </a:r>
            <a:endParaRPr lang="en-US" altLang="zh-CN" dirty="0" smtClean="0"/>
          </a:p>
          <a:p>
            <a:r>
              <a:rPr lang="zh-CN" altLang="en-US" dirty="0" smtClean="0"/>
              <a:t>在文件或者文件夹上右键</a:t>
            </a:r>
            <a:r>
              <a:rPr lang="en-US" altLang="zh-CN" dirty="0" smtClean="0"/>
              <a:t>, </a:t>
            </a:r>
            <a:r>
              <a:rPr lang="en-US" altLang="zh-CN" dirty="0" err="1" smtClean="0"/>
              <a:t>TortoiseGit</a:t>
            </a:r>
            <a:endParaRPr lang="en-US" altLang="zh-CN" dirty="0" smtClean="0"/>
          </a:p>
          <a:p>
            <a:r>
              <a:rPr lang="en-US" altLang="zh-CN" dirty="0" smtClean="0"/>
              <a:t>                             </a:t>
            </a:r>
          </a:p>
          <a:p>
            <a:r>
              <a:rPr lang="zh-CN" altLang="en-US" dirty="0" smtClean="0"/>
              <a:t>选择默认的忽略模式即可，对于已经 </a:t>
            </a:r>
            <a:r>
              <a:rPr lang="en-US" altLang="zh-CN" dirty="0" smtClean="0"/>
              <a:t>add</a:t>
            </a:r>
            <a:r>
              <a:rPr lang="zh-CN" altLang="en-US" dirty="0" smtClean="0"/>
              <a:t>或者</a:t>
            </a:r>
            <a:r>
              <a:rPr lang="en-US" altLang="zh-CN" dirty="0" smtClean="0"/>
              <a:t>commit</a:t>
            </a:r>
            <a:r>
              <a:rPr lang="zh-CN" altLang="en-US" dirty="0" smtClean="0"/>
              <a:t>过的文件，</a:t>
            </a:r>
            <a:r>
              <a:rPr lang="en-US" altLang="zh-CN" dirty="0" smtClean="0"/>
              <a:t>Ignore</a:t>
            </a:r>
            <a:r>
              <a:rPr lang="zh-CN" altLang="en-US" dirty="0" smtClean="0"/>
              <a:t>相当于一次删除操作，可以使用</a:t>
            </a:r>
            <a:r>
              <a:rPr lang="en-US" altLang="zh-CN" dirty="0" err="1" smtClean="0"/>
              <a:t>git</a:t>
            </a:r>
            <a:endParaRPr lang="en-US" altLang="zh-CN" dirty="0" smtClean="0"/>
          </a:p>
          <a:p>
            <a:pPr>
              <a:buNone/>
            </a:pPr>
            <a:r>
              <a:rPr lang="en-US" altLang="zh-CN" dirty="0" smtClean="0"/>
              <a:t>Status</a:t>
            </a:r>
            <a:r>
              <a:rPr lang="zh-CN" altLang="en-US" dirty="0" smtClean="0"/>
              <a:t>明令查看，对于</a:t>
            </a:r>
            <a:endParaRPr lang="en-US" altLang="zh-CN" dirty="0" smtClean="0"/>
          </a:p>
          <a:p>
            <a:pPr>
              <a:buNone/>
            </a:pPr>
            <a:r>
              <a:rPr lang="zh-CN" altLang="en-US" dirty="0" smtClean="0"/>
              <a:t>这次删除需要一次提价。</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14348" y="2857496"/>
            <a:ext cx="2390775" cy="2762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14876" y="4429132"/>
            <a:ext cx="3829050" cy="185738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Egit</a:t>
            </a:r>
            <a:endParaRPr lang="zh-CN" altLang="en-US" dirty="0"/>
          </a:p>
        </p:txBody>
      </p:sp>
      <p:sp>
        <p:nvSpPr>
          <p:cNvPr id="3" name="内容占位符 2"/>
          <p:cNvSpPr>
            <a:spLocks noGrp="1"/>
          </p:cNvSpPr>
          <p:nvPr>
            <p:ph idx="1"/>
          </p:nvPr>
        </p:nvSpPr>
        <p:spPr/>
        <p:txBody>
          <a:bodyPr/>
          <a:lstStyle/>
          <a:p>
            <a:r>
              <a:rPr lang="en-US" altLang="zh-CN" dirty="0" err="1" smtClean="0"/>
              <a:t>Egit</a:t>
            </a:r>
            <a:r>
              <a:rPr lang="zh-CN" altLang="en-US" dirty="0" smtClean="0"/>
              <a:t>中关于</a:t>
            </a:r>
            <a:r>
              <a:rPr lang="en-US" altLang="zh-CN" dirty="0" err="1" smtClean="0"/>
              <a:t>Git</a:t>
            </a:r>
            <a:r>
              <a:rPr lang="zh-CN" altLang="en-US" dirty="0" smtClean="0"/>
              <a:t>的操作都在右键</a:t>
            </a:r>
            <a:r>
              <a:rPr lang="en-US" altLang="zh-CN" dirty="0" smtClean="0"/>
              <a:t>team</a:t>
            </a:r>
            <a:r>
              <a:rPr lang="zh-CN" altLang="en-US" dirty="0" smtClean="0"/>
              <a:t>下面，后面介绍的命令都在</a:t>
            </a:r>
            <a:r>
              <a:rPr lang="en-US" altLang="zh-CN" dirty="0" smtClean="0"/>
              <a:t>Team</a:t>
            </a:r>
            <a:r>
              <a:rPr lang="zh-CN" altLang="en-US" dirty="0" smtClean="0"/>
              <a:t>选项里面找。</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785786" y="2571744"/>
            <a:ext cx="6643734" cy="3857652"/>
          </a:xfrm>
          <a:prstGeom prst="rect">
            <a:avLst/>
          </a:prstGeom>
          <a:noFill/>
          <a:ln w="9525">
            <a:noFill/>
            <a:miter lim="800000"/>
            <a:headEnd/>
            <a:tailEnd/>
          </a:ln>
          <a:effectLst/>
        </p:spPr>
      </p:pic>
      <p:sp>
        <p:nvSpPr>
          <p:cNvPr id="6" name="矩形 5"/>
          <p:cNvSpPr/>
          <p:nvPr/>
        </p:nvSpPr>
        <p:spPr>
          <a:xfrm>
            <a:off x="857224" y="6143644"/>
            <a:ext cx="3714776"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26121"/>
          </a:xfrm>
        </p:spPr>
        <p:txBody>
          <a:bodyPr/>
          <a:lstStyle/>
          <a:p>
            <a:r>
              <a:rPr lang="zh-CN" altLang="en-US" dirty="0" smtClean="0"/>
              <a:t>检出项目</a:t>
            </a:r>
            <a:endParaRPr lang="en-US" altLang="zh-CN" dirty="0" smtClean="0"/>
          </a:p>
          <a:p>
            <a:r>
              <a:rPr lang="zh-CN" altLang="en-US" dirty="0" smtClean="0"/>
              <a:t>这里建议全部选择，以便后面切换分支</a:t>
            </a:r>
            <a:endParaRPr lang="zh-CN" altLang="en-US" dirty="0"/>
          </a:p>
        </p:txBody>
      </p:sp>
      <p:pic>
        <p:nvPicPr>
          <p:cNvPr id="13314" name="Picture 2"/>
          <p:cNvPicPr>
            <a:picLocks noChangeAspect="1" noChangeArrowheads="1"/>
          </p:cNvPicPr>
          <p:nvPr/>
        </p:nvPicPr>
        <p:blipFill>
          <a:blip r:embed="rId2"/>
          <a:srcRect/>
          <a:stretch>
            <a:fillRect/>
          </a:stretch>
        </p:blipFill>
        <p:spPr bwMode="auto">
          <a:xfrm>
            <a:off x="285720" y="1857364"/>
            <a:ext cx="3571900" cy="3714776"/>
          </a:xfrm>
          <a:prstGeom prst="rect">
            <a:avLst/>
          </a:prstGeom>
          <a:noFill/>
          <a:ln w="9525">
            <a:noFill/>
            <a:miter lim="800000"/>
            <a:headEnd/>
            <a:tailEnd/>
          </a:ln>
          <a:effectLst/>
        </p:spPr>
      </p:pic>
      <p:cxnSp>
        <p:nvCxnSpPr>
          <p:cNvPr id="6" name="直接箭头连接符 5"/>
          <p:cNvCxnSpPr/>
          <p:nvPr/>
        </p:nvCxnSpPr>
        <p:spPr>
          <a:xfrm rot="10800000" flipV="1">
            <a:off x="1214414" y="1571612"/>
            <a:ext cx="1071570" cy="928694"/>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pic>
        <p:nvPicPr>
          <p:cNvPr id="13315" name="Picture 3"/>
          <p:cNvPicPr>
            <a:picLocks noChangeAspect="1" noChangeArrowheads="1"/>
          </p:cNvPicPr>
          <p:nvPr/>
        </p:nvPicPr>
        <p:blipFill>
          <a:blip r:embed="rId3"/>
          <a:srcRect/>
          <a:stretch>
            <a:fillRect/>
          </a:stretch>
        </p:blipFill>
        <p:spPr bwMode="auto">
          <a:xfrm>
            <a:off x="4371975" y="3286124"/>
            <a:ext cx="4772025" cy="2857520"/>
          </a:xfrm>
          <a:prstGeom prst="rect">
            <a:avLst/>
          </a:prstGeom>
          <a:noFill/>
          <a:ln w="9525">
            <a:noFill/>
            <a:miter lim="800000"/>
            <a:headEnd/>
            <a:tailEnd/>
          </a:ln>
          <a:effectLst/>
        </p:spPr>
      </p:pic>
      <p:sp>
        <p:nvSpPr>
          <p:cNvPr id="11" name="右箭头 10"/>
          <p:cNvSpPr/>
          <p:nvPr/>
        </p:nvSpPr>
        <p:spPr>
          <a:xfrm>
            <a:off x="3857620" y="4500570"/>
            <a:ext cx="714380" cy="285752"/>
          </a:xfrm>
          <a:prstGeom prst="right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rot="5400000">
            <a:off x="4929190" y="3571876"/>
            <a:ext cx="1428760" cy="285752"/>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14942" y="2071678"/>
            <a:ext cx="2428892" cy="923330"/>
          </a:xfrm>
          <a:prstGeom prst="rect">
            <a:avLst/>
          </a:prstGeom>
          <a:noFill/>
        </p:spPr>
        <p:txBody>
          <a:bodyPr wrap="square" rtlCol="0">
            <a:spAutoFit/>
          </a:bodyPr>
          <a:lstStyle/>
          <a:p>
            <a:r>
              <a:rPr lang="zh-CN" altLang="en-US" dirty="0" smtClean="0"/>
              <a:t>这里选择初始分支也就是会检出到本地的分支</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340369"/>
          </a:xfrm>
        </p:spPr>
        <p:txBody>
          <a:bodyPr/>
          <a:lstStyle/>
          <a:p>
            <a:r>
              <a:rPr lang="zh-CN" altLang="en-US" dirty="0" smtClean="0"/>
              <a:t>检出远程分支（或</a:t>
            </a:r>
            <a:r>
              <a:rPr lang="en-US" altLang="zh-CN" dirty="0" smtClean="0"/>
              <a:t>tag</a:t>
            </a:r>
            <a:r>
              <a:rPr lang="zh-CN" altLang="en-US" dirty="0" smtClean="0"/>
              <a:t>）到本地，右键</a:t>
            </a:r>
            <a:r>
              <a:rPr lang="en-US" altLang="zh-CN" dirty="0" smtClean="0"/>
              <a:t>team</a:t>
            </a:r>
            <a:endParaRPr lang="zh-CN" altLang="en-US" dirty="0"/>
          </a:p>
        </p:txBody>
      </p:sp>
      <p:sp>
        <p:nvSpPr>
          <p:cNvPr id="19" name="TextBox 18"/>
          <p:cNvSpPr txBox="1"/>
          <p:nvPr/>
        </p:nvSpPr>
        <p:spPr>
          <a:xfrm>
            <a:off x="928662" y="4214818"/>
            <a:ext cx="1285884" cy="1200329"/>
          </a:xfrm>
          <a:prstGeom prst="rect">
            <a:avLst/>
          </a:prstGeom>
          <a:noFill/>
        </p:spPr>
        <p:txBody>
          <a:bodyPr wrap="square" rtlCol="0">
            <a:spAutoFit/>
          </a:bodyPr>
          <a:lstStyle/>
          <a:p>
            <a:r>
              <a:rPr lang="zh-CN" altLang="en-US" dirty="0" smtClean="0"/>
              <a:t>远程追踪分支，也是项目所有的分支</a:t>
            </a:r>
            <a:endParaRPr lang="zh-CN" altLang="en-US" dirty="0"/>
          </a:p>
        </p:txBody>
      </p:sp>
      <p:pic>
        <p:nvPicPr>
          <p:cNvPr id="2052" name="Picture 4"/>
          <p:cNvPicPr>
            <a:picLocks noChangeAspect="1" noChangeArrowheads="1"/>
          </p:cNvPicPr>
          <p:nvPr/>
        </p:nvPicPr>
        <p:blipFill>
          <a:blip r:embed="rId2"/>
          <a:srcRect/>
          <a:stretch>
            <a:fillRect/>
          </a:stretch>
        </p:blipFill>
        <p:spPr bwMode="auto">
          <a:xfrm>
            <a:off x="4200525" y="2714620"/>
            <a:ext cx="4943475" cy="3357586"/>
          </a:xfrm>
          <a:prstGeom prst="rect">
            <a:avLst/>
          </a:prstGeom>
          <a:noFill/>
          <a:ln w="9525">
            <a:noFill/>
            <a:miter lim="800000"/>
            <a:headEnd/>
            <a:tailEnd/>
          </a:ln>
          <a:effectLst/>
        </p:spPr>
      </p:pic>
      <p:cxnSp>
        <p:nvCxnSpPr>
          <p:cNvPr id="15" name="直接箭头连接符 14"/>
          <p:cNvCxnSpPr/>
          <p:nvPr/>
        </p:nvCxnSpPr>
        <p:spPr>
          <a:xfrm flipV="1">
            <a:off x="2071670" y="4429132"/>
            <a:ext cx="2786082"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29388" y="1714488"/>
            <a:ext cx="1714512" cy="646331"/>
          </a:xfrm>
          <a:prstGeom prst="rect">
            <a:avLst/>
          </a:prstGeom>
          <a:noFill/>
        </p:spPr>
        <p:txBody>
          <a:bodyPr wrap="square" rtlCol="0">
            <a:spAutoFit/>
          </a:bodyPr>
          <a:lstStyle/>
          <a:p>
            <a:r>
              <a:rPr lang="zh-CN" altLang="en-US" dirty="0" smtClean="0"/>
              <a:t>本地已经检出的分支</a:t>
            </a:r>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285719" y="1857364"/>
            <a:ext cx="3329521" cy="2071702"/>
          </a:xfrm>
          <a:prstGeom prst="rect">
            <a:avLst/>
          </a:prstGeom>
          <a:noFill/>
          <a:ln w="9525">
            <a:noFill/>
            <a:miter lim="800000"/>
            <a:headEnd/>
            <a:tailEnd/>
          </a:ln>
          <a:effectLst/>
        </p:spPr>
      </p:pic>
      <p:sp>
        <p:nvSpPr>
          <p:cNvPr id="8" name="右箭头 7"/>
          <p:cNvSpPr/>
          <p:nvPr/>
        </p:nvSpPr>
        <p:spPr>
          <a:xfrm>
            <a:off x="3571868" y="3643314"/>
            <a:ext cx="642942" cy="214314"/>
          </a:xfrm>
          <a:prstGeom prst="right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p:nvPr/>
        </p:nvCxnSpPr>
        <p:spPr>
          <a:xfrm rot="5400000">
            <a:off x="4893471" y="2250273"/>
            <a:ext cx="1643074"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3071802" y="4929198"/>
            <a:ext cx="1857388"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57356" y="5357826"/>
            <a:ext cx="1285884" cy="369332"/>
          </a:xfrm>
          <a:prstGeom prst="rect">
            <a:avLst/>
          </a:prstGeom>
          <a:noFill/>
        </p:spPr>
        <p:txBody>
          <a:bodyPr wrap="square" rtlCol="0">
            <a:spAutoFit/>
          </a:bodyPr>
          <a:lstStyle/>
          <a:p>
            <a:r>
              <a:rPr lang="zh-CN" altLang="en-US" dirty="0" smtClean="0"/>
              <a:t>远程的</a:t>
            </a:r>
            <a:r>
              <a:rPr lang="en-US" altLang="zh-CN" dirty="0" smtClean="0"/>
              <a:t>tags</a:t>
            </a:r>
            <a:endParaRPr lang="zh-CN" altLang="en-US" dirty="0"/>
          </a:p>
        </p:txBody>
      </p:sp>
      <p:sp>
        <p:nvSpPr>
          <p:cNvPr id="5" name="矩形 4"/>
          <p:cNvSpPr/>
          <p:nvPr/>
        </p:nvSpPr>
        <p:spPr>
          <a:xfrm>
            <a:off x="285720" y="1928802"/>
            <a:ext cx="1928826" cy="57150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28860" y="3429000"/>
            <a:ext cx="1071570" cy="42862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429124" y="5643578"/>
            <a:ext cx="1000132" cy="35719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弧形箭头 34"/>
          <p:cNvSpPr/>
          <p:nvPr/>
        </p:nvSpPr>
        <p:spPr>
          <a:xfrm>
            <a:off x="5286380" y="6000768"/>
            <a:ext cx="357190" cy="857232"/>
          </a:xfrm>
          <a:prstGeom prst="curvedLeft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矩形 35"/>
          <p:cNvSpPr/>
          <p:nvPr/>
        </p:nvSpPr>
        <p:spPr>
          <a:xfrm>
            <a:off x="4929190" y="4572008"/>
            <a:ext cx="1214446" cy="14287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p:cNvCxnSpPr/>
          <p:nvPr/>
        </p:nvCxnSpPr>
        <p:spPr>
          <a:xfrm rot="10800000" flipV="1">
            <a:off x="6143636" y="4071942"/>
            <a:ext cx="928694"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143768" y="3786190"/>
            <a:ext cx="1643074" cy="646331"/>
          </a:xfrm>
          <a:prstGeom prst="rect">
            <a:avLst/>
          </a:prstGeom>
          <a:noFill/>
        </p:spPr>
        <p:txBody>
          <a:bodyPr wrap="square" rtlCol="0">
            <a:spAutoFit/>
          </a:bodyPr>
          <a:lstStyle/>
          <a:p>
            <a:r>
              <a:rPr lang="zh-CN" altLang="en-US" dirty="0" smtClean="0"/>
              <a:t>选择</a:t>
            </a:r>
            <a:r>
              <a:rPr lang="en-US" altLang="zh-CN" dirty="0" smtClean="0"/>
              <a:t>checkout</a:t>
            </a:r>
            <a:r>
              <a:rPr lang="zh-CN" altLang="en-US" dirty="0" smtClean="0"/>
              <a:t>的分支</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lstStyle/>
          <a:p>
            <a:r>
              <a:rPr lang="zh-CN" altLang="en-US" dirty="0" smtClean="0"/>
              <a:t>自动填写本地分支名称与远程分支名称一样，直接</a:t>
            </a:r>
            <a:r>
              <a:rPr lang="en-US" altLang="zh-CN" dirty="0" smtClean="0"/>
              <a:t>Finish</a:t>
            </a:r>
            <a:r>
              <a:rPr lang="zh-CN" altLang="en-US" dirty="0" smtClean="0"/>
              <a:t>即可检出到本地</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142976" y="1785926"/>
            <a:ext cx="6500858" cy="3929090"/>
          </a:xfrm>
          <a:prstGeom prst="rect">
            <a:avLst/>
          </a:prstGeom>
          <a:noFill/>
          <a:ln w="9525">
            <a:noFill/>
            <a:miter lim="800000"/>
            <a:headEnd/>
            <a:tailEnd/>
          </a:ln>
          <a:effectLst/>
        </p:spPr>
      </p:pic>
      <p:sp>
        <p:nvSpPr>
          <p:cNvPr id="5" name="矩形 4"/>
          <p:cNvSpPr/>
          <p:nvPr/>
        </p:nvSpPr>
        <p:spPr>
          <a:xfrm>
            <a:off x="3214678" y="3000372"/>
            <a:ext cx="3357586" cy="2857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000628" y="5143512"/>
            <a:ext cx="1285884" cy="50006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lstStyle/>
          <a:p>
            <a:r>
              <a:rPr lang="zh-CN" altLang="en-US" dirty="0" smtClean="0"/>
              <a:t>新建本地分支</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785786" y="1357298"/>
            <a:ext cx="2714644" cy="1643074"/>
          </a:xfrm>
          <a:prstGeom prst="rect">
            <a:avLst/>
          </a:prstGeom>
          <a:noFill/>
          <a:ln w="9525">
            <a:noFill/>
            <a:miter lim="800000"/>
            <a:headEnd/>
            <a:tailEnd/>
          </a:ln>
          <a:effectLst/>
        </p:spPr>
      </p:pic>
      <p:sp>
        <p:nvSpPr>
          <p:cNvPr id="5" name="矩形 4"/>
          <p:cNvSpPr/>
          <p:nvPr/>
        </p:nvSpPr>
        <p:spPr>
          <a:xfrm>
            <a:off x="785786" y="1357298"/>
            <a:ext cx="2714644" cy="57150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9" name="Picture 3"/>
          <p:cNvPicPr>
            <a:picLocks noChangeAspect="1" noChangeArrowheads="1"/>
          </p:cNvPicPr>
          <p:nvPr/>
        </p:nvPicPr>
        <p:blipFill>
          <a:blip r:embed="rId3"/>
          <a:srcRect/>
          <a:stretch>
            <a:fillRect/>
          </a:stretch>
        </p:blipFill>
        <p:spPr bwMode="auto">
          <a:xfrm>
            <a:off x="4000496" y="2143116"/>
            <a:ext cx="4914900" cy="4200525"/>
          </a:xfrm>
          <a:prstGeom prst="rect">
            <a:avLst/>
          </a:prstGeom>
          <a:noFill/>
          <a:ln w="9525">
            <a:noFill/>
            <a:miter lim="800000"/>
            <a:headEnd/>
            <a:tailEnd/>
          </a:ln>
          <a:effectLst/>
        </p:spPr>
      </p:pic>
      <p:sp>
        <p:nvSpPr>
          <p:cNvPr id="7" name="右箭头 6"/>
          <p:cNvSpPr/>
          <p:nvPr/>
        </p:nvSpPr>
        <p:spPr>
          <a:xfrm>
            <a:off x="3500430" y="2928934"/>
            <a:ext cx="500066" cy="214314"/>
          </a:xfrm>
          <a:prstGeom prst="right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rot="5400000">
            <a:off x="4964909" y="2035959"/>
            <a:ext cx="1428760"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72198" y="1285860"/>
            <a:ext cx="1285884" cy="1200329"/>
          </a:xfrm>
          <a:prstGeom prst="rect">
            <a:avLst/>
          </a:prstGeom>
          <a:noFill/>
        </p:spPr>
        <p:txBody>
          <a:bodyPr wrap="square" rtlCol="0">
            <a:spAutoFit/>
          </a:bodyPr>
          <a:lstStyle/>
          <a:p>
            <a:r>
              <a:rPr lang="zh-CN" altLang="en-US" dirty="0" smtClean="0"/>
              <a:t>选择从哪个分支切换出新的分支</a:t>
            </a:r>
            <a:endParaRPr lang="zh-CN" altLang="en-US" dirty="0"/>
          </a:p>
        </p:txBody>
      </p:sp>
      <p:cxnSp>
        <p:nvCxnSpPr>
          <p:cNvPr id="14" name="直接箭头连接符 13"/>
          <p:cNvCxnSpPr/>
          <p:nvPr/>
        </p:nvCxnSpPr>
        <p:spPr>
          <a:xfrm flipV="1">
            <a:off x="3143240" y="3714752"/>
            <a:ext cx="2714644"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57422" y="4000504"/>
            <a:ext cx="785818" cy="1200329"/>
          </a:xfrm>
          <a:prstGeom prst="rect">
            <a:avLst/>
          </a:prstGeom>
          <a:noFill/>
        </p:spPr>
        <p:txBody>
          <a:bodyPr wrap="square" rtlCol="0">
            <a:spAutoFit/>
          </a:bodyPr>
          <a:lstStyle/>
          <a:p>
            <a:r>
              <a:rPr lang="zh-CN" altLang="en-US" dirty="0" smtClean="0"/>
              <a:t>新的分支的名字</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关联本地项目分支到远程项目分支，推送就可以</a:t>
            </a:r>
            <a:endParaRPr lang="en-US" altLang="zh-CN" dirty="0" smtClean="0"/>
          </a:p>
          <a:p>
            <a:endParaRPr lang="en-US" altLang="zh-CN" dirty="0" smtClean="0"/>
          </a:p>
          <a:p>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714349" y="2571744"/>
            <a:ext cx="2857520" cy="2000264"/>
          </a:xfrm>
          <a:prstGeom prst="rect">
            <a:avLst/>
          </a:prstGeom>
          <a:noFill/>
          <a:ln w="9525">
            <a:noFill/>
            <a:miter lim="800000"/>
            <a:headEnd/>
            <a:tailEnd/>
          </a:ln>
          <a:effectLst/>
        </p:spPr>
      </p:pic>
      <p:sp>
        <p:nvSpPr>
          <p:cNvPr id="5" name="矩形 4"/>
          <p:cNvSpPr/>
          <p:nvPr/>
        </p:nvSpPr>
        <p:spPr>
          <a:xfrm>
            <a:off x="785786" y="2643182"/>
            <a:ext cx="2000264" cy="2857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071670" y="4143380"/>
            <a:ext cx="1285884" cy="35719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3" name="Picture 3"/>
          <p:cNvPicPr>
            <a:picLocks noChangeAspect="1" noChangeArrowheads="1"/>
          </p:cNvPicPr>
          <p:nvPr/>
        </p:nvPicPr>
        <p:blipFill>
          <a:blip r:embed="rId3"/>
          <a:srcRect/>
          <a:stretch>
            <a:fillRect/>
          </a:stretch>
        </p:blipFill>
        <p:spPr bwMode="auto">
          <a:xfrm>
            <a:off x="4029076" y="2500306"/>
            <a:ext cx="4892346" cy="3571900"/>
          </a:xfrm>
          <a:prstGeom prst="rect">
            <a:avLst/>
          </a:prstGeom>
          <a:noFill/>
          <a:ln w="9525">
            <a:noFill/>
            <a:miter lim="800000"/>
            <a:headEnd/>
            <a:tailEnd/>
          </a:ln>
          <a:effectLst/>
        </p:spPr>
      </p:pic>
      <p:sp>
        <p:nvSpPr>
          <p:cNvPr id="8" name="TextBox 7"/>
          <p:cNvSpPr txBox="1"/>
          <p:nvPr/>
        </p:nvSpPr>
        <p:spPr>
          <a:xfrm>
            <a:off x="5286380" y="3143248"/>
            <a:ext cx="2286016" cy="369332"/>
          </a:xfrm>
          <a:prstGeom prst="rect">
            <a:avLst/>
          </a:prstGeom>
          <a:noFill/>
        </p:spPr>
        <p:txBody>
          <a:bodyPr wrap="square" rtlCol="0">
            <a:spAutoFit/>
          </a:bodyPr>
          <a:lstStyle/>
          <a:p>
            <a:r>
              <a:rPr lang="zh-CN" altLang="en-US" dirty="0" smtClean="0">
                <a:solidFill>
                  <a:srgbClr val="FF0000"/>
                </a:solidFill>
              </a:rPr>
              <a:t>远程分支的名字</a:t>
            </a:r>
            <a:endParaRPr lang="zh-CN" altLang="en-US" dirty="0">
              <a:solidFill>
                <a:srgbClr val="FF0000"/>
              </a:solidFill>
            </a:endParaRPr>
          </a:p>
        </p:txBody>
      </p:sp>
      <p:cxnSp>
        <p:nvCxnSpPr>
          <p:cNvPr id="10" name="直接箭头连接符 9"/>
          <p:cNvCxnSpPr/>
          <p:nvPr/>
        </p:nvCxnSpPr>
        <p:spPr>
          <a:xfrm flipV="1">
            <a:off x="2714612" y="3929066"/>
            <a:ext cx="2214578" cy="1643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85918" y="5072074"/>
            <a:ext cx="928694" cy="923330"/>
          </a:xfrm>
          <a:prstGeom prst="rect">
            <a:avLst/>
          </a:prstGeom>
          <a:noFill/>
        </p:spPr>
        <p:txBody>
          <a:bodyPr wrap="square" rtlCol="0">
            <a:spAutoFit/>
          </a:bodyPr>
          <a:lstStyle/>
          <a:p>
            <a:r>
              <a:rPr lang="zh-CN" altLang="en-US" dirty="0" smtClean="0"/>
              <a:t>远程仓库的地址</a:t>
            </a:r>
            <a:endParaRPr lang="zh-CN" altLang="en-US" dirty="0"/>
          </a:p>
        </p:txBody>
      </p:sp>
      <p:sp>
        <p:nvSpPr>
          <p:cNvPr id="12" name="矩形 11"/>
          <p:cNvSpPr/>
          <p:nvPr/>
        </p:nvSpPr>
        <p:spPr>
          <a:xfrm>
            <a:off x="4143372" y="5643578"/>
            <a:ext cx="1000132" cy="42862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lstStyle/>
          <a:p>
            <a:r>
              <a:rPr lang="zh-CN" altLang="en-US" dirty="0" smtClean="0"/>
              <a:t>合并分支</a:t>
            </a:r>
            <a:endParaRPr lang="en-US" altLang="zh-CN" dirty="0" smtClean="0"/>
          </a:p>
          <a:p>
            <a:r>
              <a:rPr lang="zh-CN" altLang="en-US" dirty="0" smtClean="0"/>
              <a:t>项目顶层目录右键</a:t>
            </a:r>
            <a:r>
              <a:rPr lang="en-US" altLang="zh-CN" dirty="0" smtClean="0"/>
              <a:t>team</a:t>
            </a:r>
            <a:r>
              <a:rPr lang="zh-CN" altLang="en-US" dirty="0" smtClean="0"/>
              <a:t>，</a:t>
            </a:r>
            <a:r>
              <a:rPr lang="en-US" altLang="zh-CN" dirty="0" smtClean="0"/>
              <a:t>merge               </a:t>
            </a:r>
          </a:p>
          <a:p>
            <a:r>
              <a:rPr lang="zh-CN" altLang="en-US" dirty="0" smtClean="0"/>
              <a:t>比如</a:t>
            </a:r>
            <a:r>
              <a:rPr lang="en-US" altLang="zh-CN" dirty="0" smtClean="0"/>
              <a:t>document</a:t>
            </a:r>
            <a:r>
              <a:rPr lang="zh-CN" altLang="en-US" dirty="0" smtClean="0"/>
              <a:t>分支</a:t>
            </a:r>
            <a:endParaRPr lang="en-US" altLang="zh-CN" dirty="0" smtClean="0"/>
          </a:p>
          <a:p>
            <a:r>
              <a:rPr lang="zh-CN" altLang="en-US" dirty="0" smtClean="0"/>
              <a:t>要合并远程</a:t>
            </a:r>
            <a:r>
              <a:rPr lang="en-US" altLang="zh-CN" dirty="0" err="1" smtClean="0"/>
              <a:t>newb</a:t>
            </a:r>
            <a:r>
              <a:rPr lang="zh-CN" altLang="en-US" dirty="0" smtClean="0"/>
              <a:t>分</a:t>
            </a:r>
            <a:endParaRPr lang="en-US" altLang="zh-CN" dirty="0" smtClean="0"/>
          </a:p>
          <a:p>
            <a:r>
              <a:rPr lang="zh-CN" altLang="en-US" dirty="0" smtClean="0"/>
              <a:t>支，鼠标点击选择</a:t>
            </a:r>
            <a:endParaRPr lang="en-US" altLang="zh-CN" dirty="0" smtClean="0"/>
          </a:p>
          <a:p>
            <a:r>
              <a:rPr lang="zh-CN" altLang="en-US" dirty="0" smtClean="0"/>
              <a:t>即可</a:t>
            </a:r>
            <a:endParaRPr lang="zh-CN" altLang="en-US" dirty="0"/>
          </a:p>
        </p:txBody>
      </p:sp>
      <p:pic>
        <p:nvPicPr>
          <p:cNvPr id="15362" name="Picture 2"/>
          <p:cNvPicPr>
            <a:picLocks noChangeAspect="1" noChangeArrowheads="1"/>
          </p:cNvPicPr>
          <p:nvPr/>
        </p:nvPicPr>
        <p:blipFill>
          <a:blip r:embed="rId2"/>
          <a:srcRect/>
          <a:stretch>
            <a:fillRect/>
          </a:stretch>
        </p:blipFill>
        <p:spPr bwMode="auto">
          <a:xfrm>
            <a:off x="6572264" y="1285860"/>
            <a:ext cx="1500198" cy="377913"/>
          </a:xfrm>
          <a:prstGeom prst="rect">
            <a:avLst/>
          </a:prstGeom>
          <a:noFill/>
          <a:ln w="9525">
            <a:noFill/>
            <a:miter lim="800000"/>
            <a:headEnd/>
            <a:tailEnd/>
          </a:ln>
          <a:effectLst/>
        </p:spPr>
      </p:pic>
      <p:pic>
        <p:nvPicPr>
          <p:cNvPr id="15364" name="Picture 4"/>
          <p:cNvPicPr>
            <a:picLocks noChangeAspect="1" noChangeArrowheads="1"/>
          </p:cNvPicPr>
          <p:nvPr/>
        </p:nvPicPr>
        <p:blipFill>
          <a:blip r:embed="rId3"/>
          <a:srcRect/>
          <a:stretch>
            <a:fillRect/>
          </a:stretch>
        </p:blipFill>
        <p:spPr bwMode="auto">
          <a:xfrm>
            <a:off x="4429124" y="1928802"/>
            <a:ext cx="4500594" cy="396016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lstStyle/>
          <a:p>
            <a:r>
              <a:rPr lang="zh-CN" altLang="en-US" dirty="0" smtClean="0"/>
              <a:t>比较差异</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与</a:t>
            </a:r>
            <a:r>
              <a:rPr lang="en-US" altLang="zh-CN" dirty="0" smtClean="0"/>
              <a:t>Index</a:t>
            </a:r>
            <a:r>
              <a:rPr lang="zh-CN" altLang="en-US" dirty="0" smtClean="0"/>
              <a:t>比较，也就是与 </a:t>
            </a:r>
            <a:r>
              <a:rPr lang="en-US" altLang="zh-CN" dirty="0" smtClean="0"/>
              <a:t>add</a:t>
            </a:r>
            <a:r>
              <a:rPr lang="zh-CN" altLang="en-US" dirty="0" smtClean="0"/>
              <a:t>操作之后的文件比较。通常是修改保存之后的文件与</a:t>
            </a:r>
            <a:r>
              <a:rPr lang="en-US" altLang="zh-CN" dirty="0" smtClean="0"/>
              <a:t>Index</a:t>
            </a:r>
            <a:r>
              <a:rPr lang="zh-CN" altLang="en-US" dirty="0" smtClean="0"/>
              <a:t>比较。</a:t>
            </a:r>
            <a:endParaRPr lang="zh-CN" altLang="en-US" dirty="0"/>
          </a:p>
        </p:txBody>
      </p:sp>
      <p:pic>
        <p:nvPicPr>
          <p:cNvPr id="6147" name="Picture 3"/>
          <p:cNvPicPr>
            <a:picLocks noChangeAspect="1" noChangeArrowheads="1"/>
          </p:cNvPicPr>
          <p:nvPr/>
        </p:nvPicPr>
        <p:blipFill>
          <a:blip r:embed="rId2"/>
          <a:srcRect/>
          <a:stretch>
            <a:fillRect/>
          </a:stretch>
        </p:blipFill>
        <p:spPr bwMode="auto">
          <a:xfrm>
            <a:off x="428596" y="1000108"/>
            <a:ext cx="6715172" cy="2714644"/>
          </a:xfrm>
          <a:prstGeom prst="rect">
            <a:avLst/>
          </a:prstGeom>
          <a:noFill/>
          <a:ln w="9525">
            <a:noFill/>
            <a:miter lim="800000"/>
            <a:headEnd/>
            <a:tailEnd/>
          </a:ln>
          <a:effectLst/>
        </p:spPr>
      </p:pic>
      <p:sp>
        <p:nvSpPr>
          <p:cNvPr id="6" name="矩形 5"/>
          <p:cNvSpPr/>
          <p:nvPr/>
        </p:nvSpPr>
        <p:spPr>
          <a:xfrm>
            <a:off x="4500562" y="3071810"/>
            <a:ext cx="2286016" cy="35719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197493"/>
          </a:xfrm>
        </p:spPr>
        <p:txBody>
          <a:bodyPr/>
          <a:lstStyle/>
          <a:p>
            <a:r>
              <a:rPr lang="zh-CN" altLang="en-US" sz="2800" dirty="0" smtClean="0"/>
              <a:t>切换远程分支到本地，远程分支以</a:t>
            </a:r>
            <a:r>
              <a:rPr lang="en-US" altLang="zh-CN" sz="2800" dirty="0" smtClean="0"/>
              <a:t>remotes</a:t>
            </a:r>
            <a:r>
              <a:rPr lang="zh-CN" altLang="en-US" sz="2800" dirty="0" smtClean="0"/>
              <a:t>开头</a:t>
            </a:r>
            <a:endParaRPr lang="en-US" altLang="zh-CN" sz="2800" dirty="0" smtClean="0"/>
          </a:p>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14349" y="2214554"/>
            <a:ext cx="2857520" cy="3857652"/>
          </a:xfrm>
          <a:prstGeom prst="rect">
            <a:avLst/>
          </a:prstGeom>
          <a:noFill/>
          <a:ln w="9525">
            <a:noFill/>
            <a:miter lim="800000"/>
            <a:headEnd/>
            <a:tailEnd/>
          </a:ln>
          <a:effectLst/>
        </p:spPr>
      </p:pic>
      <p:sp>
        <p:nvSpPr>
          <p:cNvPr id="5" name="矩形 4"/>
          <p:cNvSpPr/>
          <p:nvPr/>
        </p:nvSpPr>
        <p:spPr>
          <a:xfrm>
            <a:off x="2214546" y="5715016"/>
            <a:ext cx="1357322" cy="357190"/>
          </a:xfrm>
          <a:prstGeom prst="rect">
            <a:avLst/>
          </a:prstGeom>
          <a:noFill/>
          <a:ln>
            <a:solidFill>
              <a:srgbClr val="7D1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9" name="Picture 5"/>
          <p:cNvPicPr>
            <a:picLocks noChangeAspect="1" noChangeArrowheads="1"/>
          </p:cNvPicPr>
          <p:nvPr/>
        </p:nvPicPr>
        <p:blipFill>
          <a:blip r:embed="rId3"/>
          <a:srcRect/>
          <a:stretch>
            <a:fillRect/>
          </a:stretch>
        </p:blipFill>
        <p:spPr bwMode="auto">
          <a:xfrm>
            <a:off x="4071934" y="2143116"/>
            <a:ext cx="4324350" cy="3181350"/>
          </a:xfrm>
          <a:prstGeom prst="rect">
            <a:avLst/>
          </a:prstGeom>
          <a:noFill/>
          <a:ln w="9525">
            <a:noFill/>
            <a:miter lim="800000"/>
            <a:headEnd/>
            <a:tailEnd/>
          </a:ln>
          <a:effectLst/>
        </p:spPr>
      </p:pic>
      <p:cxnSp>
        <p:nvCxnSpPr>
          <p:cNvPr id="11" name="直接箭头连接符 10"/>
          <p:cNvCxnSpPr>
            <a:stCxn id="5" idx="3"/>
          </p:cNvCxnSpPr>
          <p:nvPr/>
        </p:nvCxnSpPr>
        <p:spPr>
          <a:xfrm flipV="1">
            <a:off x="3571868" y="2928934"/>
            <a:ext cx="1714512" cy="2964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5768997"/>
          </a:xfrm>
        </p:spPr>
        <p:txBody>
          <a:bodyPr/>
          <a:lstStyle/>
          <a:p>
            <a:r>
              <a:rPr lang="zh-CN" altLang="en-US" dirty="0" smtClean="0"/>
              <a:t>与历史版本比较</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357158" y="1571612"/>
            <a:ext cx="8621966" cy="4572032"/>
          </a:xfrm>
          <a:prstGeom prst="rect">
            <a:avLst/>
          </a:prstGeom>
          <a:noFill/>
          <a:ln w="9525">
            <a:noFill/>
            <a:miter lim="800000"/>
            <a:headEnd/>
            <a:tailEnd/>
          </a:ln>
          <a:effectLst/>
        </p:spPr>
      </p:pic>
      <p:sp>
        <p:nvSpPr>
          <p:cNvPr id="5" name="TextBox 4"/>
          <p:cNvSpPr txBox="1"/>
          <p:nvPr/>
        </p:nvSpPr>
        <p:spPr>
          <a:xfrm>
            <a:off x="1285852" y="1857364"/>
            <a:ext cx="1928826" cy="369332"/>
          </a:xfrm>
          <a:prstGeom prst="rect">
            <a:avLst/>
          </a:prstGeom>
          <a:noFill/>
        </p:spPr>
        <p:txBody>
          <a:bodyPr wrap="square" rtlCol="0">
            <a:spAutoFit/>
          </a:bodyPr>
          <a:lstStyle/>
          <a:p>
            <a:r>
              <a:rPr lang="zh-CN" altLang="en-US" dirty="0" smtClean="0">
                <a:solidFill>
                  <a:srgbClr val="FF0000"/>
                </a:solidFill>
              </a:rPr>
              <a:t>本地文件</a:t>
            </a:r>
            <a:endParaRPr lang="zh-CN" altLang="en-US" dirty="0">
              <a:solidFill>
                <a:srgbClr val="FF0000"/>
              </a:solidFill>
            </a:endParaRPr>
          </a:p>
        </p:txBody>
      </p:sp>
      <p:sp>
        <p:nvSpPr>
          <p:cNvPr id="6" name="TextBox 5"/>
          <p:cNvSpPr txBox="1"/>
          <p:nvPr/>
        </p:nvSpPr>
        <p:spPr>
          <a:xfrm>
            <a:off x="6357950" y="1928802"/>
            <a:ext cx="1214446" cy="369332"/>
          </a:xfrm>
          <a:prstGeom prst="rect">
            <a:avLst/>
          </a:prstGeom>
          <a:noFill/>
        </p:spPr>
        <p:txBody>
          <a:bodyPr wrap="square" rtlCol="0">
            <a:spAutoFit/>
          </a:bodyPr>
          <a:lstStyle/>
          <a:p>
            <a:r>
              <a:rPr lang="zh-CN" altLang="en-US" dirty="0" smtClean="0">
                <a:solidFill>
                  <a:srgbClr val="FF0000"/>
                </a:solidFill>
              </a:rPr>
              <a:t>历史版本</a:t>
            </a:r>
            <a:endParaRPr lang="zh-CN" altLang="en-US" dirty="0">
              <a:solidFill>
                <a:srgbClr val="FF0000"/>
              </a:solidFill>
            </a:endParaRPr>
          </a:p>
        </p:txBody>
      </p:sp>
      <p:pic>
        <p:nvPicPr>
          <p:cNvPr id="7171" name="Picture 3"/>
          <p:cNvPicPr>
            <a:picLocks noChangeAspect="1" noChangeArrowheads="1"/>
          </p:cNvPicPr>
          <p:nvPr/>
        </p:nvPicPr>
        <p:blipFill>
          <a:blip r:embed="rId3"/>
          <a:srcRect/>
          <a:stretch>
            <a:fillRect/>
          </a:stretch>
        </p:blipFill>
        <p:spPr bwMode="auto">
          <a:xfrm>
            <a:off x="500034" y="928670"/>
            <a:ext cx="6215106" cy="500066"/>
          </a:xfrm>
          <a:prstGeom prst="rect">
            <a:avLst/>
          </a:prstGeom>
          <a:noFill/>
          <a:ln w="9525">
            <a:noFill/>
            <a:miter lim="800000"/>
            <a:headEnd/>
            <a:tailEnd/>
          </a:ln>
          <a:effectLst/>
        </p:spPr>
      </p:pic>
      <p:sp>
        <p:nvSpPr>
          <p:cNvPr id="8" name="矩形 7"/>
          <p:cNvSpPr/>
          <p:nvPr/>
        </p:nvSpPr>
        <p:spPr>
          <a:xfrm>
            <a:off x="500034" y="1285860"/>
            <a:ext cx="6215106" cy="2857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7500958" y="5000636"/>
            <a:ext cx="1285884" cy="1200329"/>
          </a:xfrm>
          <a:prstGeom prst="rect">
            <a:avLst/>
          </a:prstGeom>
          <a:noFill/>
        </p:spPr>
        <p:txBody>
          <a:bodyPr wrap="square" rtlCol="0">
            <a:spAutoFit/>
          </a:bodyPr>
          <a:lstStyle/>
          <a:p>
            <a:r>
              <a:rPr lang="zh-CN" altLang="en-US" dirty="0" smtClean="0">
                <a:solidFill>
                  <a:srgbClr val="000099"/>
                </a:solidFill>
              </a:rPr>
              <a:t>通过点击历史版本来进行对比</a:t>
            </a:r>
            <a:endParaRPr lang="zh-CN" altLang="en-US" dirty="0">
              <a:solidFill>
                <a:srgbClr val="000099"/>
              </a:solidFill>
            </a:endParaRPr>
          </a:p>
        </p:txBody>
      </p:sp>
      <p:sp>
        <p:nvSpPr>
          <p:cNvPr id="11" name="矩形 10"/>
          <p:cNvSpPr/>
          <p:nvPr/>
        </p:nvSpPr>
        <p:spPr>
          <a:xfrm>
            <a:off x="285720" y="5357826"/>
            <a:ext cx="7215238"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flipV="1">
            <a:off x="642910" y="2071678"/>
            <a:ext cx="4786346" cy="3286148"/>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比较两次修改（</a:t>
            </a:r>
            <a:r>
              <a:rPr lang="en-US" altLang="zh-CN" dirty="0" smtClean="0"/>
              <a:t>revision</a:t>
            </a:r>
            <a:r>
              <a:rPr lang="zh-CN" altLang="en-US" dirty="0" smtClean="0"/>
              <a:t>）之间的不同</a:t>
            </a:r>
            <a:endParaRPr lang="en-US" altLang="zh-CN" dirty="0" smtClean="0"/>
          </a:p>
          <a:p>
            <a:endParaRPr lang="en-US" altLang="zh-CN" dirty="0" smtClean="0"/>
          </a:p>
          <a:p>
            <a:endParaRPr lang="en-US" altLang="zh-CN" dirty="0" smtClean="0"/>
          </a:p>
          <a:p>
            <a:r>
              <a:rPr lang="zh-CN" altLang="en-US" dirty="0" smtClean="0"/>
              <a:t>每次</a:t>
            </a:r>
            <a:r>
              <a:rPr lang="en-US" altLang="zh-CN" dirty="0" smtClean="0"/>
              <a:t>commit</a:t>
            </a:r>
            <a:r>
              <a:rPr lang="zh-CN" altLang="en-US" dirty="0" smtClean="0"/>
              <a:t>回产生一个修改（</a:t>
            </a:r>
            <a:r>
              <a:rPr lang="en-US" altLang="zh-CN" dirty="0" smtClean="0"/>
              <a:t>Revision</a:t>
            </a:r>
            <a:r>
              <a:rPr lang="zh-CN" altLang="en-US" dirty="0" smtClean="0"/>
              <a:t>），如果本地有两次以上未推送的</a:t>
            </a:r>
            <a:r>
              <a:rPr lang="en-US" altLang="zh-CN" dirty="0" smtClean="0"/>
              <a:t>commit</a:t>
            </a:r>
            <a:r>
              <a:rPr lang="zh-CN" altLang="en-US" dirty="0" smtClean="0"/>
              <a:t>，则比较最近的两次</a:t>
            </a:r>
            <a:r>
              <a:rPr lang="en-US" altLang="zh-CN" dirty="0" smtClean="0"/>
              <a:t>commit</a:t>
            </a:r>
            <a:r>
              <a:rPr lang="zh-CN" altLang="en-US" dirty="0" smtClean="0"/>
              <a:t>的文件内容。如果只有一次，则比较本地的</a:t>
            </a:r>
            <a:r>
              <a:rPr lang="en-US" altLang="zh-CN" dirty="0" smtClean="0"/>
              <a:t>commit</a:t>
            </a:r>
            <a:r>
              <a:rPr lang="zh-CN" altLang="en-US" dirty="0" smtClean="0"/>
              <a:t>与远程版本的不同。</a:t>
            </a: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1000100" y="2285992"/>
            <a:ext cx="5571248" cy="785818"/>
          </a:xfrm>
          <a:prstGeom prst="rect">
            <a:avLst/>
          </a:prstGeom>
          <a:noFill/>
          <a:ln w="9525">
            <a:noFill/>
            <a:miter lim="800000"/>
            <a:headEnd/>
            <a:tailEnd/>
          </a:ln>
          <a:effectLst/>
        </p:spPr>
      </p:pic>
      <p:sp>
        <p:nvSpPr>
          <p:cNvPr id="5" name="矩形 4"/>
          <p:cNvSpPr/>
          <p:nvPr/>
        </p:nvSpPr>
        <p:spPr>
          <a:xfrm>
            <a:off x="1000100" y="2857496"/>
            <a:ext cx="1214446"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714876" y="2214554"/>
            <a:ext cx="1357322"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lstStyle/>
          <a:p>
            <a:r>
              <a:rPr lang="zh-CN" altLang="en-US" dirty="0" smtClean="0"/>
              <a:t>解决冲突</a:t>
            </a:r>
            <a:endParaRPr lang="en-US" altLang="zh-CN" dirty="0" smtClean="0"/>
          </a:p>
          <a:p>
            <a:r>
              <a:rPr lang="en-US" altLang="zh-CN" sz="2800" dirty="0" smtClean="0"/>
              <a:t>Push</a:t>
            </a:r>
            <a:r>
              <a:rPr lang="zh-CN" altLang="en-US" sz="2800" dirty="0" smtClean="0"/>
              <a:t>时有冲突的错误返回。</a:t>
            </a:r>
            <a:endParaRPr lang="zh-CN" altLang="en-US" sz="2800" dirty="0"/>
          </a:p>
        </p:txBody>
      </p:sp>
      <p:pic>
        <p:nvPicPr>
          <p:cNvPr id="9218" name="Picture 2"/>
          <p:cNvPicPr>
            <a:picLocks noChangeAspect="1" noChangeArrowheads="1"/>
          </p:cNvPicPr>
          <p:nvPr/>
        </p:nvPicPr>
        <p:blipFill>
          <a:blip r:embed="rId2"/>
          <a:srcRect/>
          <a:stretch>
            <a:fillRect/>
          </a:stretch>
        </p:blipFill>
        <p:spPr bwMode="auto">
          <a:xfrm>
            <a:off x="5143504" y="2500306"/>
            <a:ext cx="3095625" cy="1643074"/>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857224" y="2428868"/>
            <a:ext cx="3324225" cy="1857388"/>
          </a:xfrm>
          <a:prstGeom prst="rect">
            <a:avLst/>
          </a:prstGeom>
          <a:noFill/>
          <a:ln w="9525">
            <a:noFill/>
            <a:miter lim="800000"/>
            <a:headEnd/>
            <a:tailEnd/>
          </a:ln>
          <a:effectLst/>
        </p:spPr>
      </p:pic>
      <p:cxnSp>
        <p:nvCxnSpPr>
          <p:cNvPr id="7" name="直接箭头连接符 6"/>
          <p:cNvCxnSpPr/>
          <p:nvPr/>
        </p:nvCxnSpPr>
        <p:spPr>
          <a:xfrm rot="5400000">
            <a:off x="1785918" y="1714488"/>
            <a:ext cx="2071702" cy="178595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rot="5400000" flipH="1" flipV="1">
            <a:off x="4821239" y="4464851"/>
            <a:ext cx="2001058" cy="215108"/>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28662" y="4500570"/>
            <a:ext cx="6786610" cy="1384995"/>
          </a:xfrm>
          <a:prstGeom prst="rect">
            <a:avLst/>
          </a:prstGeom>
          <a:noFill/>
        </p:spPr>
        <p:txBody>
          <a:bodyPr wrap="square" rtlCol="0">
            <a:spAutoFit/>
          </a:bodyPr>
          <a:lstStyle/>
          <a:p>
            <a:r>
              <a:rPr lang="zh-CN" altLang="en-US" sz="2800" dirty="0" smtClean="0"/>
              <a:t>发生冲突之后，在项目的最顶层目录上，右键，</a:t>
            </a:r>
            <a:r>
              <a:rPr lang="en-US" altLang="zh-CN" sz="2800" dirty="0" smtClean="0"/>
              <a:t>team</a:t>
            </a:r>
            <a:r>
              <a:rPr lang="zh-CN" altLang="en-US" sz="2800" dirty="0" smtClean="0"/>
              <a:t>，执行</a:t>
            </a:r>
            <a:r>
              <a:rPr lang="en-US" altLang="zh-CN" sz="2800" dirty="0" smtClean="0"/>
              <a:t>pull</a:t>
            </a:r>
            <a:r>
              <a:rPr lang="zh-CN" altLang="en-US" sz="2800" dirty="0" smtClean="0"/>
              <a:t>操作，合并远程变更与本地变更。文件状态变为红色。</a:t>
            </a:r>
            <a:endParaRPr lang="zh-CN"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解决冲突，参照前面</a:t>
            </a:r>
            <a:r>
              <a:rPr lang="en-US" altLang="zh-CN" dirty="0" err="1" smtClean="0"/>
              <a:t>TortoiseGit</a:t>
            </a:r>
            <a:r>
              <a:rPr lang="zh-CN" altLang="en-US" dirty="0" smtClean="0"/>
              <a:t>的方法</a:t>
            </a:r>
            <a:endParaRPr lang="zh-CN" altLang="en-US" dirty="0"/>
          </a:p>
        </p:txBody>
      </p:sp>
      <p:pic>
        <p:nvPicPr>
          <p:cNvPr id="10242" name="Picture 2"/>
          <p:cNvPicPr>
            <a:picLocks noChangeAspect="1" noChangeArrowheads="1"/>
          </p:cNvPicPr>
          <p:nvPr/>
        </p:nvPicPr>
        <p:blipFill>
          <a:blip r:embed="rId2"/>
          <a:srcRect/>
          <a:stretch>
            <a:fillRect/>
          </a:stretch>
        </p:blipFill>
        <p:spPr bwMode="auto">
          <a:xfrm>
            <a:off x="1571604" y="2571744"/>
            <a:ext cx="6000792" cy="2928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340369"/>
          </a:xfrm>
        </p:spPr>
        <p:txBody>
          <a:bodyPr>
            <a:normAutofit fontScale="92500" lnSpcReduction="10000"/>
          </a:bodyPr>
          <a:lstStyle/>
          <a:p>
            <a:r>
              <a:rPr lang="zh-CN" altLang="en-US" dirty="0" smtClean="0"/>
              <a:t>替换文件</a:t>
            </a:r>
            <a:endParaRPr lang="en-US" altLang="zh-CN" dirty="0" smtClean="0"/>
          </a:p>
          <a:p>
            <a:endParaRPr lang="en-US" altLang="zh-CN" dirty="0" smtClean="0"/>
          </a:p>
          <a:p>
            <a:endParaRPr lang="en-US" altLang="zh-CN" dirty="0" smtClean="0"/>
          </a:p>
          <a:p>
            <a:endParaRPr lang="en-US" altLang="zh-CN" dirty="0" smtClean="0"/>
          </a:p>
          <a:p>
            <a:r>
              <a:rPr lang="zh-CN" altLang="en-US" dirty="0" smtClean="0"/>
              <a:t>在当前修改的文件夹上右键。</a:t>
            </a:r>
            <a:r>
              <a:rPr lang="en-US" altLang="zh-CN" dirty="0" smtClean="0"/>
              <a:t>Replace With</a:t>
            </a:r>
          </a:p>
          <a:p>
            <a:r>
              <a:rPr lang="zh-CN" altLang="en-US" dirty="0" smtClean="0"/>
              <a:t>这里参照前面</a:t>
            </a:r>
            <a:r>
              <a:rPr lang="en-US" altLang="zh-CN" dirty="0" smtClean="0"/>
              <a:t>compare with             </a:t>
            </a:r>
            <a:r>
              <a:rPr lang="zh-CN" altLang="en-US" dirty="0" smtClean="0"/>
              <a:t>操作的讲解。</a:t>
            </a:r>
            <a:endParaRPr lang="en-US" altLang="zh-CN" dirty="0" smtClean="0"/>
          </a:p>
          <a:p>
            <a:r>
              <a:rPr lang="en-US" altLang="zh-CN" dirty="0" smtClean="0"/>
              <a:t>File in </a:t>
            </a:r>
            <a:r>
              <a:rPr lang="en-US" altLang="zh-CN" dirty="0" err="1" smtClean="0"/>
              <a:t>Git</a:t>
            </a:r>
            <a:r>
              <a:rPr lang="en-US" altLang="zh-CN" dirty="0" smtClean="0"/>
              <a:t> Index</a:t>
            </a:r>
            <a:r>
              <a:rPr lang="zh-CN" altLang="en-US" dirty="0" smtClean="0"/>
              <a:t>表示替换为</a:t>
            </a:r>
            <a:r>
              <a:rPr lang="en-US" altLang="zh-CN" dirty="0" smtClean="0"/>
              <a:t>Index</a:t>
            </a:r>
            <a:r>
              <a:rPr lang="zh-CN" altLang="en-US" dirty="0" smtClean="0"/>
              <a:t>中的文件。</a:t>
            </a:r>
            <a:endParaRPr lang="en-US" altLang="zh-CN" dirty="0" smtClean="0"/>
          </a:p>
          <a:p>
            <a:r>
              <a:rPr lang="en-US" altLang="zh-CN" dirty="0" smtClean="0"/>
              <a:t>Previous Revision</a:t>
            </a:r>
            <a:r>
              <a:rPr lang="zh-CN" altLang="en-US" dirty="0" smtClean="0"/>
              <a:t>表示，替换为最近一次</a:t>
            </a:r>
            <a:r>
              <a:rPr lang="en-US" altLang="zh-CN" dirty="0" smtClean="0"/>
              <a:t>commit</a:t>
            </a:r>
            <a:r>
              <a:rPr lang="zh-CN" altLang="en-US" dirty="0" smtClean="0"/>
              <a:t>操作后的文件。</a:t>
            </a:r>
            <a:endParaRPr lang="en-US" altLang="zh-CN" dirty="0" smtClean="0"/>
          </a:p>
          <a:p>
            <a:r>
              <a:rPr lang="en-US" altLang="zh-CN" dirty="0" smtClean="0"/>
              <a:t>HEAD Revision</a:t>
            </a:r>
            <a:r>
              <a:rPr lang="zh-CN" altLang="en-US" dirty="0" smtClean="0"/>
              <a:t>表示替换为最近一次的</a:t>
            </a:r>
            <a:r>
              <a:rPr lang="en-US" altLang="zh-CN" dirty="0" smtClean="0"/>
              <a:t>commit</a:t>
            </a:r>
          </a:p>
          <a:p>
            <a:endParaRPr lang="zh-CN" altLang="en-US" dirty="0"/>
          </a:p>
        </p:txBody>
      </p:sp>
      <p:pic>
        <p:nvPicPr>
          <p:cNvPr id="12290" name="Picture 2"/>
          <p:cNvPicPr>
            <a:picLocks noChangeAspect="1" noChangeArrowheads="1"/>
          </p:cNvPicPr>
          <p:nvPr/>
        </p:nvPicPr>
        <p:blipFill>
          <a:blip r:embed="rId2"/>
          <a:srcRect/>
          <a:stretch>
            <a:fillRect/>
          </a:stretch>
        </p:blipFill>
        <p:spPr bwMode="auto">
          <a:xfrm>
            <a:off x="785786" y="1285860"/>
            <a:ext cx="5773737" cy="1543050"/>
          </a:xfrm>
          <a:prstGeom prst="rect">
            <a:avLst/>
          </a:prstGeom>
          <a:noFill/>
          <a:ln w="9525">
            <a:noFill/>
            <a:miter lim="800000"/>
            <a:headEnd/>
            <a:tailEnd/>
          </a:ln>
          <a:effectLst/>
        </p:spPr>
      </p:pic>
      <p:sp>
        <p:nvSpPr>
          <p:cNvPr id="5" name="矩形 4"/>
          <p:cNvSpPr/>
          <p:nvPr/>
        </p:nvSpPr>
        <p:spPr>
          <a:xfrm>
            <a:off x="857224" y="1285860"/>
            <a:ext cx="3357586"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291" name="Picture 3"/>
          <p:cNvPicPr>
            <a:picLocks noChangeAspect="1" noChangeArrowheads="1"/>
          </p:cNvPicPr>
          <p:nvPr/>
        </p:nvPicPr>
        <p:blipFill>
          <a:blip r:embed="rId3"/>
          <a:srcRect/>
          <a:stretch>
            <a:fillRect/>
          </a:stretch>
        </p:blipFill>
        <p:spPr bwMode="auto">
          <a:xfrm>
            <a:off x="5500695" y="3357562"/>
            <a:ext cx="1071569" cy="37147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340369"/>
          </a:xfrm>
        </p:spPr>
        <p:txBody>
          <a:bodyPr>
            <a:normAutofit lnSpcReduction="10000"/>
          </a:bodyPr>
          <a:lstStyle/>
          <a:p>
            <a:r>
              <a:rPr lang="en-US" altLang="zh-CN" dirty="0" smtClean="0"/>
              <a:t>Commit …</a:t>
            </a:r>
            <a:r>
              <a:rPr lang="zh-CN" altLang="en-US" dirty="0" smtClean="0"/>
              <a:t>表示替换为这个文件上所有的历史提交中的一个。</a:t>
            </a:r>
            <a:endParaRPr lang="en-US" altLang="zh-CN" dirty="0" smtClean="0"/>
          </a:p>
          <a:p>
            <a:r>
              <a:rPr lang="en-US" altLang="zh-CN" dirty="0" smtClean="0"/>
              <a:t>Local History,</a:t>
            </a:r>
            <a:r>
              <a:rPr lang="zh-CN" altLang="en-US" dirty="0" smtClean="0"/>
              <a:t>表示替换为本历史记录中的一个，不同于上面</a:t>
            </a:r>
            <a:r>
              <a:rPr lang="en-US" altLang="zh-CN" dirty="0" smtClean="0"/>
              <a:t>Commit …</a:t>
            </a:r>
            <a:r>
              <a:rPr lang="zh-CN" altLang="en-US" dirty="0" smtClean="0"/>
              <a:t>选项的是，</a:t>
            </a:r>
            <a:r>
              <a:rPr lang="en-US" altLang="zh-CN" dirty="0" smtClean="0"/>
              <a:t>Local History</a:t>
            </a:r>
            <a:r>
              <a:rPr lang="zh-CN" altLang="en-US" dirty="0" smtClean="0"/>
              <a:t>的版本只有你的修改，而</a:t>
            </a:r>
            <a:r>
              <a:rPr lang="en-US" altLang="zh-CN" dirty="0" smtClean="0"/>
              <a:t>Commit</a:t>
            </a:r>
            <a:r>
              <a:rPr lang="zh-CN" altLang="en-US" dirty="0" smtClean="0"/>
              <a:t>可能还有别人的修改版本。</a:t>
            </a:r>
            <a:endParaRPr lang="en-US" altLang="zh-CN" dirty="0" smtClean="0"/>
          </a:p>
          <a:p>
            <a:r>
              <a:rPr lang="en-US" altLang="zh-CN" dirty="0" err="1" smtClean="0"/>
              <a:t>Branch,Tag</a:t>
            </a:r>
            <a:r>
              <a:rPr lang="en-US" altLang="zh-CN" dirty="0" smtClean="0"/>
              <a:t> or Reference</a:t>
            </a:r>
            <a:r>
              <a:rPr lang="zh-CN" altLang="en-US" dirty="0" smtClean="0"/>
              <a:t>会将指定的分支 ，标签或者 指向下与当前分支相对应的文件替换掉。被替换的分支和替换分支各自都有的文件不会消失。影响的是他们共有的文件。</a:t>
            </a:r>
            <a:endParaRPr lang="en-US" altLang="zh-CN"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26121"/>
          </a:xfrm>
        </p:spPr>
        <p:txBody>
          <a:bodyPr/>
          <a:lstStyle/>
          <a:p>
            <a:r>
              <a:rPr lang="zh-CN" altLang="en-US" dirty="0" smtClean="0"/>
              <a:t>撤销操作</a:t>
            </a:r>
            <a:endParaRPr lang="en-US" altLang="zh-CN" dirty="0" smtClean="0"/>
          </a:p>
          <a:p>
            <a:r>
              <a:rPr lang="zh-CN" altLang="en-US" dirty="0" smtClean="0"/>
              <a:t>在项目顶层目录上右键，</a:t>
            </a:r>
            <a:r>
              <a:rPr lang="en-US" altLang="zh-CN" dirty="0" smtClean="0"/>
              <a:t>team Reset                </a:t>
            </a:r>
          </a:p>
          <a:p>
            <a:r>
              <a:rPr lang="zh-CN" altLang="en-US" dirty="0" smtClean="0"/>
              <a:t>默认操作时</a:t>
            </a:r>
            <a:r>
              <a:rPr lang="en-US" altLang="zh-CN" dirty="0" smtClean="0"/>
              <a:t>Mixed</a:t>
            </a:r>
            <a:r>
              <a:rPr lang="zh-CN" altLang="en-US" dirty="0" smtClean="0"/>
              <a:t>，将会把已经添加到</a:t>
            </a:r>
            <a:r>
              <a:rPr lang="en-US" altLang="zh-CN" dirty="0" smtClean="0"/>
              <a:t>Index</a:t>
            </a:r>
            <a:r>
              <a:rPr lang="zh-CN" altLang="en-US" dirty="0" smtClean="0"/>
              <a:t>中</a:t>
            </a:r>
            <a:r>
              <a:rPr lang="en-US" altLang="zh-CN" dirty="0" smtClean="0"/>
              <a:t>(add</a:t>
            </a:r>
            <a:r>
              <a:rPr lang="zh-CN" altLang="en-US" dirty="0" smtClean="0"/>
              <a:t>操作</a:t>
            </a:r>
            <a:r>
              <a:rPr lang="en-US" altLang="zh-CN" dirty="0" smtClean="0"/>
              <a:t>)</a:t>
            </a:r>
            <a:r>
              <a:rPr lang="zh-CN" altLang="en-US" dirty="0" smtClean="0"/>
              <a:t>的文件撤回到本地保存状态。</a:t>
            </a:r>
            <a:endParaRPr lang="en-US" altLang="zh-CN" dirty="0" smtClean="0"/>
          </a:p>
          <a:p>
            <a:r>
              <a:rPr lang="en-US" altLang="zh-CN" dirty="0" smtClean="0"/>
              <a:t>Hard</a:t>
            </a:r>
            <a:r>
              <a:rPr lang="zh-CN" altLang="en-US" dirty="0" smtClean="0"/>
              <a:t>选项将会把</a:t>
            </a:r>
            <a:r>
              <a:rPr lang="en-US" altLang="zh-CN" dirty="0" smtClean="0"/>
              <a:t>Index</a:t>
            </a:r>
            <a:r>
              <a:rPr lang="zh-CN" altLang="en-US" dirty="0" smtClean="0"/>
              <a:t>中的文件</a:t>
            </a:r>
            <a:r>
              <a:rPr lang="en-US" altLang="zh-CN" dirty="0" smtClean="0"/>
              <a:t>(add</a:t>
            </a:r>
            <a:r>
              <a:rPr lang="zh-CN" altLang="en-US" dirty="0" smtClean="0"/>
              <a:t>操作</a:t>
            </a:r>
            <a:r>
              <a:rPr lang="en-US" altLang="zh-CN" dirty="0" smtClean="0"/>
              <a:t>)</a:t>
            </a:r>
            <a:r>
              <a:rPr lang="zh-CN" altLang="en-US" dirty="0" smtClean="0"/>
              <a:t>新加的内容以及本地保存的修改（</a:t>
            </a:r>
            <a:r>
              <a:rPr lang="en-US" altLang="zh-CN" dirty="0" err="1" smtClean="0"/>
              <a:t>ctrl+s</a:t>
            </a:r>
            <a:r>
              <a:rPr lang="zh-CN" altLang="en-US" dirty="0" smtClean="0"/>
              <a:t>）（也就是除了</a:t>
            </a:r>
            <a:r>
              <a:rPr lang="en-US" altLang="zh-CN" dirty="0" smtClean="0"/>
              <a:t>commit</a:t>
            </a:r>
            <a:r>
              <a:rPr lang="zh-CN" altLang="en-US" dirty="0" smtClean="0"/>
              <a:t>的文件）全部撤销。</a:t>
            </a:r>
            <a:endParaRPr lang="en-US" altLang="zh-CN" dirty="0" smtClean="0"/>
          </a:p>
          <a:p>
            <a:r>
              <a:rPr lang="en-US" altLang="zh-CN" dirty="0" smtClean="0"/>
              <a:t>Soft</a:t>
            </a:r>
            <a:r>
              <a:rPr lang="zh-CN" altLang="en-US" dirty="0" smtClean="0"/>
              <a:t>选项基本用不到。</a:t>
            </a:r>
            <a:r>
              <a:rPr lang="en-US" altLang="zh-CN" dirty="0" smtClean="0"/>
              <a:t>            </a:t>
            </a:r>
            <a:endParaRPr lang="zh-CN" altLang="en-US" dirty="0"/>
          </a:p>
        </p:txBody>
      </p:sp>
      <p:pic>
        <p:nvPicPr>
          <p:cNvPr id="14338" name="Picture 2"/>
          <p:cNvPicPr>
            <a:picLocks noChangeAspect="1" noChangeArrowheads="1"/>
          </p:cNvPicPr>
          <p:nvPr/>
        </p:nvPicPr>
        <p:blipFill>
          <a:blip r:embed="rId2"/>
          <a:srcRect/>
          <a:stretch>
            <a:fillRect/>
          </a:stretch>
        </p:blipFill>
        <p:spPr bwMode="auto">
          <a:xfrm>
            <a:off x="7358081" y="1214422"/>
            <a:ext cx="1479787" cy="35719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normAutofit/>
          </a:bodyPr>
          <a:lstStyle/>
          <a:p>
            <a:r>
              <a:rPr lang="zh-CN" altLang="en-US" dirty="0" smtClean="0"/>
              <a:t>回退到某个特定的</a:t>
            </a:r>
            <a:r>
              <a:rPr lang="en-US" altLang="zh-CN" dirty="0" smtClean="0"/>
              <a:t>commit</a:t>
            </a:r>
            <a:r>
              <a:rPr lang="zh-CN" altLang="en-US" dirty="0" smtClean="0"/>
              <a:t>时点或者标签</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endParaRPr lang="en-US" altLang="zh-CN" dirty="0" smtClean="0"/>
          </a:p>
          <a:p>
            <a:r>
              <a:rPr lang="zh-CN" altLang="en-US" sz="1800" dirty="0" smtClean="0"/>
              <a:t>强制推送到远程使得远程也回退到这个时点，只有</a:t>
            </a:r>
            <a:r>
              <a:rPr lang="en-US" altLang="zh-CN" sz="1800" dirty="0" smtClean="0"/>
              <a:t>master</a:t>
            </a:r>
            <a:r>
              <a:rPr lang="zh-CN" altLang="en-US" sz="1800" dirty="0" smtClean="0"/>
              <a:t>角色可以</a:t>
            </a:r>
            <a:endParaRPr lang="en-US" altLang="zh-CN" sz="1800"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p:txBody>
      </p:sp>
      <p:pic>
        <p:nvPicPr>
          <p:cNvPr id="1026" name="Picture 2"/>
          <p:cNvPicPr>
            <a:picLocks noChangeAspect="1" noChangeArrowheads="1"/>
          </p:cNvPicPr>
          <p:nvPr/>
        </p:nvPicPr>
        <p:blipFill>
          <a:blip r:embed="rId2"/>
          <a:srcRect/>
          <a:stretch>
            <a:fillRect/>
          </a:stretch>
        </p:blipFill>
        <p:spPr bwMode="auto">
          <a:xfrm>
            <a:off x="785786" y="1357298"/>
            <a:ext cx="6716713" cy="2228850"/>
          </a:xfrm>
          <a:prstGeom prst="rect">
            <a:avLst/>
          </a:prstGeom>
          <a:noFill/>
          <a:ln w="9525">
            <a:noFill/>
            <a:miter lim="800000"/>
            <a:headEnd/>
            <a:tailEnd/>
          </a:ln>
          <a:effectLst/>
        </p:spPr>
      </p:pic>
      <p:sp>
        <p:nvSpPr>
          <p:cNvPr id="5" name="矩形 4"/>
          <p:cNvSpPr/>
          <p:nvPr/>
        </p:nvSpPr>
        <p:spPr>
          <a:xfrm>
            <a:off x="4214810" y="1714488"/>
            <a:ext cx="3143272" cy="2857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14348" y="3429000"/>
            <a:ext cx="6786610" cy="14287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rot="16200000" flipV="1">
            <a:off x="7286644" y="3857628"/>
            <a:ext cx="571504" cy="142876"/>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86644" y="4214818"/>
            <a:ext cx="1357322" cy="369332"/>
          </a:xfrm>
          <a:prstGeom prst="rect">
            <a:avLst/>
          </a:prstGeom>
          <a:noFill/>
        </p:spPr>
        <p:txBody>
          <a:bodyPr wrap="square" rtlCol="0">
            <a:spAutoFit/>
          </a:bodyPr>
          <a:lstStyle/>
          <a:p>
            <a:r>
              <a:rPr lang="zh-CN" altLang="en-US" dirty="0" smtClean="0"/>
              <a:t>回退到这里</a:t>
            </a:r>
            <a:endParaRPr lang="zh-CN" altLang="en-US" dirty="0"/>
          </a:p>
        </p:txBody>
      </p:sp>
      <p:pic>
        <p:nvPicPr>
          <p:cNvPr id="1027" name="Picture 3"/>
          <p:cNvPicPr>
            <a:picLocks noChangeAspect="1" noChangeArrowheads="1"/>
          </p:cNvPicPr>
          <p:nvPr/>
        </p:nvPicPr>
        <p:blipFill>
          <a:blip r:embed="rId3"/>
          <a:srcRect/>
          <a:stretch>
            <a:fillRect/>
          </a:stretch>
        </p:blipFill>
        <p:spPr bwMode="auto">
          <a:xfrm>
            <a:off x="857224" y="5072074"/>
            <a:ext cx="5715040" cy="1143000"/>
          </a:xfrm>
          <a:prstGeom prst="rect">
            <a:avLst/>
          </a:prstGeom>
          <a:noFill/>
          <a:ln w="9525">
            <a:noFill/>
            <a:miter lim="800000"/>
            <a:headEnd/>
            <a:tailEnd/>
          </a:ln>
          <a:effectLst/>
        </p:spPr>
      </p:pic>
      <p:sp>
        <p:nvSpPr>
          <p:cNvPr id="12" name="矩形 11"/>
          <p:cNvSpPr/>
          <p:nvPr/>
        </p:nvSpPr>
        <p:spPr>
          <a:xfrm>
            <a:off x="3714744" y="5715016"/>
            <a:ext cx="2857520" cy="2857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9" name="Picture 5"/>
          <p:cNvPicPr>
            <a:picLocks noChangeAspect="1" noChangeArrowheads="1"/>
          </p:cNvPicPr>
          <p:nvPr/>
        </p:nvPicPr>
        <p:blipFill>
          <a:blip r:embed="rId4"/>
          <a:srcRect/>
          <a:stretch>
            <a:fillRect/>
          </a:stretch>
        </p:blipFill>
        <p:spPr bwMode="auto">
          <a:xfrm>
            <a:off x="1071538" y="3857628"/>
            <a:ext cx="5773737" cy="747713"/>
          </a:xfrm>
          <a:prstGeom prst="rect">
            <a:avLst/>
          </a:prstGeom>
          <a:noFill/>
          <a:ln w="9525">
            <a:noFill/>
            <a:miter lim="800000"/>
            <a:headEnd/>
            <a:tailEnd/>
          </a:ln>
          <a:effectLst/>
        </p:spPr>
      </p:pic>
      <p:sp>
        <p:nvSpPr>
          <p:cNvPr id="15" name="矩形 14"/>
          <p:cNvSpPr/>
          <p:nvPr/>
        </p:nvSpPr>
        <p:spPr>
          <a:xfrm>
            <a:off x="3643306" y="4071942"/>
            <a:ext cx="2714644"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10" idx="1"/>
            <a:endCxn id="15" idx="3"/>
          </p:cNvCxnSpPr>
          <p:nvPr/>
        </p:nvCxnSpPr>
        <p:spPr>
          <a:xfrm rot="10800000">
            <a:off x="6357950" y="4179100"/>
            <a:ext cx="928694" cy="220385"/>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5768997"/>
          </a:xfr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pic>
        <p:nvPicPr>
          <p:cNvPr id="2050" name="Picture 2"/>
          <p:cNvPicPr>
            <a:picLocks noChangeAspect="1" noChangeArrowheads="1"/>
          </p:cNvPicPr>
          <p:nvPr/>
        </p:nvPicPr>
        <p:blipFill>
          <a:blip r:embed="rId2"/>
          <a:srcRect/>
          <a:stretch>
            <a:fillRect/>
          </a:stretch>
        </p:blipFill>
        <p:spPr bwMode="auto">
          <a:xfrm>
            <a:off x="642910" y="428604"/>
            <a:ext cx="7297737" cy="4643470"/>
          </a:xfrm>
          <a:prstGeom prst="rect">
            <a:avLst/>
          </a:prstGeom>
          <a:noFill/>
          <a:ln w="9525">
            <a:noFill/>
            <a:miter lim="800000"/>
            <a:headEnd/>
            <a:tailEnd/>
          </a:ln>
          <a:effectLst/>
        </p:spPr>
      </p:pic>
      <p:sp>
        <p:nvSpPr>
          <p:cNvPr id="5" name="矩形 4"/>
          <p:cNvSpPr/>
          <p:nvPr/>
        </p:nvSpPr>
        <p:spPr>
          <a:xfrm>
            <a:off x="6929454" y="4286256"/>
            <a:ext cx="1000132" cy="35719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643438" y="4786322"/>
            <a:ext cx="1285884"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26121"/>
          </a:xfrm>
        </p:spPr>
        <p:txBody>
          <a:bodyPr/>
          <a:lstStyle/>
          <a:p>
            <a:r>
              <a:rPr lang="zh-CN" altLang="en-US" dirty="0" smtClean="0"/>
              <a:t>打标签</a:t>
            </a:r>
            <a:endParaRPr lang="en-US" altLang="zh-CN" dirty="0" smtClean="0"/>
          </a:p>
          <a:p>
            <a:r>
              <a:rPr lang="zh-CN" altLang="en-US" dirty="0" smtClean="0"/>
              <a:t>推荐在网页上直接打标签简单快捷。</a:t>
            </a:r>
            <a:endParaRPr lang="en-US" altLang="zh-CN" dirty="0" smtClean="0"/>
          </a:p>
          <a:p>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571472" y="1928802"/>
            <a:ext cx="7572428" cy="4143404"/>
          </a:xfrm>
          <a:prstGeom prst="rect">
            <a:avLst/>
          </a:prstGeom>
          <a:noFill/>
          <a:ln w="9525">
            <a:noFill/>
            <a:miter lim="800000"/>
            <a:headEnd/>
            <a:tailEnd/>
          </a:ln>
          <a:effectLst/>
        </p:spPr>
      </p:pic>
      <p:sp>
        <p:nvSpPr>
          <p:cNvPr id="5" name="矩形 4"/>
          <p:cNvSpPr/>
          <p:nvPr/>
        </p:nvSpPr>
        <p:spPr>
          <a:xfrm>
            <a:off x="500034" y="5286388"/>
            <a:ext cx="1285884" cy="35719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429520" y="3714752"/>
            <a:ext cx="642942" cy="57150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86248" y="2928934"/>
            <a:ext cx="785818" cy="50006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054617"/>
          </a:xfrm>
        </p:spPr>
        <p:txBody>
          <a:bodyPr/>
          <a:lstStyle/>
          <a:p>
            <a:pPr>
              <a:buFont typeface="Wingdings" pitchFamily="2" charset="2"/>
              <a:buChar char="Ø"/>
            </a:pPr>
            <a:r>
              <a:rPr lang="zh-CN" altLang="en-US" dirty="0" smtClean="0">
                <a:solidFill>
                  <a:srgbClr val="00B050"/>
                </a:solidFill>
              </a:rPr>
              <a:t>本地新建分支</a:t>
            </a:r>
            <a:endParaRPr lang="zh-CN" altLang="en-US" dirty="0">
              <a:solidFill>
                <a:srgbClr val="00B050"/>
              </a:solidFill>
            </a:endParaRPr>
          </a:p>
        </p:txBody>
      </p:sp>
      <p:pic>
        <p:nvPicPr>
          <p:cNvPr id="3074" name="Picture 2"/>
          <p:cNvPicPr>
            <a:picLocks noChangeAspect="1" noChangeArrowheads="1"/>
          </p:cNvPicPr>
          <p:nvPr/>
        </p:nvPicPr>
        <p:blipFill>
          <a:blip r:embed="rId2"/>
          <a:srcRect/>
          <a:stretch>
            <a:fillRect/>
          </a:stretch>
        </p:blipFill>
        <p:spPr bwMode="auto">
          <a:xfrm>
            <a:off x="571472" y="2285992"/>
            <a:ext cx="5049426" cy="3714776"/>
          </a:xfrm>
          <a:prstGeom prst="rect">
            <a:avLst/>
          </a:prstGeom>
          <a:noFill/>
          <a:ln w="9525">
            <a:noFill/>
            <a:miter lim="800000"/>
            <a:headEnd/>
            <a:tailEnd/>
          </a:ln>
          <a:effectLst/>
        </p:spPr>
      </p:pic>
      <p:cxnSp>
        <p:nvCxnSpPr>
          <p:cNvPr id="6" name="直接箭头连接符 5"/>
          <p:cNvCxnSpPr/>
          <p:nvPr/>
        </p:nvCxnSpPr>
        <p:spPr>
          <a:xfrm rot="10800000" flipV="1">
            <a:off x="4500562" y="2500306"/>
            <a:ext cx="1928826"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10800000" flipV="1">
            <a:off x="3786182" y="4000504"/>
            <a:ext cx="257176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29388" y="2214554"/>
            <a:ext cx="1000132" cy="1200329"/>
          </a:xfrm>
          <a:prstGeom prst="rect">
            <a:avLst/>
          </a:prstGeom>
          <a:noFill/>
        </p:spPr>
        <p:txBody>
          <a:bodyPr wrap="square" rtlCol="0">
            <a:spAutoFit/>
          </a:bodyPr>
          <a:lstStyle/>
          <a:p>
            <a:r>
              <a:rPr lang="zh-CN" altLang="en-US" dirty="0" smtClean="0"/>
              <a:t>从哪个分支叉分出新的分支</a:t>
            </a:r>
            <a:endParaRPr lang="zh-CN" altLang="en-US" dirty="0"/>
          </a:p>
        </p:txBody>
      </p:sp>
      <p:sp>
        <p:nvSpPr>
          <p:cNvPr id="11" name="TextBox 10"/>
          <p:cNvSpPr txBox="1"/>
          <p:nvPr/>
        </p:nvSpPr>
        <p:spPr>
          <a:xfrm>
            <a:off x="6429388" y="3643314"/>
            <a:ext cx="857256" cy="1200329"/>
          </a:xfrm>
          <a:prstGeom prst="rect">
            <a:avLst/>
          </a:prstGeom>
          <a:noFill/>
        </p:spPr>
        <p:txBody>
          <a:bodyPr wrap="square" rtlCol="0">
            <a:spAutoFit/>
          </a:bodyPr>
          <a:lstStyle/>
          <a:p>
            <a:r>
              <a:rPr lang="zh-CN" altLang="en-US" dirty="0" smtClean="0"/>
              <a:t>新的分支的名字</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457200" y="428625"/>
            <a:ext cx="8229600" cy="5697538"/>
          </a:xfrm>
        </p:spPr>
        <p:txBody>
          <a:bodyPr>
            <a:normAutofit lnSpcReduction="10000"/>
          </a:bodyPr>
          <a:lstStyle/>
          <a:p>
            <a:r>
              <a:rPr lang="zh-CN" altLang="en-US" dirty="0" smtClean="0">
                <a:latin typeface="黑体" pitchFamily="49" charset="-122"/>
                <a:ea typeface="黑体" pitchFamily="49" charset="-122"/>
              </a:rPr>
              <a:t>项目状态：</a:t>
            </a:r>
            <a:r>
              <a:rPr lang="zh-CN" altLang="en-US" dirty="0" smtClean="0"/>
              <a:t>如果在项目的</a:t>
            </a:r>
            <a:r>
              <a:rPr lang="en-US" altLang="zh-CN" dirty="0" smtClean="0"/>
              <a:t>branch</a:t>
            </a:r>
            <a:r>
              <a:rPr lang="zh-CN" altLang="en-US" dirty="0" smtClean="0"/>
              <a:t>后面有   </a:t>
            </a:r>
            <a:r>
              <a:rPr lang="en-US" altLang="zh-CN" dirty="0" smtClean="0"/>
              <a:t>+</a:t>
            </a:r>
            <a:r>
              <a:rPr lang="zh-CN" altLang="en-US" dirty="0" smtClean="0"/>
              <a:t>数字 </a:t>
            </a:r>
            <a:r>
              <a:rPr lang="en-US" altLang="zh-CN" dirty="0" smtClean="0"/>
              <a:t>n</a:t>
            </a:r>
            <a:r>
              <a:rPr lang="zh-CN" altLang="en-US" dirty="0" smtClean="0"/>
              <a:t>，                             表示服务器上的提交比本地领先</a:t>
            </a:r>
            <a:r>
              <a:rPr lang="en-US" altLang="zh-CN" dirty="0" smtClean="0"/>
              <a:t>n</a:t>
            </a:r>
            <a:r>
              <a:rPr lang="zh-CN" altLang="en-US" dirty="0" smtClean="0"/>
              <a:t>个提交。如果是   </a:t>
            </a:r>
            <a:r>
              <a:rPr lang="en-US" altLang="zh-CN" dirty="0" smtClean="0"/>
              <a:t>+</a:t>
            </a:r>
            <a:r>
              <a:rPr lang="zh-CN" altLang="en-US" dirty="0" smtClean="0"/>
              <a:t>数字，                    </a:t>
            </a:r>
            <a:endParaRPr lang="en-US" altLang="zh-CN" dirty="0" smtClean="0"/>
          </a:p>
          <a:p>
            <a:pPr>
              <a:buNone/>
            </a:pPr>
            <a:r>
              <a:rPr lang="en-US" altLang="zh-CN" dirty="0" smtClean="0"/>
              <a:t>                                                        </a:t>
            </a:r>
            <a:r>
              <a:rPr lang="zh-CN" altLang="en-US" dirty="0" smtClean="0"/>
              <a:t>就表示本地有新的</a:t>
            </a:r>
            <a:r>
              <a:rPr lang="en-US" altLang="zh-CN" dirty="0" smtClean="0"/>
              <a:t>n</a:t>
            </a:r>
            <a:r>
              <a:rPr lang="zh-CN" altLang="en-US" dirty="0" smtClean="0"/>
              <a:t>个未推送的提交。查看本地和服务器上的提交差异可以右键</a:t>
            </a:r>
            <a:r>
              <a:rPr lang="en-US" altLang="zh-CN" dirty="0" smtClean="0"/>
              <a:t>team</a:t>
            </a:r>
            <a:r>
              <a:rPr lang="zh-CN" altLang="en-US" dirty="0" smtClean="0"/>
              <a:t>，同步本地的工作 空间，查看差异                                                   </a:t>
            </a:r>
            <a:endParaRPr lang="en-US" altLang="zh-CN" dirty="0" smtClean="0"/>
          </a:p>
          <a:p>
            <a:pPr>
              <a:buNone/>
            </a:pPr>
            <a:r>
              <a:rPr lang="zh-CN" altLang="en-US" dirty="0" smtClean="0"/>
              <a:t>   文件前面的大于号        表示文件修改并保存到本地文件右下角的褐色</a:t>
            </a:r>
            <a:r>
              <a:rPr lang="en-US" altLang="zh-CN" dirty="0" smtClean="0"/>
              <a:t>※</a:t>
            </a:r>
            <a:r>
              <a:rPr lang="zh-CN" altLang="en-US" dirty="0" smtClean="0"/>
              <a:t>标记                   表示文件被添加到</a:t>
            </a:r>
            <a:r>
              <a:rPr lang="en-US" altLang="zh-CN" dirty="0" smtClean="0"/>
              <a:t>Index</a:t>
            </a:r>
            <a:r>
              <a:rPr lang="zh-CN" altLang="en-US" dirty="0" smtClean="0"/>
              <a:t>中，即执行了</a:t>
            </a:r>
            <a:r>
              <a:rPr lang="en-US" altLang="zh-CN" dirty="0" smtClean="0"/>
              <a:t>add</a:t>
            </a:r>
            <a:r>
              <a:rPr lang="zh-CN" altLang="en-US" dirty="0" smtClean="0"/>
              <a:t>操作。提交（</a:t>
            </a:r>
            <a:r>
              <a:rPr lang="en-US" altLang="zh-CN" dirty="0" smtClean="0"/>
              <a:t>commit</a:t>
            </a:r>
            <a:r>
              <a:rPr lang="zh-CN" altLang="en-US" dirty="0" smtClean="0"/>
              <a:t>）操作成功之后，文件没有任何标记。</a:t>
            </a:r>
            <a:endParaRPr lang="zh-CN" altLang="en-US" dirty="0"/>
          </a:p>
        </p:txBody>
      </p:sp>
      <p:pic>
        <p:nvPicPr>
          <p:cNvPr id="11266" name="Picture 2"/>
          <p:cNvPicPr>
            <a:picLocks noChangeAspect="1" noChangeArrowheads="1"/>
          </p:cNvPicPr>
          <p:nvPr/>
        </p:nvPicPr>
        <p:blipFill>
          <a:blip r:embed="rId2"/>
          <a:srcRect/>
          <a:stretch>
            <a:fillRect/>
          </a:stretch>
        </p:blipFill>
        <p:spPr bwMode="auto">
          <a:xfrm>
            <a:off x="857224" y="1714488"/>
            <a:ext cx="4533565" cy="500066"/>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2214546" y="928670"/>
            <a:ext cx="2667000" cy="357190"/>
          </a:xfrm>
          <a:prstGeom prst="rect">
            <a:avLst/>
          </a:prstGeom>
          <a:noFill/>
          <a:ln w="9525">
            <a:noFill/>
            <a:miter lim="800000"/>
            <a:headEnd/>
            <a:tailEnd/>
          </a:ln>
          <a:effectLst/>
        </p:spPr>
      </p:pic>
      <p:sp>
        <p:nvSpPr>
          <p:cNvPr id="7" name="下箭头 6"/>
          <p:cNvSpPr/>
          <p:nvPr/>
        </p:nvSpPr>
        <p:spPr>
          <a:xfrm>
            <a:off x="7858148" y="500042"/>
            <a:ext cx="71438" cy="285752"/>
          </a:xfrm>
          <a:prstGeom prst="down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箭头 7"/>
          <p:cNvSpPr/>
          <p:nvPr/>
        </p:nvSpPr>
        <p:spPr>
          <a:xfrm>
            <a:off x="6429388" y="1357298"/>
            <a:ext cx="71438" cy="357190"/>
          </a:xfrm>
          <a:prstGeom prst="up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269" name="Picture 5"/>
          <p:cNvPicPr>
            <a:picLocks noChangeAspect="1" noChangeArrowheads="1"/>
          </p:cNvPicPr>
          <p:nvPr/>
        </p:nvPicPr>
        <p:blipFill>
          <a:blip r:embed="rId4"/>
          <a:srcRect/>
          <a:stretch>
            <a:fillRect/>
          </a:stretch>
        </p:blipFill>
        <p:spPr bwMode="auto">
          <a:xfrm>
            <a:off x="4286248" y="3143248"/>
            <a:ext cx="3929090" cy="428628"/>
          </a:xfrm>
          <a:prstGeom prst="rect">
            <a:avLst/>
          </a:prstGeom>
          <a:noFill/>
          <a:ln w="9525">
            <a:noFill/>
            <a:miter lim="800000"/>
            <a:headEnd/>
            <a:tailEnd/>
          </a:ln>
          <a:effectLst/>
        </p:spPr>
      </p:pic>
      <p:sp>
        <p:nvSpPr>
          <p:cNvPr id="11" name="矩形 10"/>
          <p:cNvSpPr/>
          <p:nvPr/>
        </p:nvSpPr>
        <p:spPr>
          <a:xfrm>
            <a:off x="4286248" y="3357562"/>
            <a:ext cx="3786214"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270" name="Picture 6"/>
          <p:cNvPicPr>
            <a:picLocks noChangeAspect="1" noChangeArrowheads="1"/>
          </p:cNvPicPr>
          <p:nvPr/>
        </p:nvPicPr>
        <p:blipFill>
          <a:blip r:embed="rId5"/>
          <a:srcRect/>
          <a:stretch>
            <a:fillRect/>
          </a:stretch>
        </p:blipFill>
        <p:spPr bwMode="auto">
          <a:xfrm>
            <a:off x="6786578" y="4143380"/>
            <a:ext cx="1706574" cy="357190"/>
          </a:xfrm>
          <a:prstGeom prst="rect">
            <a:avLst/>
          </a:prstGeom>
          <a:noFill/>
          <a:ln w="9525">
            <a:noFill/>
            <a:miter lim="800000"/>
            <a:headEnd/>
            <a:tailEnd/>
          </a:ln>
          <a:effectLst/>
        </p:spPr>
      </p:pic>
      <p:pic>
        <p:nvPicPr>
          <p:cNvPr id="11271" name="Picture 7"/>
          <p:cNvPicPr>
            <a:picLocks noChangeAspect="1" noChangeArrowheads="1"/>
          </p:cNvPicPr>
          <p:nvPr/>
        </p:nvPicPr>
        <p:blipFill>
          <a:blip r:embed="rId6"/>
          <a:srcRect/>
          <a:stretch>
            <a:fillRect/>
          </a:stretch>
        </p:blipFill>
        <p:spPr bwMode="auto">
          <a:xfrm>
            <a:off x="4143372" y="3786190"/>
            <a:ext cx="676275" cy="2857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lstStyle/>
          <a:p>
            <a:r>
              <a:rPr lang="zh-CN" altLang="en-US" dirty="0" smtClean="0">
                <a:latin typeface="黑体" pitchFamily="49" charset="-122"/>
                <a:ea typeface="黑体" pitchFamily="49" charset="-122"/>
              </a:rPr>
              <a:t>补充 ：</a:t>
            </a:r>
            <a:r>
              <a:rPr lang="en-US" altLang="zh-CN" dirty="0" err="1" smtClean="0">
                <a:latin typeface="黑体" pitchFamily="49" charset="-122"/>
                <a:ea typeface="黑体" pitchFamily="49" charset="-122"/>
              </a:rPr>
              <a:t>git</a:t>
            </a:r>
            <a:r>
              <a:rPr lang="en-US" altLang="zh-CN" dirty="0" smtClean="0">
                <a:latin typeface="黑体" pitchFamily="49" charset="-122"/>
                <a:ea typeface="黑体" pitchFamily="49" charset="-122"/>
              </a:rPr>
              <a:t> status</a:t>
            </a:r>
            <a:r>
              <a:rPr lang="zh-CN" altLang="en-US" dirty="0" smtClean="0">
                <a:latin typeface="黑体" pitchFamily="49" charset="-122"/>
                <a:ea typeface="黑体" pitchFamily="49" charset="-122"/>
              </a:rPr>
              <a:t>命令</a:t>
            </a:r>
            <a:endParaRPr lang="en-US" altLang="zh-CN" dirty="0" smtClean="0">
              <a:latin typeface="黑体" pitchFamily="49" charset="-122"/>
              <a:ea typeface="黑体" pitchFamily="49" charset="-122"/>
            </a:endParaRPr>
          </a:p>
          <a:p>
            <a:r>
              <a:rPr lang="zh-CN" altLang="en-US" dirty="0" smtClean="0"/>
              <a:t>使用</a:t>
            </a:r>
            <a:r>
              <a:rPr lang="en-US" altLang="zh-CN" dirty="0" err="1" smtClean="0"/>
              <a:t>git</a:t>
            </a:r>
            <a:r>
              <a:rPr lang="en-US" altLang="zh-CN" dirty="0" smtClean="0"/>
              <a:t> status</a:t>
            </a:r>
            <a:r>
              <a:rPr lang="zh-CN" altLang="en-US" dirty="0" smtClean="0"/>
              <a:t>命令在</a:t>
            </a:r>
            <a:r>
              <a:rPr lang="en-US" altLang="zh-CN" dirty="0" err="1" smtClean="0"/>
              <a:t>git</a:t>
            </a:r>
            <a:r>
              <a:rPr lang="en-US" altLang="zh-CN" dirty="0" smtClean="0"/>
              <a:t> bash</a:t>
            </a:r>
            <a:r>
              <a:rPr lang="zh-CN" altLang="en-US" dirty="0" smtClean="0"/>
              <a:t>中可以很方便地查看本地文件的状态，从而决定对文件采取什么操作。</a:t>
            </a:r>
            <a:endParaRPr lang="en-US" altLang="zh-CN" dirty="0" smtClean="0"/>
          </a:p>
          <a:p>
            <a:r>
              <a:rPr lang="zh-CN" altLang="en-US" dirty="0" smtClean="0"/>
              <a:t>如果本地目录是新</a:t>
            </a:r>
            <a:r>
              <a:rPr lang="en-US" altLang="zh-CN" dirty="0" smtClean="0"/>
              <a:t>clone</a:t>
            </a:r>
            <a:r>
              <a:rPr lang="zh-CN" altLang="en-US" dirty="0" smtClean="0"/>
              <a:t>的或者，本地更改已经全部</a:t>
            </a:r>
            <a:r>
              <a:rPr lang="en-US" altLang="zh-CN" dirty="0" smtClean="0"/>
              <a:t>commit</a:t>
            </a:r>
            <a:r>
              <a:rPr lang="zh-CN" altLang="en-US" dirty="0" smtClean="0"/>
              <a:t>，那么此命令显示的结果为</a:t>
            </a:r>
            <a:r>
              <a:rPr lang="en-US" altLang="zh-CN" dirty="0" smtClean="0"/>
              <a:t>nothing to commit</a:t>
            </a:r>
            <a:r>
              <a:rPr lang="zh-CN" altLang="en-US" dirty="0" smtClean="0"/>
              <a:t>，</a:t>
            </a:r>
            <a:r>
              <a:rPr lang="en-US" altLang="zh-CN" dirty="0" smtClean="0"/>
              <a:t>working directory clean.</a:t>
            </a:r>
          </a:p>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142976" y="4643446"/>
            <a:ext cx="6872516" cy="1357322"/>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rmAutofit lnSpcReduction="10000"/>
          </a:bodyPr>
          <a:lstStyle/>
          <a:p>
            <a:r>
              <a:rPr lang="zh-CN" altLang="en-US" dirty="0" smtClean="0"/>
              <a:t>通常会显示地更复杂一点，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sz="2600" dirty="0" smtClean="0"/>
              <a:t>比如上面的显示，逐一解释：</a:t>
            </a:r>
            <a:endParaRPr lang="en-US" altLang="zh-CN" sz="2600" dirty="0" smtClean="0"/>
          </a:p>
          <a:p>
            <a:r>
              <a:rPr lang="zh-CN" altLang="en-US" sz="2600" dirty="0" smtClean="0"/>
              <a:t>绿色的</a:t>
            </a:r>
            <a:r>
              <a:rPr lang="en-US" altLang="zh-CN" sz="2600" dirty="0" smtClean="0"/>
              <a:t>deleted,</a:t>
            </a:r>
            <a:r>
              <a:rPr lang="zh-CN" altLang="en-US" sz="2600" dirty="0" smtClean="0"/>
              <a:t>表示在命令行使用</a:t>
            </a:r>
            <a:r>
              <a:rPr lang="en-US" altLang="zh-CN" sz="2600" dirty="0" err="1" smtClean="0"/>
              <a:t>git</a:t>
            </a:r>
            <a:r>
              <a:rPr lang="en-US" altLang="zh-CN" sz="2600" dirty="0" smtClean="0"/>
              <a:t> </a:t>
            </a:r>
            <a:r>
              <a:rPr lang="en-US" altLang="zh-CN" sz="2600" dirty="0" err="1" smtClean="0"/>
              <a:t>rm</a:t>
            </a:r>
            <a:r>
              <a:rPr lang="en-US" altLang="zh-CN" sz="2600" dirty="0" smtClean="0"/>
              <a:t> </a:t>
            </a:r>
            <a:r>
              <a:rPr lang="zh-CN" altLang="en-US" sz="2600" dirty="0" smtClean="0"/>
              <a:t>操作进行文件的删除，或者右键在</a:t>
            </a:r>
            <a:r>
              <a:rPr lang="en-US" altLang="zh-CN" sz="2600" dirty="0" err="1" smtClean="0"/>
              <a:t>tortoisegit</a:t>
            </a:r>
            <a:r>
              <a:rPr lang="zh-CN" altLang="en-US" sz="2600" dirty="0" smtClean="0"/>
              <a:t>里面进行</a:t>
            </a:r>
            <a:r>
              <a:rPr lang="en-US" altLang="zh-CN" sz="2600" dirty="0" smtClean="0"/>
              <a:t>delete</a:t>
            </a:r>
            <a:r>
              <a:rPr lang="zh-CN" altLang="en-US" sz="2600" dirty="0" smtClean="0"/>
              <a:t>，             可以直接</a:t>
            </a:r>
            <a:r>
              <a:rPr lang="en-US" altLang="zh-CN" sz="2600" dirty="0" smtClean="0"/>
              <a:t>commit</a:t>
            </a:r>
            <a:r>
              <a:rPr lang="zh-CN" altLang="en-US" sz="2600" dirty="0" smtClean="0"/>
              <a:t>这次删除。上面有显示</a:t>
            </a:r>
            <a:r>
              <a:rPr lang="en-US" altLang="zh-CN" sz="2600" dirty="0" smtClean="0"/>
              <a:t>Changes to be committed</a:t>
            </a:r>
            <a:r>
              <a:rPr lang="zh-CN" altLang="en-US" sz="2600" dirty="0" smtClean="0"/>
              <a:t>，表示需要被</a:t>
            </a:r>
            <a:r>
              <a:rPr lang="en-US" altLang="zh-CN" sz="2600" dirty="0" smtClean="0"/>
              <a:t>commit.</a:t>
            </a:r>
            <a:endParaRPr lang="zh-CN" altLang="en-US" sz="2600" dirty="0"/>
          </a:p>
        </p:txBody>
      </p:sp>
      <p:pic>
        <p:nvPicPr>
          <p:cNvPr id="2050" name="Picture 2"/>
          <p:cNvPicPr>
            <a:picLocks noChangeAspect="1" noChangeArrowheads="1"/>
          </p:cNvPicPr>
          <p:nvPr/>
        </p:nvPicPr>
        <p:blipFill>
          <a:blip r:embed="rId2"/>
          <a:srcRect/>
          <a:stretch>
            <a:fillRect/>
          </a:stretch>
        </p:blipFill>
        <p:spPr bwMode="auto">
          <a:xfrm>
            <a:off x="928662" y="1000109"/>
            <a:ext cx="6500858" cy="307183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715272" y="5000637"/>
            <a:ext cx="1209675" cy="285752"/>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340369"/>
          </a:xfrm>
        </p:spPr>
        <p:txBody>
          <a:bodyPr>
            <a:normAutofit lnSpcReduction="10000"/>
          </a:bodyPr>
          <a:lstStyle/>
          <a:p>
            <a:r>
              <a:rPr lang="zh-CN" altLang="en-US" dirty="0" smtClean="0"/>
              <a:t>红色的</a:t>
            </a:r>
            <a:r>
              <a:rPr lang="en-US" altLang="zh-CN" dirty="0" smtClean="0"/>
              <a:t>delete</a:t>
            </a:r>
            <a:r>
              <a:rPr lang="zh-CN" altLang="en-US" dirty="0" smtClean="0"/>
              <a:t>字样表示命令行使用</a:t>
            </a:r>
            <a:r>
              <a:rPr lang="en-US" altLang="zh-CN" dirty="0" err="1" smtClean="0"/>
              <a:t>rm</a:t>
            </a:r>
            <a:r>
              <a:rPr lang="en-US" altLang="zh-CN" dirty="0" smtClean="0"/>
              <a:t> </a:t>
            </a:r>
            <a:r>
              <a:rPr lang="zh-CN" altLang="en-US" dirty="0" smtClean="0"/>
              <a:t>命令或者</a:t>
            </a:r>
            <a:r>
              <a:rPr lang="en-US" altLang="zh-CN" dirty="0" smtClean="0"/>
              <a:t>windows</a:t>
            </a:r>
            <a:r>
              <a:rPr lang="zh-CN" altLang="en-US" dirty="0" smtClean="0"/>
              <a:t>右键直接删除所得的结果，本次删除不能在命令行直接</a:t>
            </a:r>
            <a:r>
              <a:rPr lang="en-US" altLang="zh-CN" dirty="0" smtClean="0"/>
              <a:t>commit,</a:t>
            </a:r>
            <a:r>
              <a:rPr lang="zh-CN" altLang="en-US" dirty="0" smtClean="0"/>
              <a:t>上面显示</a:t>
            </a:r>
            <a:r>
              <a:rPr lang="en-US" altLang="zh-CN" dirty="0" smtClean="0"/>
              <a:t>Changes not stage for commit,</a:t>
            </a:r>
            <a:r>
              <a:rPr lang="zh-CN" altLang="en-US" dirty="0" smtClean="0"/>
              <a:t>需要先使用</a:t>
            </a:r>
            <a:r>
              <a:rPr lang="en-US" altLang="zh-CN" dirty="0" err="1" smtClean="0"/>
              <a:t>git</a:t>
            </a:r>
            <a:r>
              <a:rPr lang="en-US" altLang="zh-CN" dirty="0" smtClean="0"/>
              <a:t> add</a:t>
            </a:r>
            <a:r>
              <a:rPr lang="zh-CN" altLang="en-US" dirty="0" smtClean="0"/>
              <a:t>命令。但是可以在</a:t>
            </a:r>
            <a:r>
              <a:rPr lang="en-US" altLang="zh-CN" dirty="0" err="1" smtClean="0"/>
              <a:t>tortoisegit</a:t>
            </a:r>
            <a:r>
              <a:rPr lang="zh-CN" altLang="en-US" dirty="0" smtClean="0"/>
              <a:t>直接</a:t>
            </a:r>
            <a:r>
              <a:rPr lang="en-US" altLang="zh-CN" dirty="0" smtClean="0"/>
              <a:t>commit,</a:t>
            </a:r>
            <a:r>
              <a:rPr lang="zh-CN" altLang="en-US" dirty="0" smtClean="0"/>
              <a:t>在</a:t>
            </a:r>
            <a:r>
              <a:rPr lang="en-US" altLang="zh-CN" dirty="0" err="1" smtClean="0"/>
              <a:t>tortoisegit</a:t>
            </a:r>
            <a:r>
              <a:rPr lang="zh-CN" altLang="en-US" dirty="0" smtClean="0"/>
              <a:t>里面这种删除与绿色</a:t>
            </a:r>
            <a:r>
              <a:rPr lang="en-US" altLang="zh-CN" dirty="0" smtClean="0"/>
              <a:t>delete</a:t>
            </a:r>
            <a:r>
              <a:rPr lang="zh-CN" altLang="en-US" dirty="0" smtClean="0"/>
              <a:t>表示的删除是一样的。</a:t>
            </a:r>
            <a:endParaRPr lang="en-US" altLang="zh-CN" dirty="0" smtClean="0"/>
          </a:p>
          <a:p>
            <a:r>
              <a:rPr lang="zh-CN" altLang="en-US" dirty="0" smtClean="0"/>
              <a:t>红色的</a:t>
            </a:r>
            <a:r>
              <a:rPr lang="en-US" altLang="zh-CN" dirty="0" smtClean="0"/>
              <a:t>modify</a:t>
            </a:r>
            <a:r>
              <a:rPr lang="zh-CN" altLang="en-US" dirty="0" smtClean="0"/>
              <a:t>表示本地已经追踪过的文件，修改之后仅仅进行了</a:t>
            </a:r>
            <a:r>
              <a:rPr lang="en-US" altLang="zh-CN" dirty="0" err="1" smtClean="0"/>
              <a:t>ctrl+s</a:t>
            </a:r>
            <a:r>
              <a:rPr lang="zh-CN" altLang="en-US" dirty="0" smtClean="0"/>
              <a:t>操作。如果使用命令行，同样需要先</a:t>
            </a:r>
            <a:r>
              <a:rPr lang="en-US" altLang="zh-CN" dirty="0" err="1" smtClean="0"/>
              <a:t>add.tortoisegit</a:t>
            </a:r>
            <a:r>
              <a:rPr lang="zh-CN" altLang="en-US" dirty="0" smtClean="0"/>
              <a:t>可以直接</a:t>
            </a:r>
            <a:r>
              <a:rPr lang="en-US" altLang="zh-CN" dirty="0" smtClean="0"/>
              <a:t>commit.</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lstStyle/>
          <a:p>
            <a:r>
              <a:rPr lang="zh-CN" altLang="en-US" dirty="0" smtClean="0"/>
              <a:t>最后一行显示的是</a:t>
            </a:r>
            <a:r>
              <a:rPr lang="en-US" altLang="zh-CN" dirty="0" smtClean="0"/>
              <a:t>Untracked files.</a:t>
            </a:r>
            <a:r>
              <a:rPr lang="zh-CN" altLang="en-US" dirty="0" smtClean="0"/>
              <a:t>未追踪文件。比如说在一个新</a:t>
            </a:r>
            <a:r>
              <a:rPr lang="en-US" altLang="zh-CN" dirty="0" smtClean="0"/>
              <a:t>clone</a:t>
            </a:r>
            <a:r>
              <a:rPr lang="zh-CN" altLang="en-US" dirty="0" smtClean="0"/>
              <a:t>下来的项目中，直接拖进来一个本地其他的文件，此时这个文件的状态就是未追踪。在命令行</a:t>
            </a:r>
            <a:r>
              <a:rPr lang="en-US" altLang="zh-CN" dirty="0" smtClean="0"/>
              <a:t>add</a:t>
            </a:r>
            <a:r>
              <a:rPr lang="zh-CN" altLang="en-US" dirty="0" smtClean="0"/>
              <a:t>或者</a:t>
            </a:r>
            <a:r>
              <a:rPr lang="en-US" altLang="zh-CN" dirty="0" err="1" smtClean="0"/>
              <a:t>tortoisegit</a:t>
            </a:r>
            <a:r>
              <a:rPr lang="en-US" altLang="zh-CN" dirty="0" smtClean="0"/>
              <a:t> commit </a:t>
            </a:r>
            <a:r>
              <a:rPr lang="zh-CN" altLang="en-US" dirty="0" smtClean="0"/>
              <a:t>之后才成为</a:t>
            </a:r>
            <a:r>
              <a:rPr lang="en-US" altLang="zh-CN" dirty="0" err="1" smtClean="0"/>
              <a:t>git</a:t>
            </a:r>
            <a:r>
              <a:rPr lang="en-US" altLang="zh-CN" dirty="0" smtClean="0"/>
              <a:t> </a:t>
            </a:r>
            <a:r>
              <a:rPr lang="zh-CN" altLang="en-US" dirty="0" smtClean="0"/>
              <a:t>项目中的文件。</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126055"/>
          </a:xfrm>
        </p:spPr>
        <p:txBody>
          <a:bodyPr/>
          <a:lstStyle/>
          <a:p>
            <a:pPr>
              <a:buNone/>
            </a:pPr>
            <a:r>
              <a:rPr lang="en-US" altLang="zh-CN" dirty="0" smtClean="0">
                <a:latin typeface="黑体" pitchFamily="49" charset="-122"/>
                <a:ea typeface="黑体" pitchFamily="49" charset="-122"/>
              </a:rPr>
              <a:t>Jenkins</a:t>
            </a:r>
            <a:r>
              <a:rPr lang="zh-CN" altLang="en-US" dirty="0" smtClean="0">
                <a:latin typeface="黑体" pitchFamily="49" charset="-122"/>
                <a:ea typeface="黑体" pitchFamily="49" charset="-122"/>
              </a:rPr>
              <a:t>中使用</a:t>
            </a:r>
            <a:r>
              <a:rPr lang="en-US" altLang="zh-CN" dirty="0" err="1" smtClean="0">
                <a:latin typeface="黑体" pitchFamily="49" charset="-122"/>
                <a:ea typeface="黑体" pitchFamily="49" charset="-122"/>
              </a:rPr>
              <a:t>Git</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a:buNone/>
            </a:pPr>
            <a:r>
              <a:rPr lang="zh-CN" altLang="en-US" dirty="0" smtClean="0"/>
              <a:t>只能指定到分支或者标签这个级别来进行构建。不可以填写路径。</a:t>
            </a:r>
            <a:endParaRPr lang="en-US" altLang="zh-CN" dirty="0" smtClean="0"/>
          </a:p>
          <a:p>
            <a:pPr>
              <a:buNone/>
            </a:pPr>
            <a:endParaRPr lang="en-US" altLang="zh-CN" dirty="0" smtClean="0"/>
          </a:p>
          <a:p>
            <a:pPr>
              <a:buNone/>
            </a:pPr>
            <a:endParaRPr lang="en-US" altLang="zh-CN" dirty="0" smtClean="0"/>
          </a:p>
          <a:p>
            <a:pPr>
              <a:buNone/>
            </a:pPr>
            <a:r>
              <a:rPr lang="en-US" altLang="zh-CN" dirty="0" err="1" smtClean="0"/>
              <a:t>Pom</a:t>
            </a:r>
            <a:r>
              <a:rPr lang="zh-CN" altLang="en-US" dirty="0" smtClean="0"/>
              <a:t>文件如果没有在分支的根目录下面，需要制定路径。</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71472" y="2643182"/>
            <a:ext cx="7000924" cy="857256"/>
          </a:xfrm>
          <a:prstGeom prst="rect">
            <a:avLst/>
          </a:prstGeom>
          <a:noFill/>
          <a:ln w="9525">
            <a:noFill/>
            <a:miter lim="800000"/>
            <a:headEnd/>
            <a:tailEnd/>
          </a:ln>
          <a:effectLst/>
        </p:spPr>
      </p:pic>
      <p:sp>
        <p:nvSpPr>
          <p:cNvPr id="4" name="矩形 3"/>
          <p:cNvSpPr/>
          <p:nvPr/>
        </p:nvSpPr>
        <p:spPr>
          <a:xfrm>
            <a:off x="3214678" y="3000372"/>
            <a:ext cx="1928826" cy="42862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286380" y="2857496"/>
            <a:ext cx="1928826" cy="646331"/>
          </a:xfrm>
          <a:prstGeom prst="rect">
            <a:avLst/>
          </a:prstGeom>
          <a:noFill/>
        </p:spPr>
        <p:txBody>
          <a:bodyPr wrap="square" rtlCol="0">
            <a:spAutoFit/>
          </a:bodyPr>
          <a:lstStyle/>
          <a:p>
            <a:r>
              <a:rPr lang="zh-CN" altLang="en-US" dirty="0" smtClean="0"/>
              <a:t>只需要写分支名即可</a:t>
            </a:r>
            <a:endParaRPr lang="zh-CN" altLang="en-US" dirty="0"/>
          </a:p>
        </p:txBody>
      </p:sp>
      <p:pic>
        <p:nvPicPr>
          <p:cNvPr id="1027" name="Picture 3"/>
          <p:cNvPicPr>
            <a:picLocks noChangeAspect="1" noChangeArrowheads="1"/>
          </p:cNvPicPr>
          <p:nvPr/>
        </p:nvPicPr>
        <p:blipFill>
          <a:blip r:embed="rId3"/>
          <a:srcRect/>
          <a:stretch>
            <a:fillRect/>
          </a:stretch>
        </p:blipFill>
        <p:spPr bwMode="auto">
          <a:xfrm>
            <a:off x="5357786" y="4929198"/>
            <a:ext cx="3786214" cy="86201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00034" y="4929198"/>
            <a:ext cx="4143404" cy="1500198"/>
          </a:xfrm>
          <a:prstGeom prst="rect">
            <a:avLst/>
          </a:prstGeom>
          <a:noFill/>
          <a:ln w="9525">
            <a:noFill/>
            <a:miter lim="800000"/>
            <a:headEnd/>
            <a:tailEnd/>
          </a:ln>
          <a:effectLst/>
        </p:spPr>
      </p:pic>
      <p:cxnSp>
        <p:nvCxnSpPr>
          <p:cNvPr id="11" name="直接箭头连接符 10"/>
          <p:cNvCxnSpPr/>
          <p:nvPr/>
        </p:nvCxnSpPr>
        <p:spPr>
          <a:xfrm rot="10800000">
            <a:off x="4071934" y="6000768"/>
            <a:ext cx="2071702" cy="285752"/>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15074" y="6143644"/>
            <a:ext cx="1428760" cy="307777"/>
          </a:xfrm>
          <a:prstGeom prst="rect">
            <a:avLst/>
          </a:prstGeom>
          <a:noFill/>
        </p:spPr>
        <p:txBody>
          <a:bodyPr wrap="square" rtlCol="0">
            <a:spAutoFit/>
          </a:bodyPr>
          <a:lstStyle/>
          <a:p>
            <a:r>
              <a:rPr lang="en-US" altLang="zh-CN" sz="1400" dirty="0" err="1" smtClean="0">
                <a:solidFill>
                  <a:srgbClr val="FF0000"/>
                </a:solidFill>
              </a:rPr>
              <a:t>Pom</a:t>
            </a:r>
            <a:r>
              <a:rPr lang="zh-CN" altLang="en-US" sz="1400" dirty="0" smtClean="0">
                <a:solidFill>
                  <a:srgbClr val="FF0000"/>
                </a:solidFill>
              </a:rPr>
              <a:t>所在文件夹</a:t>
            </a:r>
          </a:p>
        </p:txBody>
      </p:sp>
      <p:sp>
        <p:nvSpPr>
          <p:cNvPr id="15" name="矩形 14"/>
          <p:cNvSpPr/>
          <p:nvPr/>
        </p:nvSpPr>
        <p:spPr>
          <a:xfrm>
            <a:off x="3000364" y="5143512"/>
            <a:ext cx="1500198"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4500562" y="4929198"/>
            <a:ext cx="857256" cy="523220"/>
          </a:xfrm>
          <a:prstGeom prst="rect">
            <a:avLst/>
          </a:prstGeom>
          <a:noFill/>
        </p:spPr>
        <p:txBody>
          <a:bodyPr wrap="square" rtlCol="0">
            <a:spAutoFit/>
          </a:bodyPr>
          <a:lstStyle/>
          <a:p>
            <a:r>
              <a:rPr lang="zh-CN" altLang="en-US" sz="1400" dirty="0" smtClean="0">
                <a:solidFill>
                  <a:srgbClr val="FF0000"/>
                </a:solidFill>
              </a:rPr>
              <a:t>构建的分支</a:t>
            </a:r>
            <a:endParaRPr lang="zh-CN" altLang="en-US" sz="1400" dirty="0">
              <a:solidFill>
                <a:srgbClr val="FF0000"/>
              </a:solidFill>
            </a:endParaRPr>
          </a:p>
        </p:txBody>
      </p:sp>
      <p:sp>
        <p:nvSpPr>
          <p:cNvPr id="20" name="矩形 19"/>
          <p:cNvSpPr/>
          <p:nvPr/>
        </p:nvSpPr>
        <p:spPr>
          <a:xfrm>
            <a:off x="6643702" y="5286388"/>
            <a:ext cx="2286016" cy="35719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           </a:t>
            </a:r>
            <a:r>
              <a:rPr lang="en-US" altLang="zh-CN" sz="1400" dirty="0" smtClean="0">
                <a:solidFill>
                  <a:srgbClr val="FF0000"/>
                </a:solidFill>
              </a:rPr>
              <a:t>      </a:t>
            </a:r>
            <a:r>
              <a:rPr lang="en-US" altLang="zh-CN" sz="1000" dirty="0" smtClean="0">
                <a:solidFill>
                  <a:srgbClr val="FF0000"/>
                </a:solidFill>
              </a:rPr>
              <a:t>Jenkins</a:t>
            </a:r>
            <a:r>
              <a:rPr lang="zh-CN" altLang="en-US" sz="1000" dirty="0" smtClean="0">
                <a:solidFill>
                  <a:srgbClr val="FF0000"/>
                </a:solidFill>
              </a:rPr>
              <a:t>中指定路径</a:t>
            </a:r>
            <a:endParaRPr lang="zh-CN" altLang="en-US" sz="10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054617"/>
          </a:xfrm>
        </p:spPr>
        <p:txBody>
          <a:bodyPr/>
          <a:lstStyle/>
          <a:p>
            <a:r>
              <a:rPr lang="zh-CN" altLang="en-US" dirty="0" smtClean="0"/>
              <a:t>合并分支</a:t>
            </a:r>
            <a:endParaRPr lang="en-US" altLang="zh-CN" dirty="0" smtClean="0"/>
          </a:p>
          <a:p>
            <a:r>
              <a:rPr lang="zh-CN" altLang="en-US" dirty="0" smtClean="0"/>
              <a:t>假设分支</a:t>
            </a:r>
            <a:r>
              <a:rPr lang="en-US" altLang="zh-CN" dirty="0" smtClean="0"/>
              <a:t>document</a:t>
            </a:r>
            <a:r>
              <a:rPr lang="zh-CN" altLang="en-US" dirty="0" smtClean="0"/>
              <a:t>需要合并</a:t>
            </a:r>
            <a:r>
              <a:rPr lang="en-US" altLang="zh-CN" dirty="0" err="1" smtClean="0"/>
              <a:t>newb</a:t>
            </a:r>
            <a:r>
              <a:rPr lang="zh-CN" altLang="en-US" dirty="0" smtClean="0"/>
              <a:t>分支到</a:t>
            </a:r>
            <a:r>
              <a:rPr lang="en-US" altLang="zh-CN" dirty="0" smtClean="0"/>
              <a:t>document</a:t>
            </a:r>
            <a:r>
              <a:rPr lang="zh-CN" altLang="en-US" dirty="0" smtClean="0"/>
              <a:t>，首先切换到</a:t>
            </a:r>
            <a:r>
              <a:rPr lang="en-US" altLang="zh-CN" dirty="0" smtClean="0"/>
              <a:t>document</a:t>
            </a:r>
            <a:r>
              <a:rPr lang="zh-CN" altLang="en-US" dirty="0" smtClean="0"/>
              <a:t>分支。</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857224" y="3286124"/>
            <a:ext cx="3357586" cy="2643206"/>
          </a:xfrm>
          <a:prstGeom prst="rect">
            <a:avLst/>
          </a:prstGeom>
          <a:noFill/>
          <a:ln w="9525">
            <a:noFill/>
            <a:miter lim="800000"/>
            <a:headEnd/>
            <a:tailEnd/>
          </a:ln>
          <a:effectLst/>
        </p:spPr>
      </p:pic>
      <p:sp>
        <p:nvSpPr>
          <p:cNvPr id="5" name="矩形 4"/>
          <p:cNvSpPr/>
          <p:nvPr/>
        </p:nvSpPr>
        <p:spPr>
          <a:xfrm>
            <a:off x="2714612" y="5643578"/>
            <a:ext cx="1428760"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9" name="Picture 3"/>
          <p:cNvPicPr>
            <a:picLocks noChangeAspect="1" noChangeArrowheads="1"/>
          </p:cNvPicPr>
          <p:nvPr/>
        </p:nvPicPr>
        <p:blipFill>
          <a:blip r:embed="rId3"/>
          <a:srcRect/>
          <a:stretch>
            <a:fillRect/>
          </a:stretch>
        </p:blipFill>
        <p:spPr bwMode="auto">
          <a:xfrm>
            <a:off x="4357686" y="3214686"/>
            <a:ext cx="4214842" cy="2643206"/>
          </a:xfrm>
          <a:prstGeom prst="rect">
            <a:avLst/>
          </a:prstGeom>
          <a:noFill/>
          <a:ln w="9525">
            <a:noFill/>
            <a:miter lim="800000"/>
            <a:headEnd/>
            <a:tailEnd/>
          </a:ln>
          <a:effectLst/>
        </p:spPr>
      </p:pic>
      <p:sp>
        <p:nvSpPr>
          <p:cNvPr id="7" name="矩形 6"/>
          <p:cNvSpPr/>
          <p:nvPr/>
        </p:nvSpPr>
        <p:spPr>
          <a:xfrm>
            <a:off x="4572000" y="3571876"/>
            <a:ext cx="3929090"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选择</a:t>
            </a:r>
            <a:r>
              <a:rPr lang="en-US" altLang="zh-CN" dirty="0" err="1" smtClean="0">
                <a:solidFill>
                  <a:srgbClr val="FF0000"/>
                </a:solidFill>
              </a:rPr>
              <a:t>newb</a:t>
            </a:r>
            <a:r>
              <a:rPr lang="zh-CN" altLang="en-US" dirty="0" smtClean="0">
                <a:solidFill>
                  <a:srgbClr val="FF0000"/>
                </a:solidFill>
              </a:rPr>
              <a:t>分支</a:t>
            </a:r>
            <a:endParaRPr lang="zh-CN" alt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340369"/>
          </a:xfrm>
        </p:spPr>
        <p:txBody>
          <a:bodyPr/>
          <a:lstStyle/>
          <a:p>
            <a:r>
              <a:rPr lang="zh-CN" altLang="en-US" dirty="0" smtClean="0"/>
              <a:t>获取远程更新</a:t>
            </a:r>
            <a:endParaRPr lang="en-US" altLang="zh-CN" dirty="0" smtClean="0"/>
          </a:p>
          <a:p>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428728" y="1571612"/>
            <a:ext cx="4657725" cy="2495550"/>
          </a:xfrm>
          <a:prstGeom prst="rect">
            <a:avLst/>
          </a:prstGeom>
          <a:noFill/>
          <a:ln w="9525">
            <a:noFill/>
            <a:miter lim="800000"/>
            <a:headEnd/>
            <a:tailEnd/>
          </a:ln>
          <a:effectLst/>
        </p:spPr>
      </p:pic>
      <p:sp>
        <p:nvSpPr>
          <p:cNvPr id="6" name="矩形 5"/>
          <p:cNvSpPr/>
          <p:nvPr/>
        </p:nvSpPr>
        <p:spPr>
          <a:xfrm>
            <a:off x="1357290" y="3857628"/>
            <a:ext cx="2571768"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929058" y="1643050"/>
            <a:ext cx="2143140" cy="2143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85786" y="4429132"/>
            <a:ext cx="7858180" cy="923330"/>
          </a:xfrm>
          <a:prstGeom prst="rect">
            <a:avLst/>
          </a:prstGeom>
          <a:noFill/>
        </p:spPr>
        <p:txBody>
          <a:bodyPr wrap="square" rtlCol="0">
            <a:spAutoFit/>
          </a:bodyPr>
          <a:lstStyle/>
          <a:p>
            <a:r>
              <a:rPr lang="zh-CN" altLang="en-US" dirty="0" smtClean="0"/>
              <a:t>获取远程跟新使用 </a:t>
            </a:r>
            <a:r>
              <a:rPr lang="en-US" altLang="zh-CN" dirty="0" smtClean="0"/>
              <a:t>pull</a:t>
            </a:r>
            <a:r>
              <a:rPr lang="zh-CN" altLang="en-US" dirty="0" smtClean="0"/>
              <a:t>操作即可。如果之前其他人修改了自己本地的同一个文件并且推送到远程，则</a:t>
            </a:r>
            <a:r>
              <a:rPr lang="en-US" altLang="zh-CN" dirty="0" smtClean="0"/>
              <a:t>pull</a:t>
            </a:r>
            <a:r>
              <a:rPr lang="zh-CN" altLang="en-US" dirty="0" smtClean="0"/>
              <a:t>操作会提示更新的文件与本地的文件有</a:t>
            </a:r>
            <a:r>
              <a:rPr lang="zh-CN" altLang="en-US" smtClean="0"/>
              <a:t>冲突。界面返回的信息中有写冲突文件的名字。打开相关文件编辑解决冲突即可。</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lstStyle/>
          <a:p>
            <a:r>
              <a:rPr lang="zh-CN" altLang="en-US" dirty="0" smtClean="0"/>
              <a:t>解决冲突</a:t>
            </a:r>
            <a:endParaRPr lang="en-US" altLang="zh-CN" dirty="0" smtClean="0"/>
          </a:p>
          <a:p>
            <a:r>
              <a:rPr lang="zh-CN" altLang="en-US" dirty="0" smtClean="0"/>
              <a:t>两个人同时修改一个文件，一个已经</a:t>
            </a:r>
            <a:r>
              <a:rPr lang="en-US" altLang="zh-CN" dirty="0" smtClean="0"/>
              <a:t>push</a:t>
            </a:r>
            <a:r>
              <a:rPr lang="zh-CN" altLang="en-US" dirty="0" smtClean="0"/>
              <a:t>一个后来</a:t>
            </a:r>
            <a:r>
              <a:rPr lang="en-US" altLang="zh-CN" dirty="0" smtClean="0"/>
              <a:t>push</a:t>
            </a:r>
            <a:r>
              <a:rPr lang="zh-CN" altLang="en-US" dirty="0" smtClean="0"/>
              <a:t>时冲突。</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571472" y="2928934"/>
            <a:ext cx="5786478" cy="3571900"/>
          </a:xfrm>
          <a:prstGeom prst="rect">
            <a:avLst/>
          </a:prstGeom>
          <a:noFill/>
          <a:ln w="9525">
            <a:noFill/>
            <a:miter lim="800000"/>
            <a:headEnd/>
            <a:tailEnd/>
          </a:ln>
          <a:effectLst/>
        </p:spPr>
      </p:pic>
      <p:sp>
        <p:nvSpPr>
          <p:cNvPr id="6" name="矩形 5"/>
          <p:cNvSpPr/>
          <p:nvPr/>
        </p:nvSpPr>
        <p:spPr>
          <a:xfrm>
            <a:off x="642910" y="5072074"/>
            <a:ext cx="3571900" cy="2857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10" idx="1"/>
          </p:cNvCxnSpPr>
          <p:nvPr/>
        </p:nvCxnSpPr>
        <p:spPr>
          <a:xfrm rot="10800000" flipV="1">
            <a:off x="4286248" y="4797476"/>
            <a:ext cx="3000396" cy="274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86644" y="3643314"/>
            <a:ext cx="1285884" cy="2308324"/>
          </a:xfrm>
          <a:prstGeom prst="rect">
            <a:avLst/>
          </a:prstGeom>
          <a:noFill/>
        </p:spPr>
        <p:txBody>
          <a:bodyPr wrap="square" rtlCol="0">
            <a:spAutoFit/>
          </a:bodyPr>
          <a:lstStyle/>
          <a:p>
            <a:r>
              <a:rPr lang="zh-CN" altLang="en-US" sz="3600" dirty="0" smtClean="0"/>
              <a:t>已经提示解决方式</a:t>
            </a:r>
            <a:endParaRPr lang="zh-CN" alt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126055"/>
          </a:xfrm>
        </p:spPr>
        <p:txBody>
          <a:bodyPr/>
          <a:lstStyle/>
          <a:p>
            <a:r>
              <a:rPr lang="en-US" altLang="zh-CN" dirty="0" smtClean="0"/>
              <a:t>Pull</a:t>
            </a:r>
            <a:r>
              <a:rPr lang="zh-CN" altLang="en-US" dirty="0" smtClean="0"/>
              <a:t>操作之后</a:t>
            </a:r>
            <a:endParaRPr lang="zh-CN" altLang="en-US" dirty="0"/>
          </a:p>
        </p:txBody>
      </p:sp>
      <p:pic>
        <p:nvPicPr>
          <p:cNvPr id="10242" name="Picture 2"/>
          <p:cNvPicPr>
            <a:picLocks noChangeAspect="1" noChangeArrowheads="1"/>
          </p:cNvPicPr>
          <p:nvPr/>
        </p:nvPicPr>
        <p:blipFill>
          <a:blip r:embed="rId2"/>
          <a:srcRect/>
          <a:stretch>
            <a:fillRect/>
          </a:stretch>
        </p:blipFill>
        <p:spPr bwMode="auto">
          <a:xfrm>
            <a:off x="857224" y="2143116"/>
            <a:ext cx="5429288" cy="4000528"/>
          </a:xfrm>
          <a:prstGeom prst="rect">
            <a:avLst/>
          </a:prstGeom>
          <a:noFill/>
          <a:ln w="9525">
            <a:noFill/>
            <a:miter lim="800000"/>
            <a:headEnd/>
            <a:tailEnd/>
          </a:ln>
          <a:effectLst/>
        </p:spPr>
      </p:pic>
      <p:sp>
        <p:nvSpPr>
          <p:cNvPr id="5" name="矩形 4"/>
          <p:cNvSpPr/>
          <p:nvPr/>
        </p:nvSpPr>
        <p:spPr>
          <a:xfrm>
            <a:off x="857224" y="4714884"/>
            <a:ext cx="5072098" cy="57150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rot="10800000" flipV="1">
            <a:off x="6000760" y="4357694"/>
            <a:ext cx="64294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86578" y="3929066"/>
            <a:ext cx="1571636" cy="1200329"/>
          </a:xfrm>
          <a:prstGeom prst="rect">
            <a:avLst/>
          </a:prstGeom>
          <a:noFill/>
        </p:spPr>
        <p:txBody>
          <a:bodyPr wrap="square" rtlCol="0">
            <a:spAutoFit/>
          </a:bodyPr>
          <a:lstStyle/>
          <a:p>
            <a:r>
              <a:rPr lang="zh-CN" altLang="en-US" dirty="0" smtClean="0"/>
              <a:t>提示有冲突存在，修改文件里面额冲突并且提交</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5411807"/>
          </a:xfrm>
        </p:spPr>
        <p:txBody>
          <a:bodyPr/>
          <a:lstStyle/>
          <a:p>
            <a:endParaRPr lang="zh-CN" altLang="en-US" dirty="0"/>
          </a:p>
        </p:txBody>
      </p:sp>
      <p:pic>
        <p:nvPicPr>
          <p:cNvPr id="11266" name="Picture 2"/>
          <p:cNvPicPr>
            <a:picLocks noChangeAspect="1" noChangeArrowheads="1"/>
          </p:cNvPicPr>
          <p:nvPr/>
        </p:nvPicPr>
        <p:blipFill>
          <a:blip r:embed="rId2"/>
          <a:srcRect/>
          <a:stretch>
            <a:fillRect/>
          </a:stretch>
        </p:blipFill>
        <p:spPr bwMode="auto">
          <a:xfrm>
            <a:off x="785786" y="642918"/>
            <a:ext cx="6858048" cy="5292624"/>
          </a:xfrm>
          <a:prstGeom prst="rect">
            <a:avLst/>
          </a:prstGeom>
          <a:noFill/>
          <a:ln w="9525">
            <a:noFill/>
            <a:miter lim="800000"/>
            <a:headEnd/>
            <a:tailEnd/>
          </a:ln>
          <a:effectLst/>
        </p:spPr>
      </p:pic>
      <p:sp>
        <p:nvSpPr>
          <p:cNvPr id="5" name="矩形 4"/>
          <p:cNvSpPr/>
          <p:nvPr/>
        </p:nvSpPr>
        <p:spPr>
          <a:xfrm>
            <a:off x="785786" y="2714620"/>
            <a:ext cx="1500198" cy="50006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928794" y="4500570"/>
            <a:ext cx="5357850" cy="50006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rot="10800000" flipV="1">
            <a:off x="2285984" y="1928802"/>
            <a:ext cx="192882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14810" y="1785926"/>
            <a:ext cx="2000264" cy="369332"/>
          </a:xfrm>
          <a:prstGeom prst="rect">
            <a:avLst/>
          </a:prstGeom>
          <a:noFill/>
        </p:spPr>
        <p:txBody>
          <a:bodyPr wrap="square" rtlCol="0">
            <a:spAutoFit/>
          </a:bodyPr>
          <a:lstStyle/>
          <a:p>
            <a:r>
              <a:rPr lang="zh-CN" altLang="en-US" dirty="0" smtClean="0"/>
              <a:t>表示你的提交</a:t>
            </a:r>
            <a:endParaRPr lang="zh-CN" altLang="en-US" dirty="0"/>
          </a:p>
        </p:txBody>
      </p:sp>
      <p:cxnSp>
        <p:nvCxnSpPr>
          <p:cNvPr id="11" name="直接箭头连接符 10"/>
          <p:cNvCxnSpPr/>
          <p:nvPr/>
        </p:nvCxnSpPr>
        <p:spPr>
          <a:xfrm rot="10800000" flipV="1">
            <a:off x="6286512" y="4143380"/>
            <a:ext cx="642942"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15140" y="3643314"/>
            <a:ext cx="2143140" cy="646331"/>
          </a:xfrm>
          <a:prstGeom prst="rect">
            <a:avLst/>
          </a:prstGeom>
          <a:noFill/>
        </p:spPr>
        <p:txBody>
          <a:bodyPr wrap="square" rtlCol="0">
            <a:spAutoFit/>
          </a:bodyPr>
          <a:lstStyle/>
          <a:p>
            <a:r>
              <a:rPr lang="zh-CN" altLang="en-US" dirty="0" smtClean="0"/>
              <a:t>在你</a:t>
            </a:r>
            <a:r>
              <a:rPr lang="en-US" altLang="zh-CN" dirty="0" smtClean="0"/>
              <a:t>push</a:t>
            </a:r>
            <a:r>
              <a:rPr lang="zh-CN" altLang="en-US" dirty="0" smtClean="0"/>
              <a:t>之前的别人</a:t>
            </a:r>
            <a:r>
              <a:rPr lang="en-US" altLang="zh-CN" dirty="0" smtClean="0"/>
              <a:t>push</a:t>
            </a:r>
            <a:r>
              <a:rPr lang="zh-CN" altLang="en-US" dirty="0"/>
              <a:t>的</a:t>
            </a:r>
            <a:r>
              <a:rPr lang="zh-CN" altLang="en-US" dirty="0" smtClean="0"/>
              <a:t>版本号</a:t>
            </a:r>
            <a:endParaRPr lang="zh-CN" altLang="en-US" dirty="0"/>
          </a:p>
        </p:txBody>
      </p:sp>
      <p:cxnSp>
        <p:nvCxnSpPr>
          <p:cNvPr id="14" name="直接箭头连接符 13"/>
          <p:cNvCxnSpPr>
            <a:stCxn id="15" idx="1"/>
          </p:cNvCxnSpPr>
          <p:nvPr/>
        </p:nvCxnSpPr>
        <p:spPr>
          <a:xfrm rot="10800000" flipV="1">
            <a:off x="2428860" y="3895042"/>
            <a:ext cx="1928826" cy="248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57686" y="3571876"/>
            <a:ext cx="1285884" cy="646331"/>
          </a:xfrm>
          <a:prstGeom prst="rect">
            <a:avLst/>
          </a:prstGeom>
          <a:noFill/>
        </p:spPr>
        <p:txBody>
          <a:bodyPr wrap="square" rtlCol="0">
            <a:spAutoFit/>
          </a:bodyPr>
          <a:lstStyle/>
          <a:p>
            <a:r>
              <a:rPr lang="zh-CN" altLang="en-US" dirty="0" smtClean="0"/>
              <a:t>别人的修改内容</a:t>
            </a:r>
            <a:endParaRPr lang="zh-CN" altLang="en-US" dirty="0"/>
          </a:p>
        </p:txBody>
      </p:sp>
      <p:cxnSp>
        <p:nvCxnSpPr>
          <p:cNvPr id="17" name="直接箭头连接符 16"/>
          <p:cNvCxnSpPr/>
          <p:nvPr/>
        </p:nvCxnSpPr>
        <p:spPr>
          <a:xfrm rot="10800000" flipV="1">
            <a:off x="2285984" y="3143248"/>
            <a:ext cx="185738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43372" y="2714620"/>
            <a:ext cx="1500198" cy="646331"/>
          </a:xfrm>
          <a:prstGeom prst="rect">
            <a:avLst/>
          </a:prstGeom>
          <a:noFill/>
        </p:spPr>
        <p:txBody>
          <a:bodyPr wrap="square" rtlCol="0">
            <a:spAutoFit/>
          </a:bodyPr>
          <a:lstStyle/>
          <a:p>
            <a:r>
              <a:rPr lang="zh-CN" altLang="en-US" dirty="0" smtClean="0"/>
              <a:t>你的修改内容</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spDef>
      <a:spPr>
        <a:noFill/>
        <a:ln>
          <a:solidFill>
            <a:srgbClr val="7030A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030A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1344</TotalTime>
  <Words>1842</Words>
  <Application>Microsoft Office PowerPoint</Application>
  <PresentationFormat>全屏显示(4:3)</PresentationFormat>
  <Paragraphs>180</Paragraphs>
  <Slides>45</Slides>
  <Notes>0</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龙腾四海</vt:lpstr>
      <vt:lpstr>Git技能培训</vt:lpstr>
      <vt:lpstr>TortoiseGit</vt:lpstr>
      <vt:lpstr>幻灯片 3</vt:lpstr>
      <vt:lpstr>幻灯片 4</vt:lpstr>
      <vt:lpstr>幻灯片 5</vt:lpstr>
      <vt:lpstr>幻灯片 6</vt:lpstr>
      <vt:lpstr>幻灯片 7</vt:lpstr>
      <vt:lpstr>幻灯片 8</vt:lpstr>
      <vt:lpstr>幻灯片 9</vt:lpstr>
      <vt:lpstr>幻灯片 10</vt:lpstr>
      <vt:lpstr>幻灯片 11</vt:lpstr>
      <vt:lpstr>幻灯片 12</vt:lpstr>
      <vt:lpstr>  合并并发布版本 </vt:lpstr>
      <vt:lpstr>幻灯片 14</vt:lpstr>
      <vt:lpstr>幻灯片 15</vt:lpstr>
      <vt:lpstr>幻灯片 16</vt:lpstr>
      <vt:lpstr>幻灯片 17</vt:lpstr>
      <vt:lpstr>幻灯片 18</vt:lpstr>
      <vt:lpstr>幻灯片 19</vt:lpstr>
      <vt:lpstr>幻灯片 20</vt:lpstr>
      <vt:lpstr>幻灯片 21</vt:lpstr>
      <vt:lpstr>Egit</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Git技能培训</dc:title>
  <dc:creator>00230451</dc:creator>
  <cp:lastModifiedBy>00230451</cp:lastModifiedBy>
  <cp:revision>118</cp:revision>
  <dcterms:created xsi:type="dcterms:W3CDTF">2015-09-24T05:32:36Z</dcterms:created>
  <dcterms:modified xsi:type="dcterms:W3CDTF">2015-12-08T03:20:38Z</dcterms:modified>
</cp:coreProperties>
</file>