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8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7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1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C64F-AA1B-443E-BD1B-B4ADA25F95D0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CA15-B761-4590-98C9-5B29ACFFB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9552" y="5410200"/>
            <a:ext cx="779938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如果生产某一类型汽车，则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至少要生产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80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辆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那么</a:t>
            </a:r>
            <a:r>
              <a:rPr lang="zh-CN" altLang="en-US" sz="2800" b="1" dirty="0">
                <a:latin typeface="宋体" panose="02010600030101010101" pitchFamily="2" charset="-122"/>
              </a:rPr>
              <a:t>最优的生产计划应作何改变？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7544" y="1158181"/>
            <a:ext cx="4038600" cy="533400"/>
          </a:xfrm>
          <a:prstGeom prst="rect">
            <a:avLst/>
          </a:prstGeo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chemeClr val="tx1"/>
                </a:solidFill>
                <a:ea typeface="楷体_GB2312" pitchFamily="49" charset="-122"/>
              </a:rPr>
              <a:t>1  </a:t>
            </a:r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汽车厂生产计划 </a:t>
            </a:r>
            <a:endParaRPr lang="zh-CN" altLang="en-US" sz="3200" dirty="0" smtClean="0">
              <a:ea typeface="楷体_GB2312" pitchFamily="49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1701800"/>
            <a:ext cx="8077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汽车厂生产三种类型的汽车，已知各类型每辆车对钢材、劳动时间的需求，利润及工厂每月的现有量</a:t>
            </a:r>
            <a:r>
              <a:rPr lang="en-US" altLang="zh-CN" sz="2800" b="1" dirty="0"/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560" y="2889251"/>
            <a:ext cx="8230355" cy="1931988"/>
            <a:chOff x="192" y="1584"/>
            <a:chExt cx="5376" cy="1217"/>
          </a:xfrm>
        </p:grpSpPr>
        <p:sp>
          <p:nvSpPr>
            <p:cNvPr id="38921" name="Text Box 6"/>
            <p:cNvSpPr txBox="1">
              <a:spLocks noChangeArrowheads="1"/>
            </p:cNvSpPr>
            <p:nvPr/>
          </p:nvSpPr>
          <p:spPr bwMode="auto">
            <a:xfrm>
              <a:off x="192" y="1603"/>
              <a:ext cx="5225" cy="1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en-US" altLang="zh-CN" b="1" dirty="0"/>
                <a:t>                                     </a:t>
              </a:r>
              <a:r>
                <a:rPr lang="zh-CN" altLang="en-US" b="1" dirty="0"/>
                <a:t>小型          中型          大型        </a:t>
              </a:r>
              <a:r>
                <a:rPr lang="zh-CN" altLang="en-US" b="1" dirty="0" smtClean="0"/>
                <a:t>现有</a:t>
              </a:r>
              <a:r>
                <a:rPr lang="zh-CN" altLang="en-US" b="1" dirty="0"/>
                <a:t>量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zh-CN" altLang="en-US" b="1" dirty="0"/>
                <a:t>钢材（</a:t>
              </a:r>
              <a:r>
                <a:rPr lang="en-US" altLang="zh-CN" b="1" dirty="0"/>
                <a:t>t</a:t>
              </a:r>
              <a:r>
                <a:rPr lang="zh-CN" altLang="en-US" b="1" dirty="0"/>
                <a:t>）                    </a:t>
              </a:r>
              <a:r>
                <a:rPr lang="en-US" altLang="zh-CN" b="1" dirty="0"/>
                <a:t>1.5              3                5              </a:t>
              </a:r>
              <a:r>
                <a:rPr lang="en-US" altLang="zh-CN" b="1" dirty="0" smtClean="0"/>
                <a:t>600</a:t>
              </a:r>
              <a:endParaRPr lang="en-US" altLang="zh-CN" b="1" dirty="0"/>
            </a:p>
            <a:p>
              <a:pPr eaLnBrk="1" hangingPunct="1">
                <a:spcBef>
                  <a:spcPct val="30000"/>
                </a:spcBef>
              </a:pPr>
              <a:r>
                <a:rPr lang="zh-CN" altLang="en-US" b="1" dirty="0"/>
                <a:t>劳动时间（</a:t>
              </a:r>
              <a:r>
                <a:rPr lang="en-US" altLang="zh-CN" b="1" dirty="0"/>
                <a:t>h</a:t>
              </a:r>
              <a:r>
                <a:rPr lang="zh-CN" altLang="en-US" b="1" dirty="0"/>
                <a:t>）           </a:t>
              </a:r>
              <a:r>
                <a:rPr lang="en-US" altLang="zh-CN" b="1" dirty="0"/>
                <a:t>280           250             400         </a:t>
              </a:r>
              <a:r>
                <a:rPr lang="en-US" altLang="zh-CN" b="1" dirty="0" smtClean="0"/>
                <a:t>60000</a:t>
              </a:r>
              <a:endParaRPr lang="en-US" altLang="zh-CN" b="1" dirty="0"/>
            </a:p>
            <a:p>
              <a:pPr eaLnBrk="1" hangingPunct="1">
                <a:spcBef>
                  <a:spcPct val="30000"/>
                </a:spcBef>
              </a:pPr>
              <a:r>
                <a:rPr lang="zh-CN" altLang="en-US" b="1" dirty="0"/>
                <a:t>利润（万元）               </a:t>
              </a:r>
              <a:r>
                <a:rPr lang="en-US" altLang="zh-CN" b="1" dirty="0"/>
                <a:t>2                3                4                      </a:t>
              </a:r>
            </a:p>
          </p:txBody>
        </p:sp>
        <p:sp>
          <p:nvSpPr>
            <p:cNvPr id="38922" name="Line 7"/>
            <p:cNvSpPr>
              <a:spLocks noChangeShapeType="1"/>
            </p:cNvSpPr>
            <p:nvPr/>
          </p:nvSpPr>
          <p:spPr bwMode="auto">
            <a:xfrm>
              <a:off x="192" y="1584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>
              <a:off x="192" y="1907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>
              <a:off x="192" y="2784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>
              <a:off x="192" y="15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>
              <a:off x="1824" y="15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>
              <a:off x="4512" y="15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>
              <a:off x="5568" y="15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98512" y="48910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制订月生产计划，使工厂的</a:t>
            </a:r>
            <a:r>
              <a:rPr lang="zh-CN" altLang="en-US" sz="2800" b="1" dirty="0">
                <a:solidFill>
                  <a:srgbClr val="FF0000"/>
                </a:solidFill>
              </a:rPr>
              <a:t>利润最大</a:t>
            </a:r>
            <a:r>
              <a:rPr lang="en-US" altLang="zh-CN" sz="2800" b="1" dirty="0"/>
              <a:t>.</a:t>
            </a:r>
          </a:p>
        </p:txBody>
      </p:sp>
      <p:sp>
        <p:nvSpPr>
          <p:cNvPr id="38919" name="Text Box 15"/>
          <p:cNvSpPr txBox="1">
            <a:spLocks noChangeArrowheads="1"/>
          </p:cNvSpPr>
          <p:nvPr/>
        </p:nvSpPr>
        <p:spPr bwMode="auto">
          <a:xfrm>
            <a:off x="1575594" y="476672"/>
            <a:ext cx="51054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楷体_GB2312" pitchFamily="49" charset="-122"/>
              </a:rPr>
              <a:t>4.3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>
                <a:ea typeface="楷体_GB2312" pitchFamily="49" charset="-122"/>
              </a:rPr>
              <a:t>汽车生产与原油采购</a:t>
            </a:r>
          </a:p>
        </p:txBody>
      </p:sp>
      <p:graphicFrame>
        <p:nvGraphicFramePr>
          <p:cNvPr id="38920" name="Object 16"/>
          <p:cNvGraphicFramePr>
            <a:graphicFrameLocks noChangeAspect="1"/>
          </p:cNvGraphicFramePr>
          <p:nvPr/>
        </p:nvGraphicFramePr>
        <p:xfrm>
          <a:off x="7010400" y="447675"/>
          <a:ext cx="1524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3" imgW="952179" imgH="449239" progId="MS_ClipArt_Gallery.2">
                  <p:embed/>
                </p:oleObj>
              </mc:Choice>
              <mc:Fallback>
                <p:oleObj name="Clip" r:id="rId3" imgW="952179" imgH="4492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7675"/>
                        <a:ext cx="1524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1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animBg="1"/>
      <p:bldP spid="33796" grpId="0" animBg="1" autoUpdateAnimBg="0"/>
      <p:bldP spid="338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39552" y="2688303"/>
            <a:ext cx="8280920" cy="52322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设每月生产小、中、大型汽车的数量分别为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30000"/>
              <a:t>3</a:t>
            </a:r>
            <a:endParaRPr lang="en-US" altLang="zh-CN" sz="2800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1821" y="3429000"/>
            <a:ext cx="5763605" cy="2520280"/>
            <a:chOff x="878" y="2160"/>
            <a:chExt cx="3154" cy="1552"/>
          </a:xfrm>
        </p:grpSpPr>
        <p:graphicFrame>
          <p:nvGraphicFramePr>
            <p:cNvPr id="39953" name="Object 4"/>
            <p:cNvGraphicFramePr>
              <a:graphicFrameLocks noChangeAspect="1"/>
            </p:cNvGraphicFramePr>
            <p:nvPr/>
          </p:nvGraphicFramePr>
          <p:xfrm>
            <a:off x="878" y="2160"/>
            <a:ext cx="24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公式" r:id="rId3" imgW="1485900" imgH="228600" progId="Equation.3">
                    <p:embed/>
                  </p:oleObj>
                </mc:Choice>
                <mc:Fallback>
                  <p:oleObj name="公式" r:id="rId3" imgW="1485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160"/>
                          <a:ext cx="242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5"/>
            <p:cNvGraphicFramePr>
              <a:graphicFrameLocks noChangeAspect="1"/>
            </p:cNvGraphicFramePr>
            <p:nvPr/>
          </p:nvGraphicFramePr>
          <p:xfrm>
            <a:off x="912" y="2590"/>
            <a:ext cx="249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公式" r:id="rId5" imgW="1778000" imgH="228600" progId="Equation.3">
                    <p:embed/>
                  </p:oleObj>
                </mc:Choice>
                <mc:Fallback>
                  <p:oleObj name="公式" r:id="rId5" imgW="177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90"/>
                          <a:ext cx="249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6"/>
            <p:cNvGraphicFramePr>
              <a:graphicFrameLocks noChangeAspect="1"/>
            </p:cNvGraphicFramePr>
            <p:nvPr/>
          </p:nvGraphicFramePr>
          <p:xfrm>
            <a:off x="1344" y="2976"/>
            <a:ext cx="268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r:id="rId7" imgW="1981200" imgH="228600" progId="Equation.3">
                    <p:embed/>
                  </p:oleObj>
                </mc:Choice>
                <mc:Fallback>
                  <p:oleObj r:id="rId7" imgW="198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68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6" name="Object 7"/>
            <p:cNvGraphicFramePr>
              <a:graphicFrameLocks noChangeAspect="1"/>
            </p:cNvGraphicFramePr>
            <p:nvPr/>
          </p:nvGraphicFramePr>
          <p:xfrm>
            <a:off x="1344" y="3360"/>
            <a:ext cx="124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r:id="rId9" imgW="812447" imgH="228501" progId="Equation.3">
                    <p:embed/>
                  </p:oleObj>
                </mc:Choice>
                <mc:Fallback>
                  <p:oleObj r:id="rId9" imgW="8124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60"/>
                          <a:ext cx="124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11560" y="1005681"/>
            <a:ext cx="1905000" cy="5794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模型建立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987824" y="644743"/>
            <a:ext cx="4267200" cy="1905000"/>
            <a:chOff x="192" y="1488"/>
            <a:chExt cx="2688" cy="1200"/>
          </a:xfrm>
        </p:grpSpPr>
        <p:sp>
          <p:nvSpPr>
            <p:cNvPr id="39945" name="Text Box 11"/>
            <p:cNvSpPr txBox="1">
              <a:spLocks noChangeArrowheads="1"/>
            </p:cNvSpPr>
            <p:nvPr/>
          </p:nvSpPr>
          <p:spPr bwMode="auto">
            <a:xfrm>
              <a:off x="192" y="1557"/>
              <a:ext cx="268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            </a:t>
              </a:r>
              <a:r>
                <a:rPr lang="zh-CN" altLang="en-US" sz="2000" b="1"/>
                <a:t>小型     中型     大型     现有量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钢材     </a:t>
              </a:r>
              <a:r>
                <a:rPr lang="en-US" altLang="zh-CN" sz="2000" b="1"/>
                <a:t>1.5          3           5           600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时间    </a:t>
              </a:r>
              <a:r>
                <a:rPr lang="en-US" altLang="zh-CN" sz="2000" b="1"/>
                <a:t>280       250       400        60000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利润     </a:t>
              </a:r>
              <a:r>
                <a:rPr lang="en-US" altLang="zh-CN" sz="2000" b="1"/>
                <a:t>2            3           4                      </a:t>
              </a:r>
            </a:p>
          </p:txBody>
        </p:sp>
        <p:sp>
          <p:nvSpPr>
            <p:cNvPr id="39946" name="Line 12"/>
            <p:cNvSpPr>
              <a:spLocks noChangeShapeType="1"/>
            </p:cNvSpPr>
            <p:nvPr/>
          </p:nvSpPr>
          <p:spPr bwMode="auto">
            <a:xfrm>
              <a:off x="192" y="1488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>
              <a:off x="192" y="1824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14"/>
            <p:cNvSpPr>
              <a:spLocks noChangeShapeType="1"/>
            </p:cNvSpPr>
            <p:nvPr/>
          </p:nvSpPr>
          <p:spPr bwMode="auto">
            <a:xfrm>
              <a:off x="192" y="26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15"/>
            <p:cNvSpPr>
              <a:spLocks noChangeShapeType="1"/>
            </p:cNvSpPr>
            <p:nvPr/>
          </p:nvSpPr>
          <p:spPr bwMode="auto">
            <a:xfrm>
              <a:off x="192" y="14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6"/>
            <p:cNvSpPr>
              <a:spLocks noChangeShapeType="1"/>
            </p:cNvSpPr>
            <p:nvPr/>
          </p:nvSpPr>
          <p:spPr bwMode="auto">
            <a:xfrm>
              <a:off x="624" y="14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7"/>
            <p:cNvSpPr>
              <a:spLocks noChangeShapeType="1"/>
            </p:cNvSpPr>
            <p:nvPr/>
          </p:nvSpPr>
          <p:spPr bwMode="auto">
            <a:xfrm>
              <a:off x="2160" y="14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18"/>
            <p:cNvSpPr>
              <a:spLocks noChangeShapeType="1"/>
            </p:cNvSpPr>
            <p:nvPr/>
          </p:nvSpPr>
          <p:spPr bwMode="auto">
            <a:xfrm>
              <a:off x="2832" y="14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6804025" y="3716338"/>
            <a:ext cx="1727200" cy="11176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线性规划模型</a:t>
            </a:r>
            <a:r>
              <a:rPr lang="en-US" altLang="zh-CN" sz="2800" b="1"/>
              <a:t>(LP)</a:t>
            </a:r>
          </a:p>
        </p:txBody>
      </p:sp>
      <p:graphicFrame>
        <p:nvGraphicFramePr>
          <p:cNvPr id="39944" name="Object 20"/>
          <p:cNvGraphicFramePr>
            <a:graphicFrameLocks noChangeAspect="1"/>
          </p:cNvGraphicFramePr>
          <p:nvPr/>
        </p:nvGraphicFramePr>
        <p:xfrm>
          <a:off x="7467600" y="447675"/>
          <a:ext cx="106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Clip" r:id="rId11" imgW="952179" imgH="449239" progId="MS_ClipArt_Gallery.2">
                  <p:embed/>
                </p:oleObj>
              </mc:Choice>
              <mc:Fallback>
                <p:oleObj name="Clip" r:id="rId11" imgW="952179" imgH="4492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7675"/>
                        <a:ext cx="106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6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8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27584" y="692696"/>
            <a:ext cx="11430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68313" y="5934075"/>
            <a:ext cx="835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）模型中</a:t>
            </a:r>
            <a:r>
              <a:rPr lang="zh-CN" altLang="en-US" sz="2800" b="1">
                <a:solidFill>
                  <a:srgbClr val="FF0000"/>
                </a:solidFill>
              </a:rPr>
              <a:t>增加条件</a:t>
            </a:r>
            <a:r>
              <a:rPr lang="zh-CN" altLang="en-US" sz="2800" b="1"/>
              <a:t>：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,</a:t>
            </a:r>
            <a:r>
              <a:rPr lang="en-US" altLang="zh-CN" sz="2800" b="1" i="1"/>
              <a:t> x</a:t>
            </a:r>
            <a:r>
              <a:rPr lang="en-US" altLang="zh-CN" sz="2800" b="1" baseline="-30000"/>
              <a:t>3 </a:t>
            </a:r>
            <a:r>
              <a:rPr lang="en-US" altLang="zh-CN" sz="2800" b="1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均为整数，重新求解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r>
              <a:rPr lang="en-US" altLang="zh-CN" sz="2800" b="1"/>
              <a:t>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059832" y="494258"/>
            <a:ext cx="5400600" cy="25304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dirty="0"/>
              <a:t>Objective Value:        </a:t>
            </a:r>
            <a:r>
              <a:rPr lang="en-US" altLang="zh-CN" sz="2000" b="1" dirty="0" smtClean="0"/>
              <a:t>            </a:t>
            </a:r>
            <a:r>
              <a:rPr lang="en-US" altLang="zh-CN" sz="2000" b="1" dirty="0"/>
              <a:t>632.2581</a:t>
            </a:r>
          </a:p>
          <a:p>
            <a:pPr eaLnBrk="1" hangingPunct="1"/>
            <a:r>
              <a:rPr lang="en-US" altLang="zh-CN" sz="2000" b="1" dirty="0"/>
              <a:t>    Variable        Value      </a:t>
            </a:r>
            <a:r>
              <a:rPr lang="en-US" altLang="zh-CN" sz="2000" b="1" dirty="0" smtClean="0"/>
              <a:t>         </a:t>
            </a:r>
            <a:r>
              <a:rPr lang="en-US" altLang="zh-CN" sz="2000" b="1" dirty="0"/>
              <a:t>Reduced Cost</a:t>
            </a:r>
          </a:p>
          <a:p>
            <a:pPr algn="just"/>
            <a:r>
              <a:rPr lang="en-US" altLang="zh-CN" sz="2000" b="1" dirty="0"/>
              <a:t>        </a:t>
            </a:r>
            <a:r>
              <a:rPr lang="en-US" altLang="zh-CN" sz="2000" b="1" dirty="0">
                <a:solidFill>
                  <a:srgbClr val="FF3300"/>
                </a:solidFill>
              </a:rPr>
              <a:t>X1        64.516129</a:t>
            </a:r>
            <a:r>
              <a:rPr lang="en-US" altLang="zh-CN" sz="2000" b="1" dirty="0"/>
              <a:t>                      0.000000</a:t>
            </a:r>
          </a:p>
          <a:p>
            <a:pPr algn="just"/>
            <a:r>
              <a:rPr lang="en-US" altLang="zh-CN" sz="2000" b="1" dirty="0"/>
              <a:t>        </a:t>
            </a:r>
            <a:r>
              <a:rPr lang="en-US" altLang="zh-CN" sz="2000" b="1" dirty="0">
                <a:solidFill>
                  <a:srgbClr val="FF3300"/>
                </a:solidFill>
              </a:rPr>
              <a:t>X2      167.741928</a:t>
            </a:r>
            <a:r>
              <a:rPr lang="en-US" altLang="zh-CN" sz="2000" b="1" dirty="0"/>
              <a:t>                      0.000000</a:t>
            </a:r>
          </a:p>
          <a:p>
            <a:pPr algn="just"/>
            <a:r>
              <a:rPr lang="en-US" altLang="zh-CN" sz="2000" b="1" dirty="0"/>
              <a:t>        X3          0.000000                      0.946237</a:t>
            </a:r>
          </a:p>
          <a:p>
            <a:pPr algn="just"/>
            <a:r>
              <a:rPr lang="en-US" altLang="zh-CN" sz="2000" b="1" dirty="0"/>
              <a:t>    Row    Slack or Surplus   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/>
              <a:t>Dual Price</a:t>
            </a:r>
          </a:p>
          <a:p>
            <a:pPr algn="just"/>
            <a:r>
              <a:rPr lang="en-US" altLang="zh-CN" sz="2000" b="1" dirty="0"/>
              <a:t>          2          0.000000                        0.731183</a:t>
            </a:r>
          </a:p>
          <a:p>
            <a:pPr algn="just"/>
            <a:r>
              <a:rPr lang="en-US" altLang="zh-CN" sz="2000" b="1" dirty="0"/>
              <a:t>          3          0.000000                        0.003226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9328" y="1844675"/>
            <a:ext cx="2376488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结果为小数，怎么办？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57200" y="3141663"/>
            <a:ext cx="82296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舍去小数</a:t>
            </a:r>
            <a:r>
              <a:rPr lang="zh-CN" altLang="en-US" sz="2800" b="1" dirty="0"/>
              <a:t>：取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=64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=167</a:t>
            </a:r>
            <a:r>
              <a:rPr lang="zh-CN" altLang="en-US" sz="2800" b="1" dirty="0"/>
              <a:t>，算出目标函数</a:t>
            </a:r>
            <a:r>
              <a:rPr lang="zh-CN" altLang="en-US" sz="2800" b="1" dirty="0" smtClean="0"/>
              <a:t>值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  </a:t>
            </a:r>
            <a:r>
              <a:rPr lang="en-US" altLang="zh-CN" sz="2800" i="1" dirty="0" smtClean="0"/>
              <a:t>z</a:t>
            </a:r>
            <a:r>
              <a:rPr lang="en-US" altLang="zh-CN" sz="2800" b="1" dirty="0" smtClean="0"/>
              <a:t>=629</a:t>
            </a:r>
            <a:r>
              <a:rPr lang="zh-CN" altLang="en-US" sz="2800" b="1" dirty="0"/>
              <a:t>，与</a:t>
            </a:r>
            <a:r>
              <a:rPr lang="en-US" altLang="zh-CN" sz="2800" b="1" dirty="0"/>
              <a:t>LP</a:t>
            </a:r>
            <a:r>
              <a:rPr lang="zh-CN" altLang="en-US" sz="2800" b="1" dirty="0"/>
              <a:t>最优值</a:t>
            </a:r>
            <a:r>
              <a:rPr lang="en-US" altLang="zh-CN" sz="2800" b="1" dirty="0"/>
              <a:t>632.2581</a:t>
            </a:r>
            <a:r>
              <a:rPr lang="zh-CN" altLang="en-US" sz="2800" b="1" dirty="0"/>
              <a:t>相差不大</a:t>
            </a:r>
            <a:r>
              <a:rPr lang="en-US" altLang="zh-CN" sz="2800" b="1" dirty="0"/>
              <a:t>.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68313" y="4149725"/>
            <a:ext cx="82296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试探</a:t>
            </a:r>
            <a:r>
              <a:rPr lang="zh-CN" altLang="en-US" sz="2800" b="1" dirty="0"/>
              <a:t>：如取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=65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=167</a:t>
            </a:r>
            <a:r>
              <a:rPr lang="zh-CN" altLang="en-US" sz="2800" b="1" dirty="0"/>
              <a:t>；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=64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=168</a:t>
            </a:r>
            <a:r>
              <a:rPr lang="zh-CN" altLang="en-US" sz="2800" b="1" dirty="0"/>
              <a:t>等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 计算</a:t>
            </a:r>
            <a:r>
              <a:rPr lang="zh-CN" altLang="en-US" sz="2800" b="1" dirty="0"/>
              <a:t>函数值</a:t>
            </a:r>
            <a:r>
              <a:rPr lang="en-US" altLang="zh-CN" sz="2800" i="1" dirty="0"/>
              <a:t>z</a:t>
            </a:r>
            <a:r>
              <a:rPr lang="zh-CN" altLang="en-US" sz="2800" b="1" dirty="0"/>
              <a:t>，通过比较可能得到更优的解</a:t>
            </a:r>
            <a:r>
              <a:rPr lang="en-US" altLang="zh-CN" sz="2800" b="1" dirty="0"/>
              <a:t>.</a:t>
            </a:r>
            <a:endParaRPr lang="en-US" altLang="zh-CN" sz="2800" dirty="0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95313" y="53006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/>
              <a:t>但</a:t>
            </a:r>
            <a:r>
              <a:rPr lang="zh-CN" altLang="en-US" sz="2800" b="1">
                <a:solidFill>
                  <a:srgbClr val="FF0000"/>
                </a:solidFill>
              </a:rPr>
              <a:t>必须检验</a:t>
            </a:r>
            <a:r>
              <a:rPr lang="zh-CN" altLang="en-US" sz="2800" b="1"/>
              <a:t>它们是否满足约束条件</a:t>
            </a:r>
            <a:r>
              <a:rPr lang="en-US" altLang="zh-CN" sz="2800" b="1"/>
              <a:t>.  </a:t>
            </a:r>
            <a:r>
              <a:rPr lang="zh-CN" altLang="en-US" sz="2800" b="1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1189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 autoUpdateAnimBg="0"/>
      <p:bldP spid="35844" grpId="0" animBg="1" autoUpdateAnimBg="0"/>
      <p:bldP spid="35845" grpId="0" animBg="1"/>
      <p:bldP spid="35846" grpId="0" animBg="1" autoUpdateAnimBg="0"/>
      <p:bldP spid="35847" grpId="0" animBg="1" autoUpdateAnimBg="0"/>
      <p:bldP spid="358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29200" y="10048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IP</a:t>
            </a:r>
            <a:r>
              <a:rPr lang="zh-CN" altLang="en-US" sz="2800" b="1">
                <a:latin typeface="宋体" panose="02010600030101010101" pitchFamily="2" charset="-122"/>
              </a:rPr>
              <a:t>可用</a:t>
            </a:r>
            <a:r>
              <a:rPr lang="en-US" altLang="zh-CN" sz="2800" b="1"/>
              <a:t>LINGO</a:t>
            </a:r>
            <a:r>
              <a:rPr lang="zh-CN" altLang="en-US" sz="2800" b="1">
                <a:latin typeface="宋体" panose="02010600030101010101" pitchFamily="2" charset="-122"/>
              </a:rPr>
              <a:t>直接求解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29046" y="501591"/>
            <a:ext cx="6705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整数规划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/>
              <a:t>Integer Programming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简记</a:t>
            </a:r>
            <a:r>
              <a:rPr lang="en-US" altLang="zh-CN" sz="2800" b="1"/>
              <a:t>IP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372225" y="4221163"/>
            <a:ext cx="2373313" cy="2227262"/>
          </a:xfrm>
          <a:prstGeom prst="rect">
            <a:avLst/>
          </a:prstGeom>
          <a:solidFill>
            <a:srgbClr val="BAE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IP </a:t>
            </a:r>
            <a:r>
              <a:rPr lang="zh-CN" altLang="en-US" sz="2800" b="1">
                <a:latin typeface="宋体" panose="02010600030101010101" pitchFamily="2" charset="-122"/>
              </a:rPr>
              <a:t>的最优解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=64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=168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3</a:t>
            </a:r>
            <a:r>
              <a:rPr lang="en-US" altLang="zh-CN" sz="2800" b="1"/>
              <a:t>=0</a:t>
            </a:r>
            <a:r>
              <a:rPr lang="zh-CN" altLang="en-US" sz="2800" b="1">
                <a:latin typeface="宋体" panose="02010600030101010101" pitchFamily="2" charset="-122"/>
              </a:rPr>
              <a:t>，最优值</a:t>
            </a:r>
            <a:r>
              <a:rPr lang="en-US" altLang="zh-CN" sz="2800" b="1" i="1"/>
              <a:t>z</a:t>
            </a:r>
            <a:r>
              <a:rPr lang="en-US" altLang="zh-CN" sz="2800" b="1"/>
              <a:t>=632 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029200" y="1580222"/>
            <a:ext cx="3990975" cy="1917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fr-FR" altLang="zh-CN" b="1" dirty="0"/>
              <a:t>max=2*x1+3*x2+4*x3;</a:t>
            </a:r>
          </a:p>
          <a:p>
            <a:pPr eaLnBrk="1" hangingPunct="1"/>
            <a:r>
              <a:rPr lang="fr-FR" altLang="zh-CN" b="1" dirty="0"/>
              <a:t>1.5*x1+3*x2+5*x3&lt;600;</a:t>
            </a:r>
          </a:p>
          <a:p>
            <a:pPr eaLnBrk="1" hangingPunct="1"/>
            <a:r>
              <a:rPr lang="fr-FR" altLang="zh-CN" b="1" dirty="0"/>
              <a:t>280*x1+250*x2+400*x3</a:t>
            </a:r>
          </a:p>
          <a:p>
            <a:pPr eaLnBrk="1" hangingPunct="1"/>
            <a:r>
              <a:rPr lang="fr-FR" altLang="zh-CN" b="1" dirty="0"/>
              <a:t>&lt;60000;</a:t>
            </a:r>
          </a:p>
          <a:p>
            <a:pPr eaLnBrk="1" hangingPunct="1"/>
            <a:r>
              <a:rPr lang="fr-FR" altLang="zh-CN" b="1" dirty="0"/>
              <a:t>@gin(x1);@gin(x2);@gin(x3);</a:t>
            </a:r>
            <a:endParaRPr lang="en-US" altLang="zh-CN" b="1" dirty="0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9512" y="3506788"/>
            <a:ext cx="5895851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indent="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</a:t>
            </a:r>
            <a:r>
              <a:rPr lang="en-US" altLang="zh-CN" b="1" dirty="0"/>
              <a:t>Global optimal solution found.</a:t>
            </a:r>
          </a:p>
          <a:p>
            <a:pPr eaLnBrk="1" hangingPunct="1"/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Objective value: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632.0000</a:t>
            </a:r>
          </a:p>
          <a:p>
            <a:pPr eaLnBrk="1" hangingPunct="1"/>
            <a:r>
              <a:rPr lang="en-US" altLang="zh-CN" b="1" dirty="0"/>
              <a:t>  Extended solver steps:                           0</a:t>
            </a:r>
          </a:p>
          <a:p>
            <a:pPr eaLnBrk="1" hangingPunct="1"/>
            <a:r>
              <a:rPr lang="en-US" altLang="zh-CN" b="1" dirty="0"/>
              <a:t>  Total solver iterations:                          3</a:t>
            </a:r>
          </a:p>
          <a:p>
            <a:pPr eaLnBrk="1" hangingPunct="1"/>
            <a:r>
              <a:rPr lang="en-US" altLang="zh-CN" b="1" dirty="0"/>
              <a:t>   Variable           Value        Reduced Cost</a:t>
            </a:r>
          </a:p>
          <a:p>
            <a:pPr eaLnBrk="1" hangingPunct="1"/>
            <a:r>
              <a:rPr lang="en-US" altLang="zh-CN" b="1" dirty="0"/>
              <a:t>              </a:t>
            </a:r>
            <a:r>
              <a:rPr lang="en-US" altLang="zh-CN" b="1" dirty="0">
                <a:solidFill>
                  <a:srgbClr val="FF0000"/>
                </a:solidFill>
              </a:rPr>
              <a:t>X1        64.00000</a:t>
            </a:r>
            <a:r>
              <a:rPr lang="en-US" altLang="zh-CN" b="1" dirty="0"/>
              <a:t>           -2.000000</a:t>
            </a:r>
          </a:p>
          <a:p>
            <a:pPr eaLnBrk="1" hangingPunct="1"/>
            <a:r>
              <a:rPr lang="en-US" altLang="zh-CN" b="1" dirty="0"/>
              <a:t>              </a:t>
            </a:r>
            <a:r>
              <a:rPr lang="en-US" altLang="zh-CN" b="1" dirty="0">
                <a:solidFill>
                  <a:srgbClr val="FF0000"/>
                </a:solidFill>
              </a:rPr>
              <a:t>X2        168.0000</a:t>
            </a:r>
            <a:r>
              <a:rPr lang="en-US" altLang="zh-CN" b="1" dirty="0"/>
              <a:t>           -3.000000</a:t>
            </a:r>
          </a:p>
          <a:p>
            <a:pPr eaLnBrk="1" hangingPunct="1"/>
            <a:r>
              <a:rPr lang="en-US" altLang="zh-CN" b="1" dirty="0"/>
              <a:t>              </a:t>
            </a:r>
            <a:r>
              <a:rPr lang="en-US" altLang="zh-CN" b="1" dirty="0">
                <a:solidFill>
                  <a:srgbClr val="FF0000"/>
                </a:solidFill>
              </a:rPr>
              <a:t>X3        0.000000</a:t>
            </a:r>
            <a:r>
              <a:rPr lang="en-US" altLang="zh-CN" b="1" dirty="0"/>
              <a:t>           -4.000000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552" y="1264444"/>
            <a:ext cx="4343400" cy="2017712"/>
            <a:chOff x="144" y="576"/>
            <a:chExt cx="2736" cy="1271"/>
          </a:xfrm>
        </p:grpSpPr>
        <p:graphicFrame>
          <p:nvGraphicFramePr>
            <p:cNvPr id="41994" name="Object 9"/>
            <p:cNvGraphicFramePr>
              <a:graphicFrameLocks noChangeAspect="1"/>
            </p:cNvGraphicFramePr>
            <p:nvPr/>
          </p:nvGraphicFramePr>
          <p:xfrm>
            <a:off x="195" y="576"/>
            <a:ext cx="200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公式" r:id="rId3" imgW="1485900" imgH="228600" progId="Equation.3">
                    <p:embed/>
                  </p:oleObj>
                </mc:Choice>
                <mc:Fallback>
                  <p:oleObj name="公式" r:id="rId3" imgW="1485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" y="576"/>
                          <a:ext cx="2009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10"/>
            <p:cNvGraphicFramePr>
              <a:graphicFrameLocks noChangeAspect="1"/>
            </p:cNvGraphicFramePr>
            <p:nvPr/>
          </p:nvGraphicFramePr>
          <p:xfrm>
            <a:off x="144" y="912"/>
            <a:ext cx="211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公式" r:id="rId5" imgW="1778000" imgH="228600" progId="Equation.3">
                    <p:embed/>
                  </p:oleObj>
                </mc:Choice>
                <mc:Fallback>
                  <p:oleObj name="公式" r:id="rId5" imgW="177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912"/>
                          <a:ext cx="211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1"/>
            <p:cNvGraphicFramePr>
              <a:graphicFrameLocks noChangeAspect="1"/>
            </p:cNvGraphicFramePr>
            <p:nvPr/>
          </p:nvGraphicFramePr>
          <p:xfrm>
            <a:off x="542" y="1248"/>
            <a:ext cx="23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7" imgW="1955800" imgH="228600" progId="Equation.3">
                    <p:embed/>
                  </p:oleObj>
                </mc:Choice>
                <mc:Fallback>
                  <p:oleObj name="Equation" r:id="rId7" imgW="195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248"/>
                          <a:ext cx="23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7" name="Object 12"/>
            <p:cNvGraphicFramePr>
              <a:graphicFrameLocks noChangeAspect="1"/>
            </p:cNvGraphicFramePr>
            <p:nvPr/>
          </p:nvGraphicFramePr>
          <p:xfrm>
            <a:off x="528" y="1536"/>
            <a:ext cx="176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9" imgW="1295400" imgH="228600" progId="Equation.3">
                    <p:embed/>
                  </p:oleObj>
                </mc:Choice>
                <mc:Fallback>
                  <p:oleObj name="Equation" r:id="rId9" imgW="1295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36"/>
                          <a:ext cx="176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2" name="Text Box 13"/>
          <p:cNvSpPr txBox="1">
            <a:spLocks noChangeArrowheads="1"/>
          </p:cNvSpPr>
          <p:nvPr/>
        </p:nvSpPr>
        <p:spPr bwMode="auto">
          <a:xfrm>
            <a:off x="279096" y="441266"/>
            <a:ext cx="1905000" cy="57943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372225" y="3573463"/>
            <a:ext cx="21209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IP </a:t>
            </a:r>
            <a:r>
              <a:rPr lang="zh-CN" altLang="en-US" sz="2800" b="1"/>
              <a:t>结果输出</a:t>
            </a:r>
          </a:p>
        </p:txBody>
      </p:sp>
    </p:spTree>
    <p:extLst>
      <p:ext uri="{BB962C8B-B14F-4D97-AF65-F5344CB8AC3E}">
        <p14:creationId xmlns:p14="http://schemas.microsoft.com/office/powerpoint/2010/main" val="15095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nimBg="1" autoUpdateAnimBg="0"/>
      <p:bldP spid="36869" grpId="0" animBg="1" autoUpdateAnimBg="0"/>
      <p:bldP spid="36870" grpId="0" animBg="1" autoUpdateAnimBg="0"/>
      <p:bldP spid="36871" grpId="0" animBg="1" autoUpdateAnimBg="0"/>
      <p:bldP spid="3687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4267200"/>
            <a:ext cx="4914900" cy="1630363"/>
          </a:xfrm>
          <a:prstGeom prst="rect">
            <a:avLst/>
          </a:prstGeom>
          <a:solidFill>
            <a:srgbClr val="C1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其中</a:t>
            </a:r>
            <a:r>
              <a:rPr lang="en-US" altLang="zh-CN" sz="2800" b="1"/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个</a:t>
            </a:r>
            <a:r>
              <a:rPr lang="zh-CN" altLang="en-US" sz="2800" b="1"/>
              <a:t>子模型应</a:t>
            </a:r>
            <a:r>
              <a:rPr lang="zh-CN" altLang="en-US" sz="2800" b="1">
                <a:latin typeface="宋体" panose="02010600030101010101" pitchFamily="2" charset="-122"/>
              </a:rPr>
              <a:t>去掉，然后逐一求解，比较目标函数值，再加上整数约束，得最优解：</a:t>
            </a:r>
            <a:endParaRPr lang="zh-CN" altLang="en-US" sz="2800" b="1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486400" y="1600200"/>
          <a:ext cx="297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r:id="rId3" imgW="1384300" imgH="228600" progId="Equation.3">
                  <p:embed/>
                </p:oleObj>
              </mc:Choice>
              <mc:Fallback>
                <p:oleObj r:id="rId3" imgW="138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2971800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5486400" y="2133600"/>
          <a:ext cx="2971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r:id="rId5" imgW="1384300" imgH="228600" progId="Equation.3">
                  <p:embed/>
                </p:oleObj>
              </mc:Choice>
              <mc:Fallback>
                <p:oleObj r:id="rId5" imgW="138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2971800" cy="4778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5486400" y="2667000"/>
          <a:ext cx="2971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r:id="rId7" imgW="1460500" imgH="228600" progId="Equation.3">
                  <p:embed/>
                </p:oleObj>
              </mc:Choice>
              <mc:Fallback>
                <p:oleObj r:id="rId7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667000"/>
                        <a:ext cx="2971800" cy="496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486400" y="3200400"/>
          <a:ext cx="2971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r:id="rId9" imgW="1384300" imgH="228600" progId="Equation.3">
                  <p:embed/>
                </p:oleObj>
              </mc:Choice>
              <mc:Fallback>
                <p:oleObj r:id="rId9" imgW="138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00400"/>
                        <a:ext cx="2971800" cy="4937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86400" y="3733800"/>
            <a:ext cx="2971800" cy="2057400"/>
            <a:chOff x="3456" y="2688"/>
            <a:chExt cx="1872" cy="1296"/>
          </a:xfrm>
        </p:grpSpPr>
        <p:graphicFrame>
          <p:nvGraphicFramePr>
            <p:cNvPr id="43029" name="Object 8"/>
            <p:cNvGraphicFramePr>
              <a:graphicFrameLocks noChangeAspect="1"/>
            </p:cNvGraphicFramePr>
            <p:nvPr/>
          </p:nvGraphicFramePr>
          <p:xfrm>
            <a:off x="3456" y="2688"/>
            <a:ext cx="187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r:id="rId11" imgW="1460500" imgH="228600" progId="Equation.3">
                    <p:embed/>
                  </p:oleObj>
                </mc:Choice>
                <mc:Fallback>
                  <p:oleObj r:id="rId11" imgW="146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688"/>
                          <a:ext cx="1872" cy="3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9"/>
            <p:cNvGraphicFramePr>
              <a:graphicFrameLocks noChangeAspect="1"/>
            </p:cNvGraphicFramePr>
            <p:nvPr/>
          </p:nvGraphicFramePr>
          <p:xfrm>
            <a:off x="3456" y="3024"/>
            <a:ext cx="187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" r:id="rId13" imgW="1460500" imgH="228600" progId="Equation.3">
                    <p:embed/>
                  </p:oleObj>
                </mc:Choice>
                <mc:Fallback>
                  <p:oleObj r:id="rId13" imgW="146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024"/>
                          <a:ext cx="1872" cy="30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Object 10"/>
            <p:cNvGraphicFramePr>
              <a:graphicFrameLocks noChangeAspect="1"/>
            </p:cNvGraphicFramePr>
            <p:nvPr/>
          </p:nvGraphicFramePr>
          <p:xfrm>
            <a:off x="3456" y="3360"/>
            <a:ext cx="185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" r:id="rId15" imgW="1524000" imgH="228600" progId="Equation.3">
                    <p:embed/>
                  </p:oleObj>
                </mc:Choice>
                <mc:Fallback>
                  <p:oleObj r:id="rId15" imgW="1524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0"/>
                          <a:ext cx="1856" cy="29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11"/>
            <p:cNvGraphicFramePr>
              <a:graphicFrameLocks noChangeAspect="1"/>
            </p:cNvGraphicFramePr>
            <p:nvPr/>
          </p:nvGraphicFramePr>
          <p:xfrm>
            <a:off x="3456" y="3674"/>
            <a:ext cx="187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" r:id="rId17" imgW="863225" imgH="228501" progId="Equation.3">
                    <p:embed/>
                  </p:oleObj>
                </mc:Choice>
                <mc:Fallback>
                  <p:oleObj r:id="rId17" imgW="86322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74"/>
                          <a:ext cx="1872" cy="31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04800" y="3671888"/>
            <a:ext cx="48006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方法</a:t>
            </a:r>
            <a:r>
              <a:rPr lang="en-US" altLang="zh-CN" sz="2800" b="1"/>
              <a:t>1</a:t>
            </a:r>
            <a:r>
              <a:rPr lang="zh-CN" altLang="en-US" sz="2800" b="1"/>
              <a:t>：分解为</a:t>
            </a:r>
            <a:r>
              <a:rPr lang="en-US" altLang="zh-CN" sz="2800" b="1"/>
              <a:t>8</a:t>
            </a:r>
            <a:r>
              <a:rPr lang="zh-CN" altLang="en-US" sz="2800" b="1"/>
              <a:t>个</a:t>
            </a:r>
            <a:r>
              <a:rPr lang="en-US" altLang="zh-CN" sz="2800" b="1"/>
              <a:t>LP</a:t>
            </a:r>
            <a:r>
              <a:rPr lang="zh-CN" altLang="en-US" sz="2800" b="1"/>
              <a:t>子模型 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43880" y="820398"/>
            <a:ext cx="8227640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若生产某类汽车，则至少生产</a:t>
            </a:r>
            <a:r>
              <a:rPr lang="en-US" altLang="zh-CN" sz="2800" b="1">
                <a:latin typeface="宋体" panose="02010600030101010101" pitchFamily="2" charset="-122"/>
              </a:rPr>
              <a:t>80</a:t>
            </a:r>
            <a:r>
              <a:rPr lang="zh-CN" altLang="en-US" sz="2800" b="1">
                <a:latin typeface="宋体" panose="02010600030101010101" pitchFamily="2" charset="-122"/>
              </a:rPr>
              <a:t>辆，求生产计划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04800" y="1524000"/>
            <a:ext cx="4953000" cy="2032000"/>
            <a:chOff x="192" y="1008"/>
            <a:chExt cx="3120" cy="1280"/>
          </a:xfrm>
        </p:grpSpPr>
        <p:graphicFrame>
          <p:nvGraphicFramePr>
            <p:cNvPr id="43025" name="Object 16"/>
            <p:cNvGraphicFramePr>
              <a:graphicFrameLocks noChangeAspect="1"/>
            </p:cNvGraphicFramePr>
            <p:nvPr/>
          </p:nvGraphicFramePr>
          <p:xfrm>
            <a:off x="300" y="1008"/>
            <a:ext cx="237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6" name="公式" r:id="rId19" imgW="1485900" imgH="228600" progId="Equation.3">
                    <p:embed/>
                  </p:oleObj>
                </mc:Choice>
                <mc:Fallback>
                  <p:oleObj name="公式" r:id="rId19" imgW="1485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" y="1008"/>
                          <a:ext cx="237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17"/>
            <p:cNvGraphicFramePr>
              <a:graphicFrameLocks noChangeAspect="1"/>
            </p:cNvGraphicFramePr>
            <p:nvPr/>
          </p:nvGraphicFramePr>
          <p:xfrm>
            <a:off x="192" y="1337"/>
            <a:ext cx="24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" name="公式" r:id="rId21" imgW="1778000" imgH="228600" progId="Equation.3">
                    <p:embed/>
                  </p:oleObj>
                </mc:Choice>
                <mc:Fallback>
                  <p:oleObj name="公式" r:id="rId21" imgW="177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37"/>
                          <a:ext cx="2400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18"/>
            <p:cNvGraphicFramePr>
              <a:graphicFrameLocks noChangeAspect="1"/>
            </p:cNvGraphicFramePr>
            <p:nvPr/>
          </p:nvGraphicFramePr>
          <p:xfrm>
            <a:off x="590" y="1673"/>
            <a:ext cx="272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" name="Equation" r:id="rId23" imgW="1955800" imgH="228600" progId="Equation.3">
                    <p:embed/>
                  </p:oleObj>
                </mc:Choice>
                <mc:Fallback>
                  <p:oleObj name="Equation" r:id="rId23" imgW="195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673"/>
                          <a:ext cx="272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576" y="1961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x</a:t>
              </a:r>
              <a:r>
                <a:rPr lang="en-US" altLang="zh-CN" sz="2800" b="1" baseline="-30000">
                  <a:solidFill>
                    <a:srgbClr val="FF3300"/>
                  </a:solidFill>
                </a:rPr>
                <a:t>1</a:t>
              </a:r>
              <a:r>
                <a:rPr lang="en-US" altLang="zh-CN" sz="2800" b="1">
                  <a:solidFill>
                    <a:srgbClr val="FF3300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x</a:t>
              </a:r>
              <a:r>
                <a:rPr lang="en-US" altLang="zh-CN" sz="2800" b="1" baseline="-30000">
                  <a:solidFill>
                    <a:srgbClr val="FF3300"/>
                  </a:solidFill>
                </a:rPr>
                <a:t>2,</a:t>
              </a:r>
              <a:r>
                <a:rPr lang="en-US" altLang="zh-CN" sz="2800" b="1">
                  <a:solidFill>
                    <a:srgbClr val="FF3300"/>
                  </a:solidFill>
                </a:rPr>
                <a:t>, 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x</a:t>
              </a:r>
              <a:r>
                <a:rPr lang="en-US" altLang="zh-CN" sz="2800" b="1" baseline="-30000">
                  <a:solidFill>
                    <a:srgbClr val="FF3300"/>
                  </a:solidFill>
                </a:rPr>
                <a:t>3</a:t>
              </a:r>
              <a:r>
                <a:rPr lang="en-US" altLang="zh-CN" sz="2800" b="1">
                  <a:solidFill>
                    <a:srgbClr val="FF3300"/>
                  </a:solidFill>
                </a:rPr>
                <a:t>=0 </a:t>
              </a:r>
              <a:r>
                <a:rPr lang="zh-CN" altLang="en-US" sz="2800" b="1">
                  <a:solidFill>
                    <a:srgbClr val="FF3300"/>
                  </a:solidFill>
                </a:rPr>
                <a:t>或 </a:t>
              </a:r>
              <a:r>
                <a:rPr lang="zh-CN" altLang="en-US" sz="2800" b="1">
                  <a:solidFill>
                    <a:srgbClr val="FF3300"/>
                  </a:solidFill>
                  <a:sym typeface="Symbol" panose="05050102010706020507" pitchFamily="18" charset="2"/>
                </a:rPr>
                <a:t></a:t>
              </a:r>
              <a:r>
                <a:rPr lang="en-US" altLang="zh-CN" sz="2800" b="1">
                  <a:solidFill>
                    <a:srgbClr val="FF3300"/>
                  </a:solidFill>
                  <a:sym typeface="Symbol" panose="05050102010706020507" pitchFamily="18" charset="2"/>
                </a:rPr>
                <a:t>80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</p:grpSp>
      <p:sp>
        <p:nvSpPr>
          <p:cNvPr id="37908" name="AutoShape 20"/>
          <p:cNvSpPr>
            <a:spLocks noChangeArrowheads="1"/>
          </p:cNvSpPr>
          <p:nvPr/>
        </p:nvSpPr>
        <p:spPr bwMode="auto">
          <a:xfrm>
            <a:off x="4800600" y="31242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8458200" y="5164138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8458200" y="4587875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8458200" y="2492375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1447800" y="6019800"/>
            <a:ext cx="6019800" cy="519113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 baseline="-30000"/>
              <a:t>1</a:t>
            </a:r>
            <a:r>
              <a:rPr lang="en-US" altLang="zh-CN" sz="2800" b="1"/>
              <a:t>=80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2</a:t>
            </a:r>
            <a:r>
              <a:rPr lang="en-US" altLang="zh-CN" sz="2800" b="1"/>
              <a:t>= 150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30000"/>
              <a:t>3</a:t>
            </a:r>
            <a:r>
              <a:rPr lang="en-US" altLang="zh-CN" sz="2800" b="1"/>
              <a:t>=0</a:t>
            </a:r>
            <a:r>
              <a:rPr lang="zh-CN" altLang="en-US" sz="2800" b="1">
                <a:latin typeface="宋体" panose="02010600030101010101" pitchFamily="2" charset="-122"/>
              </a:rPr>
              <a:t>，最优值</a:t>
            </a:r>
            <a:r>
              <a:rPr lang="en-US" altLang="zh-CN" sz="2800" b="1" i="1"/>
              <a:t>z</a:t>
            </a:r>
            <a:r>
              <a:rPr lang="en-US" altLang="zh-CN" sz="2800" b="1"/>
              <a:t>=610</a:t>
            </a:r>
          </a:p>
        </p:txBody>
      </p:sp>
    </p:spTree>
    <p:extLst>
      <p:ext uri="{BB962C8B-B14F-4D97-AF65-F5344CB8AC3E}">
        <p14:creationId xmlns:p14="http://schemas.microsoft.com/office/powerpoint/2010/main" val="369346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 autoUpdateAnimBg="0"/>
      <p:bldP spid="37900" grpId="0" animBg="1" autoUpdateAnimBg="0"/>
      <p:bldP spid="37908" grpId="0" animBg="1"/>
      <p:bldP spid="37909" grpId="0" autoUpdateAnimBg="0"/>
      <p:bldP spid="37910" grpId="0" autoUpdateAnimBg="0"/>
      <p:bldP spid="37911" grpId="0" autoUpdateAnimBg="0"/>
      <p:bldP spid="379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0825" y="3999061"/>
            <a:ext cx="23050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b="1" dirty="0"/>
              <a:t>LINGO</a:t>
            </a:r>
            <a:r>
              <a:rPr lang="zh-CN" altLang="en-US" b="1" dirty="0" smtClean="0"/>
              <a:t>中对</a:t>
            </a:r>
            <a:r>
              <a:rPr lang="en-US" altLang="zh-CN" b="1" dirty="0" smtClean="0"/>
              <a:t>0-1</a:t>
            </a:r>
            <a:r>
              <a:rPr lang="zh-CN" altLang="en-US" b="1" dirty="0"/>
              <a:t>变量的限定：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@bin(y1); @bin(y2); @bin(y3);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350640"/>
            <a:ext cx="60198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方法</a:t>
            </a:r>
            <a:r>
              <a:rPr lang="en-US" altLang="zh-CN" sz="2800" b="1"/>
              <a:t>2</a:t>
            </a:r>
            <a:r>
              <a:rPr lang="zh-CN" altLang="en-US" sz="2800" b="1"/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引入</a:t>
            </a:r>
            <a:r>
              <a:rPr lang="en-US" altLang="zh-CN" sz="2800" b="1"/>
              <a:t>0-1</a:t>
            </a:r>
            <a:r>
              <a:rPr lang="zh-CN" altLang="en-US" sz="2800" b="1">
                <a:latin typeface="宋体" panose="02010600030101010101" pitchFamily="2" charset="-122"/>
              </a:rPr>
              <a:t>变量，化为整数规划</a:t>
            </a:r>
            <a:r>
              <a:rPr lang="zh-CN" altLang="en-US" sz="2800" b="1"/>
              <a:t>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59563" y="1999928"/>
            <a:ext cx="2362200" cy="11176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M</a:t>
            </a:r>
            <a:r>
              <a:rPr lang="zh-CN" altLang="en-US" sz="2800" b="1">
                <a:latin typeface="宋体" panose="02010600030101010101" pitchFamily="2" charset="-122"/>
              </a:rPr>
              <a:t>为大的正数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本例可取</a:t>
            </a:r>
            <a:r>
              <a:rPr lang="en-US" altLang="zh-CN" sz="2800" b="1"/>
              <a:t>1000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484439" y="3922861"/>
            <a:ext cx="4463826" cy="25304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indent="228600"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0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dirty="0"/>
              <a:t>Objective Value:          610.0000</a:t>
            </a:r>
          </a:p>
          <a:p>
            <a:pPr eaLnBrk="1" hangingPunct="1"/>
            <a:r>
              <a:rPr lang="en-US" altLang="zh-CN" sz="2000" b="1" dirty="0"/>
              <a:t>  </a:t>
            </a:r>
            <a:r>
              <a:rPr lang="en-US" altLang="zh-CN" sz="2000" b="1" dirty="0" smtClean="0"/>
              <a:t>Variable      </a:t>
            </a:r>
            <a:r>
              <a:rPr lang="en-US" altLang="zh-CN" sz="2000" b="1" dirty="0"/>
              <a:t>Value    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Reduced Cost</a:t>
            </a:r>
          </a:p>
          <a:p>
            <a:pPr algn="just"/>
            <a:r>
              <a:rPr lang="en-US" altLang="zh-CN" sz="2000" b="1" dirty="0"/>
              <a:t>    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X1        </a:t>
            </a:r>
            <a:r>
              <a:rPr lang="en-US" altLang="zh-CN" sz="2000" b="1" dirty="0">
                <a:solidFill>
                  <a:srgbClr val="FF3300"/>
                </a:solidFill>
              </a:rPr>
              <a:t>80.000000</a:t>
            </a:r>
            <a:r>
              <a:rPr lang="en-US" altLang="zh-CN" sz="2000" b="1" dirty="0"/>
              <a:t>         -2.000000</a:t>
            </a:r>
          </a:p>
          <a:p>
            <a:pPr algn="just"/>
            <a:r>
              <a:rPr lang="en-US" altLang="zh-CN" sz="2000" b="1" dirty="0"/>
              <a:t>    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X2      </a:t>
            </a:r>
            <a:r>
              <a:rPr lang="en-US" altLang="zh-CN" sz="2000" b="1" dirty="0">
                <a:solidFill>
                  <a:srgbClr val="FF3300"/>
                </a:solidFill>
              </a:rPr>
              <a:t>150.000000</a:t>
            </a:r>
            <a:r>
              <a:rPr lang="en-US" altLang="zh-CN" sz="2000" b="1" dirty="0"/>
              <a:t>         -3.000000</a:t>
            </a:r>
          </a:p>
          <a:p>
            <a:pPr algn="just"/>
            <a:r>
              <a:rPr lang="en-US" altLang="zh-CN" sz="2000" b="1" dirty="0"/>
              <a:t>    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X3          </a:t>
            </a:r>
            <a:r>
              <a:rPr lang="en-US" altLang="zh-CN" sz="2000" b="1" dirty="0">
                <a:solidFill>
                  <a:srgbClr val="FF3300"/>
                </a:solidFill>
              </a:rPr>
              <a:t>0.000000</a:t>
            </a:r>
            <a:r>
              <a:rPr lang="en-US" altLang="zh-CN" sz="2000" b="1" dirty="0"/>
              <a:t>         -4.000000</a:t>
            </a:r>
          </a:p>
          <a:p>
            <a:pPr algn="just"/>
            <a:r>
              <a:rPr lang="en-US" altLang="zh-CN" sz="2000" b="1" dirty="0"/>
              <a:t>     </a:t>
            </a:r>
            <a:r>
              <a:rPr lang="en-US" altLang="zh-CN" sz="2000" b="1" dirty="0" smtClean="0"/>
              <a:t>Y1          </a:t>
            </a:r>
            <a:r>
              <a:rPr lang="en-US" altLang="zh-CN" sz="2000" b="1" dirty="0"/>
              <a:t>1.000000          0.000000</a:t>
            </a:r>
          </a:p>
          <a:p>
            <a:pPr algn="just"/>
            <a:r>
              <a:rPr lang="en-US" altLang="zh-CN" sz="2000" b="1" dirty="0"/>
              <a:t>     </a:t>
            </a:r>
            <a:r>
              <a:rPr lang="en-US" altLang="zh-CN" sz="2000" b="1" dirty="0" smtClean="0"/>
              <a:t>Y2          </a:t>
            </a:r>
            <a:r>
              <a:rPr lang="en-US" altLang="zh-CN" sz="2000" b="1" dirty="0"/>
              <a:t>1.000000          0.000000</a:t>
            </a:r>
          </a:p>
          <a:p>
            <a:r>
              <a:rPr lang="en-US" altLang="zh-CN" sz="2000" b="1" dirty="0"/>
              <a:t>     </a:t>
            </a:r>
            <a:r>
              <a:rPr lang="en-US" altLang="zh-CN" sz="2000" b="1" dirty="0" smtClean="0"/>
              <a:t>Y3          </a:t>
            </a:r>
            <a:r>
              <a:rPr lang="en-US" altLang="zh-CN" sz="2000" b="1" dirty="0"/>
              <a:t>0.000000          0.000000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04524" y="591914"/>
            <a:ext cx="8299924" cy="6048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若生产某类汽车，则至少生产</a:t>
            </a:r>
            <a:r>
              <a:rPr lang="en-US" altLang="zh-CN" sz="2800" b="1" dirty="0">
                <a:latin typeface="宋体" panose="02010600030101010101" pitchFamily="2" charset="-122"/>
              </a:rPr>
              <a:t>80</a:t>
            </a:r>
            <a:r>
              <a:rPr lang="zh-CN" altLang="en-US" sz="2800" b="1" dirty="0">
                <a:latin typeface="宋体" panose="02010600030101010101" pitchFamily="2" charset="-122"/>
              </a:rPr>
              <a:t>辆，求生产计划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04800" y="203644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/>
              <a:t>x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=0 </a:t>
            </a:r>
            <a:r>
              <a:rPr lang="zh-CN" altLang="en-US" sz="2800" dirty="0">
                <a:latin typeface="宋体" panose="02010600030101010101" pitchFamily="2" charset="-122"/>
              </a:rPr>
              <a:t>或</a:t>
            </a:r>
            <a:r>
              <a:rPr lang="zh-CN" altLang="en-US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</a:t>
            </a:r>
            <a:r>
              <a:rPr lang="en-US" altLang="zh-CN" sz="2800" dirty="0"/>
              <a:t>80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4800" y="2660328"/>
            <a:ext cx="2133600" cy="1128712"/>
            <a:chOff x="192" y="1353"/>
            <a:chExt cx="1344" cy="711"/>
          </a:xfrm>
        </p:grpSpPr>
        <p:sp>
          <p:nvSpPr>
            <p:cNvPr id="44050" name="Text Box 9"/>
            <p:cNvSpPr txBox="1">
              <a:spLocks noChangeArrowheads="1"/>
            </p:cNvSpPr>
            <p:nvPr/>
          </p:nvSpPr>
          <p:spPr bwMode="auto">
            <a:xfrm>
              <a:off x="192" y="135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r>
                <a:rPr lang="en-US" altLang="zh-CN" sz="2800" baseline="-30000"/>
                <a:t>2</a:t>
              </a:r>
              <a:r>
                <a:rPr lang="en-US" altLang="zh-CN" sz="2800"/>
                <a:t>=0 </a:t>
              </a:r>
              <a:r>
                <a:rPr lang="zh-CN" altLang="en-US" sz="2800">
                  <a:latin typeface="宋体" panose="02010600030101010101" pitchFamily="2" charset="-122"/>
                </a:rPr>
                <a:t>或</a:t>
              </a:r>
              <a:r>
                <a:rPr lang="zh-CN" altLang="en-US" sz="2800"/>
                <a:t> </a:t>
              </a:r>
              <a:r>
                <a:rPr lang="zh-CN" altLang="en-US" sz="2800">
                  <a:sym typeface="Symbol" panose="05050102010706020507" pitchFamily="18" charset="2"/>
                </a:rPr>
                <a:t></a:t>
              </a:r>
              <a:r>
                <a:rPr lang="en-US" altLang="zh-CN" sz="2800"/>
                <a:t>80</a:t>
              </a:r>
            </a:p>
          </p:txBody>
        </p:sp>
        <p:sp>
          <p:nvSpPr>
            <p:cNvPr id="44051" name="Text Box 10"/>
            <p:cNvSpPr txBox="1">
              <a:spLocks noChangeArrowheads="1"/>
            </p:cNvSpPr>
            <p:nvPr/>
          </p:nvSpPr>
          <p:spPr bwMode="auto">
            <a:xfrm>
              <a:off x="192" y="1737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r>
                <a:rPr lang="en-US" altLang="zh-CN" sz="2800" baseline="-30000"/>
                <a:t>3</a:t>
              </a:r>
              <a:r>
                <a:rPr lang="en-US" altLang="zh-CN" sz="2800"/>
                <a:t>=0 </a:t>
              </a:r>
              <a:r>
                <a:rPr lang="zh-CN" altLang="en-US" sz="2800">
                  <a:latin typeface="宋体" panose="02010600030101010101" pitchFamily="2" charset="-122"/>
                </a:rPr>
                <a:t>或</a:t>
              </a:r>
              <a:r>
                <a:rPr lang="zh-CN" altLang="en-US" sz="2800"/>
                <a:t> </a:t>
              </a:r>
              <a:r>
                <a:rPr lang="zh-CN" altLang="en-US" sz="2800">
                  <a:sym typeface="Symbol" panose="05050102010706020507" pitchFamily="18" charset="2"/>
                </a:rPr>
                <a:t></a:t>
              </a:r>
              <a:r>
                <a:rPr lang="en-US" altLang="zh-CN" sz="2800"/>
                <a:t>80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62200" y="2036440"/>
            <a:ext cx="4225925" cy="488950"/>
            <a:chOff x="1488" y="960"/>
            <a:chExt cx="2662" cy="308"/>
          </a:xfrm>
        </p:grpSpPr>
        <p:graphicFrame>
          <p:nvGraphicFramePr>
            <p:cNvPr id="44048" name="Object 12"/>
            <p:cNvGraphicFramePr>
              <a:graphicFrameLocks noChangeAspect="1"/>
            </p:cNvGraphicFramePr>
            <p:nvPr/>
          </p:nvGraphicFramePr>
          <p:xfrm>
            <a:off x="1632" y="960"/>
            <a:ext cx="251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Equation" r:id="rId3" imgW="1790700" imgH="215900" progId="Equation.3">
                    <p:embed/>
                  </p:oleObj>
                </mc:Choice>
                <mc:Fallback>
                  <p:oleObj name="Equation" r:id="rId3" imgW="17907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60"/>
                          <a:ext cx="251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9" name="AutoShape 13"/>
            <p:cNvSpPr>
              <a:spLocks noChangeArrowheads="1"/>
            </p:cNvSpPr>
            <p:nvPr/>
          </p:nvSpPr>
          <p:spPr bwMode="auto">
            <a:xfrm>
              <a:off x="1488" y="1008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62200" y="2646040"/>
            <a:ext cx="4343400" cy="1143000"/>
            <a:chOff x="1488" y="1344"/>
            <a:chExt cx="2736" cy="720"/>
          </a:xfrm>
        </p:grpSpPr>
        <p:graphicFrame>
          <p:nvGraphicFramePr>
            <p:cNvPr id="44044" name="Object 15"/>
            <p:cNvGraphicFramePr>
              <a:graphicFrameLocks noChangeAspect="1"/>
            </p:cNvGraphicFramePr>
            <p:nvPr/>
          </p:nvGraphicFramePr>
          <p:xfrm>
            <a:off x="1632" y="1344"/>
            <a:ext cx="253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Equation" r:id="rId5" imgW="1879600" imgH="215900" progId="Equation.3">
                    <p:embed/>
                  </p:oleObj>
                </mc:Choice>
                <mc:Fallback>
                  <p:oleObj name="Equation" r:id="rId5" imgW="18796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44"/>
                          <a:ext cx="253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16"/>
            <p:cNvGraphicFramePr>
              <a:graphicFrameLocks noChangeAspect="1"/>
            </p:cNvGraphicFramePr>
            <p:nvPr/>
          </p:nvGraphicFramePr>
          <p:xfrm>
            <a:off x="1602" y="1741"/>
            <a:ext cx="262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7" imgW="1854200" imgH="228600" progId="Equation.3">
                    <p:embed/>
                  </p:oleObj>
                </mc:Choice>
                <mc:Fallback>
                  <p:oleObj name="Equation" r:id="rId7" imgW="1854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741"/>
                          <a:ext cx="262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6" name="AutoShape 17"/>
            <p:cNvSpPr>
              <a:spLocks noChangeArrowheads="1"/>
            </p:cNvSpPr>
            <p:nvPr/>
          </p:nvSpPr>
          <p:spPr bwMode="auto">
            <a:xfrm>
              <a:off x="1488" y="1392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7" name="AutoShape 18"/>
            <p:cNvSpPr>
              <a:spLocks noChangeArrowheads="1"/>
            </p:cNvSpPr>
            <p:nvPr/>
          </p:nvSpPr>
          <p:spPr bwMode="auto">
            <a:xfrm>
              <a:off x="1488" y="1728"/>
              <a:ext cx="96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7019925" y="5005536"/>
            <a:ext cx="19812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最优解同前</a:t>
            </a:r>
            <a:r>
              <a:rPr lang="zh-CN" alt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6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5" grpId="0" animBg="1" autoUpdateAnimBg="0"/>
      <p:bldP spid="38916" grpId="0" animBg="1" autoUpdateAnimBg="0"/>
      <p:bldP spid="38917" grpId="0" animBg="1" autoUpdateAnimBg="0"/>
      <p:bldP spid="38919" grpId="0"/>
      <p:bldP spid="389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68313" y="3805386"/>
            <a:ext cx="4546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fr-FR" altLang="zh-CN" b="1"/>
              <a:t>max=2*x1+3*x2+4*x3;</a:t>
            </a:r>
          </a:p>
          <a:p>
            <a:pPr eaLnBrk="1" hangingPunct="1"/>
            <a:r>
              <a:rPr lang="fr-FR" altLang="zh-CN" b="1"/>
              <a:t>1.5*x1+3*x2+5*x3&lt;600;</a:t>
            </a:r>
          </a:p>
          <a:p>
            <a:pPr eaLnBrk="1" hangingPunct="1"/>
            <a:r>
              <a:rPr lang="fr-FR" altLang="zh-CN" b="1"/>
              <a:t>280*x1+250*x2+400*x3&lt;60000;</a:t>
            </a:r>
          </a:p>
          <a:p>
            <a:pPr eaLnBrk="1" hangingPunct="1"/>
            <a:r>
              <a:rPr lang="fr-FR" altLang="zh-CN" b="1"/>
              <a:t>x1*(x1-80)&gt;0;</a:t>
            </a:r>
          </a:p>
          <a:p>
            <a:pPr eaLnBrk="1" hangingPunct="1"/>
            <a:r>
              <a:rPr lang="fr-FR" altLang="zh-CN" b="1"/>
              <a:t>x2*(x2-80)&gt;0;</a:t>
            </a:r>
          </a:p>
          <a:p>
            <a:pPr eaLnBrk="1" hangingPunct="1"/>
            <a:r>
              <a:rPr lang="fr-FR" altLang="zh-CN" b="1"/>
              <a:t>x3*(x3-80)&gt;0;</a:t>
            </a:r>
          </a:p>
          <a:p>
            <a:pPr eaLnBrk="1" hangingPunct="1"/>
            <a:r>
              <a:rPr lang="fr-FR" altLang="zh-CN" b="1"/>
              <a:t>@gin(x1);@gin(x2);@gin(x3);</a:t>
            </a:r>
            <a:endParaRPr lang="en-US" altLang="zh-CN" b="1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277966"/>
            <a:ext cx="4191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方法</a:t>
            </a:r>
            <a:r>
              <a:rPr lang="en-US" altLang="zh-CN" sz="2800" b="1"/>
              <a:t>3</a:t>
            </a:r>
            <a:r>
              <a:rPr lang="zh-CN" altLang="en-US" sz="2800" b="1"/>
              <a:t>：</a:t>
            </a:r>
            <a:r>
              <a:rPr lang="zh-CN" altLang="en-US" sz="2800" b="1">
                <a:latin typeface="宋体" panose="02010600030101010101" pitchFamily="2" charset="-122"/>
              </a:rPr>
              <a:t>化为非线性规划</a:t>
            </a:r>
            <a:r>
              <a:rPr lang="zh-CN" altLang="en-US" sz="2800" b="1"/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084888" y="1844824"/>
            <a:ext cx="2808287" cy="18002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非线性规划（</a:t>
            </a:r>
            <a:r>
              <a:rPr lang="en-US" altLang="zh-CN" sz="2800" b="1"/>
              <a:t>Non- Linear Programming</a:t>
            </a:r>
            <a:r>
              <a:rPr lang="zh-CN" altLang="en-US" sz="2800" b="1">
                <a:latin typeface="宋体" panose="02010600030101010101" pitchFamily="2" charset="-122"/>
              </a:rPr>
              <a:t>，简记</a:t>
            </a:r>
            <a:r>
              <a:rPr lang="en-US" altLang="zh-CN" sz="2800" b="1"/>
              <a:t>NLP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zh-CN" altLang="en-US" sz="2800" b="1"/>
              <a:t> 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552745" y="548680"/>
            <a:ext cx="8501642" cy="6048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若生产某类汽车，则至少生产</a:t>
            </a:r>
            <a:r>
              <a:rPr lang="en-US" altLang="zh-CN" sz="2800" b="1">
                <a:latin typeface="宋体" panose="02010600030101010101" pitchFamily="2" charset="-122"/>
              </a:rPr>
              <a:t>80</a:t>
            </a:r>
            <a:r>
              <a:rPr lang="zh-CN" altLang="en-US" sz="2800" b="1">
                <a:latin typeface="宋体" panose="02010600030101010101" pitchFamily="2" charset="-122"/>
              </a:rPr>
              <a:t>辆，求生产计划</a:t>
            </a:r>
            <a:r>
              <a:rPr lang="en-US" altLang="zh-CN" sz="2800" b="1">
                <a:latin typeface="宋体" panose="02010600030101010101" pitchFamily="2" charset="-122"/>
              </a:rPr>
              <a:t>.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90600" y="1892449"/>
            <a:ext cx="21336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baseline="-30000"/>
              <a:t>1</a:t>
            </a:r>
            <a:r>
              <a:rPr lang="en-US" altLang="zh-CN" sz="2800"/>
              <a:t>=0 </a:t>
            </a:r>
            <a:r>
              <a:rPr lang="zh-CN" altLang="en-US" sz="2800">
                <a:latin typeface="宋体" panose="02010600030101010101" pitchFamily="2" charset="-122"/>
              </a:rPr>
              <a:t>或</a:t>
            </a:r>
            <a:r>
              <a:rPr lang="zh-CN" altLang="en-US" sz="2800"/>
              <a:t> </a:t>
            </a:r>
            <a:r>
              <a:rPr lang="zh-CN" altLang="en-US" sz="2800">
                <a:sym typeface="Symbol" panose="05050102010706020507" pitchFamily="18" charset="2"/>
              </a:rPr>
              <a:t></a:t>
            </a:r>
            <a:r>
              <a:rPr lang="en-US" altLang="zh-CN" sz="2800"/>
              <a:t>80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2516337"/>
            <a:ext cx="2133600" cy="1128712"/>
            <a:chOff x="192" y="1353"/>
            <a:chExt cx="1344" cy="711"/>
          </a:xfrm>
        </p:grpSpPr>
        <p:sp>
          <p:nvSpPr>
            <p:cNvPr id="45074" name="Text Box 9"/>
            <p:cNvSpPr txBox="1">
              <a:spLocks noChangeArrowheads="1"/>
            </p:cNvSpPr>
            <p:nvPr/>
          </p:nvSpPr>
          <p:spPr bwMode="auto">
            <a:xfrm>
              <a:off x="192" y="1353"/>
              <a:ext cx="1344" cy="3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r>
                <a:rPr lang="en-US" altLang="zh-CN" sz="2800" baseline="-30000"/>
                <a:t>2</a:t>
              </a:r>
              <a:r>
                <a:rPr lang="en-US" altLang="zh-CN" sz="2800"/>
                <a:t>=0 </a:t>
              </a:r>
              <a:r>
                <a:rPr lang="zh-CN" altLang="en-US" sz="2800">
                  <a:latin typeface="宋体" panose="02010600030101010101" pitchFamily="2" charset="-122"/>
                </a:rPr>
                <a:t>或</a:t>
              </a:r>
              <a:r>
                <a:rPr lang="zh-CN" altLang="en-US" sz="2800"/>
                <a:t> </a:t>
              </a:r>
              <a:r>
                <a:rPr lang="zh-CN" altLang="en-US" sz="2800">
                  <a:sym typeface="Symbol" panose="05050102010706020507" pitchFamily="18" charset="2"/>
                </a:rPr>
                <a:t></a:t>
              </a:r>
              <a:r>
                <a:rPr lang="en-US" altLang="zh-CN" sz="2800"/>
                <a:t>80</a:t>
              </a:r>
            </a:p>
          </p:txBody>
        </p:sp>
        <p:sp>
          <p:nvSpPr>
            <p:cNvPr id="45075" name="Text Box 10"/>
            <p:cNvSpPr txBox="1">
              <a:spLocks noChangeArrowheads="1"/>
            </p:cNvSpPr>
            <p:nvPr/>
          </p:nvSpPr>
          <p:spPr bwMode="auto">
            <a:xfrm>
              <a:off x="192" y="1737"/>
              <a:ext cx="1344" cy="32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r>
                <a:rPr lang="en-US" altLang="zh-CN" sz="2800" baseline="-30000"/>
                <a:t>3</a:t>
              </a:r>
              <a:r>
                <a:rPr lang="en-US" altLang="zh-CN" sz="2800"/>
                <a:t>=0 </a:t>
              </a:r>
              <a:r>
                <a:rPr lang="zh-CN" altLang="en-US" sz="2800">
                  <a:latin typeface="宋体" panose="02010600030101010101" pitchFamily="2" charset="-122"/>
                </a:rPr>
                <a:t>或</a:t>
              </a:r>
              <a:r>
                <a:rPr lang="zh-CN" altLang="en-US" sz="2800"/>
                <a:t> </a:t>
              </a:r>
              <a:r>
                <a:rPr lang="zh-CN" altLang="en-US" sz="2800">
                  <a:sym typeface="Symbol" panose="05050102010706020507" pitchFamily="18" charset="2"/>
                </a:rPr>
                <a:t></a:t>
              </a:r>
              <a:r>
                <a:rPr lang="en-US" altLang="zh-CN" sz="2800"/>
                <a:t>80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29000" y="1892449"/>
            <a:ext cx="2438400" cy="479425"/>
            <a:chOff x="2160" y="960"/>
            <a:chExt cx="1536" cy="302"/>
          </a:xfrm>
        </p:grpSpPr>
        <p:graphicFrame>
          <p:nvGraphicFramePr>
            <p:cNvPr id="45072" name="Object 12"/>
            <p:cNvGraphicFramePr>
              <a:graphicFrameLocks noChangeAspect="1"/>
            </p:cNvGraphicFramePr>
            <p:nvPr/>
          </p:nvGraphicFramePr>
          <p:xfrm>
            <a:off x="2400" y="960"/>
            <a:ext cx="129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r:id="rId3" imgW="939392" imgH="215806" progId="Equation.3">
                    <p:embed/>
                  </p:oleObj>
                </mc:Choice>
                <mc:Fallback>
                  <p:oleObj r:id="rId3" imgW="93939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960"/>
                          <a:ext cx="1296" cy="30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AutoShape 13"/>
            <p:cNvSpPr>
              <a:spLocks noChangeArrowheads="1"/>
            </p:cNvSpPr>
            <p:nvPr/>
          </p:nvSpPr>
          <p:spPr bwMode="auto">
            <a:xfrm>
              <a:off x="2160" y="960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29000" y="2502049"/>
            <a:ext cx="2438400" cy="1143000"/>
            <a:chOff x="2160" y="1344"/>
            <a:chExt cx="1536" cy="720"/>
          </a:xfrm>
        </p:grpSpPr>
        <p:graphicFrame>
          <p:nvGraphicFramePr>
            <p:cNvPr id="45068" name="Object 15"/>
            <p:cNvGraphicFramePr>
              <a:graphicFrameLocks noChangeAspect="1"/>
            </p:cNvGraphicFramePr>
            <p:nvPr/>
          </p:nvGraphicFramePr>
          <p:xfrm>
            <a:off x="2400" y="1344"/>
            <a:ext cx="12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r:id="rId5" imgW="964781" imgH="215806" progId="Equation.3">
                    <p:embed/>
                  </p:oleObj>
                </mc:Choice>
                <mc:Fallback>
                  <p:oleObj r:id="rId5" imgW="96478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344"/>
                          <a:ext cx="1296" cy="296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16"/>
            <p:cNvGraphicFramePr>
              <a:graphicFrameLocks noChangeAspect="1"/>
            </p:cNvGraphicFramePr>
            <p:nvPr/>
          </p:nvGraphicFramePr>
          <p:xfrm>
            <a:off x="2400" y="1728"/>
            <a:ext cx="12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r:id="rId7" imgW="952087" imgH="228501" progId="Equation.3">
                    <p:embed/>
                  </p:oleObj>
                </mc:Choice>
                <mc:Fallback>
                  <p:oleObj r:id="rId7" imgW="95208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28"/>
                          <a:ext cx="1296" cy="336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0" name="AutoShape 17"/>
            <p:cNvSpPr>
              <a:spLocks noChangeArrowheads="1"/>
            </p:cNvSpPr>
            <p:nvPr/>
          </p:nvSpPr>
          <p:spPr bwMode="auto">
            <a:xfrm>
              <a:off x="2160" y="1344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1" name="AutoShape 18"/>
            <p:cNvSpPr>
              <a:spLocks noChangeArrowheads="1"/>
            </p:cNvSpPr>
            <p:nvPr/>
          </p:nvSpPr>
          <p:spPr bwMode="auto">
            <a:xfrm>
              <a:off x="2160" y="1728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5066956" y="1270148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最优解同前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787900" y="3876824"/>
            <a:ext cx="4067175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一般地，整数规划和非线性规划的求解比线性规划困难得多，特别是问题规模较大或者要求得到全局最优解时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636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 autoUpdateAnimBg="0"/>
      <p:bldP spid="39939" grpId="0" animBg="1" autoUpdateAnimBg="0"/>
      <p:bldP spid="39940" grpId="0" animBg="1" autoUpdateAnimBg="0"/>
      <p:bldP spid="39943" grpId="0" animBg="1" autoUpdateAnimBg="0"/>
      <p:bldP spid="39955" grpId="0" animBg="1" autoUpdateAnimBg="0"/>
      <p:bldP spid="3995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5"/>
          <p:cNvGraphicFramePr>
            <a:graphicFrameLocks noChangeAspect="1"/>
          </p:cNvGraphicFramePr>
          <p:nvPr/>
        </p:nvGraphicFramePr>
        <p:xfrm>
          <a:off x="7308850" y="581025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Clip" r:id="rId3" imgW="952179" imgH="449239" progId="MS_ClipArt_Gallery.2">
                  <p:embed/>
                </p:oleObj>
              </mc:Choice>
              <mc:Fallback>
                <p:oleObj name="Clip" r:id="rId3" imgW="952179" imgH="4492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81025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116013" y="1557338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决策变量为整数</a:t>
            </a:r>
            <a:r>
              <a:rPr lang="en-US" altLang="zh-CN" sz="2800" b="1"/>
              <a:t>, </a:t>
            </a:r>
            <a:r>
              <a:rPr lang="zh-CN" altLang="en-US" sz="2800" b="1"/>
              <a:t>建立</a:t>
            </a:r>
            <a:r>
              <a:rPr lang="zh-CN" altLang="en-US" sz="2800" b="1">
                <a:solidFill>
                  <a:srgbClr val="FF0000"/>
                </a:solidFill>
              </a:rPr>
              <a:t>整数规划模型</a:t>
            </a:r>
            <a:r>
              <a:rPr lang="en-US" altLang="zh-CN" sz="2800" b="1"/>
              <a:t>.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116013" y="2205038"/>
            <a:ext cx="67691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求解整数规划和非线性规划比线性规划困难得多 </a:t>
            </a:r>
            <a:r>
              <a:rPr lang="en-US" altLang="zh-CN" sz="2800" b="1"/>
              <a:t>(</a:t>
            </a:r>
            <a:r>
              <a:rPr lang="zh-CN" altLang="en-US" sz="2800" b="1"/>
              <a:t>即便用数学软件</a:t>
            </a:r>
            <a:r>
              <a:rPr lang="en-US" altLang="zh-CN" sz="2800" b="1"/>
              <a:t>) .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1116013" y="3429000"/>
            <a:ext cx="67691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当整数变量取值很大时</a:t>
            </a:r>
            <a:r>
              <a:rPr lang="en-US" altLang="zh-CN" sz="2800" b="1"/>
              <a:t>, </a:t>
            </a:r>
            <a:r>
              <a:rPr lang="zh-CN" altLang="en-US" sz="2800" b="1"/>
              <a:t>可作为连续变量处理</a:t>
            </a:r>
            <a:r>
              <a:rPr lang="en-US" altLang="zh-CN" sz="2800" b="1"/>
              <a:t>, </a:t>
            </a:r>
            <a:r>
              <a:rPr lang="zh-CN" altLang="en-US" sz="2800" b="1"/>
              <a:t>问题</a:t>
            </a:r>
            <a:r>
              <a:rPr lang="zh-CN" altLang="en-US" sz="2800" b="1">
                <a:solidFill>
                  <a:srgbClr val="FF0000"/>
                </a:solidFill>
              </a:rPr>
              <a:t>简化为线性规划</a:t>
            </a:r>
            <a:r>
              <a:rPr lang="en-US" altLang="zh-CN" sz="2800" b="1"/>
              <a:t>. 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1116013" y="4652963"/>
            <a:ext cx="72723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</a:t>
            </a:r>
            <a:r>
              <a:rPr lang="zh-CN" altLang="en-US" sz="2800" b="1"/>
              <a:t>对于类似于“</a:t>
            </a:r>
            <a:r>
              <a:rPr lang="en-US" altLang="zh-CN" sz="2800" b="1" i="1"/>
              <a:t>x</a:t>
            </a:r>
            <a:r>
              <a:rPr lang="en-US" altLang="zh-CN" sz="2800" b="1"/>
              <a:t>=0 </a:t>
            </a:r>
            <a:r>
              <a:rPr lang="zh-CN" altLang="en-US" sz="2800" b="1">
                <a:latin typeface="宋体" panose="02010600030101010101" pitchFamily="2" charset="-122"/>
              </a:rPr>
              <a:t>或</a:t>
            </a:r>
            <a:r>
              <a:rPr lang="zh-CN" altLang="en-US" sz="2800" b="1"/>
              <a:t> </a:t>
            </a:r>
            <a:r>
              <a:rPr lang="zh-CN" altLang="en-US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80”</a:t>
            </a:r>
            <a:r>
              <a:rPr lang="zh-CN" altLang="en-US" sz="2800" b="1"/>
              <a:t>这样的条件，通常</a:t>
            </a:r>
            <a:r>
              <a:rPr lang="zh-CN" altLang="en-US" sz="2800" b="1">
                <a:solidFill>
                  <a:srgbClr val="FF0000"/>
                </a:solidFill>
              </a:rPr>
              <a:t>引入</a:t>
            </a:r>
            <a:r>
              <a:rPr lang="en-US" altLang="zh-CN" sz="2800" b="1">
                <a:solidFill>
                  <a:srgbClr val="FF0000"/>
                </a:solidFill>
              </a:rPr>
              <a:t>0-1</a:t>
            </a:r>
            <a:r>
              <a:rPr lang="zh-CN" altLang="en-US" sz="2800" b="1">
                <a:solidFill>
                  <a:srgbClr val="FF0000"/>
                </a:solidFill>
              </a:rPr>
              <a:t>变量</a:t>
            </a:r>
            <a:r>
              <a:rPr lang="zh-CN" altLang="en-US" sz="2800" b="1"/>
              <a:t>处理，尽量不用非线性规划（特别是引入的整数变量个数较少时）</a:t>
            </a:r>
            <a:r>
              <a:rPr lang="en-US" altLang="zh-CN" sz="2800" b="1"/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27784" y="761330"/>
            <a:ext cx="324001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小结与评注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2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/>
      <p:bldP spid="92167" grpId="0"/>
      <p:bldP spid="92168" grpId="0"/>
      <p:bldP spid="9216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723</Words>
  <Application>Microsoft Office PowerPoint</Application>
  <PresentationFormat>全屏显示(4:3)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Office 主题​​</vt:lpstr>
      <vt:lpstr>Clip</vt:lpstr>
      <vt:lpstr>公式</vt:lpstr>
      <vt:lpstr>Microsoft 公式 3.0</vt:lpstr>
      <vt:lpstr>Equation</vt:lpstr>
      <vt:lpstr>例1  汽车厂生产计划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例1  汽车厂生产计划 </dc:title>
  <dc:creator>LMJ</dc:creator>
  <cp:lastModifiedBy>LMJ</cp:lastModifiedBy>
  <cp:revision>9</cp:revision>
  <dcterms:created xsi:type="dcterms:W3CDTF">2020-04-11T13:00:06Z</dcterms:created>
  <dcterms:modified xsi:type="dcterms:W3CDTF">2020-04-20T03:34:17Z</dcterms:modified>
</cp:coreProperties>
</file>