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4-20T14:56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10103 7632 95,'0'0'116,"0"0"-151,0 0-2,0 0 68,0 0-28,0 0-29,0 0-1,0 0 13,0 0 5,0 0 15,0 0-2,0 2 1,0-2 3,0 0-10,0 0-1,0 0-5,0 0-4,0 1 6,0 4-4,0 0 1,-2 7 23,1 2-5,-1 4-14,-1 1 12,2 0-7,-1-2-1,2-1 2,0-2-2,0-3 2,0-1-2,0-2 1,0-1 0,3-1-15,3-1 31,0 1-16,3 0-1,-1 0 2,-2-1-1,0 1 0,-3-3 1,2 4-2,-3-3 1,-2 0 0,0-2-1,0 3 2,0-2 0,0 2 13,-10 1-4,-2 2-9,-2-2-8,-4 2 1,-1-3 3,2-1 3,0-4 3,1 0-15,5 0 11,3-9-28,5-19-63,3 5 38,0-4-56</inkml:trace>
  <inkml:trace contextRef="#ctx0" brushRef="#br0">10059 7611 217,'0'0'187,"0"0"-292,0 0 23,0 0 74,0 0 16,0 0-9,0 0 1,36 40-9,-21-34 19,5-2-9,-1-3 23,-1-1-48,0 0 23,1 0-17,-4 0-64,-7 0-44</inkml:trace>
  <inkml:trace contextRef="#ctx0" brushRef="#br0">10209 7774 33,'0'0'42,"0"0"-26,0 0-29,0 0-6,0 0 7,0 0 18,44 76 29,-37-76-35,1 0-6,-3 0 7,-1 0 23,1-10-45,-2-3-6,0-4 26,-1 2 12,-2-1-28,0 1 18,0 3-5,0 1 12,-7 2-11,-2 1-3,0 2-9,-1 1 8,-1 3 4,4 2 6,-2 0-16,3 0-15,2 4 28,2 6-4,1 0-19,1 0 5,0 2 15,7-4-68</inkml:trace>
  <inkml:trace contextRef="#ctx0" brushRef="#br0">10374 7737 28,'0'0'60,"0"0"-81,0 0 25,0 0 1,0 0-17,0 0-8,10 76 10,0-69 5,0-3 29,2-4 7,1 0-50,2-3 23,0-8-22,3-6 9,-4 2 3,-2-2-2,-4 1 18,-3 3-13,-4 1 8,-1 3 9,0 5 3,-5 1-21,-7 3-15,-4 0-1,-3 4 11,1 8 7,-1 0 12,3 0-21,5-4-6,5-2-22,6-3-8,0-3-18,2 0 32</inkml:trace>
  <inkml:trace contextRef="#ctx0" brushRef="#br0">10819 7661 28,'0'0'69,"0"0"-21,0 0-51,0 0-13,0 0-36,0 0 35,0 0 1,-52 79 14,29-58 7,-1 6-12,0-4-1,2-1 15,3-5-15,6-3 2,6-4-43,3-7-22,1-3 20</inkml:trace>
  <inkml:trace contextRef="#ctx0" brushRef="#br0">10628 7652 245,'0'0'110,"0"0"-220,0 0 117,0 0 2,0 0 17,0 0-23,0 0-2,54 76-27,-37-59 19,0-2 1,2-3 9,-1-1-7,0-1 0,0-3 10,-3-3-12,1 2 4,-4-3-12,1 0-61,-3 0 43,-4-3-49</inkml:trace>
  <inkml:trace contextRef="#ctx0" brushRef="#br0">10945 7604 186,'0'0'163,"0"0"-277,0 0 80,0 0 33,0 0 19,0 0-21,0 0-12,0 67 10,2-48-4,0-1 10,-2-1-2,0 0-33,0-2-19,0-7-17</inkml:trace>
  <inkml:trace contextRef="#ctx0" brushRef="#br0">11066 7699 75,'0'0'95,"0"0"-122,0 0 8,0 0-8,0 0 18,5 75 7,6-72 29,1-3-26,1 0-8,1-8 1,0-6 0,1-3 0,-5-1 1,-4 0 9,-1-2 2,-5 2 5,0 0 4,0 4-4,-5 2-28,-5 2 31,-2 4-18,0 1-27,0 2 13,-1 3 18,0 0-1,1 0-13,1 6-5,0 0 1,4 6-23,0-4-23,2-2 0</inkml:trace>
  <inkml:trace contextRef="#ctx0" brushRef="#br0">11399 7652 409,'0'0'103,"0"0"-78,0 0-72,0 0 63,0 0-16,0 0-40,0 0 5,0 0 19,4 0 10,6 0-13,2 0 38,7-1-19,2-1 2,4-2-3,-1 2 1,-3-3-1,4 1-14,-6-1-2,-3 1-26,0 2-10,-6-5 28,-6 5-23,-1-2 14</inkml:trace>
  <inkml:trace contextRef="#ctx0" brushRef="#br0">11520 7522 195,'0'0'208,"0"0"-305,0 0 13,0 0 60,0 0 21,0 0 3,0 0 9,-2 68-10,2-43-5,0 3 5,2-2 6,1 0-11,1 0-65,1-6-22,-2-9-4</inkml:trace>
  <inkml:trace contextRef="#ctx0" brushRef="#br0">12001 7708 32,'0'0'104,"0"0"-122,0 0 10,0 0 8,0 0-16,0 0 0,0 0 8,0 0 3,0-1 10,0-3-13,0 0 2,0-2 4,-1-1-8,1-1-1,0-2 17,0-1-12,0-3 5,0-2-1,0 0 3,0 1-9,0-2 11,0 1-5,0 1 1,0-1 4,-6 3-5,-6 0-21,0 2 46,-3 0-17,2 5-4,-2-2-2,5 4-2,0-1 4,2 2-3,3 3 1,1 0 0,-1 0-8,-1 0 7,0 0 3,-4 6 4,1 3-10,0 2 9,0 2-6,2-2 1,4 1 0,-1-4-4,4 3 9,0-4-16,0 3 22,10-1-11,3 3-2,2 0 4,2-2-1,2 4 9,-2-2-18,3 3 7,-4-1 3,2 3 1,-4 1-9,0 0 6,-3 2 1,-3-1-2,-2 0 1,-5-1 0,-1-2-1,0-4-6,0 1 14,0-7-6,-4-3 0,1 0 7,-4 0-1,0-3 1,-3 0-9,-4 0 0,0-6-8,-3 0 3,-1-7 6,4-1 5,0-3-16,5 0 11,3 0-1,3 0 0,3 0-12,0 2 15,0 4 2,6 1-9,3 2 12,4 5-11,1-1 2,0 1-9,3-1-3,4 1 0,2 0-3,12-8-14,-7-1-27</inkml:trace>
  <inkml:trace contextRef="#ctx0" brushRef="#br0">12196 7478 91,'0'0'242,"0"0"-336,0 0 0,0 0 92,0 0 12,0 0-31,0 0 4,-26 75 25,16-43-18,-2-1-1,6 4 6,1-3 0,4-2 4,1-3 0,0-6 1,0-3-63,8-4 35,5-4-27,-4-3-5</inkml:trace>
  <inkml:trace contextRef="#ctx0" brushRef="#br0">12267 7553 205,'0'0'169,"0"0"-315,0 0 136,0 0 17,0 0 26,0 0-51,37 81-4,-23-66 18,1 2-4,-2-2 9,2-1 4,-3-2-11,-3-1 6,1 0 0,-3 1-1,1-1-33,0 3-39,-1-2 23,-4-5-48</inkml:trace>
  <inkml:trace contextRef="#ctx0" brushRef="#br0">12464 7531 234,'0'0'199,"0"0"-278,0 0 25,0 0 49,0 0 19,0 0-36,0 0-2,-100 76 17,75-51 6,-1 0-4,4-1-1,4-5-4,5-1 10,5-1-56,4-3-70,4-6 12</inkml:trace>
  <inkml:trace contextRef="#ctx0" brushRef="#br0">12610 7678 175,'0'0'154,"0"0"-217,0 0 50,0 0 19,0 0-4,0 0-13,0 0-19,-6 0 17,6 0 10,0 0 5,0 0-4,0 0-4,0 0-10,0 0 9,0 0-6,0 0 0,1 0 8,7 0 18,1 0-1,4 0-6,1 0-6,1 0-15,-2 0 22,2 0-1,-3 0-10,-1-1-5,-3-2-23,-5 3-30,-1 0-39,-2 0-19</inkml:trace>
  <inkml:trace contextRef="#ctx0" brushRef="#br0">12823 7487 224,'0'0'167,"0"0"-289,0 0 78,0 0 44,0 0 14,0 0-28,0 0 14,-6 83 8,11-63-10,2 0-5,2-1 17,2 1-18,-2-3 13,0 0-11,-1-2 12,1-2-3,-2-3-11,-1 1 7,-3-3 8,1-3-13,-4-1 6,0-1 4,0 0-9,0 0 16,0 0 0,-9 4 0,-5-1-26,-3 1 6,-1-3 1,-2-1 14,0-3-4,3 0-6,1-6-2,5-11-11,7-16-80,2 1 54,2 3-43</inkml:trace>
  <inkml:trace contextRef="#ctx0" brushRef="#br0">12858 7507 179,'0'0'159,"0"0"-259,0 0 136,0 0-20,0 0-60,0 0 21,0 0 17,26 0-6,-10 0 0,3 0 11,2 0-6,1 0 2,1 0 4,-1 0-14,-3 0-63,-4 4 41,-6 9-48,-6-1 21</inkml:trace>
  <inkml:trace contextRef="#ctx0" brushRef="#br0">13035 7625 100,'0'0'53,"0"0"-55,0 0 47,0 0-66,0 0-13,9 75 20,-3-65 4,1-2-1,-1-4 15,2-2 40,1-2-52,3 0 2,0-2 7,1-7-6,1-5-13,-4 0 13,0-3 0,-4 1 4,-4-1 3,-2 3-3,0 0 0,-7 3 12,-5 2 4,0 4-13,-3 0-28,0 5 17,-2 0 2,2 0 5,-1 2 0,1 9-6,1 1-25,4 1-20,4 4 35,2-3-32,4-3-63</inkml:trace>
  <inkml:trace contextRef="#ctx0" brushRef="#br0">13287 7646 5,'0'0'347,"0"0"-630,0 0 236,0 0 40,0 0 37,0 75-49,0-59-1,5-1 22,7-6-4,-4-1 2,5-6 38,1-2-44,3 0 18,1-10-23,1-6-1,-2-1 3,-4-3 9,-1 2 4,-4 2 13,-5-1 8,-3 3-15,0-1-1,-3 2-35,-10 5 42,-3 0-42,-3 5-10,-4 3 30,0 0-4,-1 0 9,3 3-13,3 4-4,4 0-20,4-2-3,4 1 7,2-3 10,3-2-40</inkml:trace>
  <inkml:trace contextRef="#ctx0" brushRef="#br0">13537 7406 403,'0'0'26,"0"0"-51,0 0 83,0 0-36,32 78-21,-20-55-18,-1-2-9,0-1 13,0-3 6,-4-3 4,0 2 3,-3-1 10,-4 4-22,0 6 8,-3 4-4,-15 8 6,-20 22-55,2-8-14,1-7-72</inkml:trace>
  <inkml:trace contextRef="#ctx0" brushRef="#br0">9432 9140 103,'0'0'102,"0"0"-159,0 0 35,0 0 19,0 0 3,0 0-19,0-8 18,0 8-25,0 0-16,0 0 30,0 0 18,0 0 13,0 0 25,0 0-33,0 0-11,0-1 12,0-1-8,0 1-11,0 1 8,0 0 21,0 0-8,0 0-14,0 0 3,0 0-9,0 0-12,0 0 1,0 0 9,0 0-16,0 0-4,0 9 60,-2 1-12,-1 3-19,0 1 7,0 1-16,-1-3 9,2-3-2,-1-4 1,0-2 6,3-1 7,-2-1 7,1-1-29,0 0-6,-2 0 12,1 0 0,1 0-6,1 0 25,0 0-32,0 0 16,0-1 0,0-1-1,4-5-6,9 0 13,3 2-5,3-3-2,3 5 2,1-1-1,2 1 0,-1 1-1,-1 0 2,-1 2-1,-4 0-1,-3 0 2,-4 0-23,-5 0 14,-3 8 16,-3 1 14,0 3-22,0 2 9,0 1-11,-9 1 11,-4-1 2,-2 1-15,-4-2 0,2 0 14,-5-5-19,3 1 9,-2-5 35,0-3-38,3 1-17,0-3 2,2 0 13,0 0-2,4 0 5,5-3 2,1 0-14,5-3-13,1-5-8,0 0-12,1-1-30</inkml:trace>
  <inkml:trace contextRef="#ctx0" brushRef="#br0">9433 9060 322,'0'0'86,"0"0"-95,0 0-44,0 0 44,0 0-5,0 0 19,0 0 28,82-24-44,-52 14-5,-2 3 14,-1 2-6,-4 1 7,-6 4 0,-2 0-6,-4 0-38,-5 9-53,-3 0 22</inkml:trace>
  <inkml:trace contextRef="#ctx0" brushRef="#br0">9730 9140 176,'0'0'113,"0"0"-199,0 0 69,0 0 8,0 0 23,-6 80-28,7-62 23,7-1-12,1-3 9,1-4-18,-1-3 11,-2-3-1,0-1 4,0-3 1,-3 0 29,-1-3-25,2-6-18,-3-4 2,-1-1 3,0-3-4,-1 1 5,0-1 5,0 2 7,-4 0-15,-4 5 1,-1 0 14,0 1-6,4 4 6,0 3-5,2 1-4,0 1-6,0 0-27,-3 3-12,1 8 84,-2 3-58,0 2 35,-1 2-47,0-2-9</inkml:trace>
  <inkml:trace contextRef="#ctx0" brushRef="#br0">9854 9160 149,'0'0'81,"0"0"-145,0 0 48,0 0 34,0 0-17,0 0-9,45 72-4,-35-67 13,2-2-2,0-3 65,-3 0-76,0-2 4,0-9 6,-1-3-12,2-3 4,-4 0 8,-3 0 22,-1 2-17,-2 2-4,0 3-1,0 1 22,-5 5-38,-6 0 0,0 3 6,-2 1 4,-2 0-8,0 0-9,2 5 27,1-1 19,5 0-42,3 0-15,4-1-21,0-1 0,8-2 105,4 0-52</inkml:trace>
  <inkml:trace contextRef="#ctx0" brushRef="#br0">10346 9053 234,'0'0'202,"0"0"-315,0 0 73,0 0 43,0 0-46,0 0 34,0 0 5,-8 34 8,-5-8 7,-5 5-7,-1 2-12,-2-2 8,1-2 5,3-6-16,5-7 12,4-6 3,3-3-10,5-7-67,0 0-45,0 0 83</inkml:trace>
  <inkml:trace contextRef="#ctx0" brushRef="#br0">10182 9060 360,'0'0'104,"0"0"-208,0 0 91,0 0 26,0 0 37,0 0-54,59 83-14,-36-62 14,-2-3 3,0-1-6,-2-3 1,-1-3-3,-2-3 10,-2-2-3,0-1 2,0 1-46,-3-3-11,-4 0-10</inkml:trace>
  <inkml:trace contextRef="#ctx0" brushRef="#br0">10470 8981 485,'0'0'139,"0"0"-254,0 0 91,0 0 18,0 0 12,0 0 17,0 97-29,1-68 4,3-2-11,-2-1 17,-1-1-8,1-4 9,-2-3-11,1-1 5,2-1 0,2-2-89,0-4 10,-2-6-42</inkml:trace>
  <inkml:trace contextRef="#ctx0" brushRef="#br0">10577 9131 163,'0'0'100,"0"0"-101,0 0 5,0 0-61,0 0 24,0 0 20,21 75 13,-14-71-2,2-3 4,-2-1 50,4 0-63,-1-1 13,3-10-9,0-3-3,-2-2 1,0 1-2,-5-1 14,-3 2-5,-3 3 5,0-1-3,0 5 3,-12 2-16,-4 1 13,-3 4 0,-1 0-7,-1 0 1,1 7 10,4 2-20,2 0-11,8-1 4,1 2-44,5-4 35,0-2-40</inkml:trace>
  <inkml:trace contextRef="#ctx0" brushRef="#br0">10862 9164 68,'0'0'313,"0"0"-597,0 0 255,0 0 29,0 0 24,0 0-17,0 0-5,90-7-11,-71 1 0,-1 0 4,1 1 5,-1-3-10,-3 4 7,0-1-33,-3 1-3,-3 3-2,-2-2-47</inkml:trace>
  <inkml:trace contextRef="#ctx0" brushRef="#br0">11001 8993 32,'0'0'288,"0"0"-499,0 0 158,0 0 91,-5 89-40,5-56-14,0 3-12,0-1 21,0-1 2,6 10 1,0-11-75,-4-4-28</inkml:trace>
  <inkml:trace contextRef="#ctx0" brushRef="#br0">11351 9058 7,'0'0'22,"0"0"-22,0 0 1,0 0 13,0 0-7,0 0-4,0 0 8,2 21-17,-2-20-7,0 1-3,0-2 0,0 3 19,0 2-11,0 1 8,0-1 0,0 3 11,0-2 2,0 3-16,0 1-3,0 0 4,0 1-12,0 2 23,0-2-17,0 1 7,8 0 1,0-2 1,1-2-1,3-2-1,-2-1 7,0-2 23,-2-3-39,-3 2 3,-3-2-1,0 0 6,-2 0 0,0 1 4,0-1-1,0 2 1,0-1-13,0 2 36,0 2-43,-7 3 19,-5-1-4,-3 5-2,-3 0 5,1-3 6,-2 1-3,2-6-11,0 1 6,1-2-6,1-3-25,-2 0 2,7-5-20,1-7-74</inkml:trace>
  <inkml:trace contextRef="#ctx0" brushRef="#br0">11314 9036 396,'0'0'133,"0"0"-220,0 0 47,0 0 35,0 0 4,0 0 17,0 0 18,71-5-36,-45-5 2,2 0-21,-2 1 7,0 0 3,-6 5 9,-6 2 2,-4 2-61,-3 5 22,-6 9-34,-1-1 90</inkml:trace>
  <inkml:trace contextRef="#ctx0" brushRef="#br0">11557 9171 46,'0'0'64,"0"0"-83,0 0 23,0 0-6,0 0-6,0 0-11,0 0 9,24 61 9,-20-61 43,2 0-62,2 0 37,-2-8-23,0-1-10,-2 0 10,1-1 16,-4 2 2,-1-3-19,0 3-8,0-1 5,0 1 17,0 0-3,-6 1-15,-4 1 2,-4 1 8,1-2 1,-2 3 0,2 0 0,-2 3-2,9 1-7,1 0-9,2 0-31,3 0-35,0 0 129,0 5-75,6-3-10</inkml:trace>
  <inkml:trace contextRef="#ctx0" brushRef="#br0">11702 9131 10,'0'0'51,"0"0"-16,0 0-11,0 0-50,0 0 7,0 0-13,29 79 13,-22-71 17,-3-5-9,2-3 33,3 0 26,0 0-67,1-3 10,5-9 2,-1-1-14,-2 2 13,-3 0 2,-2 2 15,-2 1-13,-5-1 8,0 1-3,0-1-3,0 0 2,-12 1-9,-2-1 9,-4 3-6,-1 0 4,1 1 1,-3 2-6,4 3-13,3 0 19,3 0-39,3 5-26,4 5 23,4-1-10</inkml:trace>
  <inkml:trace contextRef="#ctx0" brushRef="#br0">12212 8987 408,'0'0'104,"0"0"-176,0 0 70,0 0 27,0 0-28,-66 86-22,51-65 17,2 2-10,1-2 23,1-2-10,2-2 4,-1-2-23,0-1-31,1-2-19,-1-6-7</inkml:trace>
  <inkml:trace contextRef="#ctx0" brushRef="#br0">12037 8993 370,'0'0'133,"0"0"-258,0 0 117,0 0 24,0 0 11,0 0-35,51 77 0,-37-62-7,2 2 4,-3-1 11,4 0 6,-2-2-13,2 3-26,-3-3-58,-5-3-23</inkml:trace>
  <inkml:trace contextRef="#ctx0" brushRef="#br0">12425 9097 415,'0'0'117,"0"0"-191,0 0 42,0 0 40,0 0-2,37-87-20,-31 66 31,-2 2 11,-4 2-12,0 1 7,0 4-37,-8 2 4,-4 3-61,-4 2 67,2 5-37,-2 0 27,2 0-5,-1 3 4,5 8 36,1-1 15,2-1-16,2-1-5,2-2-15,0 1 1,3 0-1,0 1 1,0 1-1,0 2 0,0 0 6,0 3-4,6 3-1,6 2 4,-2 1-10,4 3 2,2 0-4,-1 1 7,0-3 1,-1-1 0,-3-3-2,-3-3 1,-4-2-1,-2-4 2,-2 1-2,0-2 1,-2-1 9,-10 1-12,-2-3 4,-3-1-7,-1-3 17,2 0-7,-1 0 19,5-10 4,1-2-57,8-2 29,3-3-7,0-2-19,0 1 19,9-3 6,5 4 6,0 2-14,3 0 4,-1 3-8,0 4-16,5 0-11,-5 2-18,-2 0-51</inkml:trace>
  <inkml:trace contextRef="#ctx0" brushRef="#br0">12644 9099 230,'0'0'163,"0"0"-189,0 0-28,0 0 117,0 0-124,0 0 44,0 0 1,-29-14 6,29 14-6,0 0 3,0-3 0,0 3 6,0 0 7,3 0-5,9 0 16,8-3-10,4 0-1,2-1 10,4 0-19,-1-2 14,-2 0-11,-4 1-14,-2 0-14,-2 1-16,-8 1-32,-3 3 14,-6-3-46</inkml:trace>
  <inkml:trace contextRef="#ctx0" brushRef="#br0">12759 8890 443,'0'0'154,"0"0"-234,0 0 16,0 0 61,0 0-3,0 0 17,-6 88-22,6-54 11,0 0-1,6 2-6,-1-5-44,1-1-23,-2-9 21,-1-9-38</inkml:trace>
  <inkml:trace contextRef="#ctx0" brushRef="#br0">13174 8864 32,'0'0'111,"0"0"-112,0 0-11,0 0 9,0 0-23,-7 2 8,7-2 3,0 0 6,0 0 4,0 0-4,0 0 2,0 0 2,0 0 6,-2 0-2,2 0 1,0 0-1,0 0 1,-1 0 0,-3 1 1,0 1-2,-1 1 1,-2-1 1,3 1-1,-1 0 0,-1 0-1,2 0 1,-2 4 0,-2-3 0,4 0 1,-2 1-1,3 0 0,-3 2 0,3 2-1,-5 0 1,4 4 0,0-1 0,-1 3 0,0 1 0,1-2 0,-2 1-1,2 0 1,-1 2 1,1-2-1,1-1 0,0 3-1,0-2 2,0-1-2,1 1 2,2-4-2,0 1 1,0-1 0,0 1 1,0-2-1,0-1-1,0 1 2,0-1-1,0 1 0,0 0 1,0 1-2,0 0 1,-1 1-1,1-3 2,0 3 0,0-3-2,0-1 2,0 3-1,0-2 0,0-2 0,0 0 0,0 0 0,0-2 0,0-1 0,0-1 1,1 2-3,-1-2 3,2-1-2,-1 1 1,1 1 0,2-1 0,-1 2-1,2-2 2,-1 3-1,-1-1 0,0-2 0,1-1 0,-1-2 0,-1 0-2,-2 0 4,1 0 19,-1 0-26,2 0-4,1 0 2,0 0 6,2-2 2,2-6 0,2 1-1,0-2 11,1 1-22,-1 3 15,-4-2-9,-2 4 5,-2 1 7,-1 1-4,0 1 27,0-1-10,0-1-24,0-3-30,0 2 23,-4-3 12,-4-2-5,1 2-3,1-3 12,0 2 3,0 0-5,0-1-4,-1 0-9,1 4 16,-1-3-5,1 3-6,2 1 5,-1 2 6,3 0-1,0 1-19,1 0 9,-1 0 4,1 0-11,1 0 6,-3 0 15,0 0-23,-3 1-19,-4 6-14,2 1 69,-1 2-41,3 0-50,-1-6-34</inkml:trace>
  <inkml:trace contextRef="#ctx0" brushRef="#br0">13380 8964 385,'0'0'99,"0"0"-105,0 0-50,0 0 65,0 0-20,0 0 2,0 0 5,-44 89 11,37-62-2,0 2-4,1-1-4,1 0 0,1-2-15,4-2 8,0-2 9,0-2 1,0-4-26,3-4-15,3-1 9,3 3-22,-1-5 12,-2 2-88</inkml:trace>
  <inkml:trace contextRef="#ctx0" brushRef="#br0">13492 9211 165,'0'0'69,"0"0"-121,0 0 80,0 0 70,0 0-106,0 0-31,0 0 29,-27-46 28,24 41-38,0 2-6,1 1-8,2 1 18,0-1 8,0 2 9,0 0 0,0-1-3,0-1 2,0 1-2,0-3 3,0-2-13,0 0 10,0 2 11,0-3-3,0 1-13,0 4 5,0-1 8,0 2-9,0 1 8,0-2-16,2 1 12,1-3-6,1 1 9,1 1-3,1-2-13,0 0 14,3 0 2,-3 1 3,-1 1-19,3 1 14,-4 1-5,1 0 1,-2 0 0,3 0 2,0 6 9,1 6 9,1 4-18,-1 2 10,1 3-10,0 3-4,2 1 5,-3-2 0,1-3-9,-2 0 8,1-2 0,-3-4 1,-1 0 1,0-5-5,-1 1 3,-2-3-20,2 0 30,-2 0-23,0-1-18,0 6-30,0-2 24,0-3-72</inkml:trace>
  <inkml:trace contextRef="#ctx0" brushRef="#br0">13629 9069 324,'0'0'127,"0"0"-165,0 0 16,0 0 25,0 0-2,0 0-24,0 0 17,-60 102-6,42-69 15,-3 0-8,5-2 8,0-6-13,3-4-3,3-4 6,4-2 6,2-5-4,1-2-44,1-2-14,2 1-26,0-6 22</inkml:trace>
  <inkml:trace contextRef="#ctx0" brushRef="#br0">13644 9190 590,'0'0'114,"0"0"-162,0 0 54,0 0 5,0 0-48,0 0-8,0 0 44,0 0-16,7 0 30,2 0-9,5 0 9,-2 0-12,1 0 1,0 0-11,1 0 3,-2 0 5,0 0 2,1 0-2,-2-2-10,3-1-7,-3-1 11,-2-1-5,0 3 11,-5-1-11,-1 3 4,-3 0-30,-4 3-9,-8 9-49</inkml:trace>
  <inkml:trace contextRef="#ctx0" brushRef="#br0">13811 9069 512,'0'0'56,"0"0"-111,0 0 72,0 0 39,-11 82-84,8-51 8,-1 2 16,1 1 12,0-2-3,-3-3-11,2-3 16,1-4-25,0-3 4,1-7 7,1-1-4,1-3 7,0-2 1,0-4-2,0 1-36,0-3 14,0 0-17,4 0-4,2 0 45,-3-5-85</inkml:trace>
  <inkml:trace contextRef="#ctx0" brushRef="#br0">13908 9294 136,'0'0'76,"0"0"-130,0 0 33,0 0 20,0 0 11,0 0-19,0 0 10,67 2 3,-55-13-9,-2-3 14,-5 0 28,-2-2-9,-3 0-2,0 2-10,0 1-59,0-1 51,-8 1-18,-1 2-23,3 2 27,-1 2-8,4 3 26,-2 2-15,0 2-5,-2 0-12,0 2 14,-6 9-14,1 3 32,-2 0-5,-1 0 0,5 0-13,1-3-20,2 6-23,2-5-33,5-4-36</inkml:trace>
  <inkml:trace contextRef="#ctx0" brushRef="#br0">14121 9266 25,'0'0'248,"0"0"-444,0 0 157,0 0 50,0 0-17,0 0-5,0 0 4,12 58 8,-10-53-1,4-1 0,-5-1 1,2-3 15,0 0 1,-2 0-29,2 0 15,0 0 0,3 0 7,0-7-10,2-6-12,5-1-3,-2-5 9,-5 0 0,2 2 6,-5 0 0,-3 2 2,0 1-4,0 2 20,-6 2-3,-5 2-18,-2 3 2,-3 3-8,2 0 8,-1 2-16,0 0 15,3 0 2,0 6-1,1 0-4,1 5 3,1 0-24,0 1-16,-1 8 8,2-4-39,2-2-58</inkml:trace>
  <inkml:trace contextRef="#ctx0" brushRef="#br0">14358 9251 560,'0'0'79,"0"0"-151,0 0 65,0 0 7,0 0-1,0 0 2,0 0-2,-6 76 1,12-64 0,3-2-1,0-6-4,0 1 5,3-3 6,2-2-14,-1 0 17,0-7-9,-1-7 0,0-1 0,-3 1-2,-3-3 4,-4-1-2,-2 3 0,0-1 13,0 4-8,-9-2 7,-3 3-6,-3 3 3,-2 0 9,-1 6-68,-1 2 37,1 0 5,-4 0-15,0 10 4,2 2-5,-2 4-3,4-3-9,4-4-22</inkml:trace>
  <inkml:trace contextRef="#ctx0" brushRef="#br0">14512 8983 155,'0'0'233,"0"0"-394,0 0 166,0 0 26,0 0-52,0 0-7,0 0 9,64 73 17,-49-44 0,-2 5-2,-1 2-8,-1 0 6,-4 1-6,-6 1 21,-1-1-12,0-1 2,-13 2-2,-5-4-1,-23 13-33,5-9-65,0-8-131</inkml:trace>
  <inkml:trace contextRef="#ctx0" brushRef="#br0">14704 9636 400,'0'0'92,"0"0"-182,0 0 90,0 0 14,0 0-6,0 0-32,0 0 14,-82 82-65,59-65-20</inkml:trace>
  <inkml:trace contextRef="#ctx0" brushRef="#br0">14105 7745 720,'0'0'100,"0"0"-174,0 0 55,0 0 73,0 0-52,0 0-17,0 0-11,0-1 22,0 1-1,0 0 11,0 1-7,-2 0-15,1 2 15,-1 3 0,-4 7-72,-15 23 53,2-1-95,-4-2-92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4-20T14:56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23661 13208 18,'0'0'248,"0"0"-348,0 0 37,0 0 29,0 0 38,0 0-20,-8 0-10,8 0 13,0 0 12,0 0 1,0 0-5,0 0 10,0 0-6,0 0 2,0 0 0,0 0-1,0 0 0,-1 0 0,1 0 0,0 0 3,0 0-6,0 4 4,0 5-2,0 4 14,0 7-18,0 6-2,0 5 23,3 4-2,2 5-18,1 0-6,0 0 5,-2-3 2,0-6-5,-1-7 8,0-7-1,-1-7 4,-2-3-5,2-4 2,-2-3 5,0 0-2,1 0-12,-1 0-7,2 0-20,-2-7 11,0-1-30,0-4-167</inkml:trace>
  <inkml:trace contextRef="#ctx0" brushRef="#br0">23719 13258 196,'0'0'241,"0"0"-359,0 0 54,0 0 89,0 0-46,0 0-36,0 0 51,12-1 6,8 5 1,5-2 9,5-2-8,7 0 0,3-3-6,4-10 0,1 0-2,-2-2 11,-4 4-11,-4 2 6,-6 6 0,-9 0-6,-4 3 1,-3 0 6,-5 0 0,0 6 5,-2 3-10,2 0-4,-5 0 10,0 4-10,-2 2 19,-1 2-2,0 3-9,0 3 1,0 1-1,-6 1 1,-4 1 0,1-1 8,-2-1-5,-2-3-11,2-1 0,4-5 6,-2-4 1,5-5-1,-1-2-11,1-1 23,1-1-16,-4 0 6,-1-2-18,-1 0 1,-2 0 3,-3-7-28,1-3 2,2-1-70</inkml:trace>
  <inkml:trace contextRef="#ctx0" brushRef="#br0">23837 13380 335,'0'0'93,"0"0"-124,0 0 41,0 0 17,0 0-45,0 0-28,0 0 12,8 1 33,5 1 8,5-1 5,4-1-20,2 0 9,0 0-12,3 0 18,0-3-15,-3-3-10,-1 3-3,-6-2 1,-2 4-15,-9 1-12,-3 0-5,-3 3 7</inkml:trace>
  <inkml:trace contextRef="#ctx0" brushRef="#br0">23787 13558 325,'0'0'142,"0"0"-247,0 0 132,0 0 20,0 0-76,0 0-15,0 0 13,12 0 30,4 0 8,5 0-5,1 0-11,5 0 10,3-2-7,-1-5 5,1-1-20,0-1-3,-3 2-14,-2 0-3,-7 3 7,-7-1-4</inkml:trace>
  <inkml:trace contextRef="#ctx0" brushRef="#br0">23961 13287 64,'0'0'269,"0"0"-393,0 0 87,0 0 23,0 0-21,0 0-17,0 0 47,-7 46 49,7-9-38,4 9-11,-3 5-8,1 7 9,-2 0 4,0 2-14,0-4 8,0-3-3,0-6 18,0-7-13,-2-7-1,2-9 4,0-9 1,0-7-43,0-5-12,0-3-25,0 0-13,0-8-16</inkml:trace>
  <inkml:trace contextRef="#ctx0" brushRef="#br0">23614 15455 222,'0'0'123,"0"0"-157,0 0 39,0 0 9,0 0-34,0 0 0,0 0 14,-25-39 5,25 38 8,-1 1-14,1 0-4,0 0-1,0 0-4,0 0 7,0 0 3,0 0-1,0 0 8,0 0-1,0 0 0,0 0-1,0 0 0,0 0-7,0 0 11,0 0-5,11 0 10,5 1-8,6 0 0,4 1-6,4-1 11,-1 1-16,0 0 7,-4 0 0,-4 1-6,-2 1 14,-4 4-9,-3 1 0,-6 2 2,-2 3 12,-2 2 1,-2 2-2,0 3 4,-4 3-18,-8 4 0,-6-1 7,-2 6 8,-2 3-14,-4 1 12,0 6-7,-1 1-1,0 1 2,3-1-1,2-4 13,3-2 5,3-7-36,3-6 7,6-7 16,1-5-5,3-3-5,3-1 4,0-5 0,0 1 1,0-2 0,0 4 15,0-2-22,9 0 1,1 0 17,5-1-16,7 1 8,4-2-4,9 2-1,6 0 0,4-2-3,4 0 5,0 0 2,-1 2-4,-2-2 2,-6-3 0,-4 3 5,-7-2-10,-7-1 20,-6 0-11,-2 0-2,-2-2 6,-2-11 0,-2-5-17,1-10 10,0-9-18,-2-7 5,-3-3 12,1 3 1,-2 0-2,0 6 1,0 5 6,-2 4-12,1 3 5,-2 2 1,0 1 0,0 2 0,0 0-10,-2 1-12,-5 0-4,-12-4-19,3 5-70,-1 4-237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DB05-5704-4536-813B-A04649EA0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491B-084F-43FE-BDF3-6AF1AB52E0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.png"/><Relationship Id="rId11" Type="http://schemas.openxmlformats.org/officeDocument/2006/relationships/customXml" Target="../ink/ink2.xml"/><Relationship Id="rId10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816633" y="5790092"/>
            <a:ext cx="5653608" cy="5826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应如何安排原油的采购和加工</a:t>
            </a:r>
            <a:r>
              <a:rPr lang="zh-CN" altLang="en-US" sz="2800" b="1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？</a:t>
            </a:r>
            <a:r>
              <a:rPr lang="zh-CN" altLang="en-US" sz="2800" b="1"/>
              <a:t>  </a:t>
            </a:r>
            <a:endParaRPr lang="zh-CN" altLang="en-US" sz="2800" b="1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6725" y="2997200"/>
            <a:ext cx="8209731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市场上可买到不超过</a:t>
            </a:r>
            <a:r>
              <a:rPr lang="en-US" altLang="zh-CN" sz="2800" b="1" dirty="0"/>
              <a:t>1500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购买量不超过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时的单价为</a:t>
            </a:r>
            <a:r>
              <a:rPr lang="en-US" altLang="zh-CN" sz="2800" b="1" dirty="0"/>
              <a:t>10000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购买量超过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但不超过</a:t>
            </a:r>
            <a:r>
              <a:rPr lang="en-US" altLang="zh-CN" sz="2800" b="1" dirty="0"/>
              <a:t>1000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时，超过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部分</a:t>
            </a:r>
            <a:r>
              <a:rPr lang="en-US" altLang="zh-CN" sz="2800" b="1" dirty="0"/>
              <a:t>8000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购买量超过</a:t>
            </a:r>
            <a:r>
              <a:rPr lang="en-US" altLang="zh-CN" sz="2800" b="1" dirty="0"/>
              <a:t>1000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时，超过</a:t>
            </a:r>
            <a:r>
              <a:rPr lang="en-US" altLang="zh-CN" sz="2800" b="1" dirty="0"/>
              <a:t>1000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的部分</a:t>
            </a:r>
            <a:r>
              <a:rPr lang="en-US" altLang="zh-CN" sz="2800" b="1" dirty="0"/>
              <a:t>6000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/t.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553200" y="1125538"/>
            <a:ext cx="2266950" cy="1600200"/>
            <a:chOff x="4128" y="576"/>
            <a:chExt cx="1428" cy="1008"/>
          </a:xfrm>
        </p:grpSpPr>
        <p:sp>
          <p:nvSpPr>
            <p:cNvPr id="47122" name="Text Box 6"/>
            <p:cNvSpPr txBox="1">
              <a:spLocks noChangeArrowheads="1"/>
            </p:cNvSpPr>
            <p:nvPr/>
          </p:nvSpPr>
          <p:spPr bwMode="auto">
            <a:xfrm>
              <a:off x="4128" y="576"/>
              <a:ext cx="1428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售价</a:t>
              </a:r>
              <a:r>
                <a:rPr lang="en-US" altLang="zh-CN" sz="2800" b="1"/>
                <a:t>4800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/t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47123" name="Text Box 7"/>
            <p:cNvSpPr txBox="1">
              <a:spLocks noChangeArrowheads="1"/>
            </p:cNvSpPr>
            <p:nvPr/>
          </p:nvSpPr>
          <p:spPr bwMode="auto">
            <a:xfrm>
              <a:off x="4128" y="1257"/>
              <a:ext cx="1428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售价</a:t>
              </a:r>
              <a:r>
                <a:rPr lang="en-US" altLang="zh-CN" sz="2800" b="1"/>
                <a:t>5600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/t</a:t>
              </a:r>
              <a:endParaRPr lang="zh-CN" altLang="en-US" sz="2800" b="1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314325" y="1341438"/>
            <a:ext cx="1743075" cy="1295400"/>
            <a:chOff x="198" y="720"/>
            <a:chExt cx="1098" cy="816"/>
          </a:xfrm>
        </p:grpSpPr>
        <p:sp>
          <p:nvSpPr>
            <p:cNvPr id="47120" name="Text Box 9"/>
            <p:cNvSpPr txBox="1">
              <a:spLocks noChangeArrowheads="1"/>
            </p:cNvSpPr>
            <p:nvPr/>
          </p:nvSpPr>
          <p:spPr bwMode="auto">
            <a:xfrm>
              <a:off x="235" y="720"/>
              <a:ext cx="1013" cy="327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库存</a:t>
              </a:r>
              <a:r>
                <a:rPr lang="en-US" altLang="zh-CN" sz="2800" b="1"/>
                <a:t>500t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198" y="1209"/>
              <a:ext cx="1098" cy="327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库存</a:t>
              </a:r>
              <a:r>
                <a:rPr lang="en-US" altLang="zh-CN" sz="2800" b="1"/>
                <a:t>1000t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123728" y="1010072"/>
            <a:ext cx="4353272" cy="1993478"/>
            <a:chOff x="1270" y="480"/>
            <a:chExt cx="2810" cy="1274"/>
          </a:xfrm>
        </p:grpSpPr>
        <p:sp>
          <p:nvSpPr>
            <p:cNvPr id="47112" name="Text Box 12"/>
            <p:cNvSpPr txBox="1">
              <a:spLocks noChangeArrowheads="1"/>
            </p:cNvSpPr>
            <p:nvPr/>
          </p:nvSpPr>
          <p:spPr bwMode="auto">
            <a:xfrm>
              <a:off x="2976" y="480"/>
              <a:ext cx="110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汽油甲</a:t>
              </a:r>
              <a:r>
                <a:rPr lang="en-US" altLang="zh-CN" sz="2800" b="1"/>
                <a:t>(A</a:t>
              </a:r>
              <a:r>
                <a:rPr lang="en-US" altLang="zh-CN" sz="2800" b="1">
                  <a:sym typeface="Symbol" panose="05050102010706020507" pitchFamily="18" charset="2"/>
                </a:rPr>
                <a:t></a:t>
              </a:r>
              <a:r>
                <a:rPr lang="en-US" altLang="zh-CN" sz="2800" b="1"/>
                <a:t>50%) </a:t>
              </a:r>
              <a:endParaRPr lang="en-US" altLang="zh-CN" sz="2800" b="1"/>
            </a:p>
          </p:txBody>
        </p:sp>
        <p:sp>
          <p:nvSpPr>
            <p:cNvPr id="47113" name="Line 13"/>
            <p:cNvSpPr>
              <a:spLocks noChangeShapeType="1"/>
            </p:cNvSpPr>
            <p:nvPr/>
          </p:nvSpPr>
          <p:spPr bwMode="auto">
            <a:xfrm>
              <a:off x="2064" y="91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4"/>
            <p:cNvSpPr>
              <a:spLocks noChangeShapeType="1"/>
            </p:cNvSpPr>
            <p:nvPr/>
          </p:nvSpPr>
          <p:spPr bwMode="auto">
            <a:xfrm flipV="1">
              <a:off x="2064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Text Box 15"/>
            <p:cNvSpPr txBox="1">
              <a:spLocks noChangeArrowheads="1"/>
            </p:cNvSpPr>
            <p:nvPr/>
          </p:nvSpPr>
          <p:spPr bwMode="auto">
            <a:xfrm>
              <a:off x="1270" y="720"/>
              <a:ext cx="79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原油</a:t>
              </a:r>
              <a:r>
                <a:rPr lang="en-US" altLang="zh-CN" sz="2800" b="1" dirty="0"/>
                <a:t>A </a:t>
              </a:r>
              <a:endParaRPr lang="en-US" altLang="zh-CN" sz="2800" b="1" dirty="0"/>
            </a:p>
          </p:txBody>
        </p:sp>
        <p:sp>
          <p:nvSpPr>
            <p:cNvPr id="47116" name="Text Box 16"/>
            <p:cNvSpPr txBox="1">
              <a:spLocks noChangeArrowheads="1"/>
            </p:cNvSpPr>
            <p:nvPr/>
          </p:nvSpPr>
          <p:spPr bwMode="auto">
            <a:xfrm>
              <a:off x="1270" y="1200"/>
              <a:ext cx="79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原油</a:t>
              </a:r>
              <a:r>
                <a:rPr lang="en-US" altLang="zh-CN" sz="2800" b="1"/>
                <a:t>B </a:t>
              </a:r>
              <a:endParaRPr lang="en-US" altLang="zh-CN" sz="2800" b="1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2064" y="91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2064" y="8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Text Box 19"/>
            <p:cNvSpPr txBox="1">
              <a:spLocks noChangeArrowheads="1"/>
            </p:cNvSpPr>
            <p:nvPr/>
          </p:nvSpPr>
          <p:spPr bwMode="auto">
            <a:xfrm>
              <a:off x="2976" y="1152"/>
              <a:ext cx="110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汽油乙 </a:t>
              </a:r>
              <a:r>
                <a:rPr lang="en-US" altLang="zh-CN" sz="2800" b="1"/>
                <a:t>(A</a:t>
              </a:r>
              <a:r>
                <a:rPr lang="en-US" altLang="zh-CN" sz="2800" b="1">
                  <a:sym typeface="Symbol" panose="05050102010706020507" pitchFamily="18" charset="2"/>
                </a:rPr>
                <a:t></a:t>
              </a:r>
              <a:r>
                <a:rPr lang="en-US" altLang="zh-CN" sz="2800" b="1"/>
                <a:t>60%) </a:t>
              </a:r>
              <a:endParaRPr lang="en-US" altLang="zh-CN" sz="2800" b="1"/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2671" y="476672"/>
            <a:ext cx="4038600" cy="533400"/>
          </a:xfrm>
          <a:prstGeom prst="rect">
            <a:avLst/>
          </a:prstGeo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2  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原油采购与加工 </a:t>
            </a:r>
            <a:endParaRPr lang="zh-CN" altLang="en-US" sz="3200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 autoUpdateAnimBg="0"/>
      <p:bldP spid="40964" grpId="0" animBg="1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011863" y="4221163"/>
            <a:ext cx="2895600" cy="15636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 dirty="0"/>
              <a:t>IP</a:t>
            </a:r>
            <a:r>
              <a:rPr lang="zh-CN" altLang="en-US" sz="2800" b="1" dirty="0">
                <a:latin typeface="宋体" panose="02010600030101010101" pitchFamily="2" charset="-122"/>
              </a:rPr>
              <a:t>模型，</a:t>
            </a:r>
            <a:r>
              <a:rPr lang="en-US" altLang="zh-CN" sz="2800" b="1" dirty="0"/>
              <a:t>LINGO</a:t>
            </a:r>
            <a:r>
              <a:rPr lang="zh-CN" altLang="en-US" sz="2800" b="1" dirty="0">
                <a:latin typeface="宋体" panose="02010600030101010101" pitchFamily="2" charset="-122"/>
              </a:rPr>
              <a:t>求解，得到的结果与方法</a:t>
            </a:r>
            <a:r>
              <a:rPr lang="en-US" altLang="zh-CN" sz="2800" b="1" dirty="0"/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相同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49238" y="5373688"/>
          <a:ext cx="3962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" imgW="1625600" imgH="228600" progId="Equation.3">
                  <p:embed/>
                </p:oleObj>
              </mc:Choice>
              <mc:Fallback>
                <p:oleObj name="Equation" r:id="rId1" imgW="1625600" imgH="228600" progId="Equation.3">
                  <p:embed/>
                  <p:pic>
                    <p:nvPicPr>
                      <p:cNvPr id="0" name="图片 7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373688"/>
                        <a:ext cx="3962400" cy="5556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50825" y="5949950"/>
          <a:ext cx="6324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2527300" imgH="228600" progId="Equation.3">
                  <p:embed/>
                </p:oleObj>
              </mc:Choice>
              <mc:Fallback>
                <p:oleObj name="Equation" r:id="rId3" imgW="2527300" imgH="228600" progId="Equation.3">
                  <p:embed/>
                  <p:pic>
                    <p:nvPicPr>
                      <p:cNvPr id="0" name="图片 7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949950"/>
                        <a:ext cx="6324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23850" y="2968179"/>
            <a:ext cx="4495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/>
              <a:t>y</a:t>
            </a:r>
            <a:r>
              <a:rPr lang="en-US" altLang="zh-CN" sz="2800" b="1" i="1" baseline="-30000"/>
              <a:t>k</a:t>
            </a:r>
            <a:r>
              <a:rPr lang="en-US" altLang="zh-CN" sz="2800" b="1"/>
              <a:t>=1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否则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 i="1"/>
              <a:t>y</a:t>
            </a:r>
            <a:r>
              <a:rPr lang="en-US" altLang="zh-CN" sz="2800" b="1" i="1" baseline="-30000"/>
              <a:t>k</a:t>
            </a:r>
            <a:r>
              <a:rPr lang="en-US" altLang="zh-CN" sz="2800" b="1"/>
              <a:t>=0</a:t>
            </a:r>
            <a:endParaRPr lang="en-US" altLang="zh-CN" sz="2800" b="1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28600" y="3703364"/>
          <a:ext cx="609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" r:id="rId5" imgW="2603500" imgH="228600" progId="Equation.3">
                  <p:embed/>
                </p:oleObj>
              </mc:Choice>
              <mc:Fallback>
                <p:oleObj name="" r:id="rId5" imgW="2603500" imgH="228600" progId="Equation.3">
                  <p:embed/>
                  <p:pic>
                    <p:nvPicPr>
                      <p:cNvPr id="0" name="图片 7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03364"/>
                        <a:ext cx="609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28600" y="4293914"/>
          <a:ext cx="5562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" r:id="rId7" imgW="2565400" imgH="228600" progId="Equation.3">
                  <p:embed/>
                </p:oleObj>
              </mc:Choice>
              <mc:Fallback>
                <p:oleObj name="" r:id="rId7" imgW="2565400" imgH="228600" progId="Equation.3">
                  <p:embed/>
                  <p:pic>
                    <p:nvPicPr>
                      <p:cNvPr id="0" name="图片 7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93914"/>
                        <a:ext cx="5562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28600" y="4797425"/>
          <a:ext cx="5562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" r:id="rId9" imgW="2222500" imgH="228600" progId="Equation.3">
                  <p:embed/>
                </p:oleObj>
              </mc:Choice>
              <mc:Fallback>
                <p:oleObj name="" r:id="rId9" imgW="2222500" imgH="228600" progId="Equation.3">
                  <p:embed/>
                  <p:pic>
                    <p:nvPicPr>
                      <p:cNvPr id="0" name="图片 7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97425"/>
                        <a:ext cx="5562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304800" y="539304"/>
            <a:ext cx="1143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方法</a:t>
            </a:r>
            <a:r>
              <a:rPr lang="en-US" altLang="zh-CN" sz="2800" b="1"/>
              <a:t>3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73063" y="1123504"/>
            <a:ext cx="4343400" cy="1801812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 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 z</a:t>
            </a:r>
            <a:r>
              <a:rPr lang="en-US" altLang="zh-CN" sz="2800" b="1" i="1" baseline="-30000"/>
              <a:t>k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/>
              <a:t>+</a:t>
            </a:r>
            <a:r>
              <a:rPr lang="en-US" altLang="zh-CN" sz="2800" b="1" i="1"/>
              <a:t>z 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 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z</a:t>
            </a:r>
            <a:r>
              <a:rPr lang="en-US" altLang="zh-CN" sz="2800" b="1" i="1" baseline="-30000"/>
              <a:t>k</a:t>
            </a:r>
            <a:r>
              <a:rPr lang="en-US" altLang="zh-CN" sz="2800" b="1"/>
              <a:t>+</a:t>
            </a:r>
            <a:r>
              <a:rPr lang="en-US" altLang="zh-CN" sz="2800" b="1" i="1"/>
              <a:t>z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 </a:t>
            </a:r>
            <a:r>
              <a:rPr lang="en-US" altLang="zh-CN" sz="2800" b="1"/>
              <a:t>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z</a:t>
            </a:r>
            <a:r>
              <a:rPr lang="en-US" altLang="zh-CN" sz="2800" b="1" i="1" baseline="-30000"/>
              <a:t>k</a:t>
            </a:r>
            <a:r>
              <a:rPr lang="en-US" altLang="zh-CN" sz="2800" b="1"/>
              <a:t>, </a:t>
            </a:r>
            <a:r>
              <a:rPr lang="en-US" altLang="zh-CN" sz="2800" b="1" i="1"/>
              <a:t>z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 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0, 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</a:t>
            </a:r>
            <a:r>
              <a:rPr lang="en-US" altLang="zh-CN" sz="2800" b="1" i="1"/>
              <a:t> z</a:t>
            </a:r>
            <a:r>
              <a:rPr lang="en-US" altLang="zh-CN" sz="2800" b="1" i="1" baseline="-30000"/>
              <a:t>k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/>
              <a:t>)+</a:t>
            </a:r>
            <a:r>
              <a:rPr lang="en-US" altLang="zh-CN" sz="2800" b="1" i="1"/>
              <a:t>z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 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k</a:t>
            </a:r>
            <a:r>
              <a:rPr lang="en-US" altLang="zh-CN" sz="2800" b="1" baseline="-30000"/>
              <a:t>+1 </a:t>
            </a:r>
            <a:r>
              <a:rPr lang="en-US" altLang="zh-CN" sz="2800" b="1"/>
              <a:t>).</a:t>
            </a:r>
            <a:endParaRPr lang="en-US" altLang="zh-CN" sz="2800" b="1"/>
          </a:p>
        </p:txBody>
      </p:sp>
      <p:grpSp>
        <p:nvGrpSpPr>
          <p:cNvPr id="56331" name="Group 12"/>
          <p:cNvGrpSpPr/>
          <p:nvPr/>
        </p:nvGrpSpPr>
        <p:grpSpPr bwMode="auto">
          <a:xfrm>
            <a:off x="4760913" y="404664"/>
            <a:ext cx="4419600" cy="3194050"/>
            <a:chOff x="2976" y="0"/>
            <a:chExt cx="2784" cy="2012"/>
          </a:xfrm>
        </p:grpSpPr>
        <p:grpSp>
          <p:nvGrpSpPr>
            <p:cNvPr id="56333" name="Group 13"/>
            <p:cNvGrpSpPr/>
            <p:nvPr/>
          </p:nvGrpSpPr>
          <p:grpSpPr bwMode="auto">
            <a:xfrm>
              <a:off x="2976" y="0"/>
              <a:ext cx="2784" cy="1754"/>
              <a:chOff x="2832" y="432"/>
              <a:chExt cx="2784" cy="1754"/>
            </a:xfrm>
          </p:grpSpPr>
          <p:sp>
            <p:nvSpPr>
              <p:cNvPr id="56335" name="Text Box 14"/>
              <p:cNvSpPr txBox="1">
                <a:spLocks noChangeArrowheads="1"/>
              </p:cNvSpPr>
              <p:nvPr/>
            </p:nvSpPr>
            <p:spPr bwMode="auto">
              <a:xfrm>
                <a:off x="2973" y="432"/>
                <a:ext cx="560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 i="1"/>
                  <a:t>c</a:t>
                </a:r>
                <a:r>
                  <a:rPr kumimoji="0" lang="en-US" altLang="zh-CN" sz="2000" b="1"/>
                  <a:t>(</a:t>
                </a:r>
                <a:r>
                  <a:rPr kumimoji="0" lang="en-US" altLang="zh-CN" sz="2000" b="1" i="1"/>
                  <a:t>x</a:t>
                </a:r>
                <a:r>
                  <a:rPr kumimoji="0" lang="en-US" altLang="zh-CN" sz="2000" b="1"/>
                  <a:t>)</a:t>
                </a:r>
                <a:endParaRPr kumimoji="0" lang="en-US" altLang="zh-CN" sz="2000" b="1" i="1"/>
              </a:p>
            </p:txBody>
          </p:sp>
          <p:sp>
            <p:nvSpPr>
              <p:cNvPr id="56336" name="Text Box 15"/>
              <p:cNvSpPr txBox="1">
                <a:spLocks noChangeArrowheads="1"/>
              </p:cNvSpPr>
              <p:nvPr/>
            </p:nvSpPr>
            <p:spPr bwMode="auto">
              <a:xfrm>
                <a:off x="5329" y="1912"/>
                <a:ext cx="287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 i="1"/>
                  <a:t>x</a:t>
                </a:r>
                <a:endParaRPr kumimoji="0" lang="en-US" altLang="zh-CN" sz="2000" b="1" i="1"/>
              </a:p>
            </p:txBody>
          </p:sp>
          <p:sp>
            <p:nvSpPr>
              <p:cNvPr id="56337" name="Text Box 16"/>
              <p:cNvSpPr txBox="1">
                <a:spLocks noChangeArrowheads="1"/>
              </p:cNvSpPr>
              <p:nvPr/>
            </p:nvSpPr>
            <p:spPr bwMode="auto">
              <a:xfrm>
                <a:off x="2832" y="778"/>
                <a:ext cx="546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/>
                  <a:t>12000</a:t>
                </a:r>
                <a:endParaRPr kumimoji="0" lang="en-US" altLang="zh-CN" sz="2000" b="1"/>
              </a:p>
            </p:txBody>
          </p:sp>
          <p:sp>
            <p:nvSpPr>
              <p:cNvPr id="56338" name="Text Box 17"/>
              <p:cNvSpPr txBox="1">
                <a:spLocks noChangeArrowheads="1"/>
              </p:cNvSpPr>
              <p:nvPr/>
            </p:nvSpPr>
            <p:spPr bwMode="auto">
              <a:xfrm>
                <a:off x="2923" y="993"/>
                <a:ext cx="517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/>
                  <a:t>9000</a:t>
                </a:r>
                <a:endParaRPr kumimoji="0" lang="en-US" altLang="zh-CN" sz="2000" b="1"/>
              </a:p>
            </p:txBody>
          </p:sp>
          <p:sp>
            <p:nvSpPr>
              <p:cNvPr id="56339" name="Text Box 18"/>
              <p:cNvSpPr txBox="1">
                <a:spLocks noChangeArrowheads="1"/>
              </p:cNvSpPr>
              <p:nvPr/>
            </p:nvSpPr>
            <p:spPr bwMode="auto">
              <a:xfrm>
                <a:off x="2909" y="1351"/>
                <a:ext cx="517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/>
                  <a:t>5000</a:t>
                </a:r>
                <a:endParaRPr kumimoji="0" lang="en-US" altLang="zh-CN" sz="2000" b="1"/>
              </a:p>
            </p:txBody>
          </p:sp>
          <p:sp>
            <p:nvSpPr>
              <p:cNvPr id="56340" name="Text Box 19"/>
              <p:cNvSpPr txBox="1">
                <a:spLocks noChangeArrowheads="1"/>
              </p:cNvSpPr>
              <p:nvPr/>
            </p:nvSpPr>
            <p:spPr bwMode="auto">
              <a:xfrm>
                <a:off x="3210" y="1935"/>
                <a:ext cx="28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 i="1" dirty="0"/>
                  <a:t>O</a:t>
                </a:r>
                <a:endParaRPr kumimoji="0" lang="en-US" altLang="zh-CN" sz="2000" b="1" i="1" dirty="0"/>
              </a:p>
            </p:txBody>
          </p:sp>
          <p:sp>
            <p:nvSpPr>
              <p:cNvPr id="56341" name="Text Box 20"/>
              <p:cNvSpPr txBox="1">
                <a:spLocks noChangeArrowheads="1"/>
              </p:cNvSpPr>
              <p:nvPr/>
            </p:nvSpPr>
            <p:spPr bwMode="auto">
              <a:xfrm>
                <a:off x="3684" y="1947"/>
                <a:ext cx="402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/>
                  <a:t>500</a:t>
                </a:r>
                <a:endParaRPr kumimoji="0" lang="en-US" altLang="zh-CN" sz="2000" b="1"/>
              </a:p>
            </p:txBody>
          </p:sp>
          <p:sp>
            <p:nvSpPr>
              <p:cNvPr id="56342" name="Text Box 21"/>
              <p:cNvSpPr txBox="1">
                <a:spLocks noChangeArrowheads="1"/>
              </p:cNvSpPr>
              <p:nvPr/>
            </p:nvSpPr>
            <p:spPr bwMode="auto">
              <a:xfrm>
                <a:off x="4158" y="1935"/>
                <a:ext cx="48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/>
                  <a:t>1000</a:t>
                </a:r>
                <a:endParaRPr kumimoji="0" lang="en-US" altLang="zh-CN" sz="2000" b="1"/>
              </a:p>
            </p:txBody>
          </p:sp>
          <p:sp>
            <p:nvSpPr>
              <p:cNvPr id="56343" name="Text Box 22"/>
              <p:cNvSpPr txBox="1">
                <a:spLocks noChangeArrowheads="1"/>
              </p:cNvSpPr>
              <p:nvPr/>
            </p:nvSpPr>
            <p:spPr bwMode="auto">
              <a:xfrm>
                <a:off x="4761" y="1947"/>
                <a:ext cx="48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0" lang="en-US" altLang="zh-CN" sz="2000" b="1"/>
                  <a:t>1500</a:t>
                </a:r>
                <a:endParaRPr kumimoji="0" lang="en-US" altLang="zh-CN" sz="2000" b="1"/>
              </a:p>
            </p:txBody>
          </p:sp>
          <p:sp>
            <p:nvSpPr>
              <p:cNvPr id="56344" name="Line 23"/>
              <p:cNvSpPr>
                <a:spLocks noChangeShapeType="1"/>
              </p:cNvSpPr>
              <p:nvPr/>
            </p:nvSpPr>
            <p:spPr bwMode="auto">
              <a:xfrm flipH="1" flipV="1">
                <a:off x="3332" y="575"/>
                <a:ext cx="4" cy="1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5" name="Line 24"/>
              <p:cNvSpPr>
                <a:spLocks noChangeShapeType="1"/>
              </p:cNvSpPr>
              <p:nvPr/>
            </p:nvSpPr>
            <p:spPr bwMode="auto">
              <a:xfrm flipV="1">
                <a:off x="3336" y="1440"/>
                <a:ext cx="552" cy="5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6" name="Line 25"/>
              <p:cNvSpPr>
                <a:spLocks noChangeShapeType="1"/>
              </p:cNvSpPr>
              <p:nvPr/>
            </p:nvSpPr>
            <p:spPr bwMode="auto">
              <a:xfrm flipH="1">
                <a:off x="3864" y="145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Line 26"/>
              <p:cNvSpPr>
                <a:spLocks noChangeShapeType="1"/>
              </p:cNvSpPr>
              <p:nvPr/>
            </p:nvSpPr>
            <p:spPr bwMode="auto">
              <a:xfrm flipV="1">
                <a:off x="4388" y="1112"/>
                <a:ext cx="0" cy="8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8" name="Line 27"/>
              <p:cNvSpPr>
                <a:spLocks noChangeShapeType="1"/>
              </p:cNvSpPr>
              <p:nvPr/>
            </p:nvSpPr>
            <p:spPr bwMode="auto">
              <a:xfrm flipV="1">
                <a:off x="3857" y="1104"/>
                <a:ext cx="559" cy="3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9" name="Line 28"/>
              <p:cNvSpPr>
                <a:spLocks noChangeShapeType="1"/>
              </p:cNvSpPr>
              <p:nvPr/>
            </p:nvSpPr>
            <p:spPr bwMode="auto">
              <a:xfrm flipH="1" flipV="1">
                <a:off x="4977" y="909"/>
                <a:ext cx="0" cy="10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0" name="Line 29"/>
              <p:cNvSpPr>
                <a:spLocks noChangeShapeType="1"/>
              </p:cNvSpPr>
              <p:nvPr/>
            </p:nvSpPr>
            <p:spPr bwMode="auto">
              <a:xfrm flipV="1">
                <a:off x="4388" y="909"/>
                <a:ext cx="575" cy="2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1" name="Line 30"/>
              <p:cNvSpPr>
                <a:spLocks noChangeShapeType="1"/>
              </p:cNvSpPr>
              <p:nvPr/>
            </p:nvSpPr>
            <p:spPr bwMode="auto">
              <a:xfrm>
                <a:off x="3325" y="1983"/>
                <a:ext cx="20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2" name="Line 31"/>
              <p:cNvSpPr>
                <a:spLocks noChangeShapeType="1"/>
              </p:cNvSpPr>
              <p:nvPr/>
            </p:nvSpPr>
            <p:spPr bwMode="auto">
              <a:xfrm flipH="1">
                <a:off x="3325" y="897"/>
                <a:ext cx="1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3" name="Line 32"/>
              <p:cNvSpPr>
                <a:spLocks noChangeShapeType="1"/>
              </p:cNvSpPr>
              <p:nvPr/>
            </p:nvSpPr>
            <p:spPr bwMode="auto">
              <a:xfrm flipH="1">
                <a:off x="3325" y="1112"/>
                <a:ext cx="10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4" name="Line 33"/>
              <p:cNvSpPr>
                <a:spLocks noChangeShapeType="1"/>
              </p:cNvSpPr>
              <p:nvPr/>
            </p:nvSpPr>
            <p:spPr bwMode="auto">
              <a:xfrm flipH="1">
                <a:off x="3325" y="1458"/>
                <a:ext cx="5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34" name="Text Box 34"/>
            <p:cNvSpPr txBox="1">
              <a:spLocks noChangeArrowheads="1"/>
            </p:cNvSpPr>
            <p:nvPr/>
          </p:nvSpPr>
          <p:spPr bwMode="auto">
            <a:xfrm>
              <a:off x="3360" y="1724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/>
                <a:t>b</a:t>
              </a:r>
              <a:r>
                <a:rPr lang="en-US" altLang="zh-CN" b="1" baseline="-30000" dirty="0"/>
                <a:t>1            </a:t>
              </a:r>
              <a:r>
                <a:rPr lang="en-US" altLang="zh-CN" b="1" i="1" dirty="0"/>
                <a:t>b</a:t>
              </a:r>
              <a:r>
                <a:rPr lang="en-US" altLang="zh-CN" b="1" baseline="-30000" dirty="0"/>
                <a:t>2</a:t>
              </a:r>
              <a:r>
                <a:rPr lang="en-US" altLang="zh-CN" b="1" dirty="0"/>
                <a:t>       </a:t>
              </a:r>
              <a:r>
                <a:rPr lang="en-US" altLang="zh-CN" b="1" i="1" dirty="0"/>
                <a:t>b</a:t>
              </a:r>
              <a:r>
                <a:rPr lang="en-US" altLang="zh-CN" b="1" baseline="-30000" dirty="0"/>
                <a:t>3</a:t>
              </a:r>
              <a:r>
                <a:rPr lang="en-US" altLang="zh-CN" b="1" dirty="0"/>
                <a:t>         </a:t>
              </a:r>
              <a:r>
                <a:rPr lang="en-US" altLang="zh-CN" b="1" i="1" dirty="0"/>
                <a:t>b</a:t>
              </a:r>
              <a:r>
                <a:rPr lang="en-US" altLang="zh-CN" b="1" baseline="-30000" dirty="0"/>
                <a:t>4</a:t>
              </a:r>
              <a:endParaRPr lang="en-US" altLang="zh-CN" sz="2800" b="1" dirty="0"/>
            </a:p>
          </p:txBody>
        </p:sp>
      </p:grp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057400" y="525016"/>
            <a:ext cx="20574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对于</a:t>
            </a:r>
            <a:r>
              <a:rPr lang="en-US" altLang="zh-CN" sz="2800" b="1" i="1"/>
              <a:t>k</a:t>
            </a:r>
            <a:r>
              <a:rPr lang="en-US" altLang="zh-CN" sz="2800" b="1"/>
              <a:t>=1,2,3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 autoUpdateAnimBg="0"/>
      <p:bldP spid="49158" grpId="0" autoUpdateAnimBg="0"/>
      <p:bldP spid="49163" grpId="0" animBg="1" autoUpdateAnimBg="0"/>
      <p:bldP spid="4918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1188" y="4941888"/>
            <a:ext cx="8064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方法</a:t>
            </a:r>
            <a:r>
              <a:rPr lang="en-US" altLang="zh-CN" sz="2800" b="1">
                <a:solidFill>
                  <a:srgbClr val="FF0000"/>
                </a:solidFill>
              </a:rPr>
              <a:t>3:</a:t>
            </a:r>
            <a:r>
              <a:rPr lang="en-US" altLang="zh-CN" sz="2800" b="1"/>
              <a:t> </a:t>
            </a:r>
            <a:r>
              <a:rPr lang="zh-CN" altLang="en-US" sz="2800" b="1"/>
              <a:t>直接处理分段线性函数，方法更具一般性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539552" y="1412875"/>
            <a:ext cx="81361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分段函数</a:t>
            </a:r>
            <a:r>
              <a:rPr lang="zh-CN" altLang="en-US" sz="2800" b="1" dirty="0">
                <a:latin typeface="宋体" panose="02010600030101010101" pitchFamily="2" charset="-122"/>
              </a:rPr>
              <a:t>无法直接用非线性规划方法或软件求解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39750" y="2205038"/>
            <a:ext cx="8135938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</a:rPr>
              <a:t>1: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增加约束化为</a:t>
            </a:r>
            <a:r>
              <a:rPr lang="zh-CN" altLang="en-US" sz="2800" b="1" dirty="0">
                <a:latin typeface="宋体" panose="02010600030101010101" pitchFamily="2" charset="-122"/>
              </a:rPr>
              <a:t>非线性规划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可以用</a:t>
            </a:r>
            <a:r>
              <a:rPr lang="en-US" altLang="zh-CN" sz="2800" b="1" dirty="0" smtClean="0"/>
              <a:t>LINGO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/>
              <a:t>求解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但可能</a:t>
            </a:r>
            <a:r>
              <a:rPr lang="zh-CN" altLang="en-US" sz="2800" b="1" dirty="0">
                <a:latin typeface="宋体" panose="02010600030101010101" pitchFamily="2" charset="-122"/>
              </a:rPr>
              <a:t>得到的是局部最优解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611188" y="3573463"/>
            <a:ext cx="7921625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</a:rPr>
              <a:t>2: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引入</a:t>
            </a:r>
            <a:r>
              <a:rPr lang="en-US" altLang="zh-CN" sz="2800" b="1" dirty="0"/>
              <a:t>0-1</a:t>
            </a:r>
            <a:r>
              <a:rPr lang="zh-CN" altLang="en-US" sz="2800" b="1" dirty="0"/>
              <a:t>变量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化为</a:t>
            </a:r>
            <a:r>
              <a:rPr lang="zh-CN" altLang="en-US" sz="2800" b="1" dirty="0">
                <a:latin typeface="宋体" panose="02010600030101010101" pitchFamily="2" charset="-122"/>
              </a:rPr>
              <a:t>线性规划模型</a:t>
            </a:r>
            <a:r>
              <a:rPr lang="en-US" altLang="zh-CN" sz="2800" b="1" dirty="0"/>
              <a:t>, </a:t>
            </a:r>
            <a:r>
              <a:rPr lang="zh-CN" altLang="en-US" sz="2800" b="1" dirty="0" smtClean="0"/>
              <a:t>可用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LINGO</a:t>
            </a:r>
            <a:r>
              <a:rPr lang="zh-CN" altLang="en-US" sz="2800" b="1" dirty="0"/>
              <a:t>求解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80184" y="692696"/>
            <a:ext cx="32400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小结与评注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0" grpId="0"/>
      <p:bldP spid="93192" grpId="0"/>
      <p:bldP spid="93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" y="1874044"/>
            <a:ext cx="11430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3352" y="3976688"/>
            <a:ext cx="12192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目标函数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44470" y="620688"/>
            <a:ext cx="11430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问题分析 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390291" y="620688"/>
            <a:ext cx="7467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利润：销售汽油的收入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2800" b="1" dirty="0">
                <a:latin typeface="宋体" panose="02010600030101010101" pitchFamily="2" charset="-122"/>
              </a:rPr>
              <a:t>购买原油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的支出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难点：原油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的购价与购买量的关系较复杂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511300" y="5043488"/>
          <a:ext cx="70056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1" imgW="2692400" imgH="215900" progId="Equation.3">
                  <p:embed/>
                </p:oleObj>
              </mc:Choice>
              <mc:Fallback>
                <p:oleObj name="公式" r:id="rId1" imgW="2692400" imgH="215900" progId="Equation.3">
                  <p:embed/>
                  <p:pic>
                    <p:nvPicPr>
                      <p:cNvPr id="0" name="图片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043488"/>
                        <a:ext cx="70056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1295400" y="2376488"/>
            <a:ext cx="5715000" cy="1676400"/>
            <a:chOff x="816" y="1632"/>
            <a:chExt cx="3600" cy="1056"/>
          </a:xfrm>
        </p:grpSpPr>
        <p:sp>
          <p:nvSpPr>
            <p:cNvPr id="48143" name="Text Box 8"/>
            <p:cNvSpPr txBox="1">
              <a:spLocks noChangeArrowheads="1"/>
            </p:cNvSpPr>
            <p:nvPr/>
          </p:nvSpPr>
          <p:spPr bwMode="auto">
            <a:xfrm>
              <a:off x="3120" y="1779"/>
              <a:ext cx="129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甲</a:t>
              </a:r>
              <a:r>
                <a:rPr lang="en-US" altLang="zh-CN" sz="2800" b="1"/>
                <a:t>(A</a:t>
              </a:r>
              <a:r>
                <a:rPr lang="en-US" altLang="zh-CN" sz="2800" b="1">
                  <a:sym typeface="Symbol" panose="05050102010706020507" pitchFamily="18" charset="2"/>
                </a:rPr>
                <a:t></a:t>
              </a:r>
              <a:r>
                <a:rPr lang="en-US" altLang="zh-CN" sz="2800" b="1"/>
                <a:t>50%) </a:t>
              </a:r>
              <a:endParaRPr lang="en-US" altLang="zh-CN" sz="2800" b="1"/>
            </a:p>
          </p:txBody>
        </p:sp>
        <p:sp>
          <p:nvSpPr>
            <p:cNvPr id="48144" name="Line 9"/>
            <p:cNvSpPr>
              <a:spLocks noChangeShapeType="1"/>
            </p:cNvSpPr>
            <p:nvPr/>
          </p:nvSpPr>
          <p:spPr bwMode="auto">
            <a:xfrm>
              <a:off x="2016" y="1990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0"/>
            <p:cNvSpPr>
              <a:spLocks noChangeShapeType="1"/>
            </p:cNvSpPr>
            <p:nvPr/>
          </p:nvSpPr>
          <p:spPr bwMode="auto">
            <a:xfrm>
              <a:off x="2016" y="247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Text Box 11"/>
            <p:cNvSpPr txBox="1">
              <a:spLocks noChangeArrowheads="1"/>
            </p:cNvSpPr>
            <p:nvPr/>
          </p:nvSpPr>
          <p:spPr bwMode="auto">
            <a:xfrm>
              <a:off x="1728" y="1798"/>
              <a:ext cx="28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A </a:t>
              </a:r>
              <a:endParaRPr lang="en-US" altLang="zh-CN" sz="2800" b="1"/>
            </a:p>
          </p:txBody>
        </p:sp>
        <p:sp>
          <p:nvSpPr>
            <p:cNvPr id="48147" name="Text Box 12"/>
            <p:cNvSpPr txBox="1">
              <a:spLocks noChangeArrowheads="1"/>
            </p:cNvSpPr>
            <p:nvPr/>
          </p:nvSpPr>
          <p:spPr bwMode="auto">
            <a:xfrm>
              <a:off x="1728" y="2278"/>
              <a:ext cx="28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B </a:t>
              </a:r>
              <a:endParaRPr lang="en-US" altLang="zh-CN" sz="2800" b="1"/>
            </a:p>
          </p:txBody>
        </p:sp>
        <p:sp>
          <p:nvSpPr>
            <p:cNvPr id="48148" name="Line 13"/>
            <p:cNvSpPr>
              <a:spLocks noChangeShapeType="1"/>
            </p:cNvSpPr>
            <p:nvPr/>
          </p:nvSpPr>
          <p:spPr bwMode="auto">
            <a:xfrm flipV="1">
              <a:off x="2016" y="1942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14"/>
            <p:cNvSpPr>
              <a:spLocks noChangeShapeType="1"/>
            </p:cNvSpPr>
            <p:nvPr/>
          </p:nvSpPr>
          <p:spPr bwMode="auto">
            <a:xfrm>
              <a:off x="2016" y="194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Text Box 15"/>
            <p:cNvSpPr txBox="1">
              <a:spLocks noChangeArrowheads="1"/>
            </p:cNvSpPr>
            <p:nvPr/>
          </p:nvSpPr>
          <p:spPr bwMode="auto">
            <a:xfrm>
              <a:off x="3120" y="2307"/>
              <a:ext cx="129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乙</a:t>
              </a:r>
              <a:r>
                <a:rPr lang="en-US" altLang="zh-CN" sz="2800" b="1"/>
                <a:t>(A</a:t>
              </a:r>
              <a:r>
                <a:rPr lang="en-US" altLang="zh-CN" sz="2800" b="1">
                  <a:sym typeface="Symbol" panose="05050102010706020507" pitchFamily="18" charset="2"/>
                </a:rPr>
                <a:t></a:t>
              </a:r>
              <a:r>
                <a:rPr lang="en-US" altLang="zh-CN" sz="2800" b="1"/>
                <a:t>60%) </a:t>
              </a:r>
              <a:endParaRPr lang="en-US" altLang="zh-CN" sz="2800" b="1"/>
            </a:p>
          </p:txBody>
        </p:sp>
        <p:sp>
          <p:nvSpPr>
            <p:cNvPr id="48151" name="Text Box 16"/>
            <p:cNvSpPr txBox="1">
              <a:spLocks noChangeArrowheads="1"/>
            </p:cNvSpPr>
            <p:nvPr/>
          </p:nvSpPr>
          <p:spPr bwMode="auto">
            <a:xfrm>
              <a:off x="816" y="1824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购买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x</a:t>
              </a:r>
              <a:r>
                <a:rPr lang="en-US" altLang="zh-CN" sz="2800" b="1">
                  <a:sym typeface="Symbol" panose="05050102010706020507" pitchFamily="18" charset="2"/>
                </a:rPr>
                <a:t></a:t>
              </a:r>
              <a:endParaRPr lang="en-US" altLang="zh-CN" sz="2800" b="1"/>
            </a:p>
          </p:txBody>
        </p:sp>
        <p:sp>
          <p:nvSpPr>
            <p:cNvPr id="48152" name="Text Box 17"/>
            <p:cNvSpPr txBox="1">
              <a:spLocks noChangeArrowheads="1"/>
            </p:cNvSpPr>
            <p:nvPr/>
          </p:nvSpPr>
          <p:spPr bwMode="auto">
            <a:xfrm>
              <a:off x="2208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8153" name="Text Box 18"/>
            <p:cNvSpPr txBox="1">
              <a:spLocks noChangeArrowheads="1"/>
            </p:cNvSpPr>
            <p:nvPr/>
          </p:nvSpPr>
          <p:spPr bwMode="auto">
            <a:xfrm>
              <a:off x="2208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8154" name="Text Box 19"/>
            <p:cNvSpPr txBox="1">
              <a:spLocks noChangeArrowheads="1"/>
            </p:cNvSpPr>
            <p:nvPr/>
          </p:nvSpPr>
          <p:spPr bwMode="auto">
            <a:xfrm>
              <a:off x="2064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8155" name="Text Box 20"/>
            <p:cNvSpPr txBox="1">
              <a:spLocks noChangeArrowheads="1"/>
            </p:cNvSpPr>
            <p:nvPr/>
          </p:nvSpPr>
          <p:spPr bwMode="auto">
            <a:xfrm>
              <a:off x="2064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7086600" y="2605088"/>
            <a:ext cx="1987550" cy="1357312"/>
            <a:chOff x="4464" y="1488"/>
            <a:chExt cx="1252" cy="855"/>
          </a:xfrm>
        </p:grpSpPr>
        <p:sp>
          <p:nvSpPr>
            <p:cNvPr id="48141" name="Text Box 22"/>
            <p:cNvSpPr txBox="1">
              <a:spLocks noChangeArrowheads="1"/>
            </p:cNvSpPr>
            <p:nvPr/>
          </p:nvSpPr>
          <p:spPr bwMode="auto">
            <a:xfrm>
              <a:off x="4464" y="1488"/>
              <a:ext cx="1252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4.8</a:t>
              </a:r>
              <a:r>
                <a:rPr lang="zh-CN" altLang="en-US" sz="2800" b="1"/>
                <a:t>千元</a:t>
              </a:r>
              <a:r>
                <a:rPr lang="en-US" altLang="zh-CN" sz="2800" b="1"/>
                <a:t>/t</a:t>
              </a:r>
              <a:r>
                <a:rPr lang="zh-CN" altLang="en-US" sz="2800" b="1"/>
                <a:t> </a:t>
              </a:r>
              <a:endParaRPr lang="zh-CN" altLang="en-US" sz="2800" b="1"/>
            </a:p>
          </p:txBody>
        </p:sp>
        <p:sp>
          <p:nvSpPr>
            <p:cNvPr id="48142" name="Text Box 23"/>
            <p:cNvSpPr txBox="1">
              <a:spLocks noChangeArrowheads="1"/>
            </p:cNvSpPr>
            <p:nvPr/>
          </p:nvSpPr>
          <p:spPr bwMode="auto">
            <a:xfrm>
              <a:off x="4464" y="2016"/>
              <a:ext cx="1248" cy="327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5.6</a:t>
              </a:r>
              <a:r>
                <a:rPr lang="zh-CN" altLang="en-US" sz="2800" b="1"/>
                <a:t>千元</a:t>
              </a:r>
              <a:r>
                <a:rPr lang="en-US" altLang="zh-CN" sz="2800" b="1"/>
                <a:t>/t</a:t>
              </a:r>
              <a:endParaRPr lang="zh-CN" altLang="en-US" sz="2800" b="1"/>
            </a:p>
          </p:txBody>
        </p:sp>
      </p:grp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371600" y="18430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原油</a:t>
            </a:r>
            <a:r>
              <a:rPr lang="en-US" altLang="zh-CN" sz="2800" b="1"/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的购买量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原油</a:t>
            </a:r>
            <a:r>
              <a:rPr lang="en-US" altLang="zh-CN" sz="2800" b="1"/>
              <a:t>A, B</a:t>
            </a:r>
            <a:r>
              <a:rPr lang="zh-CN" altLang="en-US" sz="2800" b="1"/>
              <a:t>生产</a:t>
            </a:r>
            <a:r>
              <a:rPr lang="zh-CN" altLang="en-US" sz="2800" b="1">
                <a:latin typeface="宋体" panose="02010600030101010101" pitchFamily="2" charset="-122"/>
              </a:rPr>
              <a:t>汽油</a:t>
            </a:r>
            <a:r>
              <a:rPr lang="zh-CN" altLang="en-US" sz="2800" b="1"/>
              <a:t>甲</a:t>
            </a:r>
            <a:r>
              <a:rPr lang="en-US" altLang="zh-CN" sz="2800" b="1"/>
              <a:t>,</a:t>
            </a:r>
            <a:r>
              <a:rPr lang="zh-CN" altLang="en-US" sz="2800" b="1"/>
              <a:t>乙的数量</a:t>
            </a:r>
            <a:endParaRPr lang="zh-CN" altLang="en-US" sz="2800" b="1"/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572000" y="4357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en-US" sz="2800" b="1">
                <a:latin typeface="宋体" panose="02010600030101010101" pitchFamily="2" charset="-122"/>
              </a:rPr>
              <a:t>购买原油</a:t>
            </a:r>
            <a:r>
              <a:rPr lang="en-US" altLang="zh-CN" sz="2800" b="1"/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的支出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0" y="4281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利润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千元</a:t>
            </a:r>
            <a:r>
              <a:rPr lang="en-US" altLang="zh-CN" sz="2800" b="1">
                <a:ea typeface="楷体_GB2312" pitchFamily="49" charset="-122"/>
              </a:rPr>
              <a:t>)</a:t>
            </a:r>
            <a:endParaRPr lang="en-US" altLang="zh-CN" sz="2800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352800" y="5805488"/>
            <a:ext cx="2732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如何表述？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 autoUpdateAnimBg="0"/>
      <p:bldP spid="41987" grpId="0" animBg="1" autoUpdateAnimBg="0"/>
      <p:bldP spid="41989" grpId="0" autoUpdateAnimBg="0" build="p"/>
      <p:bldP spid="42008" grpId="0" autoUpdateAnimBg="0"/>
      <p:bldP spid="42009" grpId="0" autoUpdateAnimBg="0"/>
      <p:bldP spid="42010" grpId="0" autoUpdateAnimBg="0"/>
      <p:bldP spid="420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752600" y="3962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原油供应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3810000"/>
            <a:ext cx="10668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约束条件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676400" y="4572000"/>
          <a:ext cx="2895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1" imgW="1155065" imgH="215900" progId="Equation.3">
                  <p:embed/>
                </p:oleObj>
              </mc:Choice>
              <mc:Fallback>
                <p:oleObj name="" r:id="rId1" imgW="1155065" imgH="215900" progId="Equation.3">
                  <p:embed/>
                  <p:pic>
                    <p:nvPicPr>
                      <p:cNvPr id="0" name="图片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28956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676400" y="5233988"/>
          <a:ext cx="259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3" imgW="1015365" imgH="215900" progId="Equation.3">
                  <p:embed/>
                </p:oleObj>
              </mc:Choice>
              <mc:Fallback>
                <p:oleObj name="" r:id="rId3" imgW="1015365" imgH="215900" progId="Equation.3">
                  <p:embed/>
                  <p:pic>
                    <p:nvPicPr>
                      <p:cNvPr id="0" name="图片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33988"/>
                        <a:ext cx="2590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676400" y="58674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558800" imgH="177800" progId="Equation.3">
                  <p:embed/>
                </p:oleObj>
              </mc:Choice>
              <mc:Fallback>
                <p:oleObj name="Equation" r:id="rId5" imgW="558800" imgH="177800" progId="Equation.3">
                  <p:embed/>
                  <p:pic>
                    <p:nvPicPr>
                      <p:cNvPr id="0" name="图片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8674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600200" y="2209800"/>
          <a:ext cx="670401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2489200" imgH="711200" progId="Equation.3">
                  <p:embed/>
                </p:oleObj>
              </mc:Choice>
              <mc:Fallback>
                <p:oleObj name="Equation" r:id="rId7" imgW="2489200" imgH="711200" progId="Equation.3">
                  <p:embed/>
                  <p:pic>
                    <p:nvPicPr>
                      <p:cNvPr id="0" name="图片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6704013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600200" y="533400"/>
            <a:ext cx="70754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i="1" dirty="0"/>
              <a:t> x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/>
              <a:t>500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单价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千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/>
              <a:t> </a:t>
            </a:r>
            <a:r>
              <a:rPr lang="en-US" altLang="zh-CN" sz="2800" b="1" dirty="0" smtClean="0"/>
              <a:t>500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 </a:t>
            </a:r>
            <a:r>
              <a:rPr lang="en-US" altLang="zh-CN" sz="2800" b="1" i="1" dirty="0"/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 </a:t>
            </a:r>
            <a:r>
              <a:rPr lang="en-US" altLang="zh-CN" sz="2800" b="1" dirty="0" smtClean="0"/>
              <a:t>1000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超过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千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 smtClean="0"/>
              <a:t>1000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 </a:t>
            </a:r>
            <a:r>
              <a:rPr lang="en-US" altLang="zh-CN" sz="2800" b="1" i="1" dirty="0"/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 </a:t>
            </a:r>
            <a:r>
              <a:rPr lang="en-US" altLang="zh-CN" sz="2800" b="1" dirty="0" smtClean="0"/>
              <a:t>1500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超过</a:t>
            </a:r>
            <a:r>
              <a:rPr lang="en-US" altLang="zh-CN" sz="2800" b="1" dirty="0"/>
              <a:t>1000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千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/t.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28600" y="533400"/>
            <a:ext cx="12192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目标函数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4337640" y="4163899"/>
            <a:ext cx="4191000" cy="1905000"/>
            <a:chOff x="2976" y="2496"/>
            <a:chExt cx="2640" cy="1200"/>
          </a:xfrm>
        </p:grpSpPr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3696" y="2496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购买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x</a:t>
              </a:r>
              <a:r>
                <a:rPr lang="en-US" altLang="zh-CN" sz="2800" b="1">
                  <a:solidFill>
                    <a:srgbClr val="FF3300"/>
                  </a:solidFill>
                  <a:sym typeface="Symbol" panose="05050102010706020507" pitchFamily="18" charset="2"/>
                </a:rPr>
                <a:t></a:t>
              </a:r>
              <a:endParaRPr lang="en-US" altLang="zh-CN" sz="2800" b="1"/>
            </a:p>
          </p:txBody>
        </p:sp>
        <p:grpSp>
          <p:nvGrpSpPr>
            <p:cNvPr id="49164" name="Group 12"/>
            <p:cNvGrpSpPr/>
            <p:nvPr/>
          </p:nvGrpSpPr>
          <p:grpSpPr bwMode="auto">
            <a:xfrm>
              <a:off x="4224" y="2640"/>
              <a:ext cx="1392" cy="1056"/>
              <a:chOff x="2736" y="2400"/>
              <a:chExt cx="1392" cy="1056"/>
            </a:xfrm>
          </p:grpSpPr>
          <p:sp>
            <p:nvSpPr>
              <p:cNvPr id="49168" name="Line 13"/>
              <p:cNvSpPr>
                <a:spLocks noChangeShapeType="1"/>
              </p:cNvSpPr>
              <p:nvPr/>
            </p:nvSpPr>
            <p:spPr bwMode="auto">
              <a:xfrm>
                <a:off x="3024" y="2758"/>
                <a:ext cx="110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Line 14"/>
              <p:cNvSpPr>
                <a:spLocks noChangeShapeType="1"/>
              </p:cNvSpPr>
              <p:nvPr/>
            </p:nvSpPr>
            <p:spPr bwMode="auto">
              <a:xfrm>
                <a:off x="3024" y="323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Text Box 15"/>
              <p:cNvSpPr txBox="1">
                <a:spLocks noChangeArrowheads="1"/>
              </p:cNvSpPr>
              <p:nvPr/>
            </p:nvSpPr>
            <p:spPr bwMode="auto">
              <a:xfrm>
                <a:off x="2736" y="2566"/>
                <a:ext cx="288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A </a:t>
                </a:r>
                <a:endParaRPr lang="en-US" altLang="zh-CN" sz="2800" b="1"/>
              </a:p>
            </p:txBody>
          </p:sp>
          <p:sp>
            <p:nvSpPr>
              <p:cNvPr id="4917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3046"/>
                <a:ext cx="288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B </a:t>
                </a:r>
                <a:endParaRPr lang="en-US" altLang="zh-CN" sz="2800" b="1"/>
              </a:p>
            </p:txBody>
          </p:sp>
          <p:sp>
            <p:nvSpPr>
              <p:cNvPr id="49172" name="Line 17"/>
              <p:cNvSpPr>
                <a:spLocks noChangeShapeType="1"/>
              </p:cNvSpPr>
              <p:nvPr/>
            </p:nvSpPr>
            <p:spPr bwMode="auto">
              <a:xfrm flipV="1">
                <a:off x="3024" y="2710"/>
                <a:ext cx="110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Line 18"/>
              <p:cNvSpPr>
                <a:spLocks noChangeShapeType="1"/>
              </p:cNvSpPr>
              <p:nvPr/>
            </p:nvSpPr>
            <p:spPr bwMode="auto">
              <a:xfrm>
                <a:off x="3024" y="271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Text Box 19"/>
              <p:cNvSpPr txBox="1">
                <a:spLocks noChangeArrowheads="1"/>
              </p:cNvSpPr>
              <p:nvPr/>
            </p:nvSpPr>
            <p:spPr bwMode="auto">
              <a:xfrm>
                <a:off x="3216" y="24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11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9175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12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9176" name="Text Box 21"/>
              <p:cNvSpPr txBox="1">
                <a:spLocks noChangeArrowheads="1"/>
              </p:cNvSpPr>
              <p:nvPr/>
            </p:nvSpPr>
            <p:spPr bwMode="auto">
              <a:xfrm>
                <a:off x="3072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 dirty="0">
                    <a:solidFill>
                      <a:srgbClr val="FF3300"/>
                    </a:solidFill>
                  </a:rPr>
                  <a:t>21</a:t>
                </a:r>
                <a:endParaRPr lang="en-US" altLang="zh-CN" b="1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49177" name="Text Box 22"/>
              <p:cNvSpPr txBox="1">
                <a:spLocks noChangeArrowheads="1"/>
              </p:cNvSpPr>
              <p:nvPr/>
            </p:nvSpPr>
            <p:spPr bwMode="auto">
              <a:xfrm>
                <a:off x="3072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22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49165" name="Group 23"/>
            <p:cNvGrpSpPr/>
            <p:nvPr/>
          </p:nvGrpSpPr>
          <p:grpSpPr bwMode="auto">
            <a:xfrm>
              <a:off x="2976" y="2832"/>
              <a:ext cx="1248" cy="816"/>
              <a:chOff x="48" y="720"/>
              <a:chExt cx="1248" cy="816"/>
            </a:xfrm>
          </p:grpSpPr>
          <p:sp>
            <p:nvSpPr>
              <p:cNvPr id="49166" name="Text Box 24"/>
              <p:cNvSpPr txBox="1">
                <a:spLocks noChangeArrowheads="1"/>
              </p:cNvSpPr>
              <p:nvPr/>
            </p:nvSpPr>
            <p:spPr bwMode="auto">
              <a:xfrm>
                <a:off x="96" y="720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库存</a:t>
                </a:r>
                <a:r>
                  <a:rPr lang="en-US" altLang="zh-CN" sz="2800" b="1"/>
                  <a:t>500t </a:t>
                </a:r>
                <a:endParaRPr lang="en-US" altLang="zh-CN" sz="2800" b="1"/>
              </a:p>
            </p:txBody>
          </p:sp>
          <p:sp>
            <p:nvSpPr>
              <p:cNvPr id="49167" name="Text Box 25"/>
              <p:cNvSpPr txBox="1">
                <a:spLocks noChangeArrowheads="1"/>
              </p:cNvSpPr>
              <p:nvPr/>
            </p:nvSpPr>
            <p:spPr bwMode="auto">
              <a:xfrm>
                <a:off x="48" y="1209"/>
                <a:ext cx="12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库存</a:t>
                </a:r>
                <a:r>
                  <a:rPr lang="en-US" altLang="zh-CN" sz="2800" b="1"/>
                  <a:t>1000t </a:t>
                </a:r>
                <a:endParaRPr lang="en-US" altLang="zh-CN" sz="2800" b="1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" name="墨迹 2"/>
              <p14:cNvContentPartPr/>
              <p14:nvPr/>
            </p14:nvContentPartPr>
            <p14:xfrm>
              <a:off x="3381480" y="2666160"/>
              <a:ext cx="1912320" cy="838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0"/>
            </p:blipFill>
            <p:spPr>
              <a:xfrm>
                <a:off x="3381480" y="2666160"/>
                <a:ext cx="1912320" cy="83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" name="墨迹 3"/>
              <p14:cNvContentPartPr/>
              <p14:nvPr/>
            </p14:nvContentPartPr>
            <p14:xfrm>
              <a:off x="8482680" y="4749480"/>
              <a:ext cx="231120" cy="1065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2"/>
            </p:blipFill>
            <p:spPr>
              <a:xfrm>
                <a:off x="8482680" y="4749480"/>
                <a:ext cx="231120" cy="1065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nimBg="1" autoUpdateAnimBg="0"/>
      <p:bldP spid="430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286000" y="533400"/>
            <a:ext cx="2286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汽油含原油</a:t>
            </a:r>
            <a:r>
              <a:rPr lang="en-US" altLang="zh-CN" sz="2800" b="1"/>
              <a:t>A</a:t>
            </a:r>
            <a:r>
              <a:rPr lang="zh-CN" altLang="en-US" sz="2800" b="1"/>
              <a:t>的比例限制 </a:t>
            </a:r>
            <a:endParaRPr lang="zh-CN" altLang="en-US" sz="2800" b="1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57200" y="1676400"/>
          <a:ext cx="21224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1" imgW="888365" imgH="431800" progId="Equation.3">
                  <p:embed/>
                </p:oleObj>
              </mc:Choice>
              <mc:Fallback>
                <p:oleObj name="公式" r:id="rId1" imgW="888365" imgH="431800" progId="Equation.3">
                  <p:embed/>
                  <p:pic>
                    <p:nvPicPr>
                      <p:cNvPr id="0" name="图片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2122487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743200" y="1912938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3" imgW="723900" imgH="215900" progId="Equation.3">
                  <p:embed/>
                </p:oleObj>
              </mc:Choice>
              <mc:Fallback>
                <p:oleObj name="公式" r:id="rId3" imgW="723900" imgH="215900" progId="Equation.3">
                  <p:embed/>
                  <p:pic>
                    <p:nvPicPr>
                      <p:cNvPr id="0" name="图片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12938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667000" y="3048000"/>
          <a:ext cx="2057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5" imgW="875665" imgH="215900" progId="Equation.3">
                  <p:embed/>
                </p:oleObj>
              </mc:Choice>
              <mc:Fallback>
                <p:oleObj name="公式" r:id="rId5" imgW="875665" imgH="215900" progId="Equation.3">
                  <p:embed/>
                  <p:pic>
                    <p:nvPicPr>
                      <p:cNvPr id="0" name="图片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0574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39552" y="533400"/>
            <a:ext cx="10668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约束条件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953000" y="1295400"/>
            <a:ext cx="3962400" cy="1676400"/>
            <a:chOff x="3168" y="240"/>
            <a:chExt cx="2448" cy="1056"/>
          </a:xfrm>
        </p:grpSpPr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4560" y="384"/>
              <a:ext cx="105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甲</a:t>
              </a:r>
              <a:r>
                <a:rPr lang="en-US" altLang="zh-CN" b="1"/>
                <a:t>(A</a:t>
              </a:r>
              <a:r>
                <a:rPr lang="en-US" altLang="zh-CN" b="1">
                  <a:sym typeface="Symbol" panose="05050102010706020507" pitchFamily="18" charset="2"/>
                </a:rPr>
                <a:t></a:t>
              </a:r>
              <a:r>
                <a:rPr lang="en-US" altLang="zh-CN" b="1"/>
                <a:t>50%) </a:t>
              </a:r>
              <a:endParaRPr lang="en-US" altLang="zh-CN" b="1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3456" y="598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3456" y="107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3168" y="406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 </a:t>
              </a:r>
              <a:endParaRPr lang="en-US" altLang="zh-CN" b="1"/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3168" y="886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 </a:t>
              </a:r>
              <a:endParaRPr lang="en-US" altLang="zh-CN" b="1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V="1">
              <a:off x="3456" y="550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4560" y="912"/>
              <a:ext cx="105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/>
                <a:t>乙</a:t>
              </a:r>
              <a:r>
                <a:rPr lang="en-US" altLang="zh-CN" b="1"/>
                <a:t>(A</a:t>
              </a:r>
              <a:r>
                <a:rPr lang="en-US" altLang="zh-CN" b="1">
                  <a:sym typeface="Symbol" panose="05050102010706020507" pitchFamily="18" charset="2"/>
                </a:rPr>
                <a:t></a:t>
              </a:r>
              <a:r>
                <a:rPr lang="en-US" altLang="zh-CN" b="1"/>
                <a:t>60%) </a:t>
              </a:r>
              <a:endParaRPr lang="en-US" altLang="zh-CN" b="1"/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648" y="2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3648" y="4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504" y="6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504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3456" y="5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539551" y="3789040"/>
            <a:ext cx="8136905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 目标函数</a:t>
            </a:r>
            <a:r>
              <a:rPr lang="zh-CN" altLang="en-US" sz="2800" b="1" dirty="0" smtClean="0"/>
              <a:t>中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不是</a:t>
            </a:r>
            <a:r>
              <a:rPr lang="zh-CN" altLang="en-US" sz="2800" b="1" dirty="0"/>
              <a:t>线性函数，是非线性规划；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06533" y="4437112"/>
            <a:ext cx="8025907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对于用分段函数定义的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，一般的非线性规划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软件也难以输入和求解；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532" y="5709702"/>
            <a:ext cx="8025907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457200" lvl="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想办法将模型化简，用现成的软件求解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6532" y="2743200"/>
          <a:ext cx="21224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21336000" imgH="10363200" progId="Equation.DSMT4">
                  <p:embed/>
                </p:oleObj>
              </mc:Choice>
              <mc:Fallback>
                <p:oleObj name="Equation" r:id="rId7" imgW="213360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32" y="2743200"/>
                        <a:ext cx="21224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5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5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25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 autoUpdateAnimBg="0"/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0" y="10048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1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2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3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以价格</a:t>
            </a:r>
            <a:r>
              <a:rPr lang="en-US" altLang="zh-CN" sz="2800" b="1"/>
              <a:t>10, 8, 6(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800" b="1">
                <a:latin typeface="宋体" panose="02010600030101010101" pitchFamily="2" charset="-122"/>
              </a:rPr>
              <a:t>t)</a:t>
            </a:r>
            <a:r>
              <a:rPr lang="zh-CN" altLang="en-US" sz="2800" b="1">
                <a:latin typeface="宋体" panose="02010600030101010101" pitchFamily="2" charset="-122"/>
              </a:rPr>
              <a:t>采购</a:t>
            </a:r>
            <a:r>
              <a:rPr lang="en-US" altLang="zh-CN" sz="2800" b="1"/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的吨数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2400" y="1905000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26985" y="3793047"/>
            <a:ext cx="8209607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只有当以</a:t>
            </a:r>
            <a:r>
              <a:rPr lang="en-US" altLang="zh-CN" sz="2800" b="1" dirty="0"/>
              <a:t>10</a:t>
            </a:r>
            <a:r>
              <a:rPr lang="zh-CN" altLang="en-US" sz="2800" b="1" dirty="0">
                <a:latin typeface="宋体" panose="02010600030101010101" pitchFamily="2" charset="-122"/>
              </a:rPr>
              <a:t>千元</a:t>
            </a:r>
            <a:r>
              <a:rPr lang="en-US" altLang="zh-CN" sz="2800" b="1" dirty="0"/>
              <a:t>/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的价格购买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=500</a:t>
            </a:r>
            <a:r>
              <a:rPr lang="en-US" altLang="zh-CN" sz="2800" b="1" dirty="0">
                <a:latin typeface="宋体" panose="02010600030101010101" pitchFamily="2" charset="-122"/>
              </a:rPr>
              <a:t>(t)</a:t>
            </a:r>
            <a:r>
              <a:rPr lang="zh-CN" altLang="en-US" sz="2800" b="1" dirty="0">
                <a:latin typeface="宋体" panose="02010600030101010101" pitchFamily="2" charset="-122"/>
              </a:rPr>
              <a:t>时，才能以</a:t>
            </a:r>
            <a:r>
              <a:rPr lang="en-US" altLang="zh-CN" sz="2800" b="1" dirty="0"/>
              <a:t>8</a:t>
            </a:r>
            <a:r>
              <a:rPr lang="zh-CN" altLang="en-US" sz="2800" b="1" dirty="0">
                <a:latin typeface="宋体" panose="02010600030101010101" pitchFamily="2" charset="-122"/>
              </a:rPr>
              <a:t>千元</a:t>
            </a:r>
            <a:r>
              <a:rPr lang="en-US" altLang="zh-CN" sz="2800" b="1" dirty="0"/>
              <a:t>/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的价格购买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endParaRPr lang="en-US" altLang="zh-CN" sz="2800" b="1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203575" y="461963"/>
            <a:ext cx="11430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方法</a:t>
            </a:r>
            <a:r>
              <a:rPr lang="en-US" altLang="zh-CN" sz="2800" b="1"/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438275" y="2209800"/>
          <a:ext cx="7331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1" imgW="3556000" imgH="228600" progId="Equation.3">
                  <p:embed/>
                </p:oleObj>
              </mc:Choice>
              <mc:Fallback>
                <p:oleObj name="公式" r:id="rId1" imgW="3556000" imgH="228600" progId="Equation.3">
                  <p:embed/>
                  <p:pic>
                    <p:nvPicPr>
                      <p:cNvPr id="0" name="图片 4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209800"/>
                        <a:ext cx="7331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5364163" y="5229225"/>
          <a:ext cx="251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3" imgW="1193800" imgH="228600" progId="Equation.3">
                  <p:embed/>
                </p:oleObj>
              </mc:Choice>
              <mc:Fallback>
                <p:oleObj name="" r:id="rId3" imgW="1193800" imgH="228600" progId="Equation.3">
                  <p:embed/>
                  <p:pic>
                    <p:nvPicPr>
                      <p:cNvPr id="0" name="图片 4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229225"/>
                        <a:ext cx="251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752600" y="5867400"/>
            <a:ext cx="6324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非线性规划模型</a:t>
            </a:r>
            <a:r>
              <a:rPr lang="zh-CN" altLang="en-US" sz="2800" b="1"/>
              <a:t>，可以用</a:t>
            </a:r>
            <a:r>
              <a:rPr lang="en-US" altLang="zh-CN" sz="2800" b="1"/>
              <a:t>LINGO</a:t>
            </a:r>
            <a:r>
              <a:rPr lang="zh-CN" altLang="en-US" sz="2800" b="1"/>
              <a:t>求解</a:t>
            </a:r>
            <a:endParaRPr lang="zh-CN" altLang="en-US" sz="2800" b="1"/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416772" y="468253"/>
            <a:ext cx="1828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752600" y="1524000"/>
            <a:ext cx="54102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/>
              <a:t>= </a:t>
            </a:r>
            <a:r>
              <a:rPr lang="en-US" altLang="zh-CN" sz="2800" i="1"/>
              <a:t>x</a:t>
            </a:r>
            <a:r>
              <a:rPr lang="en-US" altLang="zh-CN" sz="2800" baseline="-30000"/>
              <a:t>1</a:t>
            </a:r>
            <a:r>
              <a:rPr lang="en-US" altLang="zh-CN" sz="2800" i="1"/>
              <a:t>+x</a:t>
            </a:r>
            <a:r>
              <a:rPr lang="en-US" altLang="zh-CN" sz="2800" baseline="-30000"/>
              <a:t>2</a:t>
            </a:r>
            <a:r>
              <a:rPr lang="en-US" altLang="zh-CN" sz="2800" i="1"/>
              <a:t>+x</a:t>
            </a:r>
            <a:r>
              <a:rPr lang="en-US" altLang="zh-CN" sz="2800" baseline="-30000"/>
              <a:t>3</a:t>
            </a:r>
            <a:r>
              <a:rPr lang="en-US" altLang="zh-CN" sz="2800" i="1"/>
              <a:t>,  c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= 10</a:t>
            </a:r>
            <a:r>
              <a:rPr lang="en-US" altLang="zh-CN" sz="2800" i="1"/>
              <a:t>x</a:t>
            </a:r>
            <a:r>
              <a:rPr lang="en-US" altLang="zh-CN" sz="2800" baseline="-30000"/>
              <a:t>1</a:t>
            </a:r>
            <a:r>
              <a:rPr lang="en-US" altLang="zh-CN" sz="2800"/>
              <a:t>+8</a:t>
            </a:r>
            <a:r>
              <a:rPr lang="en-US" altLang="zh-CN" sz="2800" i="1"/>
              <a:t>x</a:t>
            </a:r>
            <a:r>
              <a:rPr lang="en-US" altLang="zh-CN" sz="2800" baseline="-30000"/>
              <a:t>2</a:t>
            </a:r>
            <a:r>
              <a:rPr lang="en-US" altLang="zh-CN" sz="2800"/>
              <a:t>+6</a:t>
            </a:r>
            <a:r>
              <a:rPr lang="en-US" altLang="zh-CN" sz="2800" i="1"/>
              <a:t>x</a:t>
            </a:r>
            <a:r>
              <a:rPr lang="en-US" altLang="zh-CN" sz="2800" baseline="-30000"/>
              <a:t>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295400" y="2819400"/>
            <a:ext cx="69342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500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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 </a:t>
            </a:r>
            <a:r>
              <a:rPr lang="en-US" altLang="zh-CN" sz="2800" b="1" dirty="0" smtClean="0"/>
              <a:t>1000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超过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千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/t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2133600" y="3429000"/>
            <a:ext cx="2314575" cy="519113"/>
            <a:chOff x="1344" y="2208"/>
            <a:chExt cx="1458" cy="327"/>
          </a:xfrm>
        </p:grpSpPr>
        <p:sp>
          <p:nvSpPr>
            <p:cNvPr id="51220" name="Text Box 14"/>
            <p:cNvSpPr txBox="1">
              <a:spLocks noChangeArrowheads="1"/>
            </p:cNvSpPr>
            <p:nvPr/>
          </p:nvSpPr>
          <p:spPr bwMode="auto">
            <a:xfrm>
              <a:off x="1344" y="2208"/>
              <a:ext cx="1056" cy="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增加约束</a:t>
              </a:r>
              <a:endParaRPr lang="zh-CN" altLang="en-US" sz="2800" b="1" dirty="0"/>
            </a:p>
          </p:txBody>
        </p:sp>
        <p:sp>
          <p:nvSpPr>
            <p:cNvPr id="51221" name="AutoShape 15"/>
            <p:cNvSpPr>
              <a:spLocks noChangeArrowheads="1"/>
            </p:cNvSpPr>
            <p:nvPr/>
          </p:nvSpPr>
          <p:spPr bwMode="auto">
            <a:xfrm>
              <a:off x="2496" y="2304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4531788" y="4586287"/>
            <a:ext cx="2667000" cy="519113"/>
            <a:chOff x="2832" y="3024"/>
            <a:chExt cx="1680" cy="327"/>
          </a:xfrm>
        </p:grpSpPr>
        <p:graphicFrame>
          <p:nvGraphicFramePr>
            <p:cNvPr id="51218" name="Object 17"/>
            <p:cNvGraphicFramePr>
              <a:graphicFrameLocks noChangeAspect="1"/>
            </p:cNvGraphicFramePr>
            <p:nvPr/>
          </p:nvGraphicFramePr>
          <p:xfrm>
            <a:off x="2976" y="3024"/>
            <a:ext cx="153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" r:id="rId5" imgW="1028065" imgH="215900" progId="Equation.3">
                    <p:embed/>
                  </p:oleObj>
                </mc:Choice>
                <mc:Fallback>
                  <p:oleObj name="" r:id="rId5" imgW="1028065" imgH="215900" progId="Equation.3">
                    <p:embed/>
                    <p:pic>
                      <p:nvPicPr>
                        <p:cNvPr id="0" name="图片 4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024"/>
                          <a:ext cx="153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9" name="AutoShape 18"/>
            <p:cNvSpPr>
              <a:spLocks noChangeArrowheads="1"/>
            </p:cNvSpPr>
            <p:nvPr/>
          </p:nvSpPr>
          <p:spPr bwMode="auto">
            <a:xfrm>
              <a:off x="2832" y="3072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513826" y="5300663"/>
            <a:ext cx="4017962" cy="520700"/>
            <a:chOff x="249" y="3339"/>
            <a:chExt cx="2531" cy="328"/>
          </a:xfrm>
        </p:grpSpPr>
        <p:graphicFrame>
          <p:nvGraphicFramePr>
            <p:cNvPr id="51216" name="Object 7"/>
            <p:cNvGraphicFramePr>
              <a:graphicFrameLocks noChangeAspect="1"/>
            </p:cNvGraphicFramePr>
            <p:nvPr/>
          </p:nvGraphicFramePr>
          <p:xfrm>
            <a:off x="1292" y="3339"/>
            <a:ext cx="148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" r:id="rId7" imgW="1040765" imgH="228600" progId="Equation.3">
                    <p:embed/>
                  </p:oleObj>
                </mc:Choice>
                <mc:Fallback>
                  <p:oleObj name="" r:id="rId7" imgW="1040765" imgH="228600" progId="Equation.3">
                    <p:embed/>
                    <p:pic>
                      <p:nvPicPr>
                        <p:cNvPr id="0" name="图片 4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339"/>
                          <a:ext cx="148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Text Box 20"/>
            <p:cNvSpPr txBox="1">
              <a:spLocks noChangeArrowheads="1"/>
            </p:cNvSpPr>
            <p:nvPr/>
          </p:nvSpPr>
          <p:spPr bwMode="auto">
            <a:xfrm>
              <a:off x="249" y="3339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类似地有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59" grpId="0" animBg="1" autoUpdateAnimBg="0"/>
      <p:bldP spid="45060" grpId="0" animBg="1" autoUpdateAnimBg="0"/>
      <p:bldP spid="45061" grpId="0" animBg="1" autoUpdateAnimBg="0"/>
      <p:bldP spid="45065" grpId="0" animBg="1" autoUpdateAnimBg="0"/>
      <p:bldP spid="45067" grpId="0" animBg="1" autoUpdateAnimBg="0"/>
      <p:bldP spid="450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96115" y="649163"/>
            <a:ext cx="3429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方法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LINGO</a:t>
            </a:r>
            <a:r>
              <a:rPr lang="zh-CN" altLang="en-US" sz="2800" b="1" dirty="0"/>
              <a:t>求解</a:t>
            </a:r>
            <a:endParaRPr lang="zh-CN" altLang="en-US" sz="2800" b="1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5288" y="1412776"/>
            <a:ext cx="4968875" cy="374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Local optimal solution found.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Objective value:          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4800.000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Total solver iterations:                 </a:t>
            </a:r>
            <a:r>
              <a:rPr lang="en-US" altLang="zh-CN" sz="2000" b="1" dirty="0" smtClean="0"/>
              <a:t>   </a:t>
            </a:r>
            <a:r>
              <a:rPr lang="en-US" altLang="zh-CN" sz="2000" b="1" dirty="0"/>
              <a:t>14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Variable           Value        Reduced Cost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X11        500.0000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X21        500.0000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X12        0.000000           0.2666667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X22        0.000000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  X1        0.000000           0.4000000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  X2        0.000000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  X3        0.000000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    X        0.000000            0.000000</a:t>
            </a:r>
            <a:endParaRPr lang="en-US" altLang="zh-CN" sz="2000" b="1" dirty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14544" y="5430837"/>
            <a:ext cx="8424862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得到的是局部最优解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还能得到更好的解吗？</a:t>
            </a:r>
            <a:r>
              <a:rPr lang="zh-CN" altLang="en-US" sz="2800" b="1"/>
              <a:t> </a:t>
            </a:r>
            <a:endParaRPr lang="zh-CN" altLang="en-US" sz="2800" b="1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39651" y="2250406"/>
            <a:ext cx="3599755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用库存的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原油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生产汽油甲，不购买新的原油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，利润为</a:t>
            </a:r>
            <a:r>
              <a:rPr lang="en-US" altLang="zh-CN" sz="2800" b="1" dirty="0"/>
              <a:t>4800</a:t>
            </a:r>
            <a:r>
              <a:rPr lang="zh-CN" altLang="en-US" sz="2800" b="1" dirty="0"/>
              <a:t>千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  <p:bldP spid="46085" grpId="0" animBg="1" autoUpdateAnimBg="0"/>
      <p:bldP spid="4608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2480" y="638254"/>
            <a:ext cx="3429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方法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LINGO</a:t>
            </a:r>
            <a:r>
              <a:rPr lang="zh-CN" altLang="en-US" sz="2800" b="1" dirty="0"/>
              <a:t>求解</a:t>
            </a:r>
            <a:endParaRPr lang="zh-CN" altLang="en-US" sz="2800" b="1" dirty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67544" y="1268760"/>
            <a:ext cx="3671887" cy="3305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b="1" dirty="0"/>
              <a:t>计算全局最优解 ：</a:t>
            </a: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r>
              <a:rPr lang="zh-CN" altLang="en-US" b="1" dirty="0"/>
              <a:t>选</a:t>
            </a:r>
            <a:r>
              <a:rPr lang="en-US" altLang="zh-CN" b="1" dirty="0" err="1"/>
              <a:t>LINGO|Options</a:t>
            </a:r>
            <a:r>
              <a:rPr lang="zh-CN" altLang="en-US" b="1" dirty="0"/>
              <a:t>菜单；</a:t>
            </a: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r>
              <a:rPr lang="zh-CN" altLang="en-US" b="1" dirty="0"/>
              <a:t>在弹出的选项卡中选择“</a:t>
            </a:r>
            <a:r>
              <a:rPr lang="en-US" altLang="zh-CN" b="1" dirty="0"/>
              <a:t>General Solver”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r>
              <a:rPr lang="zh-CN" altLang="en-US" b="1" dirty="0"/>
              <a:t>然后找到选项“</a:t>
            </a:r>
            <a:r>
              <a:rPr lang="en-US" altLang="zh-CN" b="1" dirty="0"/>
              <a:t>Use Global Solver”</a:t>
            </a:r>
            <a:r>
              <a:rPr lang="zh-CN" altLang="en-US" b="1" dirty="0"/>
              <a:t>将其选中；</a:t>
            </a: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endParaRPr lang="zh-CN" altLang="en-US" b="1" dirty="0"/>
          </a:p>
          <a:p>
            <a:pPr algn="just" eaLnBrk="1" hangingPunct="1">
              <a:lnSpc>
                <a:spcPct val="80000"/>
              </a:lnSpc>
            </a:pPr>
            <a:r>
              <a:rPr lang="zh-CN" altLang="en-US" b="1" dirty="0"/>
              <a:t>应用或保存；重新求解。</a:t>
            </a:r>
            <a:endParaRPr lang="zh-CN" altLang="en-US" b="1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283969" y="620688"/>
            <a:ext cx="4464496" cy="405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Global optimal solution found.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Objective value: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5000.000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Extended solver steps:   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1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Total solver iterations:             </a:t>
            </a:r>
            <a:r>
              <a:rPr lang="en-US" altLang="zh-CN" sz="2000" b="1" dirty="0" smtClean="0"/>
              <a:t>43       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Variable     </a:t>
            </a:r>
            <a:r>
              <a:rPr lang="en-US" altLang="zh-CN" sz="2000" b="1" dirty="0" smtClean="0"/>
              <a:t>Value        </a:t>
            </a:r>
            <a:r>
              <a:rPr lang="en-US" altLang="zh-CN" sz="2000" b="1" dirty="0"/>
              <a:t>Reduced Cost</a:t>
            </a:r>
            <a:endParaRPr lang="en-US" altLang="zh-CN" sz="2000" b="1" dirty="0"/>
          </a:p>
          <a:p>
            <a:pPr eaLnBrk="1" hangingPunct="1"/>
            <a:r>
              <a:rPr lang="en-US" altLang="zh-CN" sz="2000" dirty="0"/>
              <a:t>   </a:t>
            </a:r>
            <a:r>
              <a:rPr lang="en-US" altLang="zh-CN" sz="2000" b="1" dirty="0"/>
              <a:t>X11        0.000000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X21        0.000000  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0.900000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X12        1500.000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X22        1000.000            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X1        500.0000   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X2        500.0000          </a:t>
            </a:r>
            <a:r>
              <a:rPr lang="en-US" altLang="zh-CN" sz="2000" b="1" dirty="0" smtClean="0"/>
              <a:t>   </a:t>
            </a:r>
            <a:r>
              <a:rPr lang="en-US" altLang="zh-CN" sz="2000" b="1" dirty="0"/>
              <a:t>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X3        0.000000          </a:t>
            </a:r>
            <a:r>
              <a:rPr lang="en-US" altLang="zh-CN" sz="2000" b="1" dirty="0" smtClean="0"/>
              <a:t>   </a:t>
            </a:r>
            <a:r>
              <a:rPr lang="en-US" altLang="zh-CN" sz="2000" b="1" dirty="0"/>
              <a:t>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X        1000.000    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0.000000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63688" y="5877272"/>
            <a:ext cx="482538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还有其他建模和求解方法</a:t>
            </a:r>
            <a:r>
              <a:rPr lang="zh-CN" altLang="en-US" sz="2800" b="1">
                <a:latin typeface="宋体" panose="02010600030101010101" pitchFamily="2" charset="-122"/>
              </a:rPr>
              <a:t>吗？</a:t>
            </a:r>
            <a:r>
              <a:rPr lang="zh-CN" altLang="en-US" sz="2800" b="1"/>
              <a:t> </a:t>
            </a:r>
            <a:endParaRPr lang="zh-CN" altLang="en-US" sz="2800" b="1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580304" y="4675163"/>
            <a:ext cx="8172524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/>
              <a:t>购买</a:t>
            </a:r>
            <a:r>
              <a:rPr lang="en-US" altLang="zh-CN" sz="2800" b="1" dirty="0"/>
              <a:t>1000t</a:t>
            </a:r>
            <a:r>
              <a:rPr lang="zh-CN" altLang="en-US" sz="2800" b="1" dirty="0"/>
              <a:t>原油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，与库存的</a:t>
            </a:r>
            <a:r>
              <a:rPr lang="en-US" altLang="zh-CN" sz="2800" b="1" dirty="0"/>
              <a:t>500t</a:t>
            </a:r>
            <a:r>
              <a:rPr lang="zh-CN" altLang="en-US" sz="2800" b="1" dirty="0"/>
              <a:t>原油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1000t</a:t>
            </a:r>
            <a:r>
              <a:rPr lang="zh-CN" altLang="en-US" sz="2800" b="1" dirty="0"/>
              <a:t>原油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一起，共生产</a:t>
            </a:r>
            <a:r>
              <a:rPr lang="en-US" altLang="zh-CN" sz="2800" b="1" dirty="0"/>
              <a:t>2500t</a:t>
            </a:r>
            <a:r>
              <a:rPr lang="zh-CN" altLang="en-US" sz="2800" b="1" dirty="0"/>
              <a:t>汽油乙，利润为</a:t>
            </a:r>
            <a:r>
              <a:rPr lang="en-US" altLang="zh-CN" sz="2800" b="1" dirty="0"/>
              <a:t>5000</a:t>
            </a:r>
            <a:r>
              <a:rPr lang="zh-CN" altLang="en-US" sz="2800" b="1" dirty="0"/>
              <a:t>千元</a:t>
            </a:r>
            <a:r>
              <a:rPr lang="zh-CN" altLang="en-US" sz="2800" dirty="0"/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 autoUpdateAnimBg="0"/>
      <p:bldP spid="115716" grpId="0" animBg="1" autoUpdateAnimBg="0"/>
      <p:bldP spid="115717" grpId="0" animBg="1" autoUpdateAnimBg="0"/>
      <p:bldP spid="1157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57438" y="1916113"/>
            <a:ext cx="6678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2 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=1 ~</a:t>
            </a:r>
            <a:r>
              <a:rPr lang="zh-CN" altLang="en-US" sz="2800" b="1" dirty="0">
                <a:latin typeface="宋体" panose="02010600030101010101" pitchFamily="2" charset="-122"/>
              </a:rPr>
              <a:t>以价格</a:t>
            </a:r>
            <a:r>
              <a:rPr lang="en-US" altLang="zh-CN" sz="2800" b="1" dirty="0"/>
              <a:t>10, 8, 6(</a:t>
            </a:r>
            <a:r>
              <a:rPr lang="zh-CN" altLang="en-US" sz="2800" b="1" dirty="0">
                <a:latin typeface="宋体" panose="02010600030101010101" pitchFamily="2" charset="-122"/>
              </a:rPr>
              <a:t>千元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800" b="1" dirty="0">
                <a:latin typeface="宋体" panose="02010600030101010101" pitchFamily="2" charset="-122"/>
              </a:rPr>
              <a:t>t)</a:t>
            </a:r>
            <a:r>
              <a:rPr lang="zh-CN" altLang="en-US" sz="2800" b="1" dirty="0">
                <a:latin typeface="宋体" panose="02010600030101010101" pitchFamily="2" charset="-122"/>
              </a:rPr>
              <a:t>采购</a:t>
            </a:r>
            <a:r>
              <a:rPr lang="en-US" altLang="zh-CN" sz="2800" b="1" dirty="0"/>
              <a:t>A</a:t>
            </a:r>
            <a:endParaRPr lang="en-US" altLang="zh-CN" sz="2800" b="1" dirty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7" y="2780978"/>
            <a:ext cx="936625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增加约束</a:t>
            </a:r>
            <a:endParaRPr lang="zh-CN" altLang="en-US" sz="2800" b="1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71775" y="620713"/>
            <a:ext cx="1143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方法</a:t>
            </a:r>
            <a:r>
              <a:rPr lang="en-US" altLang="zh-CN" sz="2800" b="1"/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39738" y="4027888"/>
            <a:ext cx="3096592" cy="1117600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0-1</a:t>
            </a:r>
            <a:r>
              <a:rPr lang="zh-CN" altLang="en-US" sz="2800" b="1" dirty="0">
                <a:latin typeface="宋体" panose="02010600030101010101" pitchFamily="2" charset="-122"/>
              </a:rPr>
              <a:t>线性规划模型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可用</a:t>
            </a:r>
            <a:r>
              <a:rPr lang="en-US" altLang="zh-CN" sz="2800" b="1" dirty="0"/>
              <a:t>LINGO</a:t>
            </a:r>
            <a:r>
              <a:rPr lang="zh-CN" altLang="en-US" sz="2800" b="1" dirty="0"/>
              <a:t>求解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349375" y="2780978"/>
          <a:ext cx="257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1" imgW="1231265" imgH="215900" progId="Equation.3">
                  <p:embed/>
                </p:oleObj>
              </mc:Choice>
              <mc:Fallback>
                <p:oleObj name="" r:id="rId1" imgW="1231265" imgH="215900" progId="Equation.3">
                  <p:embed/>
                  <p:pic>
                    <p:nvPicPr>
                      <p:cNvPr id="0" name="图片 5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780978"/>
                        <a:ext cx="257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4092575" y="2780978"/>
          <a:ext cx="2711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" r:id="rId3" imgW="1257300" imgH="228600" progId="Equation.3">
                  <p:embed/>
                </p:oleObj>
              </mc:Choice>
              <mc:Fallback>
                <p:oleObj name="" r:id="rId3" imgW="1257300" imgH="228600" progId="Equation.3">
                  <p:embed/>
                  <p:pic>
                    <p:nvPicPr>
                      <p:cNvPr id="0" name="图片 5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2780978"/>
                        <a:ext cx="2711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476500" y="3303265"/>
          <a:ext cx="1519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5" imgW="711200" imgH="228600" progId="Equation.3">
                  <p:embed/>
                </p:oleObj>
              </mc:Choice>
              <mc:Fallback>
                <p:oleObj name="" r:id="rId5" imgW="711200" imgH="228600" progId="Equation.3">
                  <p:embed/>
                  <p:pic>
                    <p:nvPicPr>
                      <p:cNvPr id="0" name="图片 5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303265"/>
                        <a:ext cx="15192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500563" y="328421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/>
              <a:t>y</a:t>
            </a:r>
            <a:r>
              <a:rPr lang="en-US" altLang="zh-CN" b="1" baseline="-30000"/>
              <a:t>1</a:t>
            </a:r>
            <a:r>
              <a:rPr lang="en-US" altLang="zh-CN" b="1">
                <a:latin typeface="宋体" panose="02010600030101010101" pitchFamily="2" charset="-122"/>
              </a:rPr>
              <a:t>,</a:t>
            </a:r>
            <a:r>
              <a:rPr lang="en-US" altLang="zh-CN" b="1" i="1"/>
              <a:t>y</a:t>
            </a:r>
            <a:r>
              <a:rPr lang="en-US" altLang="zh-CN" b="1" baseline="-30000"/>
              <a:t>2</a:t>
            </a:r>
            <a:r>
              <a:rPr lang="en-US" altLang="zh-CN" b="1">
                <a:latin typeface="宋体" panose="02010600030101010101" pitchFamily="2" charset="-122"/>
              </a:rPr>
              <a:t>,</a:t>
            </a:r>
            <a:r>
              <a:rPr lang="en-US" altLang="zh-CN" b="1" i="1"/>
              <a:t>y</a:t>
            </a:r>
            <a:r>
              <a:rPr lang="en-US" altLang="zh-CN" b="1" baseline="-30000"/>
              <a:t>3 </a:t>
            </a:r>
            <a:r>
              <a:rPr lang="en-US" altLang="zh-CN" b="1"/>
              <a:t>=0</a:t>
            </a:r>
            <a:r>
              <a:rPr lang="zh-CN" altLang="en-US" b="1">
                <a:latin typeface="宋体" panose="02010600030101010101" pitchFamily="2" charset="-122"/>
              </a:rPr>
              <a:t>或</a:t>
            </a:r>
            <a:r>
              <a:rPr lang="en-US" altLang="zh-CN" b="1"/>
              <a:t>1 </a:t>
            </a:r>
            <a:endParaRPr lang="en-US" altLang="zh-CN" b="1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707904" y="4005064"/>
            <a:ext cx="5041379" cy="1384995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购买</a:t>
            </a:r>
            <a:r>
              <a:rPr lang="en-US" altLang="zh-CN" sz="2800" b="1" dirty="0">
                <a:solidFill>
                  <a:srgbClr val="FF3300"/>
                </a:solidFill>
              </a:rPr>
              <a:t>1000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，与库存的</a:t>
            </a:r>
            <a:r>
              <a:rPr lang="en-US" altLang="zh-CN" sz="2800" b="1" dirty="0"/>
              <a:t>500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原油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/>
              <a:t>1000</a:t>
            </a:r>
            <a:r>
              <a:rPr lang="en-US" altLang="zh-CN" sz="2800" b="1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原油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一起，生产汽油乙，利润为</a:t>
            </a:r>
            <a:r>
              <a:rPr lang="en-US" altLang="zh-CN" sz="2800" b="1" dirty="0"/>
              <a:t>5000</a:t>
            </a:r>
            <a:r>
              <a:rPr lang="zh-CN" altLang="en-US" sz="2800" b="1" dirty="0">
                <a:latin typeface="宋体" panose="02010600030101010101" pitchFamily="2" charset="-122"/>
              </a:rPr>
              <a:t>千元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55650" y="126841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1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2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3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以价格</a:t>
            </a:r>
            <a:r>
              <a:rPr lang="en-US" altLang="zh-CN" sz="2800" b="1"/>
              <a:t>10, 8, 6(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800" b="1">
                <a:latin typeface="宋体" panose="02010600030101010101" pitchFamily="2" charset="-122"/>
              </a:rPr>
              <a:t>t)</a:t>
            </a:r>
            <a:r>
              <a:rPr lang="zh-CN" altLang="en-US" sz="2800" b="1">
                <a:latin typeface="宋体" panose="02010600030101010101" pitchFamily="2" charset="-122"/>
              </a:rPr>
              <a:t>采购</a:t>
            </a:r>
            <a:r>
              <a:rPr lang="en-US" altLang="zh-CN" sz="2800" b="1"/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的吨数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732588" y="2780978"/>
            <a:ext cx="1944687" cy="877887"/>
            <a:chOff x="4272" y="864"/>
            <a:chExt cx="1200" cy="455"/>
          </a:xfrm>
        </p:grpSpPr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4464" y="864"/>
              <a:ext cx="1008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zh-CN" b="1" i="1">
                  <a:sym typeface="Symbol" panose="05050102010706020507" pitchFamily="18" charset="2"/>
                </a:rPr>
                <a:t>y</a:t>
              </a:r>
              <a:r>
                <a:rPr lang="en-US" altLang="zh-CN" b="1">
                  <a:sym typeface="Symbol" panose="05050102010706020507" pitchFamily="18" charset="2"/>
                </a:rPr>
                <a:t>=0  </a:t>
              </a:r>
              <a:r>
                <a:rPr lang="en-US" altLang="zh-CN" b="1" i="1"/>
                <a:t>x</a:t>
              </a:r>
              <a:r>
                <a:rPr lang="en-US" altLang="zh-CN" b="1"/>
                <a:t>=0</a:t>
              </a:r>
              <a:endParaRPr lang="en-US" altLang="zh-CN" b="1" i="1"/>
            </a:p>
            <a:p>
              <a:pPr eaLnBrk="1" hangingPunct="1">
                <a:spcBef>
                  <a:spcPct val="15000"/>
                </a:spcBef>
              </a:pPr>
              <a:r>
                <a:rPr lang="en-US" altLang="zh-CN" b="1" i="1"/>
                <a:t>x</a:t>
              </a:r>
              <a:r>
                <a:rPr lang="en-US" altLang="zh-CN" b="1"/>
                <a:t>&gt;0 </a:t>
              </a:r>
              <a:r>
                <a:rPr lang="en-US" altLang="zh-CN" b="1">
                  <a:sym typeface="Symbol" panose="05050102010706020507" pitchFamily="18" charset="2"/>
                </a:rPr>
                <a:t> </a:t>
              </a:r>
              <a:r>
                <a:rPr lang="en-US" altLang="zh-CN" b="1" i="1">
                  <a:sym typeface="Symbol" panose="05050102010706020507" pitchFamily="18" charset="2"/>
                </a:rPr>
                <a:t>y</a:t>
              </a:r>
              <a:r>
                <a:rPr lang="en-US" altLang="zh-CN" b="1">
                  <a:sym typeface="Symbol" panose="05050102010706020507" pitchFamily="18" charset="2"/>
                </a:rPr>
                <a:t>=1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sp>
          <p:nvSpPr>
            <p:cNvPr id="54289" name="AutoShape 15"/>
            <p:cNvSpPr>
              <a:spLocks noChangeArrowheads="1"/>
            </p:cNvSpPr>
            <p:nvPr/>
          </p:nvSpPr>
          <p:spPr bwMode="auto">
            <a:xfrm>
              <a:off x="4272" y="1008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971550" y="5733256"/>
            <a:ext cx="64801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与方法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（全局最优解）的结果相同</a:t>
            </a:r>
            <a:endParaRPr lang="zh-CN" altLang="en-US" sz="2800" b="1" dirty="0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44463" y="1978025"/>
            <a:ext cx="21240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引入</a:t>
            </a:r>
            <a:r>
              <a:rPr lang="en-US" altLang="zh-CN" sz="2800" b="1"/>
              <a:t>0-1</a:t>
            </a:r>
            <a:r>
              <a:rPr lang="zh-CN" altLang="en-US" sz="2800" b="1"/>
              <a:t>变量</a:t>
            </a:r>
            <a:endParaRPr lang="zh-CN" altLang="en-US" sz="2800" b="1"/>
          </a:p>
        </p:txBody>
      </p:sp>
      <p:sp>
        <p:nvSpPr>
          <p:cNvPr id="54287" name="Text Box 10"/>
          <p:cNvSpPr txBox="1">
            <a:spLocks noChangeArrowheads="1"/>
          </p:cNvSpPr>
          <p:nvPr/>
        </p:nvSpPr>
        <p:spPr bwMode="auto">
          <a:xfrm>
            <a:off x="439738" y="560387"/>
            <a:ext cx="1828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  <a:endParaRPr lang="zh-CN" altLang="en-US" sz="32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10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animBg="1" autoUpdateAnimBg="0"/>
      <p:bldP spid="47109" grpId="0" animBg="1" autoUpdateAnimBg="0"/>
      <p:bldP spid="47113" grpId="0" autoUpdateAnimBg="0"/>
      <p:bldP spid="47115" grpId="0" animBg="1" autoUpdateAnimBg="0"/>
      <p:bldP spid="47116" grpId="0" autoUpdateAnimBg="0"/>
      <p:bldP spid="47120" grpId="0" animBg="1" autoUpdateAnimBg="0"/>
      <p:bldP spid="47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486400" y="3979912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b</a:t>
            </a:r>
            <a:r>
              <a:rPr lang="en-US" altLang="zh-CN" b="1" baseline="-30000"/>
              <a:t>1            </a:t>
            </a:r>
            <a:r>
              <a:rPr lang="en-US" altLang="zh-CN" b="1" i="1"/>
              <a:t>b</a:t>
            </a:r>
            <a:r>
              <a:rPr lang="en-US" altLang="zh-CN" b="1" baseline="-30000"/>
              <a:t>2</a:t>
            </a:r>
            <a:r>
              <a:rPr lang="en-US" altLang="zh-CN" b="1"/>
              <a:t>       </a:t>
            </a:r>
            <a:r>
              <a:rPr lang="en-US" altLang="zh-CN" b="1" i="1"/>
              <a:t>b</a:t>
            </a:r>
            <a:r>
              <a:rPr lang="en-US" altLang="zh-CN" b="1" baseline="-30000"/>
              <a:t>3</a:t>
            </a:r>
            <a:r>
              <a:rPr lang="en-US" altLang="zh-CN" b="1"/>
              <a:t>         </a:t>
            </a:r>
            <a:r>
              <a:rPr lang="en-US" altLang="zh-CN" b="1" i="1"/>
              <a:t>b</a:t>
            </a:r>
            <a:r>
              <a:rPr lang="en-US" altLang="zh-CN" b="1" baseline="-30000"/>
              <a:t>4</a:t>
            </a:r>
            <a:endParaRPr lang="en-US" altLang="zh-CN" sz="2800" b="1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16686" y="476672"/>
            <a:ext cx="1143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方法</a:t>
            </a:r>
            <a:r>
              <a:rPr lang="en-US" altLang="zh-CN" sz="2800" b="1"/>
              <a:t>3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33400" y="2708275"/>
            <a:ext cx="4110038" cy="1801813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b</a:t>
            </a:r>
            <a:r>
              <a:rPr lang="en-US" altLang="zh-CN" sz="2800" b="1" baseline="-30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 z</a:t>
            </a:r>
            <a:r>
              <a:rPr lang="en-US" altLang="zh-CN" sz="2800" b="1" baseline="-30000"/>
              <a:t>1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2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z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2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0, 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</a:t>
            </a:r>
            <a:r>
              <a:rPr lang="en-US" altLang="zh-CN" sz="2800" b="1" i="1"/>
              <a:t> z</a:t>
            </a:r>
            <a:r>
              <a:rPr lang="en-US" altLang="zh-CN" sz="2800" b="1" baseline="-30000"/>
              <a:t>1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)+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2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).</a:t>
            </a:r>
            <a:endParaRPr lang="en-US" altLang="zh-CN" sz="2800" b="1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4876800" y="1160512"/>
            <a:ext cx="4419600" cy="2784475"/>
            <a:chOff x="2832" y="432"/>
            <a:chExt cx="2784" cy="1754"/>
          </a:xfrm>
        </p:grpSpPr>
        <p:sp>
          <p:nvSpPr>
            <p:cNvPr id="55306" name="Text Box 6"/>
            <p:cNvSpPr txBox="1">
              <a:spLocks noChangeArrowheads="1"/>
            </p:cNvSpPr>
            <p:nvPr/>
          </p:nvSpPr>
          <p:spPr bwMode="auto">
            <a:xfrm>
              <a:off x="2973" y="432"/>
              <a:ext cx="56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c</a:t>
              </a:r>
              <a:r>
                <a:rPr kumimoji="0" lang="en-US" altLang="zh-CN" sz="2000" b="1"/>
                <a:t>(</a:t>
              </a:r>
              <a:r>
                <a:rPr kumimoji="0" lang="en-US" altLang="zh-CN" sz="2000" b="1" i="1"/>
                <a:t>x</a:t>
              </a:r>
              <a:r>
                <a:rPr kumimoji="0" lang="en-US" altLang="zh-CN" sz="2000" b="1"/>
                <a:t>)</a:t>
              </a:r>
              <a:endParaRPr kumimoji="0" lang="en-US" altLang="zh-CN" sz="2000" b="1" i="1"/>
            </a:p>
          </p:txBody>
        </p:sp>
        <p:sp>
          <p:nvSpPr>
            <p:cNvPr id="55307" name="Text Box 7"/>
            <p:cNvSpPr txBox="1">
              <a:spLocks noChangeArrowheads="1"/>
            </p:cNvSpPr>
            <p:nvPr/>
          </p:nvSpPr>
          <p:spPr bwMode="auto">
            <a:xfrm>
              <a:off x="5329" y="1912"/>
              <a:ext cx="28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x</a:t>
              </a:r>
              <a:endParaRPr kumimoji="0" lang="en-US" altLang="zh-CN" sz="2000" b="1" i="1"/>
            </a:p>
          </p:txBody>
        </p:sp>
        <p:sp>
          <p:nvSpPr>
            <p:cNvPr id="55308" name="Text Box 8"/>
            <p:cNvSpPr txBox="1">
              <a:spLocks noChangeArrowheads="1"/>
            </p:cNvSpPr>
            <p:nvPr/>
          </p:nvSpPr>
          <p:spPr bwMode="auto">
            <a:xfrm>
              <a:off x="2832" y="778"/>
              <a:ext cx="54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12000</a:t>
              </a:r>
              <a:endParaRPr kumimoji="0" lang="en-US" altLang="zh-CN" sz="2000" b="1"/>
            </a:p>
          </p:txBody>
        </p:sp>
        <p:sp>
          <p:nvSpPr>
            <p:cNvPr id="55309" name="Text Box 9"/>
            <p:cNvSpPr txBox="1">
              <a:spLocks noChangeArrowheads="1"/>
            </p:cNvSpPr>
            <p:nvPr/>
          </p:nvSpPr>
          <p:spPr bwMode="auto">
            <a:xfrm>
              <a:off x="2923" y="993"/>
              <a:ext cx="5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9000</a:t>
              </a:r>
              <a:endParaRPr kumimoji="0" lang="en-US" altLang="zh-CN" sz="2000" b="1"/>
            </a:p>
          </p:txBody>
        </p:sp>
        <p:sp>
          <p:nvSpPr>
            <p:cNvPr id="55310" name="Text Box 10"/>
            <p:cNvSpPr txBox="1">
              <a:spLocks noChangeArrowheads="1"/>
            </p:cNvSpPr>
            <p:nvPr/>
          </p:nvSpPr>
          <p:spPr bwMode="auto">
            <a:xfrm>
              <a:off x="2909" y="1351"/>
              <a:ext cx="5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5000</a:t>
              </a:r>
              <a:endParaRPr kumimoji="0" lang="en-US" altLang="zh-CN" sz="2000" b="1"/>
            </a:p>
          </p:txBody>
        </p:sp>
        <p:sp>
          <p:nvSpPr>
            <p:cNvPr id="55311" name="Text Box 11"/>
            <p:cNvSpPr txBox="1">
              <a:spLocks noChangeArrowheads="1"/>
            </p:cNvSpPr>
            <p:nvPr/>
          </p:nvSpPr>
          <p:spPr bwMode="auto">
            <a:xfrm>
              <a:off x="3210" y="1935"/>
              <a:ext cx="28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O</a:t>
              </a:r>
              <a:endParaRPr kumimoji="0" lang="en-US" altLang="zh-CN" sz="2000" b="1" i="1"/>
            </a:p>
          </p:txBody>
        </p:sp>
        <p:sp>
          <p:nvSpPr>
            <p:cNvPr id="55312" name="Text Box 12"/>
            <p:cNvSpPr txBox="1">
              <a:spLocks noChangeArrowheads="1"/>
            </p:cNvSpPr>
            <p:nvPr/>
          </p:nvSpPr>
          <p:spPr bwMode="auto">
            <a:xfrm>
              <a:off x="3684" y="1947"/>
              <a:ext cx="4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500</a:t>
              </a:r>
              <a:endParaRPr kumimoji="0" lang="en-US" altLang="zh-CN" sz="2000" b="1"/>
            </a:p>
          </p:txBody>
        </p:sp>
        <p:sp>
          <p:nvSpPr>
            <p:cNvPr id="55313" name="Text Box 13"/>
            <p:cNvSpPr txBox="1">
              <a:spLocks noChangeArrowheads="1"/>
            </p:cNvSpPr>
            <p:nvPr/>
          </p:nvSpPr>
          <p:spPr bwMode="auto">
            <a:xfrm>
              <a:off x="4158" y="1935"/>
              <a:ext cx="48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1000</a:t>
              </a:r>
              <a:endParaRPr kumimoji="0" lang="en-US" altLang="zh-CN" sz="2000" b="1"/>
            </a:p>
          </p:txBody>
        </p:sp>
        <p:sp>
          <p:nvSpPr>
            <p:cNvPr id="55314" name="Text Box 14"/>
            <p:cNvSpPr txBox="1">
              <a:spLocks noChangeArrowheads="1"/>
            </p:cNvSpPr>
            <p:nvPr/>
          </p:nvSpPr>
          <p:spPr bwMode="auto">
            <a:xfrm>
              <a:off x="4761" y="1947"/>
              <a:ext cx="48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1500</a:t>
              </a:r>
              <a:endParaRPr kumimoji="0" lang="en-US" altLang="zh-CN" sz="2000" b="1"/>
            </a:p>
          </p:txBody>
        </p:sp>
        <p:sp>
          <p:nvSpPr>
            <p:cNvPr id="55315" name="Line 15"/>
            <p:cNvSpPr>
              <a:spLocks noChangeShapeType="1"/>
            </p:cNvSpPr>
            <p:nvPr/>
          </p:nvSpPr>
          <p:spPr bwMode="auto">
            <a:xfrm flipH="1" flipV="1">
              <a:off x="3332" y="575"/>
              <a:ext cx="4" cy="1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16"/>
            <p:cNvSpPr>
              <a:spLocks noChangeShapeType="1"/>
            </p:cNvSpPr>
            <p:nvPr/>
          </p:nvSpPr>
          <p:spPr bwMode="auto">
            <a:xfrm flipV="1">
              <a:off x="3336" y="1440"/>
              <a:ext cx="552" cy="5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17"/>
            <p:cNvSpPr>
              <a:spLocks noChangeShapeType="1"/>
            </p:cNvSpPr>
            <p:nvPr/>
          </p:nvSpPr>
          <p:spPr bwMode="auto">
            <a:xfrm flipH="1">
              <a:off x="3864" y="145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18"/>
            <p:cNvSpPr>
              <a:spLocks noChangeShapeType="1"/>
            </p:cNvSpPr>
            <p:nvPr/>
          </p:nvSpPr>
          <p:spPr bwMode="auto">
            <a:xfrm flipV="1">
              <a:off x="4388" y="1112"/>
              <a:ext cx="0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19"/>
            <p:cNvSpPr>
              <a:spLocks noChangeShapeType="1"/>
            </p:cNvSpPr>
            <p:nvPr/>
          </p:nvSpPr>
          <p:spPr bwMode="auto">
            <a:xfrm flipV="1">
              <a:off x="3857" y="1104"/>
              <a:ext cx="559" cy="3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Line 20"/>
            <p:cNvSpPr>
              <a:spLocks noChangeShapeType="1"/>
            </p:cNvSpPr>
            <p:nvPr/>
          </p:nvSpPr>
          <p:spPr bwMode="auto">
            <a:xfrm flipH="1" flipV="1">
              <a:off x="4977" y="909"/>
              <a:ext cx="0" cy="1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Line 21"/>
            <p:cNvSpPr>
              <a:spLocks noChangeShapeType="1"/>
            </p:cNvSpPr>
            <p:nvPr/>
          </p:nvSpPr>
          <p:spPr bwMode="auto">
            <a:xfrm flipV="1">
              <a:off x="4388" y="909"/>
              <a:ext cx="575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22"/>
            <p:cNvSpPr>
              <a:spLocks noChangeShapeType="1"/>
            </p:cNvSpPr>
            <p:nvPr/>
          </p:nvSpPr>
          <p:spPr bwMode="auto">
            <a:xfrm>
              <a:off x="3325" y="1983"/>
              <a:ext cx="20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Line 23"/>
            <p:cNvSpPr>
              <a:spLocks noChangeShapeType="1"/>
            </p:cNvSpPr>
            <p:nvPr/>
          </p:nvSpPr>
          <p:spPr bwMode="auto">
            <a:xfrm flipH="1">
              <a:off x="3325" y="897"/>
              <a:ext cx="16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Line 24"/>
            <p:cNvSpPr>
              <a:spLocks noChangeShapeType="1"/>
            </p:cNvSpPr>
            <p:nvPr/>
          </p:nvSpPr>
          <p:spPr bwMode="auto">
            <a:xfrm flipH="1">
              <a:off x="3325" y="1112"/>
              <a:ext cx="10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Line 25"/>
            <p:cNvSpPr>
              <a:spLocks noChangeShapeType="1"/>
            </p:cNvSpPr>
            <p:nvPr/>
          </p:nvSpPr>
          <p:spPr bwMode="auto">
            <a:xfrm flipH="1">
              <a:off x="3325" y="1458"/>
              <a:ext cx="5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33400" y="4648200"/>
            <a:ext cx="4110038" cy="18018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 dirty="0"/>
              <a:t>b</a:t>
            </a:r>
            <a:r>
              <a:rPr lang="en-US" altLang="zh-CN" sz="2800" b="1" baseline="-30000" dirty="0"/>
              <a:t>2 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 </a:t>
            </a:r>
            <a:r>
              <a:rPr lang="en-US" altLang="zh-CN" sz="2800" b="1" i="1" dirty="0"/>
              <a:t>b</a:t>
            </a:r>
            <a:r>
              <a:rPr lang="en-US" altLang="zh-CN" sz="2800" b="1" baseline="-30000" dirty="0"/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z</a:t>
            </a:r>
            <a:r>
              <a:rPr lang="en-US" altLang="zh-CN" sz="2800" b="1" baseline="-30000" dirty="0"/>
              <a:t>2</a:t>
            </a:r>
            <a:r>
              <a:rPr lang="en-US" altLang="zh-CN" sz="2800" b="1" i="1" dirty="0"/>
              <a:t>b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z</a:t>
            </a:r>
            <a:r>
              <a:rPr lang="en-US" altLang="zh-CN" sz="2800" b="1" baseline="-30000" dirty="0"/>
              <a:t>3</a:t>
            </a:r>
            <a:r>
              <a:rPr lang="en-US" altLang="zh-CN" sz="2800" b="1" i="1" dirty="0"/>
              <a:t>b</a:t>
            </a:r>
            <a:r>
              <a:rPr lang="en-US" altLang="zh-CN" sz="2800" b="1" baseline="-30000" dirty="0"/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，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 dirty="0"/>
              <a:t>z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z</a:t>
            </a:r>
            <a:r>
              <a:rPr lang="en-US" altLang="zh-CN" sz="2800" b="1" baseline="-30000" dirty="0"/>
              <a:t>3</a:t>
            </a:r>
            <a:r>
              <a:rPr lang="en-US" altLang="zh-CN" sz="2800" b="1" dirty="0"/>
              <a:t>=1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i="1" dirty="0"/>
              <a:t>z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z</a:t>
            </a:r>
            <a:r>
              <a:rPr lang="en-US" altLang="zh-CN" sz="2800" b="1" baseline="-30000" dirty="0"/>
              <a:t>3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sym typeface="Math3" pitchFamily="2" charset="2"/>
              </a:rPr>
              <a:t> </a:t>
            </a:r>
            <a:r>
              <a:rPr lang="en-US" altLang="zh-CN" sz="2800" b="1" dirty="0"/>
              <a:t>0, 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 z</a:t>
            </a:r>
            <a:r>
              <a:rPr lang="en-US" altLang="zh-CN" sz="2800" b="1" baseline="-30000" dirty="0"/>
              <a:t>2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b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)+</a:t>
            </a:r>
            <a:r>
              <a:rPr lang="en-US" altLang="zh-CN" sz="2800" b="1" i="1" dirty="0"/>
              <a:t>z</a:t>
            </a:r>
            <a:r>
              <a:rPr lang="en-US" altLang="zh-CN" sz="2800" b="1" baseline="-30000" dirty="0"/>
              <a:t>3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b</a:t>
            </a:r>
            <a:r>
              <a:rPr lang="en-US" altLang="zh-CN" sz="2800" b="1" baseline="-30000" dirty="0"/>
              <a:t>3</a:t>
            </a:r>
            <a:r>
              <a:rPr lang="en-US" altLang="zh-CN" sz="2800" b="1" dirty="0"/>
              <a:t>). </a:t>
            </a:r>
            <a:endParaRPr lang="en-US" altLang="zh-CN" sz="2800" b="1" dirty="0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4943475" y="4648200"/>
            <a:ext cx="409257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b</a:t>
            </a:r>
            <a:r>
              <a:rPr lang="en-US" altLang="zh-CN" sz="2800" b="1" baseline="-30000"/>
              <a:t>3 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i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 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 z</a:t>
            </a:r>
            <a:r>
              <a:rPr lang="en-US" altLang="zh-CN" sz="2800" b="1" baseline="-30000"/>
              <a:t>3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+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4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z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+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4</a:t>
            </a:r>
            <a:r>
              <a:rPr lang="en-US" altLang="zh-CN" sz="2800" b="1"/>
              <a:t>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, 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4 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>
                <a:sym typeface="Math3" pitchFamily="2" charset="2"/>
              </a:rPr>
              <a:t> </a:t>
            </a:r>
            <a:r>
              <a:rPr lang="en-US" altLang="zh-CN" sz="2800" b="1"/>
              <a:t>0, 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</a:t>
            </a:r>
            <a:r>
              <a:rPr lang="en-US" altLang="zh-CN" sz="2800" b="1" i="1"/>
              <a:t> z</a:t>
            </a:r>
            <a:r>
              <a:rPr lang="en-US" altLang="zh-CN" sz="2800" b="1" baseline="-30000"/>
              <a:t>3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)+</a:t>
            </a:r>
            <a:r>
              <a:rPr lang="en-US" altLang="zh-CN" sz="2800" b="1" i="1"/>
              <a:t>z</a:t>
            </a:r>
            <a:r>
              <a:rPr lang="en-US" altLang="zh-CN" sz="2800" b="1" baseline="-30000"/>
              <a:t>4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 baseline="-30000"/>
              <a:t>4</a:t>
            </a:r>
            <a:r>
              <a:rPr lang="en-US" altLang="zh-CN" sz="2800" b="1"/>
              <a:t>). </a:t>
            </a:r>
            <a:endParaRPr lang="en-US" altLang="zh-CN" sz="2800" b="1"/>
          </a:p>
        </p:txBody>
      </p:sp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228600" y="1143000"/>
          <a:ext cx="45799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" imgW="2336800" imgH="711200" progId="Equation.3">
                  <p:embed/>
                </p:oleObj>
              </mc:Choice>
              <mc:Fallback>
                <p:oleObj name="Equation" r:id="rId1" imgW="2336800" imgH="711200" progId="Equation.3">
                  <p:embed/>
                  <p:pic>
                    <p:nvPicPr>
                      <p:cNvPr id="0" name="图片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45799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DFE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2133600" y="476672"/>
            <a:ext cx="5486400" cy="52197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直接处理分段线性函数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48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2" grpId="0" animBg="1" autoUpdateAnimBg="0" build="p"/>
      <p:bldP spid="48154" grpId="0" animBg="1"/>
      <p:bldP spid="48155" grpId="0"/>
      <p:bldP spid="48157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3039</Words>
  <Application>WPS 演示</Application>
  <PresentationFormat>全屏显示(4:3)</PresentationFormat>
  <Paragraphs>292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11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Symbol</vt:lpstr>
      <vt:lpstr>楷体_GB2312</vt:lpstr>
      <vt:lpstr>新宋体</vt:lpstr>
      <vt:lpstr>Math3</vt:lpstr>
      <vt:lpstr>Segoe Print</vt:lpstr>
      <vt:lpstr>Calibri</vt:lpstr>
      <vt:lpstr>微软雅黑</vt:lpstr>
      <vt:lpstr>Arial Unicode MS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3</cp:revision>
  <dcterms:created xsi:type="dcterms:W3CDTF">2020-04-20T03:05:00Z</dcterms:created>
  <dcterms:modified xsi:type="dcterms:W3CDTF">2021-04-20T06:56:42Z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580809C50FE54EF0B208DF9B1974F287</vt:lpwstr>
  </property>
  <property fmtid="{D5CDD505-2E9C-101B-9397-08002B2CF9AE}" pid="3" name="KSOProductBuildVer">
    <vt:lpwstr>2052-11.1.0.10463</vt:lpwstr>
  </property>
</Properties>
</file>