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png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wmf"/><Relationship Id="rId18" Type="http://schemas.openxmlformats.org/officeDocument/2006/relationships/image" Target="../media/image30.wmf"/><Relationship Id="rId3" Type="http://schemas.openxmlformats.org/officeDocument/2006/relationships/image" Target="../media/image2.wmf"/><Relationship Id="rId21" Type="http://schemas.openxmlformats.org/officeDocument/2006/relationships/image" Target="../media/image20.wmf"/><Relationship Id="rId7" Type="http://schemas.openxmlformats.org/officeDocument/2006/relationships/image" Target="../media/image6.wmf"/><Relationship Id="rId12" Type="http://schemas.openxmlformats.org/officeDocument/2006/relationships/image" Target="../media/image29.wmf"/><Relationship Id="rId17" Type="http://schemas.openxmlformats.org/officeDocument/2006/relationships/image" Target="../media/image16.wmf"/><Relationship Id="rId2" Type="http://schemas.openxmlformats.org/officeDocument/2006/relationships/image" Target="../media/image27.wmf"/><Relationship Id="rId16" Type="http://schemas.openxmlformats.org/officeDocument/2006/relationships/image" Target="../media/image15.wmf"/><Relationship Id="rId20" Type="http://schemas.openxmlformats.org/officeDocument/2006/relationships/image" Target="../media/image19.wmf"/><Relationship Id="rId1" Type="http://schemas.openxmlformats.org/officeDocument/2006/relationships/image" Target="../media/image1.png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5" Type="http://schemas.openxmlformats.org/officeDocument/2006/relationships/image" Target="../media/image14.wmf"/><Relationship Id="rId10" Type="http://schemas.openxmlformats.org/officeDocument/2006/relationships/image" Target="../media/image28.wmf"/><Relationship Id="rId19" Type="http://schemas.openxmlformats.org/officeDocument/2006/relationships/image" Target="../media/image31.wmf"/><Relationship Id="rId4" Type="http://schemas.openxmlformats.org/officeDocument/2006/relationships/image" Target="../media/image3.wmf"/><Relationship Id="rId9" Type="http://schemas.openxmlformats.org/officeDocument/2006/relationships/image" Target="../media/image8.wmf"/><Relationship Id="rId14" Type="http://schemas.openxmlformats.org/officeDocument/2006/relationships/image" Target="../media/image13.wmf"/><Relationship Id="rId22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4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6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4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4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5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0B2C-1DC9-4F4A-A00A-0396F18BD0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CFF6-FBD7-4532-9591-E2152AC20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4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3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7.wmf"/><Relationship Id="rId26" Type="http://schemas.openxmlformats.org/officeDocument/2006/relationships/image" Target="../media/image29.wmf"/><Relationship Id="rId39" Type="http://schemas.openxmlformats.org/officeDocument/2006/relationships/oleObject" Target="../embeddings/oleObject45.bin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15.wmf"/><Relationship Id="rId42" Type="http://schemas.openxmlformats.org/officeDocument/2006/relationships/image" Target="../media/image19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38" Type="http://schemas.openxmlformats.org/officeDocument/2006/relationships/image" Target="../media/image30.wmf"/><Relationship Id="rId46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40.bin"/><Relationship Id="rId41" Type="http://schemas.openxmlformats.org/officeDocument/2006/relationships/oleObject" Target="../embeddings/oleObject4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10.wmf"/><Relationship Id="rId32" Type="http://schemas.openxmlformats.org/officeDocument/2006/relationships/image" Target="../media/image14.wmf"/><Relationship Id="rId37" Type="http://schemas.openxmlformats.org/officeDocument/2006/relationships/oleObject" Target="../embeddings/oleObject44.bin"/><Relationship Id="rId40" Type="http://schemas.openxmlformats.org/officeDocument/2006/relationships/image" Target="../media/image31.wmf"/><Relationship Id="rId45" Type="http://schemas.openxmlformats.org/officeDocument/2006/relationships/oleObject" Target="../embeddings/oleObject48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12.wmf"/><Relationship Id="rId36" Type="http://schemas.openxmlformats.org/officeDocument/2006/relationships/image" Target="../media/image16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4" Type="http://schemas.openxmlformats.org/officeDocument/2006/relationships/image" Target="../media/image2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5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13.wmf"/><Relationship Id="rId35" Type="http://schemas.openxmlformats.org/officeDocument/2006/relationships/oleObject" Target="../embeddings/oleObject43.bin"/><Relationship Id="rId43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75856" y="1355875"/>
            <a:ext cx="1878013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分派问题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03388" y="620688"/>
            <a:ext cx="55626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4.4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接力队选拔和选课策略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79388" y="1981200"/>
            <a:ext cx="8839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若干项任务分给一些候选人来完成，每人的专长不同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完成每项任务取得的效益或需要的资源不同，如何分派任务使获得的总效益最大，或付出的总资源最少</a:t>
            </a:r>
            <a:r>
              <a:rPr lang="en-US" altLang="zh-CN" sz="2800" b="1" dirty="0"/>
              <a:t>?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79388" y="3810000"/>
            <a:ext cx="8610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若干种策略供选择，不同的策略得到的收益或付出的成本不同，各个策略之间有相互制约关系，如何在满足一定条件下作出抉择，使得收益最大或成本最小</a:t>
            </a:r>
            <a:r>
              <a:rPr lang="en-US" altLang="zh-CN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38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 autoUpdateAnimBg="0"/>
      <p:bldP spid="50180" grpId="0" animBg="1" autoUpdateAnimBg="0"/>
      <p:bldP spid="5018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755650" y="4133850"/>
            <a:ext cx="746760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如何选拔队员组成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latin typeface="宋体" panose="02010600030101010101" pitchFamily="2" charset="-122"/>
              </a:rPr>
              <a:t>100</a:t>
            </a:r>
            <a:r>
              <a:rPr lang="en-US" altLang="zh-CN" sz="2800" b="1" dirty="0"/>
              <a:t>m</a:t>
            </a:r>
            <a:r>
              <a:rPr lang="zh-CN" altLang="en-US" sz="2800" b="1" dirty="0">
                <a:latin typeface="宋体" panose="02010600030101010101" pitchFamily="2" charset="-122"/>
              </a:rPr>
              <a:t>混合泳接力队</a:t>
            </a:r>
            <a:r>
              <a:rPr lang="en-US" altLang="zh-CN" sz="2800" b="1" dirty="0">
                <a:latin typeface="宋体" panose="02010600030101010101" pitchFamily="2" charset="-122"/>
              </a:rPr>
              <a:t>?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528" y="476672"/>
            <a:ext cx="51054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例</a:t>
            </a:r>
            <a:r>
              <a:rPr lang="en-US" altLang="zh-CN" sz="3200" b="1" dirty="0" smtClean="0">
                <a:solidFill>
                  <a:schemeClr val="tx1"/>
                </a:solidFill>
                <a:ea typeface="楷体_GB2312" pitchFamily="49" charset="-122"/>
              </a:rPr>
              <a:t>1  </a:t>
            </a:r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混合泳接力队的选拔 </a:t>
            </a:r>
            <a:endParaRPr lang="zh-CN" altLang="en-US" sz="3200" dirty="0" smtClean="0">
              <a:ea typeface="楷体_GB2312" pitchFamily="49" charset="-122"/>
            </a:endParaRPr>
          </a:p>
        </p:txBody>
      </p:sp>
      <p:sp>
        <p:nvSpPr>
          <p:cNvPr id="51296" name="Text Box 96"/>
          <p:cNvSpPr txBox="1">
            <a:spLocks noChangeArrowheads="1"/>
          </p:cNvSpPr>
          <p:nvPr/>
        </p:nvSpPr>
        <p:spPr bwMode="auto">
          <a:xfrm>
            <a:off x="2115102" y="1124744"/>
            <a:ext cx="5112568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名</a:t>
            </a:r>
            <a:r>
              <a:rPr lang="zh-CN" altLang="en-US" sz="2800" b="1" dirty="0" smtClean="0"/>
              <a:t>候选人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种泳姿的</a:t>
            </a:r>
            <a:r>
              <a:rPr lang="zh-CN" altLang="en-US" sz="2800" b="1" dirty="0">
                <a:latin typeface="宋体" panose="02010600030101010101" pitchFamily="2" charset="-122"/>
              </a:rPr>
              <a:t>百米成绩</a:t>
            </a:r>
          </a:p>
        </p:txBody>
      </p:sp>
      <p:sp>
        <p:nvSpPr>
          <p:cNvPr id="51297" name="Text Box 97"/>
          <p:cNvSpPr txBox="1">
            <a:spLocks noChangeArrowheads="1"/>
          </p:cNvSpPr>
          <p:nvPr/>
        </p:nvSpPr>
        <p:spPr bwMode="auto">
          <a:xfrm>
            <a:off x="1093787" y="5790207"/>
            <a:ext cx="6934597" cy="519113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穷举法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组成接力队的方案共有</a:t>
            </a:r>
            <a:r>
              <a:rPr lang="en-US" altLang="zh-CN" sz="2800" b="1" dirty="0"/>
              <a:t>5!=120</a:t>
            </a:r>
            <a:r>
              <a:rPr lang="zh-CN" altLang="en-US" sz="2800" b="1" dirty="0">
                <a:latin typeface="宋体" panose="02010600030101010101" pitchFamily="2" charset="-122"/>
              </a:rPr>
              <a:t>种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59398" name="Object 98"/>
          <p:cNvGraphicFramePr>
            <a:graphicFrameLocks noChangeAspect="1"/>
          </p:cNvGraphicFramePr>
          <p:nvPr/>
        </p:nvGraphicFramePr>
        <p:xfrm>
          <a:off x="7467600" y="417513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7513"/>
                        <a:ext cx="1066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79890"/>
              </p:ext>
            </p:extLst>
          </p:nvPr>
        </p:nvGraphicFramePr>
        <p:xfrm>
          <a:off x="900113" y="1711126"/>
          <a:ext cx="7848600" cy="2293938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="" xmlns:a16="http://schemas.microsoft.com/office/drawing/2014/main" val="1574840813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4099852473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2078778493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3749315422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708611224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3062159108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乙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丙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丁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347479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蝶泳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8021113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仰泳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2915302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蛙泳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2769993"/>
                  </a:ext>
                </a:extLst>
              </a:tr>
              <a:tr h="465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自由泳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3802290"/>
                  </a:ext>
                </a:extLst>
              </a:tr>
            </a:tbl>
          </a:graphicData>
        </a:graphic>
      </p:graphicFrame>
      <p:graphicFrame>
        <p:nvGraphicFramePr>
          <p:cNvPr id="31891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44389"/>
              </p:ext>
            </p:extLst>
          </p:nvPr>
        </p:nvGraphicFramePr>
        <p:xfrm>
          <a:off x="2411413" y="2236730"/>
          <a:ext cx="792236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5" imgW="418918" imgH="177723" progId="Equation.3">
                  <p:embed/>
                </p:oleObj>
              </mc:Choice>
              <mc:Fallback>
                <p:oleObj name="公式" r:id="rId5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36730"/>
                        <a:ext cx="792236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2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999922"/>
              </p:ext>
            </p:extLst>
          </p:nvPr>
        </p:nvGraphicFramePr>
        <p:xfrm>
          <a:off x="2411413" y="2674880"/>
          <a:ext cx="792236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7" imgW="418918" imgH="177723" progId="Equation.3">
                  <p:embed/>
                </p:oleObj>
              </mc:Choice>
              <mc:Fallback>
                <p:oleObj name="公式" r:id="rId7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74880"/>
                        <a:ext cx="792236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3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622370"/>
              </p:ext>
            </p:extLst>
          </p:nvPr>
        </p:nvGraphicFramePr>
        <p:xfrm>
          <a:off x="2489200" y="3181293"/>
          <a:ext cx="648061" cy="3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9" imgW="342603" imgH="177646" progId="Equation.3">
                  <p:embed/>
                </p:oleObj>
              </mc:Choice>
              <mc:Fallback>
                <p:oleObj name="公式" r:id="rId9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181293"/>
                        <a:ext cx="648061" cy="33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4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692956"/>
              </p:ext>
            </p:extLst>
          </p:nvPr>
        </p:nvGraphicFramePr>
        <p:xfrm>
          <a:off x="2517775" y="3613093"/>
          <a:ext cx="600002" cy="3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11" imgW="317087" imgH="177569" progId="Equation.3">
                  <p:embed/>
                </p:oleObj>
              </mc:Choice>
              <mc:Fallback>
                <p:oleObj name="公式" r:id="rId11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613093"/>
                        <a:ext cx="600002" cy="33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5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42941"/>
              </p:ext>
            </p:extLst>
          </p:nvPr>
        </p:nvGraphicFramePr>
        <p:xfrm>
          <a:off x="3779838" y="2246255"/>
          <a:ext cx="600002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13" imgW="317087" imgH="177569" progId="Equation.3">
                  <p:embed/>
                </p:oleObj>
              </mc:Choice>
              <mc:Fallback>
                <p:oleObj name="公式" r:id="rId13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246255"/>
                        <a:ext cx="600002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6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28357"/>
              </p:ext>
            </p:extLst>
          </p:nvPr>
        </p:nvGraphicFramePr>
        <p:xfrm>
          <a:off x="3857625" y="3613093"/>
          <a:ext cx="455827" cy="3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15" imgW="241091" imgH="177646" progId="Equation.3">
                  <p:embed/>
                </p:oleObj>
              </mc:Choice>
              <mc:Fallback>
                <p:oleObj name="公式" r:id="rId15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613093"/>
                        <a:ext cx="455827" cy="33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56311"/>
              </p:ext>
            </p:extLst>
          </p:nvPr>
        </p:nvGraphicFramePr>
        <p:xfrm>
          <a:off x="5148263" y="3613093"/>
          <a:ext cx="600002" cy="3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17" imgW="317087" imgH="177569" progId="Equation.3">
                  <p:embed/>
                </p:oleObj>
              </mc:Choice>
              <mc:Fallback>
                <p:oleObj name="公式" r:id="rId17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613093"/>
                        <a:ext cx="600002" cy="33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8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367281"/>
              </p:ext>
            </p:extLst>
          </p:nvPr>
        </p:nvGraphicFramePr>
        <p:xfrm>
          <a:off x="6438900" y="3613093"/>
          <a:ext cx="600002" cy="3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公式" r:id="rId19" imgW="317087" imgH="177569" progId="Equation.3">
                  <p:embed/>
                </p:oleObj>
              </mc:Choice>
              <mc:Fallback>
                <p:oleObj name="公式" r:id="rId19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3613093"/>
                        <a:ext cx="600002" cy="33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9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380000"/>
              </p:ext>
            </p:extLst>
          </p:nvPr>
        </p:nvGraphicFramePr>
        <p:xfrm>
          <a:off x="3786189" y="2678055"/>
          <a:ext cx="648060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21" imgW="342603" imgH="177646" progId="Equation.3">
                  <p:embed/>
                </p:oleObj>
              </mc:Choice>
              <mc:Fallback>
                <p:oleObj name="公式" r:id="rId21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9" y="2678055"/>
                        <a:ext cx="648060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0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453622"/>
              </p:ext>
            </p:extLst>
          </p:nvPr>
        </p:nvGraphicFramePr>
        <p:xfrm>
          <a:off x="3708400" y="3181291"/>
          <a:ext cx="792236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公式" r:id="rId23" imgW="418918" imgH="177723" progId="Equation.3">
                  <p:embed/>
                </p:oleObj>
              </mc:Choice>
              <mc:Fallback>
                <p:oleObj name="公式" r:id="rId23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181291"/>
                        <a:ext cx="792236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1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810697"/>
              </p:ext>
            </p:extLst>
          </p:nvPr>
        </p:nvGraphicFramePr>
        <p:xfrm>
          <a:off x="5154614" y="2246255"/>
          <a:ext cx="648060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公式" r:id="rId25" imgW="342603" imgH="177646" progId="Equation.3">
                  <p:embed/>
                </p:oleObj>
              </mc:Choice>
              <mc:Fallback>
                <p:oleObj name="公式" r:id="rId25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4" y="2246255"/>
                        <a:ext cx="648060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2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3603"/>
              </p:ext>
            </p:extLst>
          </p:nvPr>
        </p:nvGraphicFramePr>
        <p:xfrm>
          <a:off x="5003800" y="2678055"/>
          <a:ext cx="792236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27" imgW="418918" imgH="177723" progId="Equation.3">
                  <p:embed/>
                </p:oleObj>
              </mc:Choice>
              <mc:Fallback>
                <p:oleObj name="公式" r:id="rId27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678055"/>
                        <a:ext cx="792236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3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733046"/>
              </p:ext>
            </p:extLst>
          </p:nvPr>
        </p:nvGraphicFramePr>
        <p:xfrm>
          <a:off x="5003800" y="3181291"/>
          <a:ext cx="792236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29" imgW="418918" imgH="177723" progId="Equation.3">
                  <p:embed/>
                </p:oleObj>
              </mc:Choice>
              <mc:Fallback>
                <p:oleObj name="公式" r:id="rId29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181291"/>
                        <a:ext cx="792236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4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47173"/>
              </p:ext>
            </p:extLst>
          </p:nvPr>
        </p:nvGraphicFramePr>
        <p:xfrm>
          <a:off x="6378575" y="2246255"/>
          <a:ext cx="648061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31" imgW="342603" imgH="177646" progId="Equation.3">
                  <p:embed/>
                </p:oleObj>
              </mc:Choice>
              <mc:Fallback>
                <p:oleObj name="公式" r:id="rId31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2246255"/>
                        <a:ext cx="648061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5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44940"/>
              </p:ext>
            </p:extLst>
          </p:nvPr>
        </p:nvGraphicFramePr>
        <p:xfrm>
          <a:off x="6300788" y="2688524"/>
          <a:ext cx="792236" cy="31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33" imgW="418918" imgH="165028" progId="Equation.3">
                  <p:embed/>
                </p:oleObj>
              </mc:Choice>
              <mc:Fallback>
                <p:oleObj name="公式" r:id="rId33" imgW="418918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688524"/>
                        <a:ext cx="792236" cy="311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6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98681"/>
              </p:ext>
            </p:extLst>
          </p:nvPr>
        </p:nvGraphicFramePr>
        <p:xfrm>
          <a:off x="6300788" y="3181291"/>
          <a:ext cx="792236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35" imgW="418918" imgH="177723" progId="Equation.3">
                  <p:embed/>
                </p:oleObj>
              </mc:Choice>
              <mc:Fallback>
                <p:oleObj name="公式" r:id="rId35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181291"/>
                        <a:ext cx="792236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7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515788"/>
              </p:ext>
            </p:extLst>
          </p:nvPr>
        </p:nvGraphicFramePr>
        <p:xfrm>
          <a:off x="7596188" y="2246255"/>
          <a:ext cx="792236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37" imgW="418918" imgH="177723" progId="Equation.3">
                  <p:embed/>
                </p:oleObj>
              </mc:Choice>
              <mc:Fallback>
                <p:oleObj name="公式" r:id="rId37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246255"/>
                        <a:ext cx="792236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8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392099"/>
              </p:ext>
            </p:extLst>
          </p:nvPr>
        </p:nvGraphicFramePr>
        <p:xfrm>
          <a:off x="7686675" y="2688524"/>
          <a:ext cx="624760" cy="31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39" imgW="330057" imgH="165028" progId="Equation.3">
                  <p:embed/>
                </p:oleObj>
              </mc:Choice>
              <mc:Fallback>
                <p:oleObj name="公式" r:id="rId39" imgW="33005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2688524"/>
                        <a:ext cx="624760" cy="311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09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42425"/>
              </p:ext>
            </p:extLst>
          </p:nvPr>
        </p:nvGraphicFramePr>
        <p:xfrm>
          <a:off x="7596188" y="3109855"/>
          <a:ext cx="792236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41" imgW="418918" imgH="177723" progId="Equation.3">
                  <p:embed/>
                </p:oleObj>
              </mc:Choice>
              <mc:Fallback>
                <p:oleObj name="公式" r:id="rId41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109855"/>
                        <a:ext cx="792236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10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12030"/>
              </p:ext>
            </p:extLst>
          </p:nvPr>
        </p:nvGraphicFramePr>
        <p:xfrm>
          <a:off x="7596188" y="3613091"/>
          <a:ext cx="792236" cy="3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43" imgW="418918" imgH="177723" progId="Equation.3">
                  <p:embed/>
                </p:oleObj>
              </mc:Choice>
              <mc:Fallback>
                <p:oleObj name="公式" r:id="rId43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613091"/>
                        <a:ext cx="792236" cy="3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13" name="Group 169"/>
          <p:cNvGrpSpPr>
            <a:grpSpLocks/>
          </p:cNvGrpSpPr>
          <p:nvPr/>
        </p:nvGrpSpPr>
        <p:grpSpPr bwMode="auto">
          <a:xfrm>
            <a:off x="762000" y="4637088"/>
            <a:ext cx="8131175" cy="1117600"/>
            <a:chOff x="480" y="2921"/>
            <a:chExt cx="5122" cy="704"/>
          </a:xfrm>
        </p:grpSpPr>
        <p:sp>
          <p:nvSpPr>
            <p:cNvPr id="59465" name="Text Box 2"/>
            <p:cNvSpPr txBox="1">
              <a:spLocks noChangeArrowheads="1"/>
            </p:cNvSpPr>
            <p:nvPr/>
          </p:nvSpPr>
          <p:spPr bwMode="auto">
            <a:xfrm>
              <a:off x="480" y="2921"/>
              <a:ext cx="512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讨论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: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丁的蛙泳成绩退步到      ；戊的自由泳成绩进步到     </a:t>
              </a:r>
              <a:r>
                <a:rPr lang="en-US" altLang="zh-CN" sz="2800" b="1" dirty="0"/>
                <a:t>,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组成接力队的方案是否应该调整</a:t>
              </a:r>
              <a:r>
                <a:rPr lang="zh-CN" altLang="en-US" sz="2800" b="1" dirty="0"/>
                <a:t>？</a:t>
              </a:r>
            </a:p>
          </p:txBody>
        </p:sp>
        <p:graphicFrame>
          <p:nvGraphicFramePr>
            <p:cNvPr id="59466" name="Object 1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251897"/>
                </p:ext>
              </p:extLst>
            </p:nvPr>
          </p:nvGraphicFramePr>
          <p:xfrm>
            <a:off x="3198" y="2976"/>
            <a:ext cx="5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公式" r:id="rId45" imgW="419040" imgH="164880" progId="Equation.3">
                    <p:embed/>
                  </p:oleObj>
                </mc:Choice>
                <mc:Fallback>
                  <p:oleObj name="公式" r:id="rId45" imgW="419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976"/>
                          <a:ext cx="5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67" name="Object 1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396904"/>
                </p:ext>
              </p:extLst>
            </p:nvPr>
          </p:nvGraphicFramePr>
          <p:xfrm>
            <a:off x="1474" y="3310"/>
            <a:ext cx="4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公式" r:id="rId47" imgW="317087" imgH="177569" progId="Equation.3">
                    <p:embed/>
                  </p:oleObj>
                </mc:Choice>
                <mc:Fallback>
                  <p:oleObj name="公式" r:id="rId47" imgW="317087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310"/>
                          <a:ext cx="45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672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3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3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3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3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3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3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3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3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1000"/>
                                        <p:tgtEl>
                                          <p:spTgt spid="3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1000"/>
                                        <p:tgtEl>
                                          <p:spTgt spid="5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 autoUpdateAnimBg="0"/>
      <p:bldP spid="51296" grpId="0" animBg="1"/>
      <p:bldP spid="5129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81000" y="3875088"/>
            <a:ext cx="9906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47413" y="3196956"/>
            <a:ext cx="851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若选择队员</a:t>
            </a:r>
            <a:r>
              <a:rPr lang="en-US" altLang="zh-CN" sz="2800" b="1" i="1" dirty="0" err="1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参加泳姿</a:t>
            </a:r>
            <a:r>
              <a:rPr lang="en-US" altLang="zh-CN" sz="2800" b="1" i="1" dirty="0"/>
              <a:t>j </a:t>
            </a:r>
            <a:r>
              <a:rPr lang="zh-CN" altLang="en-US" sz="2800" b="1" dirty="0">
                <a:latin typeface="宋体" panose="02010600030101010101" pitchFamily="2" charset="-122"/>
              </a:rPr>
              <a:t>的比赛，记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30000" dirty="0" err="1"/>
              <a:t>ij</a:t>
            </a:r>
            <a:r>
              <a:rPr lang="en-US" altLang="zh-CN" sz="2800" b="1" dirty="0"/>
              <a:t>=1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否则记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30000" dirty="0" err="1"/>
              <a:t>ij</a:t>
            </a:r>
            <a:r>
              <a:rPr lang="en-US" altLang="zh-CN" sz="2800" b="1" dirty="0"/>
              <a:t>=0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533400"/>
            <a:ext cx="2514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b="1" smtClean="0">
                <a:solidFill>
                  <a:schemeClr val="tx1"/>
                </a:solidFill>
              </a:rPr>
              <a:t>0-1</a:t>
            </a:r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zh-CN" altLang="en-US" sz="3200" smtClean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971800" y="533400"/>
            <a:ext cx="5943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~</a:t>
            </a:r>
            <a:r>
              <a:rPr lang="zh-CN" altLang="en-US" sz="2800" b="1" dirty="0">
                <a:latin typeface="宋体" panose="02010600030101010101" pitchFamily="2" charset="-122"/>
              </a:rPr>
              <a:t>队员</a:t>
            </a:r>
            <a:r>
              <a:rPr lang="en-US" altLang="zh-CN" sz="2800" b="1" i="1" dirty="0" err="1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/>
              <a:t>j </a:t>
            </a:r>
            <a:r>
              <a:rPr lang="zh-CN" altLang="en-US" sz="2800" b="1" dirty="0">
                <a:latin typeface="宋体" panose="02010600030101010101" pitchFamily="2" charset="-122"/>
              </a:rPr>
              <a:t>种泳姿的百米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成绩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 smtClean="0"/>
              <a:t>s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" y="5029200"/>
            <a:ext cx="9144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447800" y="4876800"/>
            <a:ext cx="38100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每人最多入选泳姿之一</a:t>
            </a:r>
            <a:r>
              <a:rPr lang="zh-CN" altLang="en-US" sz="2800" b="1" dirty="0"/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1143000"/>
            <a:ext cx="8458200" cy="1981200"/>
            <a:chOff x="-3" y="-3"/>
            <a:chExt cx="3090" cy="1926"/>
          </a:xfrm>
        </p:grpSpPr>
        <p:grpSp>
          <p:nvGrpSpPr>
            <p:cNvPr id="60429" name="Group 9"/>
            <p:cNvGrpSpPr>
              <a:grpSpLocks/>
            </p:cNvGrpSpPr>
            <p:nvPr/>
          </p:nvGrpSpPr>
          <p:grpSpPr bwMode="auto">
            <a:xfrm>
              <a:off x="0" y="0"/>
              <a:ext cx="3084" cy="1920"/>
              <a:chOff x="0" y="0"/>
              <a:chExt cx="3084" cy="1920"/>
            </a:xfrm>
          </p:grpSpPr>
          <p:grpSp>
            <p:nvGrpSpPr>
              <p:cNvPr id="60431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60519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c</a:t>
                  </a:r>
                  <a:r>
                    <a:rPr lang="en-US" altLang="zh-CN" b="1" i="1" baseline="-30000"/>
                    <a:t>ij</a:t>
                  </a:r>
                  <a:endParaRPr lang="en-US" altLang="zh-CN" b="1"/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2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32" name="Group 13"/>
              <p:cNvGrpSpPr>
                <a:grpSpLocks/>
              </p:cNvGrpSpPr>
              <p:nvPr/>
            </p:nvGrpSpPr>
            <p:grpSpPr bwMode="auto">
              <a:xfrm>
                <a:off x="514" y="0"/>
                <a:ext cx="514" cy="384"/>
                <a:chOff x="514" y="0"/>
                <a:chExt cx="514" cy="384"/>
              </a:xfrm>
            </p:grpSpPr>
            <p:sp>
              <p:nvSpPr>
                <p:cNvPr id="60517" name="Rectangle 14"/>
                <p:cNvSpPr>
                  <a:spLocks noChangeArrowheads="1"/>
                </p:cNvSpPr>
                <p:nvPr/>
              </p:nvSpPr>
              <p:spPr bwMode="auto">
                <a:xfrm>
                  <a:off x="557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18" name="Rectangle 15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33" name="Group 16"/>
              <p:cNvGrpSpPr>
                <a:grpSpLocks/>
              </p:cNvGrpSpPr>
              <p:nvPr/>
            </p:nvGrpSpPr>
            <p:grpSpPr bwMode="auto">
              <a:xfrm>
                <a:off x="1028" y="0"/>
                <a:ext cx="514" cy="384"/>
                <a:chOff x="1028" y="0"/>
                <a:chExt cx="514" cy="384"/>
              </a:xfrm>
            </p:grpSpPr>
            <p:sp>
              <p:nvSpPr>
                <p:cNvPr id="60515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16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34" name="Group 19"/>
              <p:cNvGrpSpPr>
                <a:grpSpLocks/>
              </p:cNvGrpSpPr>
              <p:nvPr/>
            </p:nvGrpSpPr>
            <p:grpSpPr bwMode="auto">
              <a:xfrm>
                <a:off x="1542" y="0"/>
                <a:ext cx="514" cy="384"/>
                <a:chOff x="1542" y="0"/>
                <a:chExt cx="514" cy="384"/>
              </a:xfrm>
            </p:grpSpPr>
            <p:sp>
              <p:nvSpPr>
                <p:cNvPr id="60513" name="Rectangle 20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14" name="Rectangle 2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35" name="Group 22"/>
              <p:cNvGrpSpPr>
                <a:grpSpLocks/>
              </p:cNvGrpSpPr>
              <p:nvPr/>
            </p:nvGrpSpPr>
            <p:grpSpPr bwMode="auto">
              <a:xfrm>
                <a:off x="2056" y="0"/>
                <a:ext cx="514" cy="384"/>
                <a:chOff x="2056" y="0"/>
                <a:chExt cx="514" cy="384"/>
              </a:xfrm>
            </p:grpSpPr>
            <p:sp>
              <p:nvSpPr>
                <p:cNvPr id="60511" name="Rectangle 23"/>
                <p:cNvSpPr>
                  <a:spLocks noChangeArrowheads="1"/>
                </p:cNvSpPr>
                <p:nvPr/>
              </p:nvSpPr>
              <p:spPr bwMode="auto">
                <a:xfrm>
                  <a:off x="2099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1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36" name="Group 25"/>
              <p:cNvGrpSpPr>
                <a:grpSpLocks/>
              </p:cNvGrpSpPr>
              <p:nvPr/>
            </p:nvGrpSpPr>
            <p:grpSpPr bwMode="auto">
              <a:xfrm>
                <a:off x="2570" y="0"/>
                <a:ext cx="514" cy="384"/>
                <a:chOff x="2570" y="0"/>
                <a:chExt cx="514" cy="384"/>
              </a:xfrm>
            </p:grpSpPr>
            <p:sp>
              <p:nvSpPr>
                <p:cNvPr id="605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=5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57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37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14" cy="384"/>
                <a:chOff x="0" y="384"/>
                <a:chExt cx="514" cy="384"/>
              </a:xfrm>
            </p:grpSpPr>
            <p:sp>
              <p:nvSpPr>
                <p:cNvPr id="60507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08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38" name="Group 31"/>
              <p:cNvGrpSpPr>
                <a:grpSpLocks/>
              </p:cNvGrpSpPr>
              <p:nvPr/>
            </p:nvGrpSpPr>
            <p:grpSpPr bwMode="auto">
              <a:xfrm>
                <a:off x="514" y="384"/>
                <a:ext cx="514" cy="384"/>
                <a:chOff x="514" y="384"/>
                <a:chExt cx="514" cy="384"/>
              </a:xfrm>
            </p:grpSpPr>
            <p:sp>
              <p:nvSpPr>
                <p:cNvPr id="60505" name="Rectangle 32"/>
                <p:cNvSpPr>
                  <a:spLocks noChangeArrowheads="1"/>
                </p:cNvSpPr>
                <p:nvPr/>
              </p:nvSpPr>
              <p:spPr bwMode="auto">
                <a:xfrm>
                  <a:off x="557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06" name="Rectangle 33"/>
                <p:cNvSpPr>
                  <a:spLocks noChangeArrowheads="1"/>
                </p:cNvSpPr>
                <p:nvPr/>
              </p:nvSpPr>
              <p:spPr bwMode="auto">
                <a:xfrm>
                  <a:off x="514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39" name="Group 34"/>
              <p:cNvGrpSpPr>
                <a:grpSpLocks/>
              </p:cNvGrpSpPr>
              <p:nvPr/>
            </p:nvGrpSpPr>
            <p:grpSpPr bwMode="auto">
              <a:xfrm>
                <a:off x="1028" y="384"/>
                <a:ext cx="514" cy="384"/>
                <a:chOff x="1028" y="384"/>
                <a:chExt cx="514" cy="384"/>
              </a:xfrm>
            </p:grpSpPr>
            <p:sp>
              <p:nvSpPr>
                <p:cNvPr id="60503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1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04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8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0" name="Group 37"/>
              <p:cNvGrpSpPr>
                <a:grpSpLocks/>
              </p:cNvGrpSpPr>
              <p:nvPr/>
            </p:nvGrpSpPr>
            <p:grpSpPr bwMode="auto">
              <a:xfrm>
                <a:off x="1542" y="384"/>
                <a:ext cx="514" cy="384"/>
                <a:chOff x="1542" y="384"/>
                <a:chExt cx="514" cy="384"/>
              </a:xfrm>
            </p:grpSpPr>
            <p:sp>
              <p:nvSpPr>
                <p:cNvPr id="60501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02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2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1" name="Group 40"/>
              <p:cNvGrpSpPr>
                <a:grpSpLocks/>
              </p:cNvGrpSpPr>
              <p:nvPr/>
            </p:nvGrpSpPr>
            <p:grpSpPr bwMode="auto">
              <a:xfrm>
                <a:off x="2056" y="384"/>
                <a:ext cx="514" cy="384"/>
                <a:chOff x="2056" y="384"/>
                <a:chExt cx="514" cy="384"/>
              </a:xfrm>
            </p:grpSpPr>
            <p:sp>
              <p:nvSpPr>
                <p:cNvPr id="60499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9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500" name="Rectangle 42"/>
                <p:cNvSpPr>
                  <a:spLocks noChangeArrowheads="1"/>
                </p:cNvSpPr>
                <p:nvPr/>
              </p:nvSpPr>
              <p:spPr bwMode="auto">
                <a:xfrm>
                  <a:off x="2056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2" name="Group 43"/>
              <p:cNvGrpSpPr>
                <a:grpSpLocks/>
              </p:cNvGrpSpPr>
              <p:nvPr/>
            </p:nvGrpSpPr>
            <p:grpSpPr bwMode="auto">
              <a:xfrm>
                <a:off x="2570" y="384"/>
                <a:ext cx="514" cy="384"/>
                <a:chOff x="2570" y="384"/>
                <a:chExt cx="514" cy="384"/>
              </a:xfrm>
            </p:grpSpPr>
            <p:sp>
              <p:nvSpPr>
                <p:cNvPr id="60497" name="Rectangle 44"/>
                <p:cNvSpPr>
                  <a:spLocks noChangeArrowheads="1"/>
                </p:cNvSpPr>
                <p:nvPr/>
              </p:nvSpPr>
              <p:spPr bwMode="auto">
                <a:xfrm>
                  <a:off x="261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57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3" name="Group 46"/>
              <p:cNvGrpSpPr>
                <a:grpSpLocks/>
              </p:cNvGrpSpPr>
              <p:nvPr/>
            </p:nvGrpSpPr>
            <p:grpSpPr bwMode="auto">
              <a:xfrm>
                <a:off x="0" y="768"/>
                <a:ext cx="514" cy="384"/>
                <a:chOff x="0" y="768"/>
                <a:chExt cx="514" cy="384"/>
              </a:xfrm>
            </p:grpSpPr>
            <p:sp>
              <p:nvSpPr>
                <p:cNvPr id="60495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96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4" name="Group 49"/>
              <p:cNvGrpSpPr>
                <a:grpSpLocks/>
              </p:cNvGrpSpPr>
              <p:nvPr/>
            </p:nvGrpSpPr>
            <p:grpSpPr bwMode="auto">
              <a:xfrm>
                <a:off x="514" y="768"/>
                <a:ext cx="514" cy="384"/>
                <a:chOff x="514" y="768"/>
                <a:chExt cx="514" cy="384"/>
              </a:xfrm>
            </p:grpSpPr>
            <p:sp>
              <p:nvSpPr>
                <p:cNvPr id="60493" name="Rectangle 50"/>
                <p:cNvSpPr>
                  <a:spLocks noChangeArrowheads="1"/>
                </p:cNvSpPr>
                <p:nvPr/>
              </p:nvSpPr>
              <p:spPr bwMode="auto">
                <a:xfrm>
                  <a:off x="557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75.6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94" name="Rectangle 51"/>
                <p:cNvSpPr>
                  <a:spLocks noChangeArrowheads="1"/>
                </p:cNvSpPr>
                <p:nvPr/>
              </p:nvSpPr>
              <p:spPr bwMode="auto">
                <a:xfrm>
                  <a:off x="514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5" name="Group 52"/>
              <p:cNvGrpSpPr>
                <a:grpSpLocks/>
              </p:cNvGrpSpPr>
              <p:nvPr/>
            </p:nvGrpSpPr>
            <p:grpSpPr bwMode="auto">
              <a:xfrm>
                <a:off x="1028" y="768"/>
                <a:ext cx="514" cy="384"/>
                <a:chOff x="1028" y="768"/>
                <a:chExt cx="514" cy="384"/>
              </a:xfrm>
            </p:grpSpPr>
            <p:sp>
              <p:nvSpPr>
                <p:cNvPr id="60491" name="Rectangle 53"/>
                <p:cNvSpPr>
                  <a:spLocks noChangeArrowheads="1"/>
                </p:cNvSpPr>
                <p:nvPr/>
              </p:nvSpPr>
              <p:spPr bwMode="auto">
                <a:xfrm>
                  <a:off x="1071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92" name="Rectangle 54"/>
                <p:cNvSpPr>
                  <a:spLocks noChangeArrowheads="1"/>
                </p:cNvSpPr>
                <p:nvPr/>
              </p:nvSpPr>
              <p:spPr bwMode="auto">
                <a:xfrm>
                  <a:off x="1028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6" name="Group 55"/>
              <p:cNvGrpSpPr>
                <a:grpSpLocks/>
              </p:cNvGrpSpPr>
              <p:nvPr/>
            </p:nvGrpSpPr>
            <p:grpSpPr bwMode="auto">
              <a:xfrm>
                <a:off x="1542" y="768"/>
                <a:ext cx="514" cy="384"/>
                <a:chOff x="1542" y="768"/>
                <a:chExt cx="514" cy="384"/>
              </a:xfrm>
            </p:grpSpPr>
            <p:sp>
              <p:nvSpPr>
                <p:cNvPr id="60489" name="Rectangle 56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90" name="Rectangle 57"/>
                <p:cNvSpPr>
                  <a:spLocks noChangeArrowheads="1"/>
                </p:cNvSpPr>
                <p:nvPr/>
              </p:nvSpPr>
              <p:spPr bwMode="auto">
                <a:xfrm>
                  <a:off x="1542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7" name="Group 58"/>
              <p:cNvGrpSpPr>
                <a:grpSpLocks/>
              </p:cNvGrpSpPr>
              <p:nvPr/>
            </p:nvGrpSpPr>
            <p:grpSpPr bwMode="auto">
              <a:xfrm>
                <a:off x="2056" y="768"/>
                <a:ext cx="514" cy="384"/>
                <a:chOff x="2056" y="768"/>
                <a:chExt cx="514" cy="384"/>
              </a:xfrm>
            </p:grpSpPr>
            <p:sp>
              <p:nvSpPr>
                <p:cNvPr id="60487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9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74.2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88" name="Rectangle 60"/>
                <p:cNvSpPr>
                  <a:spLocks noChangeArrowheads="1"/>
                </p:cNvSpPr>
                <p:nvPr/>
              </p:nvSpPr>
              <p:spPr bwMode="auto">
                <a:xfrm>
                  <a:off x="2056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8" name="Group 61"/>
              <p:cNvGrpSpPr>
                <a:grpSpLocks/>
              </p:cNvGrpSpPr>
              <p:nvPr/>
            </p:nvGrpSpPr>
            <p:grpSpPr bwMode="auto">
              <a:xfrm>
                <a:off x="2570" y="768"/>
                <a:ext cx="514" cy="384"/>
                <a:chOff x="2570" y="768"/>
                <a:chExt cx="514" cy="384"/>
              </a:xfrm>
            </p:grpSpPr>
            <p:sp>
              <p:nvSpPr>
                <p:cNvPr id="60485" name="Rectangle 62"/>
                <p:cNvSpPr>
                  <a:spLocks noChangeArrowheads="1"/>
                </p:cNvSpPr>
                <p:nvPr/>
              </p:nvSpPr>
              <p:spPr bwMode="auto">
                <a:xfrm>
                  <a:off x="261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86" name="Rectangle 63"/>
                <p:cNvSpPr>
                  <a:spLocks noChangeArrowheads="1"/>
                </p:cNvSpPr>
                <p:nvPr/>
              </p:nvSpPr>
              <p:spPr bwMode="auto">
                <a:xfrm>
                  <a:off x="257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49" name="Group 64"/>
              <p:cNvGrpSpPr>
                <a:grpSpLocks/>
              </p:cNvGrpSpPr>
              <p:nvPr/>
            </p:nvGrpSpPr>
            <p:grpSpPr bwMode="auto">
              <a:xfrm>
                <a:off x="0" y="1152"/>
                <a:ext cx="514" cy="384"/>
                <a:chOff x="0" y="1152"/>
                <a:chExt cx="514" cy="384"/>
              </a:xfrm>
            </p:grpSpPr>
            <p:sp>
              <p:nvSpPr>
                <p:cNvPr id="6048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84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0" name="Group 67"/>
              <p:cNvGrpSpPr>
                <a:grpSpLocks/>
              </p:cNvGrpSpPr>
              <p:nvPr/>
            </p:nvGrpSpPr>
            <p:grpSpPr bwMode="auto">
              <a:xfrm>
                <a:off x="514" y="1152"/>
                <a:ext cx="514" cy="384"/>
                <a:chOff x="514" y="1152"/>
                <a:chExt cx="514" cy="384"/>
              </a:xfrm>
            </p:grpSpPr>
            <p:sp>
              <p:nvSpPr>
                <p:cNvPr id="60481" name="Rectangle 68"/>
                <p:cNvSpPr>
                  <a:spLocks noChangeArrowheads="1"/>
                </p:cNvSpPr>
                <p:nvPr/>
              </p:nvSpPr>
              <p:spPr bwMode="auto">
                <a:xfrm>
                  <a:off x="557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87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82" name="Rectangle 69"/>
                <p:cNvSpPr>
                  <a:spLocks noChangeArrowheads="1"/>
                </p:cNvSpPr>
                <p:nvPr/>
              </p:nvSpPr>
              <p:spPr bwMode="auto">
                <a:xfrm>
                  <a:off x="514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1" name="Group 70"/>
              <p:cNvGrpSpPr>
                <a:grpSpLocks/>
              </p:cNvGrpSpPr>
              <p:nvPr/>
            </p:nvGrpSpPr>
            <p:grpSpPr bwMode="auto">
              <a:xfrm>
                <a:off x="1028" y="1152"/>
                <a:ext cx="514" cy="384"/>
                <a:chOff x="1028" y="1152"/>
                <a:chExt cx="514" cy="384"/>
              </a:xfrm>
            </p:grpSpPr>
            <p:sp>
              <p:nvSpPr>
                <p:cNvPr id="60479" name="Rectangle 71"/>
                <p:cNvSpPr>
                  <a:spLocks noChangeArrowheads="1"/>
                </p:cNvSpPr>
                <p:nvPr/>
              </p:nvSpPr>
              <p:spPr bwMode="auto">
                <a:xfrm>
                  <a:off x="1071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80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2" name="Group 73"/>
              <p:cNvGrpSpPr>
                <a:grpSpLocks/>
              </p:cNvGrpSpPr>
              <p:nvPr/>
            </p:nvGrpSpPr>
            <p:grpSpPr bwMode="auto">
              <a:xfrm>
                <a:off x="1542" y="1152"/>
                <a:ext cx="514" cy="384"/>
                <a:chOff x="1542" y="1152"/>
                <a:chExt cx="514" cy="384"/>
              </a:xfrm>
            </p:grpSpPr>
            <p:sp>
              <p:nvSpPr>
                <p:cNvPr id="60477" name="Rectangle 7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84.6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78" name="Rectangle 75"/>
                <p:cNvSpPr>
                  <a:spLocks noChangeArrowheads="1"/>
                </p:cNvSpPr>
                <p:nvPr/>
              </p:nvSpPr>
              <p:spPr bwMode="auto">
                <a:xfrm>
                  <a:off x="1542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3" name="Group 76"/>
              <p:cNvGrpSpPr>
                <a:grpSpLocks/>
              </p:cNvGrpSpPr>
              <p:nvPr/>
            </p:nvGrpSpPr>
            <p:grpSpPr bwMode="auto">
              <a:xfrm>
                <a:off x="2056" y="1152"/>
                <a:ext cx="514" cy="384"/>
                <a:chOff x="2056" y="1152"/>
                <a:chExt cx="514" cy="384"/>
              </a:xfrm>
            </p:grpSpPr>
            <p:sp>
              <p:nvSpPr>
                <p:cNvPr id="60475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9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69.6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76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6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4" name="Group 79"/>
              <p:cNvGrpSpPr>
                <a:grpSpLocks/>
              </p:cNvGrpSpPr>
              <p:nvPr/>
            </p:nvGrpSpPr>
            <p:grpSpPr bwMode="auto">
              <a:xfrm>
                <a:off x="2570" y="1152"/>
                <a:ext cx="514" cy="384"/>
                <a:chOff x="2570" y="1152"/>
                <a:chExt cx="514" cy="384"/>
              </a:xfrm>
            </p:grpSpPr>
            <p:sp>
              <p:nvSpPr>
                <p:cNvPr id="60473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83.8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74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5" name="Group 82"/>
              <p:cNvGrpSpPr>
                <a:grpSpLocks/>
              </p:cNvGrpSpPr>
              <p:nvPr/>
            </p:nvGrpSpPr>
            <p:grpSpPr bwMode="auto">
              <a:xfrm>
                <a:off x="0" y="1536"/>
                <a:ext cx="514" cy="384"/>
                <a:chOff x="0" y="1536"/>
                <a:chExt cx="514" cy="384"/>
              </a:xfrm>
            </p:grpSpPr>
            <p:sp>
              <p:nvSpPr>
                <p:cNvPr id="60471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72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6" name="Group 85"/>
              <p:cNvGrpSpPr>
                <a:grpSpLocks/>
              </p:cNvGrpSpPr>
              <p:nvPr/>
            </p:nvGrpSpPr>
            <p:grpSpPr bwMode="auto">
              <a:xfrm>
                <a:off x="514" y="1536"/>
                <a:ext cx="514" cy="384"/>
                <a:chOff x="514" y="1536"/>
                <a:chExt cx="514" cy="384"/>
              </a:xfrm>
            </p:grpSpPr>
            <p:sp>
              <p:nvSpPr>
                <p:cNvPr id="60469" name="Rectangle 86"/>
                <p:cNvSpPr>
                  <a:spLocks noChangeArrowheads="1"/>
                </p:cNvSpPr>
                <p:nvPr/>
              </p:nvSpPr>
              <p:spPr bwMode="auto">
                <a:xfrm>
                  <a:off x="557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58.6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70" name="Rectangle 87"/>
                <p:cNvSpPr>
                  <a:spLocks noChangeArrowheads="1"/>
                </p:cNvSpPr>
                <p:nvPr/>
              </p:nvSpPr>
              <p:spPr bwMode="auto">
                <a:xfrm>
                  <a:off x="514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7" name="Group 88"/>
              <p:cNvGrpSpPr>
                <a:grpSpLocks/>
              </p:cNvGrpSpPr>
              <p:nvPr/>
            </p:nvGrpSpPr>
            <p:grpSpPr bwMode="auto">
              <a:xfrm>
                <a:off x="1028" y="1536"/>
                <a:ext cx="514" cy="384"/>
                <a:chOff x="1028" y="1536"/>
                <a:chExt cx="514" cy="384"/>
              </a:xfrm>
            </p:grpSpPr>
            <p:sp>
              <p:nvSpPr>
                <p:cNvPr id="60467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68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8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8" name="Group 91"/>
              <p:cNvGrpSpPr>
                <a:grpSpLocks/>
              </p:cNvGrpSpPr>
              <p:nvPr/>
            </p:nvGrpSpPr>
            <p:grpSpPr bwMode="auto">
              <a:xfrm>
                <a:off x="1542" y="1536"/>
                <a:ext cx="514" cy="384"/>
                <a:chOff x="1542" y="1536"/>
                <a:chExt cx="514" cy="384"/>
              </a:xfrm>
            </p:grpSpPr>
            <p:sp>
              <p:nvSpPr>
                <p:cNvPr id="60465" name="Rectangle 92"/>
                <p:cNvSpPr>
                  <a:spLocks noChangeArrowheads="1"/>
                </p:cNvSpPr>
                <p:nvPr/>
              </p:nvSpPr>
              <p:spPr bwMode="auto">
                <a:xfrm>
                  <a:off x="1585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59.4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66" name="Rectangle 93"/>
                <p:cNvSpPr>
                  <a:spLocks noChangeArrowheads="1"/>
                </p:cNvSpPr>
                <p:nvPr/>
              </p:nvSpPr>
              <p:spPr bwMode="auto">
                <a:xfrm>
                  <a:off x="1542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59" name="Group 94"/>
              <p:cNvGrpSpPr>
                <a:grpSpLocks/>
              </p:cNvGrpSpPr>
              <p:nvPr/>
            </p:nvGrpSpPr>
            <p:grpSpPr bwMode="auto">
              <a:xfrm>
                <a:off x="2056" y="1536"/>
                <a:ext cx="514" cy="384"/>
                <a:chOff x="2056" y="1536"/>
                <a:chExt cx="514" cy="384"/>
              </a:xfrm>
            </p:grpSpPr>
            <p:sp>
              <p:nvSpPr>
                <p:cNvPr id="60463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9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64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6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0460" name="Group 97"/>
              <p:cNvGrpSpPr>
                <a:grpSpLocks/>
              </p:cNvGrpSpPr>
              <p:nvPr/>
            </p:nvGrpSpPr>
            <p:grpSpPr bwMode="auto">
              <a:xfrm>
                <a:off x="2570" y="1536"/>
                <a:ext cx="514" cy="384"/>
                <a:chOff x="2570" y="1536"/>
                <a:chExt cx="514" cy="384"/>
              </a:xfrm>
            </p:grpSpPr>
            <p:sp>
              <p:nvSpPr>
                <p:cNvPr id="60461" name="Rectangle 98"/>
                <p:cNvSpPr>
                  <a:spLocks noChangeArrowheads="1"/>
                </p:cNvSpPr>
                <p:nvPr/>
              </p:nvSpPr>
              <p:spPr bwMode="auto">
                <a:xfrm>
                  <a:off x="261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62.4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60462" name="Rectangle 99"/>
                <p:cNvSpPr>
                  <a:spLocks noChangeArrowheads="1"/>
                </p:cNvSpPr>
                <p:nvPr/>
              </p:nvSpPr>
              <p:spPr bwMode="auto">
                <a:xfrm>
                  <a:off x="257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60430" name="Rectangle 100"/>
            <p:cNvSpPr>
              <a:spLocks noChangeArrowheads="1"/>
            </p:cNvSpPr>
            <p:nvPr/>
          </p:nvSpPr>
          <p:spPr bwMode="auto">
            <a:xfrm>
              <a:off x="-3" y="-3"/>
              <a:ext cx="309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2325" name="Object 101"/>
          <p:cNvGraphicFramePr>
            <a:graphicFrameLocks noChangeAspect="1"/>
          </p:cNvGraphicFramePr>
          <p:nvPr/>
        </p:nvGraphicFramePr>
        <p:xfrm>
          <a:off x="2713038" y="3824288"/>
          <a:ext cx="325913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1320227" imgH="444307" progId="Equation.3">
                  <p:embed/>
                </p:oleObj>
              </mc:Choice>
              <mc:Fallback>
                <p:oleObj name="公式" r:id="rId3" imgW="132022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3824288"/>
                        <a:ext cx="3259137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" name="Text Box 102"/>
          <p:cNvSpPr txBox="1">
            <a:spLocks noChangeArrowheads="1"/>
          </p:cNvSpPr>
          <p:nvPr/>
        </p:nvSpPr>
        <p:spPr bwMode="auto">
          <a:xfrm>
            <a:off x="5410200" y="4891088"/>
            <a:ext cx="3657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每种泳姿有且只有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人 </a:t>
            </a:r>
          </a:p>
        </p:txBody>
      </p:sp>
      <p:graphicFrame>
        <p:nvGraphicFramePr>
          <p:cNvPr id="523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543968"/>
              </p:ext>
            </p:extLst>
          </p:nvPr>
        </p:nvGraphicFramePr>
        <p:xfrm>
          <a:off x="1863725" y="5445125"/>
          <a:ext cx="28321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5" imgW="1231366" imgH="444307" progId="Equation.3">
                  <p:embed/>
                </p:oleObj>
              </mc:Choice>
              <mc:Fallback>
                <p:oleObj name="公式" r:id="rId5" imgW="12313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5445125"/>
                        <a:ext cx="2832100" cy="10810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12423"/>
              </p:ext>
            </p:extLst>
          </p:nvPr>
        </p:nvGraphicFramePr>
        <p:xfrm>
          <a:off x="5670550" y="5486400"/>
          <a:ext cx="2984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7" imgW="1282700" imgH="431800" progId="Equation.3">
                  <p:embed/>
                </p:oleObj>
              </mc:Choice>
              <mc:Fallback>
                <p:oleObj name="公式" r:id="rId7" imgW="128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5486400"/>
                        <a:ext cx="2984500" cy="990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9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1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10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  <p:bldP spid="52230" grpId="0" animBg="1" autoUpdateAnimBg="0"/>
      <p:bldP spid="52231" grpId="0" animBg="1" autoUpdateAnimBg="0"/>
      <p:bldP spid="5232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11769" y="658802"/>
            <a:ext cx="1828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900113" y="1341438"/>
            <a:ext cx="76327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/>
              <a:t>最优解：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14</a:t>
            </a:r>
            <a:r>
              <a:rPr lang="en-US" altLang="zh-CN" sz="2800" b="1"/>
              <a:t> =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21</a:t>
            </a:r>
            <a:r>
              <a:rPr lang="en-US" altLang="zh-CN" sz="2800" b="1"/>
              <a:t> =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32</a:t>
            </a:r>
            <a:r>
              <a:rPr lang="en-US" altLang="zh-CN" sz="2800" b="1"/>
              <a:t> =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43 </a:t>
            </a:r>
            <a:r>
              <a:rPr lang="en-US" altLang="zh-CN" sz="2800" b="1"/>
              <a:t>= 1,  </a:t>
            </a:r>
            <a:r>
              <a:rPr lang="zh-CN" altLang="en-US" sz="2800" b="1">
                <a:latin typeface="宋体" panose="02010600030101010101" pitchFamily="2" charset="-122"/>
              </a:rPr>
              <a:t>其他变量为</a:t>
            </a:r>
            <a:r>
              <a:rPr lang="en-US" altLang="zh-CN" sz="2800" b="1"/>
              <a:t>0;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3995935" y="658801"/>
            <a:ext cx="2637359" cy="579437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LINGO</a:t>
            </a:r>
            <a:r>
              <a:rPr lang="zh-CN" altLang="en-US" sz="3200" b="1" dirty="0">
                <a:latin typeface="宋体" panose="02010600030101010101" pitchFamily="2" charset="-122"/>
              </a:rPr>
              <a:t>求解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6833" name="Text Box 97"/>
          <p:cNvSpPr txBox="1">
            <a:spLocks noChangeArrowheads="1"/>
          </p:cNvSpPr>
          <p:nvPr/>
        </p:nvSpPr>
        <p:spPr bwMode="auto">
          <a:xfrm>
            <a:off x="827088" y="5229225"/>
            <a:ext cx="7340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甲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自由泳、乙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蝶泳、丙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仰泳、丁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蛙泳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62470" name="Object 98"/>
          <p:cNvGraphicFramePr>
            <a:graphicFrameLocks noChangeAspect="1"/>
          </p:cNvGraphicFramePr>
          <p:nvPr/>
        </p:nvGraphicFramePr>
        <p:xfrm>
          <a:off x="7881938" y="403225"/>
          <a:ext cx="7937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403225"/>
                        <a:ext cx="7937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18" name="Group 102"/>
          <p:cNvGrpSpPr>
            <a:grpSpLocks/>
          </p:cNvGrpSpPr>
          <p:nvPr/>
        </p:nvGrpSpPr>
        <p:grpSpPr bwMode="auto">
          <a:xfrm>
            <a:off x="900113" y="2060575"/>
            <a:ext cx="3641725" cy="519113"/>
            <a:chOff x="567" y="1298"/>
            <a:chExt cx="2294" cy="327"/>
          </a:xfrm>
        </p:grpSpPr>
        <p:graphicFrame>
          <p:nvGraphicFramePr>
            <p:cNvPr id="62537" name="Object 99"/>
            <p:cNvGraphicFramePr>
              <a:graphicFrameLocks noChangeAspect="1"/>
            </p:cNvGraphicFramePr>
            <p:nvPr/>
          </p:nvGraphicFramePr>
          <p:xfrm>
            <a:off x="2245" y="1344"/>
            <a:ext cx="6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公式" r:id="rId5" imgW="431425" imgH="177646" progId="Equation.3">
                    <p:embed/>
                  </p:oleObj>
                </mc:Choice>
                <mc:Fallback>
                  <p:oleObj name="公式" r:id="rId5" imgW="431425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344"/>
                          <a:ext cx="61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38" name="Rectangle 101"/>
            <p:cNvSpPr>
              <a:spLocks noChangeArrowheads="1"/>
            </p:cNvSpPr>
            <p:nvPr/>
          </p:nvSpPr>
          <p:spPr bwMode="auto">
            <a:xfrm>
              <a:off x="567" y="1298"/>
              <a:ext cx="1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panose="02010600030101010101" pitchFamily="2" charset="-122"/>
                </a:rPr>
                <a:t>成绩为</a:t>
              </a:r>
              <a:r>
                <a:rPr lang="en-US" altLang="zh-CN" sz="2800" b="1"/>
                <a:t>253.2</a:t>
              </a:r>
              <a:r>
                <a:rPr lang="en-US" altLang="zh-CN" sz="2800" b="1">
                  <a:latin typeface="宋体" panose="02010600030101010101" pitchFamily="2" charset="-122"/>
                </a:rPr>
                <a:t>(</a:t>
              </a:r>
              <a:r>
                <a:rPr lang="en-US" altLang="zh-CN" sz="2800" b="1"/>
                <a:t>s</a:t>
              </a:r>
              <a:r>
                <a:rPr lang="en-US" altLang="zh-CN" sz="2800" b="1">
                  <a:latin typeface="宋体" panose="02010600030101010101" pitchFamily="2" charset="-122"/>
                </a:rPr>
                <a:t>)</a:t>
              </a:r>
              <a:r>
                <a:rPr lang="en-US" altLang="zh-CN" sz="2800" b="1"/>
                <a:t>=</a:t>
              </a:r>
              <a:endParaRPr lang="zh-CN" altLang="en-US" sz="2800" b="1"/>
            </a:p>
          </p:txBody>
        </p:sp>
      </p:grpSp>
      <p:graphicFrame>
        <p:nvGraphicFramePr>
          <p:cNvPr id="34919" name="Group 103"/>
          <p:cNvGraphicFramePr>
            <a:graphicFrameLocks noGrp="1"/>
          </p:cNvGraphicFramePr>
          <p:nvPr/>
        </p:nvGraphicFramePr>
        <p:xfrm>
          <a:off x="395288" y="2725738"/>
          <a:ext cx="7848600" cy="2293938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="" xmlns:a16="http://schemas.microsoft.com/office/drawing/2014/main" val="3211009316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42215230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1176557859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96329456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4007918985"/>
                    </a:ext>
                  </a:extLst>
                </a:gridCol>
                <a:gridCol w="1308100">
                  <a:extLst>
                    <a:ext uri="{9D8B030D-6E8A-4147-A177-3AD203B41FA5}">
                      <a16:colId xmlns="" xmlns:a16="http://schemas.microsoft.com/office/drawing/2014/main" val="101889894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乙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丙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丁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51733198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蝶泳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737297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仰泳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781463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蛙泳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0186890"/>
                  </a:ext>
                </a:extLst>
              </a:tr>
              <a:tr h="465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自由泳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2300797"/>
                  </a:ext>
                </a:extLst>
              </a:tr>
            </a:tbl>
          </a:graphicData>
        </a:graphic>
      </p:graphicFrame>
      <p:graphicFrame>
        <p:nvGraphicFramePr>
          <p:cNvPr id="34964" name="Object 148"/>
          <p:cNvGraphicFramePr>
            <a:graphicFrameLocks noChangeAspect="1"/>
          </p:cNvGraphicFramePr>
          <p:nvPr/>
        </p:nvGraphicFramePr>
        <p:xfrm>
          <a:off x="1906588" y="3221038"/>
          <a:ext cx="863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7" imgW="418918" imgH="177723" progId="Equation.3">
                  <p:embed/>
                </p:oleObj>
              </mc:Choice>
              <mc:Fallback>
                <p:oleObj name="公式" r:id="rId7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221038"/>
                        <a:ext cx="863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65" name="Object 149"/>
          <p:cNvGraphicFramePr>
            <a:graphicFrameLocks noChangeAspect="1"/>
          </p:cNvGraphicFramePr>
          <p:nvPr/>
        </p:nvGraphicFramePr>
        <p:xfrm>
          <a:off x="1906588" y="3659188"/>
          <a:ext cx="863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9" imgW="418918" imgH="177723" progId="Equation.3">
                  <p:embed/>
                </p:oleObj>
              </mc:Choice>
              <mc:Fallback>
                <p:oleObj name="公式" r:id="rId9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659188"/>
                        <a:ext cx="863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66" name="Object 150"/>
          <p:cNvGraphicFramePr>
            <a:graphicFrameLocks noChangeAspect="1"/>
          </p:cNvGraphicFramePr>
          <p:nvPr/>
        </p:nvGraphicFramePr>
        <p:xfrm>
          <a:off x="1984375" y="4165600"/>
          <a:ext cx="7064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11" imgW="342603" imgH="177646" progId="Equation.3">
                  <p:embed/>
                </p:oleObj>
              </mc:Choice>
              <mc:Fallback>
                <p:oleObj name="公式" r:id="rId11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4165600"/>
                        <a:ext cx="7064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67" name="Object 151"/>
          <p:cNvGraphicFramePr>
            <a:graphicFrameLocks noChangeAspect="1"/>
          </p:cNvGraphicFramePr>
          <p:nvPr/>
        </p:nvGraphicFramePr>
        <p:xfrm>
          <a:off x="2012950" y="4597400"/>
          <a:ext cx="6540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13" imgW="317087" imgH="177569" progId="Equation.3">
                  <p:embed/>
                </p:oleObj>
              </mc:Choice>
              <mc:Fallback>
                <p:oleObj name="公式" r:id="rId13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597400"/>
                        <a:ext cx="654050" cy="3667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68" name="Object 152"/>
          <p:cNvGraphicFramePr>
            <a:graphicFrameLocks noChangeAspect="1"/>
          </p:cNvGraphicFramePr>
          <p:nvPr/>
        </p:nvGraphicFramePr>
        <p:xfrm>
          <a:off x="3275013" y="3230563"/>
          <a:ext cx="654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15" imgW="317087" imgH="177569" progId="Equation.3">
                  <p:embed/>
                </p:oleObj>
              </mc:Choice>
              <mc:Fallback>
                <p:oleObj name="公式" r:id="rId15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3230563"/>
                        <a:ext cx="654050" cy="3667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69" name="Object 153"/>
          <p:cNvGraphicFramePr>
            <a:graphicFrameLocks noChangeAspect="1"/>
          </p:cNvGraphicFramePr>
          <p:nvPr/>
        </p:nvGraphicFramePr>
        <p:xfrm>
          <a:off x="3352800" y="4597400"/>
          <a:ext cx="4968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17" imgW="241091" imgH="177646" progId="Equation.3">
                  <p:embed/>
                </p:oleObj>
              </mc:Choice>
              <mc:Fallback>
                <p:oleObj name="公式" r:id="rId17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97400"/>
                        <a:ext cx="4968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0" name="Object 154"/>
          <p:cNvGraphicFramePr>
            <a:graphicFrameLocks noChangeAspect="1"/>
          </p:cNvGraphicFramePr>
          <p:nvPr/>
        </p:nvGraphicFramePr>
        <p:xfrm>
          <a:off x="4643438" y="4597400"/>
          <a:ext cx="6540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公式" r:id="rId19" imgW="317087" imgH="177569" progId="Equation.3">
                  <p:embed/>
                </p:oleObj>
              </mc:Choice>
              <mc:Fallback>
                <p:oleObj name="公式" r:id="rId19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97400"/>
                        <a:ext cx="6540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1" name="Object 155"/>
          <p:cNvGraphicFramePr>
            <a:graphicFrameLocks noChangeAspect="1"/>
          </p:cNvGraphicFramePr>
          <p:nvPr/>
        </p:nvGraphicFramePr>
        <p:xfrm>
          <a:off x="5934075" y="4597400"/>
          <a:ext cx="6540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公式" r:id="rId21" imgW="317087" imgH="177569" progId="Equation.3">
                  <p:embed/>
                </p:oleObj>
              </mc:Choice>
              <mc:Fallback>
                <p:oleObj name="公式" r:id="rId21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4597400"/>
                        <a:ext cx="6540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2" name="Object 156"/>
          <p:cNvGraphicFramePr>
            <a:graphicFrameLocks noChangeAspect="1"/>
          </p:cNvGraphicFramePr>
          <p:nvPr/>
        </p:nvGraphicFramePr>
        <p:xfrm>
          <a:off x="3281363" y="3662363"/>
          <a:ext cx="7064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公式" r:id="rId23" imgW="342603" imgH="177646" progId="Equation.3">
                  <p:embed/>
                </p:oleObj>
              </mc:Choice>
              <mc:Fallback>
                <p:oleObj name="公式" r:id="rId23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3662363"/>
                        <a:ext cx="70643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3" name="Object 157"/>
          <p:cNvGraphicFramePr>
            <a:graphicFrameLocks noChangeAspect="1"/>
          </p:cNvGraphicFramePr>
          <p:nvPr/>
        </p:nvGraphicFramePr>
        <p:xfrm>
          <a:off x="3203575" y="4165600"/>
          <a:ext cx="863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公式" r:id="rId25" imgW="418918" imgH="177723" progId="Equation.3">
                  <p:embed/>
                </p:oleObj>
              </mc:Choice>
              <mc:Fallback>
                <p:oleObj name="公式" r:id="rId25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165600"/>
                        <a:ext cx="863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4" name="Object 158"/>
          <p:cNvGraphicFramePr>
            <a:graphicFrameLocks noChangeAspect="1"/>
          </p:cNvGraphicFramePr>
          <p:nvPr/>
        </p:nvGraphicFramePr>
        <p:xfrm>
          <a:off x="4649788" y="3230563"/>
          <a:ext cx="7064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公式" r:id="rId27" imgW="342603" imgH="177646" progId="Equation.3">
                  <p:embed/>
                </p:oleObj>
              </mc:Choice>
              <mc:Fallback>
                <p:oleObj name="公式" r:id="rId27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230563"/>
                        <a:ext cx="70643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5" name="Object 159"/>
          <p:cNvGraphicFramePr>
            <a:graphicFrameLocks noChangeAspect="1"/>
          </p:cNvGraphicFramePr>
          <p:nvPr/>
        </p:nvGraphicFramePr>
        <p:xfrm>
          <a:off x="4498975" y="3662363"/>
          <a:ext cx="863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公式" r:id="rId29" imgW="418918" imgH="177723" progId="Equation.3">
                  <p:embed/>
                </p:oleObj>
              </mc:Choice>
              <mc:Fallback>
                <p:oleObj name="公式" r:id="rId29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3662363"/>
                        <a:ext cx="863600" cy="3667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6" name="Object 160"/>
          <p:cNvGraphicFramePr>
            <a:graphicFrameLocks noChangeAspect="1"/>
          </p:cNvGraphicFramePr>
          <p:nvPr/>
        </p:nvGraphicFramePr>
        <p:xfrm>
          <a:off x="4498975" y="4165600"/>
          <a:ext cx="863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公式" r:id="rId31" imgW="418918" imgH="177723" progId="Equation.3">
                  <p:embed/>
                </p:oleObj>
              </mc:Choice>
              <mc:Fallback>
                <p:oleObj name="公式" r:id="rId31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4165600"/>
                        <a:ext cx="863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7" name="Object 161"/>
          <p:cNvGraphicFramePr>
            <a:graphicFrameLocks noChangeAspect="1"/>
          </p:cNvGraphicFramePr>
          <p:nvPr/>
        </p:nvGraphicFramePr>
        <p:xfrm>
          <a:off x="5873750" y="3230563"/>
          <a:ext cx="7064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公式" r:id="rId33" imgW="342603" imgH="177646" progId="Equation.3">
                  <p:embed/>
                </p:oleObj>
              </mc:Choice>
              <mc:Fallback>
                <p:oleObj name="公式" r:id="rId33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3230563"/>
                        <a:ext cx="7064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8" name="Object 162"/>
          <p:cNvGraphicFramePr>
            <a:graphicFrameLocks noChangeAspect="1"/>
          </p:cNvGraphicFramePr>
          <p:nvPr/>
        </p:nvGraphicFramePr>
        <p:xfrm>
          <a:off x="5795963" y="3675063"/>
          <a:ext cx="8636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35" imgW="418918" imgH="165028" progId="Equation.3">
                  <p:embed/>
                </p:oleObj>
              </mc:Choice>
              <mc:Fallback>
                <p:oleObj name="公式" r:id="rId35" imgW="418918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675063"/>
                        <a:ext cx="8636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79" name="Object 163"/>
          <p:cNvGraphicFramePr>
            <a:graphicFrameLocks noChangeAspect="1"/>
          </p:cNvGraphicFramePr>
          <p:nvPr/>
        </p:nvGraphicFramePr>
        <p:xfrm>
          <a:off x="5795963" y="4165600"/>
          <a:ext cx="863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公式" r:id="rId37" imgW="418918" imgH="177723" progId="Equation.3">
                  <p:embed/>
                </p:oleObj>
              </mc:Choice>
              <mc:Fallback>
                <p:oleObj name="公式" r:id="rId37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65600"/>
                        <a:ext cx="863600" cy="3667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80" name="Object 164"/>
          <p:cNvGraphicFramePr>
            <a:graphicFrameLocks noChangeAspect="1"/>
          </p:cNvGraphicFramePr>
          <p:nvPr/>
        </p:nvGraphicFramePr>
        <p:xfrm>
          <a:off x="7091363" y="3230563"/>
          <a:ext cx="863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公式" r:id="rId39" imgW="418918" imgH="177723" progId="Equation.3">
                  <p:embed/>
                </p:oleObj>
              </mc:Choice>
              <mc:Fallback>
                <p:oleObj name="公式" r:id="rId39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3230563"/>
                        <a:ext cx="863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81" name="Object 165"/>
          <p:cNvGraphicFramePr>
            <a:graphicFrameLocks noChangeAspect="1"/>
          </p:cNvGraphicFramePr>
          <p:nvPr/>
        </p:nvGraphicFramePr>
        <p:xfrm>
          <a:off x="7181850" y="3675063"/>
          <a:ext cx="6810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公式" r:id="rId41" imgW="330057" imgH="165028" progId="Equation.3">
                  <p:embed/>
                </p:oleObj>
              </mc:Choice>
              <mc:Fallback>
                <p:oleObj name="公式" r:id="rId41" imgW="33005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3675063"/>
                        <a:ext cx="68103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82" name="Object 166"/>
          <p:cNvGraphicFramePr>
            <a:graphicFrameLocks noChangeAspect="1"/>
          </p:cNvGraphicFramePr>
          <p:nvPr/>
        </p:nvGraphicFramePr>
        <p:xfrm>
          <a:off x="7091363" y="4094163"/>
          <a:ext cx="863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43" imgW="418918" imgH="177723" progId="Equation.3">
                  <p:embed/>
                </p:oleObj>
              </mc:Choice>
              <mc:Fallback>
                <p:oleObj name="公式" r:id="rId43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4094163"/>
                        <a:ext cx="863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83" name="Object 167"/>
          <p:cNvGraphicFramePr>
            <a:graphicFrameLocks noChangeAspect="1"/>
          </p:cNvGraphicFramePr>
          <p:nvPr/>
        </p:nvGraphicFramePr>
        <p:xfrm>
          <a:off x="7091363" y="4597400"/>
          <a:ext cx="863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45" imgW="418918" imgH="177723" progId="Equation.3">
                  <p:embed/>
                </p:oleObj>
              </mc:Choice>
              <mc:Fallback>
                <p:oleObj name="公式" r:id="rId45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4597400"/>
                        <a:ext cx="863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1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167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3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3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3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3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3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3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3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3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3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3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3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3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3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3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3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3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1000"/>
                                        <p:tgtEl>
                                          <p:spTgt spid="11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nimBg="1" autoUpdateAnimBg="0"/>
      <p:bldP spid="116741" grpId="0" animBg="1" autoUpdateAnimBg="0"/>
      <p:bldP spid="11683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39750" y="1844675"/>
            <a:ext cx="8208963" cy="1203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丁蛙泳</a:t>
            </a:r>
            <a:r>
              <a:rPr lang="en-US" altLang="zh-CN" sz="2800" b="1" i="1"/>
              <a:t>c</a:t>
            </a:r>
            <a:r>
              <a:rPr lang="en-US" altLang="zh-CN" sz="2800" b="1" baseline="-30000"/>
              <a:t>43</a:t>
            </a:r>
            <a:r>
              <a:rPr lang="en-US" altLang="zh-CN" sz="2800" b="1"/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= </a:t>
            </a:r>
            <a:r>
              <a:rPr lang="en-US" altLang="zh-CN" sz="2800" b="1"/>
              <a:t>69.6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rgbClr val="FF3300"/>
                </a:solidFill>
              </a:rPr>
              <a:t>75.2 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/>
              <a:t>s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，戊自由泳</a:t>
            </a:r>
            <a:r>
              <a:rPr lang="en-US" altLang="zh-CN" sz="2800" b="1" i="1"/>
              <a:t>c</a:t>
            </a:r>
            <a:r>
              <a:rPr lang="en-US" altLang="zh-CN" sz="2800" b="1" baseline="-30000"/>
              <a:t>54</a:t>
            </a:r>
            <a:r>
              <a:rPr lang="en-US" altLang="zh-CN" sz="2800" b="1">
                <a:latin typeface="宋体" panose="02010600030101010101" pitchFamily="2" charset="-122"/>
              </a:rPr>
              <a:t>= </a:t>
            </a:r>
            <a:r>
              <a:rPr lang="en-US" altLang="zh-CN" sz="2800" b="1"/>
              <a:t>62.4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57.5 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/>
              <a:t>s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方案是否调整？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292725" y="2492375"/>
            <a:ext cx="254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敏感性分析？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23850" y="5740400"/>
            <a:ext cx="8353425" cy="604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新方案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乙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蝶泳、丙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仰泳、丁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蛙泳、戊</a:t>
            </a:r>
            <a:r>
              <a:rPr lang="en-US" altLang="zh-CN" sz="2800" b="1"/>
              <a:t>~ </a:t>
            </a:r>
            <a:r>
              <a:rPr lang="zh-CN" altLang="en-US" sz="2800" b="1">
                <a:latin typeface="宋体" panose="02010600030101010101" pitchFamily="2" charset="-122"/>
              </a:rPr>
              <a:t>自由泳</a:t>
            </a:r>
            <a:endParaRPr lang="zh-CN" altLang="en-US" sz="2800" b="1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84213" y="3111500"/>
            <a:ext cx="77771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/>
              <a:t>IP</a:t>
            </a:r>
            <a:r>
              <a:rPr lang="zh-CN" altLang="en-US" sz="2800" b="1">
                <a:latin typeface="宋体" panose="02010600030101010101" pitchFamily="2" charset="-122"/>
              </a:rPr>
              <a:t>一般没有与</a:t>
            </a:r>
            <a:r>
              <a:rPr lang="en-US" altLang="zh-CN" sz="2800" b="1"/>
              <a:t>LP</a:t>
            </a:r>
            <a:r>
              <a:rPr lang="zh-CN" altLang="en-US" sz="2800" b="1">
                <a:latin typeface="宋体" panose="02010600030101010101" pitchFamily="2" charset="-122"/>
              </a:rPr>
              <a:t>相类似的理论，</a:t>
            </a:r>
            <a:r>
              <a:rPr lang="en-US" altLang="zh-CN" sz="2800" b="1"/>
              <a:t>LINGO</a:t>
            </a:r>
            <a:r>
              <a:rPr lang="zh-CN" altLang="en-US" sz="2800" b="1">
                <a:latin typeface="宋体" panose="02010600030101010101" pitchFamily="2" charset="-122"/>
              </a:rPr>
              <a:t>输出的敏感性分析结果通常是没有意义的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684213" y="4392613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 baseline="-30000"/>
              <a:t>43</a:t>
            </a:r>
            <a:r>
              <a:rPr lang="en-US" altLang="zh-CN" sz="2800" b="1"/>
              <a:t>, </a:t>
            </a:r>
            <a:r>
              <a:rPr lang="en-US" altLang="zh-CN" sz="2800" b="1" i="1"/>
              <a:t>c</a:t>
            </a:r>
            <a:r>
              <a:rPr lang="en-US" altLang="zh-CN" sz="2800" b="1" baseline="-30000"/>
              <a:t>54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的新数据重新输入模型，用</a:t>
            </a:r>
            <a:r>
              <a:rPr lang="en-US" altLang="zh-CN" sz="2800" b="1"/>
              <a:t>LINGO</a:t>
            </a:r>
            <a:r>
              <a:rPr lang="zh-CN" altLang="en-US" sz="2800" b="1">
                <a:latin typeface="宋体" panose="02010600030101010101" pitchFamily="2" charset="-122"/>
              </a:rPr>
              <a:t>求解 </a:t>
            </a:r>
          </a:p>
        </p:txBody>
      </p:sp>
      <p:sp>
        <p:nvSpPr>
          <p:cNvPr id="63495" name="Text Box 11"/>
          <p:cNvSpPr txBox="1">
            <a:spLocks noChangeArrowheads="1"/>
          </p:cNvSpPr>
          <p:nvPr/>
        </p:nvSpPr>
        <p:spPr bwMode="auto">
          <a:xfrm>
            <a:off x="673265" y="490927"/>
            <a:ext cx="7027862" cy="12033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/>
              <a:t>               </a:t>
            </a:r>
            <a:r>
              <a:rPr lang="zh-CN" altLang="en-US" sz="2800" b="1" dirty="0"/>
              <a:t>原分配方案</a:t>
            </a:r>
            <a:r>
              <a:rPr lang="en-US" altLang="zh-CN" sz="2800" b="1" dirty="0"/>
              <a:t>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甲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自由泳、乙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蝶泳、丙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仰泳、丁</a:t>
            </a:r>
            <a:r>
              <a:rPr lang="en-US" altLang="zh-CN" sz="2800" b="1" dirty="0"/>
              <a:t>~ </a:t>
            </a:r>
            <a:r>
              <a:rPr lang="zh-CN" altLang="en-US" sz="2800" b="1" dirty="0">
                <a:latin typeface="宋体" panose="02010600030101010101" pitchFamily="2" charset="-122"/>
              </a:rPr>
              <a:t>蛙泳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684213" y="476250"/>
            <a:ext cx="1066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讨论</a:t>
            </a:r>
          </a:p>
        </p:txBody>
      </p:sp>
      <p:grpSp>
        <p:nvGrpSpPr>
          <p:cNvPr id="95246" name="Group 14"/>
          <p:cNvGrpSpPr>
            <a:grpSpLocks/>
          </p:cNvGrpSpPr>
          <p:nvPr/>
        </p:nvGrpSpPr>
        <p:grpSpPr bwMode="auto">
          <a:xfrm>
            <a:off x="395288" y="5040313"/>
            <a:ext cx="7861300" cy="519112"/>
            <a:chOff x="249" y="3175"/>
            <a:chExt cx="4952" cy="327"/>
          </a:xfrm>
        </p:grpSpPr>
        <p:sp>
          <p:nvSpPr>
            <p:cNvPr id="63498" name="Rectangle 6"/>
            <p:cNvSpPr>
              <a:spLocks noChangeArrowheads="1"/>
            </p:cNvSpPr>
            <p:nvPr/>
          </p:nvSpPr>
          <p:spPr bwMode="auto">
            <a:xfrm>
              <a:off x="249" y="3175"/>
              <a:ext cx="49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/>
                <a:t>最优解：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21</a:t>
              </a:r>
              <a:r>
                <a:rPr lang="en-US" altLang="zh-CN" sz="2800" b="1"/>
                <a:t> = 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32 </a:t>
              </a:r>
              <a:r>
                <a:rPr lang="en-US" altLang="zh-CN" sz="2800" b="1"/>
                <a:t>= 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43</a:t>
              </a:r>
              <a:r>
                <a:rPr lang="en-US" altLang="zh-CN" sz="2800" b="1"/>
                <a:t> = 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51</a:t>
              </a:r>
              <a:r>
                <a:rPr lang="en-US" altLang="zh-CN" sz="2800" b="1"/>
                <a:t> = 1,  </a:t>
              </a:r>
              <a:r>
                <a:rPr lang="zh-CN" altLang="en-US" sz="2800" b="1">
                  <a:latin typeface="宋体" panose="02010600030101010101" pitchFamily="2" charset="-122"/>
                </a:rPr>
                <a:t>成绩为</a:t>
              </a:r>
              <a:endParaRPr lang="en-US" altLang="zh-CN" sz="2800" b="1"/>
            </a:p>
          </p:txBody>
        </p:sp>
        <p:graphicFrame>
          <p:nvGraphicFramePr>
            <p:cNvPr id="63499" name="Object 13"/>
            <p:cNvGraphicFramePr>
              <a:graphicFrameLocks noChangeAspect="1"/>
            </p:cNvGraphicFramePr>
            <p:nvPr/>
          </p:nvGraphicFramePr>
          <p:xfrm>
            <a:off x="4332" y="3203"/>
            <a:ext cx="6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公式" r:id="rId3" imgW="444114" imgH="177646" progId="Equation.3">
                    <p:embed/>
                  </p:oleObj>
                </mc:Choice>
                <mc:Fallback>
                  <p:oleObj name="公式" r:id="rId3" imgW="444114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203"/>
                          <a:ext cx="6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011800"/>
              </p:ext>
            </p:extLst>
          </p:nvPr>
        </p:nvGraphicFramePr>
        <p:xfrm>
          <a:off x="7881938" y="475010"/>
          <a:ext cx="7937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lip" r:id="rId5" imgW="761744" imgH="761744" progId="MS_ClipArt_Gallery.2">
                  <p:embed/>
                </p:oleObj>
              </mc:Choice>
              <mc:Fallback>
                <p:oleObj name="Clip" r:id="rId5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475010"/>
                        <a:ext cx="7937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0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 autoUpdateAnimBg="0"/>
      <p:bldP spid="54275" grpId="0" autoUpdateAnimBg="0"/>
      <p:bldP spid="54276" grpId="0" animBg="1" autoUpdateAnimBg="0"/>
      <p:bldP spid="54277" grpId="0" autoUpdateAnimBg="0"/>
      <p:bldP spid="542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1482725" y="620713"/>
            <a:ext cx="51054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ea typeface="楷体_GB2312" pitchFamily="49" charset="-122"/>
              </a:rPr>
              <a:t>混合泳接力队的选拔 </a:t>
            </a:r>
            <a:endParaRPr lang="zh-CN" altLang="en-US" sz="32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23850" y="1484313"/>
            <a:ext cx="8424863" cy="21431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指派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solidFill>
                  <a:srgbClr val="FF3300"/>
                </a:solidFill>
              </a:rPr>
              <a:t>Assignment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sz="2800" b="1">
                <a:solidFill>
                  <a:srgbClr val="FF3300"/>
                </a:solidFill>
              </a:rPr>
              <a:t>：</a:t>
            </a:r>
            <a:r>
              <a:rPr lang="zh-CN" altLang="en-US" sz="2800" b="1"/>
              <a:t>有若干项任务</a:t>
            </a:r>
            <a:r>
              <a:rPr lang="en-US" altLang="zh-CN" sz="2800" b="1"/>
              <a:t>,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每项任务必有且只能有一人承担，每人只能承担一项</a:t>
            </a:r>
            <a:r>
              <a:rPr lang="zh-CN" altLang="en-US" sz="2800" b="1"/>
              <a:t>，不同人员承担不同任务的效益</a:t>
            </a:r>
            <a:r>
              <a:rPr lang="en-US" altLang="zh-CN" sz="2800" b="1"/>
              <a:t>(</a:t>
            </a:r>
            <a:r>
              <a:rPr lang="zh-CN" altLang="en-US" sz="2800" b="1"/>
              <a:t>或成本</a:t>
            </a:r>
            <a:r>
              <a:rPr lang="en-US" altLang="zh-CN" sz="2800" b="1"/>
              <a:t>)</a:t>
            </a:r>
            <a:r>
              <a:rPr lang="zh-CN" altLang="en-US" sz="2800" b="1"/>
              <a:t>不同，怎样分派各项任务使总效益最大</a:t>
            </a:r>
            <a:r>
              <a:rPr lang="en-US" altLang="zh-CN" sz="2800" b="1"/>
              <a:t>(</a:t>
            </a:r>
            <a:r>
              <a:rPr lang="zh-CN" altLang="en-US" sz="2800" b="1"/>
              <a:t>或总成本最小</a:t>
            </a:r>
            <a:r>
              <a:rPr lang="en-US" altLang="zh-CN" sz="2800" b="1"/>
              <a:t>)?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95288" y="3716338"/>
            <a:ext cx="6192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人员数量与任务数量相等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395288" y="4365625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人员数量大于任务数量</a:t>
            </a:r>
            <a:r>
              <a:rPr lang="en-US" altLang="zh-CN" sz="2800" b="1"/>
              <a:t>(</a:t>
            </a:r>
            <a:r>
              <a:rPr lang="zh-CN" altLang="en-US" sz="2800" b="1"/>
              <a:t>本例</a:t>
            </a:r>
            <a:r>
              <a:rPr lang="en-US" altLang="zh-CN" sz="2800" b="1"/>
              <a:t>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95288" y="5013325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人员数量小于任务数量</a:t>
            </a:r>
            <a:r>
              <a:rPr lang="zh-CN" altLang="en-US" sz="2800" b="1">
                <a:solidFill>
                  <a:srgbClr val="FF0000"/>
                </a:solidFill>
              </a:rPr>
              <a:t> </a:t>
            </a:r>
            <a:r>
              <a:rPr lang="en-US" altLang="zh-CN" sz="2800" b="1"/>
              <a:t>?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1619250" y="5734050"/>
            <a:ext cx="5472113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建立</a:t>
            </a:r>
            <a:r>
              <a:rPr lang="en-US" altLang="zh-CN" sz="3200" b="1">
                <a:ea typeface="楷体_GB2312" pitchFamily="49" charset="-122"/>
              </a:rPr>
              <a:t>0-1</a:t>
            </a:r>
            <a:r>
              <a:rPr lang="zh-CN" altLang="en-US" sz="3200" b="1">
                <a:ea typeface="楷体_GB2312" pitchFamily="49" charset="-122"/>
              </a:rPr>
              <a:t>规划模型是常用方法 </a:t>
            </a:r>
            <a:endParaRPr lang="zh-CN" altLang="en-US" sz="320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6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nimBg="1" autoUpdateAnimBg="0"/>
      <p:bldP spid="94215" grpId="0"/>
      <p:bldP spid="94216" grpId="0"/>
      <p:bldP spid="94217" grpId="0"/>
      <p:bldP spid="9421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514</Words>
  <Application>Microsoft Office PowerPoint</Application>
  <PresentationFormat>全屏显示(4:3)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Office 主题​​</vt:lpstr>
      <vt:lpstr>Clip</vt:lpstr>
      <vt:lpstr>公式</vt:lpstr>
      <vt:lpstr>PowerPoint 演示文稿</vt:lpstr>
      <vt:lpstr>例1  混合泳接力队的选拔 </vt:lpstr>
      <vt:lpstr>0-1规划模型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2</cp:revision>
  <dcterms:created xsi:type="dcterms:W3CDTF">2020-04-11T13:06:13Z</dcterms:created>
  <dcterms:modified xsi:type="dcterms:W3CDTF">2020-04-22T13:16:16Z</dcterms:modified>
</cp:coreProperties>
</file>