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1.png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478-9C3C-4A53-8D2D-E8C15FAB4A6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6B04-796B-40FE-899B-2BE707CBD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8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478-9C3C-4A53-8D2D-E8C15FAB4A6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6B04-796B-40FE-899B-2BE707CBD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34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478-9C3C-4A53-8D2D-E8C15FAB4A6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6B04-796B-40FE-899B-2BE707CBD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01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478-9C3C-4A53-8D2D-E8C15FAB4A6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6B04-796B-40FE-899B-2BE707CBD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9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478-9C3C-4A53-8D2D-E8C15FAB4A6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6B04-796B-40FE-899B-2BE707CBD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5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478-9C3C-4A53-8D2D-E8C15FAB4A6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6B04-796B-40FE-899B-2BE707CBD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478-9C3C-4A53-8D2D-E8C15FAB4A6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6B04-796B-40FE-899B-2BE707CBD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05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478-9C3C-4A53-8D2D-E8C15FAB4A6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6B04-796B-40FE-899B-2BE707CBD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3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478-9C3C-4A53-8D2D-E8C15FAB4A6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6B04-796B-40FE-899B-2BE707CBD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07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478-9C3C-4A53-8D2D-E8C15FAB4A6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6B04-796B-40FE-899B-2BE707CBD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19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478-9C3C-4A53-8D2D-E8C15FAB4A6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6B04-796B-40FE-899B-2BE707CBD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7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4478-9C3C-4A53-8D2D-E8C15FAB4A6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D6B04-796B-40FE-899B-2BE707CBD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60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.png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28600" y="5437188"/>
            <a:ext cx="8534400" cy="5826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为了选修课程门数最少，应学习哪些课程 ？</a:t>
            </a:r>
            <a:r>
              <a:rPr lang="zh-CN" altLang="en-US" sz="2800" b="1"/>
              <a:t>  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52400" y="4891088"/>
            <a:ext cx="891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panose="02010600030101010101" pitchFamily="2" charset="-122"/>
              </a:rPr>
              <a:t>要求至少选两门数学课、三门运筹学课和两门计算机课 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1066800"/>
            <a:ext cx="9144000" cy="3810000"/>
            <a:chOff x="-3" y="-3"/>
            <a:chExt cx="3460" cy="3942"/>
          </a:xfrm>
        </p:grpSpPr>
        <p:grpSp>
          <p:nvGrpSpPr>
            <p:cNvPr id="65544" name="Group 6"/>
            <p:cNvGrpSpPr>
              <a:grpSpLocks/>
            </p:cNvGrpSpPr>
            <p:nvPr/>
          </p:nvGrpSpPr>
          <p:grpSpPr bwMode="auto">
            <a:xfrm>
              <a:off x="0" y="0"/>
              <a:ext cx="3454" cy="3936"/>
              <a:chOff x="0" y="0"/>
              <a:chExt cx="3454" cy="3936"/>
            </a:xfrm>
          </p:grpSpPr>
          <p:grpSp>
            <p:nvGrpSpPr>
              <p:cNvPr id="65546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518" cy="480"/>
                <a:chOff x="0" y="0"/>
                <a:chExt cx="518" cy="480"/>
              </a:xfrm>
            </p:grpSpPr>
            <p:sp>
              <p:nvSpPr>
                <p:cNvPr id="65694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3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课号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95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47" name="Group 10"/>
              <p:cNvGrpSpPr>
                <a:grpSpLocks/>
              </p:cNvGrpSpPr>
              <p:nvPr/>
            </p:nvGrpSpPr>
            <p:grpSpPr bwMode="auto">
              <a:xfrm>
                <a:off x="518" y="0"/>
                <a:ext cx="662" cy="480"/>
                <a:chOff x="518" y="0"/>
                <a:chExt cx="662" cy="480"/>
              </a:xfrm>
            </p:grpSpPr>
            <p:sp>
              <p:nvSpPr>
                <p:cNvPr id="65692" name="Rectangle 11"/>
                <p:cNvSpPr>
                  <a:spLocks noChangeArrowheads="1"/>
                </p:cNvSpPr>
                <p:nvPr/>
              </p:nvSpPr>
              <p:spPr bwMode="auto">
                <a:xfrm>
                  <a:off x="561" y="0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课名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93" name="Rectangle 12"/>
                <p:cNvSpPr>
                  <a:spLocks noChangeArrowheads="1"/>
                </p:cNvSpPr>
                <p:nvPr/>
              </p:nvSpPr>
              <p:spPr bwMode="auto">
                <a:xfrm>
                  <a:off x="518" y="0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48" name="Group 13"/>
              <p:cNvGrpSpPr>
                <a:grpSpLocks/>
              </p:cNvGrpSpPr>
              <p:nvPr/>
            </p:nvGrpSpPr>
            <p:grpSpPr bwMode="auto">
              <a:xfrm>
                <a:off x="1180" y="0"/>
                <a:ext cx="446" cy="480"/>
                <a:chOff x="1180" y="0"/>
                <a:chExt cx="446" cy="480"/>
              </a:xfrm>
            </p:grpSpPr>
            <p:sp>
              <p:nvSpPr>
                <p:cNvPr id="65690" name="Rectangle 14"/>
                <p:cNvSpPr>
                  <a:spLocks noChangeArrowheads="1"/>
                </p:cNvSpPr>
                <p:nvPr/>
              </p:nvSpPr>
              <p:spPr bwMode="auto">
                <a:xfrm>
                  <a:off x="1223" y="0"/>
                  <a:ext cx="36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学分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91" name="Rectangle 15"/>
                <p:cNvSpPr>
                  <a:spLocks noChangeArrowheads="1"/>
                </p:cNvSpPr>
                <p:nvPr/>
              </p:nvSpPr>
              <p:spPr bwMode="auto">
                <a:xfrm>
                  <a:off x="1180" y="0"/>
                  <a:ext cx="44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49" name="Group 16"/>
              <p:cNvGrpSpPr>
                <a:grpSpLocks/>
              </p:cNvGrpSpPr>
              <p:nvPr/>
            </p:nvGrpSpPr>
            <p:grpSpPr bwMode="auto">
              <a:xfrm>
                <a:off x="1626" y="0"/>
                <a:ext cx="878" cy="480"/>
                <a:chOff x="1626" y="0"/>
                <a:chExt cx="878" cy="480"/>
              </a:xfrm>
            </p:grpSpPr>
            <p:sp>
              <p:nvSpPr>
                <p:cNvPr id="65688" name="Rectangle 17"/>
                <p:cNvSpPr>
                  <a:spLocks noChangeArrowheads="1"/>
                </p:cNvSpPr>
                <p:nvPr/>
              </p:nvSpPr>
              <p:spPr bwMode="auto">
                <a:xfrm>
                  <a:off x="1669" y="0"/>
                  <a:ext cx="79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所属类别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89" name="Rectangle 18"/>
                <p:cNvSpPr>
                  <a:spLocks noChangeArrowheads="1"/>
                </p:cNvSpPr>
                <p:nvPr/>
              </p:nvSpPr>
              <p:spPr bwMode="auto">
                <a:xfrm>
                  <a:off x="1626" y="0"/>
                  <a:ext cx="87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50" name="Group 19"/>
              <p:cNvGrpSpPr>
                <a:grpSpLocks/>
              </p:cNvGrpSpPr>
              <p:nvPr/>
            </p:nvGrpSpPr>
            <p:grpSpPr bwMode="auto">
              <a:xfrm>
                <a:off x="2504" y="0"/>
                <a:ext cx="950" cy="480"/>
                <a:chOff x="2504" y="0"/>
                <a:chExt cx="950" cy="480"/>
              </a:xfrm>
            </p:grpSpPr>
            <p:sp>
              <p:nvSpPr>
                <p:cNvPr id="65686" name="Rectangle 20"/>
                <p:cNvSpPr>
                  <a:spLocks noChangeArrowheads="1"/>
                </p:cNvSpPr>
                <p:nvPr/>
              </p:nvSpPr>
              <p:spPr bwMode="auto">
                <a:xfrm>
                  <a:off x="2547" y="0"/>
                  <a:ext cx="864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先修课要求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87" name="Rectangle 21"/>
                <p:cNvSpPr>
                  <a:spLocks noChangeArrowheads="1"/>
                </p:cNvSpPr>
                <p:nvPr/>
              </p:nvSpPr>
              <p:spPr bwMode="auto">
                <a:xfrm>
                  <a:off x="2504" y="0"/>
                  <a:ext cx="95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51" name="Group 22"/>
              <p:cNvGrpSpPr>
                <a:grpSpLocks/>
              </p:cNvGrpSpPr>
              <p:nvPr/>
            </p:nvGrpSpPr>
            <p:grpSpPr bwMode="auto">
              <a:xfrm>
                <a:off x="0" y="480"/>
                <a:ext cx="518" cy="384"/>
                <a:chOff x="0" y="480"/>
                <a:chExt cx="518" cy="384"/>
              </a:xfrm>
            </p:grpSpPr>
            <p:sp>
              <p:nvSpPr>
                <p:cNvPr id="65684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1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85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52" name="Group 25"/>
              <p:cNvGrpSpPr>
                <a:grpSpLocks/>
              </p:cNvGrpSpPr>
              <p:nvPr/>
            </p:nvGrpSpPr>
            <p:grpSpPr bwMode="auto">
              <a:xfrm>
                <a:off x="518" y="480"/>
                <a:ext cx="662" cy="384"/>
                <a:chOff x="518" y="480"/>
                <a:chExt cx="662" cy="384"/>
              </a:xfrm>
            </p:grpSpPr>
            <p:sp>
              <p:nvSpPr>
                <p:cNvPr id="65682" name="Rectangle 26"/>
                <p:cNvSpPr>
                  <a:spLocks noChangeArrowheads="1"/>
                </p:cNvSpPr>
                <p:nvPr/>
              </p:nvSpPr>
              <p:spPr bwMode="auto">
                <a:xfrm>
                  <a:off x="561" y="480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 dirty="0"/>
                    <a:t>微积分</a:t>
                  </a:r>
                </a:p>
                <a:p>
                  <a:pPr algn="ctr"/>
                  <a:endParaRPr lang="en-US" altLang="zh-CN" sz="2000" b="1" dirty="0"/>
                </a:p>
              </p:txBody>
            </p:sp>
            <p:sp>
              <p:nvSpPr>
                <p:cNvPr id="65683" name="Rectangle 27"/>
                <p:cNvSpPr>
                  <a:spLocks noChangeArrowheads="1"/>
                </p:cNvSpPr>
                <p:nvPr/>
              </p:nvSpPr>
              <p:spPr bwMode="auto">
                <a:xfrm>
                  <a:off x="518" y="480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53" name="Group 28"/>
              <p:cNvGrpSpPr>
                <a:grpSpLocks/>
              </p:cNvGrpSpPr>
              <p:nvPr/>
            </p:nvGrpSpPr>
            <p:grpSpPr bwMode="auto">
              <a:xfrm>
                <a:off x="1180" y="480"/>
                <a:ext cx="446" cy="384"/>
                <a:chOff x="1180" y="480"/>
                <a:chExt cx="446" cy="384"/>
              </a:xfrm>
            </p:grpSpPr>
            <p:sp>
              <p:nvSpPr>
                <p:cNvPr id="65680" name="Rectangle 29"/>
                <p:cNvSpPr>
                  <a:spLocks noChangeArrowheads="1"/>
                </p:cNvSpPr>
                <p:nvPr/>
              </p:nvSpPr>
              <p:spPr bwMode="auto">
                <a:xfrm>
                  <a:off x="1223" y="48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5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81" name="Rectangle 30"/>
                <p:cNvSpPr>
                  <a:spLocks noChangeArrowheads="1"/>
                </p:cNvSpPr>
                <p:nvPr/>
              </p:nvSpPr>
              <p:spPr bwMode="auto">
                <a:xfrm>
                  <a:off x="1180" y="48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54" name="Group 31"/>
              <p:cNvGrpSpPr>
                <a:grpSpLocks/>
              </p:cNvGrpSpPr>
              <p:nvPr/>
            </p:nvGrpSpPr>
            <p:grpSpPr bwMode="auto">
              <a:xfrm>
                <a:off x="1626" y="480"/>
                <a:ext cx="878" cy="384"/>
                <a:chOff x="1626" y="480"/>
                <a:chExt cx="878" cy="384"/>
              </a:xfrm>
            </p:grpSpPr>
            <p:sp>
              <p:nvSpPr>
                <p:cNvPr id="65678" name="Rectangle 32"/>
                <p:cNvSpPr>
                  <a:spLocks noChangeArrowheads="1"/>
                </p:cNvSpPr>
                <p:nvPr/>
              </p:nvSpPr>
              <p:spPr bwMode="auto">
                <a:xfrm>
                  <a:off x="1669" y="480"/>
                  <a:ext cx="7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数学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79" name="Rectangle 33"/>
                <p:cNvSpPr>
                  <a:spLocks noChangeArrowheads="1"/>
                </p:cNvSpPr>
                <p:nvPr/>
              </p:nvSpPr>
              <p:spPr bwMode="auto">
                <a:xfrm>
                  <a:off x="1626" y="480"/>
                  <a:ext cx="8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55" name="Group 34"/>
              <p:cNvGrpSpPr>
                <a:grpSpLocks/>
              </p:cNvGrpSpPr>
              <p:nvPr/>
            </p:nvGrpSpPr>
            <p:grpSpPr bwMode="auto">
              <a:xfrm>
                <a:off x="2504" y="480"/>
                <a:ext cx="950" cy="384"/>
                <a:chOff x="2504" y="480"/>
                <a:chExt cx="950" cy="384"/>
              </a:xfrm>
            </p:grpSpPr>
            <p:sp>
              <p:nvSpPr>
                <p:cNvPr id="65676" name="Rectangle 35"/>
                <p:cNvSpPr>
                  <a:spLocks noChangeArrowheads="1"/>
                </p:cNvSpPr>
                <p:nvPr/>
              </p:nvSpPr>
              <p:spPr bwMode="auto">
                <a:xfrm>
                  <a:off x="2547" y="480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 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77" name="Rectangle 36"/>
                <p:cNvSpPr>
                  <a:spLocks noChangeArrowheads="1"/>
                </p:cNvSpPr>
                <p:nvPr/>
              </p:nvSpPr>
              <p:spPr bwMode="auto">
                <a:xfrm>
                  <a:off x="2504" y="480"/>
                  <a:ext cx="95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56" name="Group 37"/>
              <p:cNvGrpSpPr>
                <a:grpSpLocks/>
              </p:cNvGrpSpPr>
              <p:nvPr/>
            </p:nvGrpSpPr>
            <p:grpSpPr bwMode="auto">
              <a:xfrm>
                <a:off x="0" y="864"/>
                <a:ext cx="518" cy="384"/>
                <a:chOff x="0" y="864"/>
                <a:chExt cx="518" cy="384"/>
              </a:xfrm>
            </p:grpSpPr>
            <p:sp>
              <p:nvSpPr>
                <p:cNvPr id="65674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2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75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57" name="Group 40"/>
              <p:cNvGrpSpPr>
                <a:grpSpLocks/>
              </p:cNvGrpSpPr>
              <p:nvPr/>
            </p:nvGrpSpPr>
            <p:grpSpPr bwMode="auto">
              <a:xfrm>
                <a:off x="518" y="864"/>
                <a:ext cx="662" cy="384"/>
                <a:chOff x="518" y="864"/>
                <a:chExt cx="662" cy="384"/>
              </a:xfrm>
            </p:grpSpPr>
            <p:sp>
              <p:nvSpPr>
                <p:cNvPr id="65672" name="Rectangle 41"/>
                <p:cNvSpPr>
                  <a:spLocks noChangeArrowheads="1"/>
                </p:cNvSpPr>
                <p:nvPr/>
              </p:nvSpPr>
              <p:spPr bwMode="auto">
                <a:xfrm>
                  <a:off x="561" y="864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 dirty="0"/>
                    <a:t>线性代数</a:t>
                  </a:r>
                </a:p>
                <a:p>
                  <a:pPr algn="ctr"/>
                  <a:endParaRPr lang="en-US" altLang="zh-CN" sz="2000" b="1" dirty="0"/>
                </a:p>
              </p:txBody>
            </p:sp>
            <p:sp>
              <p:nvSpPr>
                <p:cNvPr id="65673" name="Rectangle 42"/>
                <p:cNvSpPr>
                  <a:spLocks noChangeArrowheads="1"/>
                </p:cNvSpPr>
                <p:nvPr/>
              </p:nvSpPr>
              <p:spPr bwMode="auto">
                <a:xfrm>
                  <a:off x="518" y="864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58" name="Group 43"/>
              <p:cNvGrpSpPr>
                <a:grpSpLocks/>
              </p:cNvGrpSpPr>
              <p:nvPr/>
            </p:nvGrpSpPr>
            <p:grpSpPr bwMode="auto">
              <a:xfrm>
                <a:off x="1180" y="864"/>
                <a:ext cx="446" cy="384"/>
                <a:chOff x="1180" y="864"/>
                <a:chExt cx="446" cy="384"/>
              </a:xfrm>
            </p:grpSpPr>
            <p:sp>
              <p:nvSpPr>
                <p:cNvPr id="65670" name="Rectangle 44"/>
                <p:cNvSpPr>
                  <a:spLocks noChangeArrowheads="1"/>
                </p:cNvSpPr>
                <p:nvPr/>
              </p:nvSpPr>
              <p:spPr bwMode="auto">
                <a:xfrm>
                  <a:off x="1223" y="86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4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71" name="Rectangle 45"/>
                <p:cNvSpPr>
                  <a:spLocks noChangeArrowheads="1"/>
                </p:cNvSpPr>
                <p:nvPr/>
              </p:nvSpPr>
              <p:spPr bwMode="auto">
                <a:xfrm>
                  <a:off x="1180" y="864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59" name="Group 46"/>
              <p:cNvGrpSpPr>
                <a:grpSpLocks/>
              </p:cNvGrpSpPr>
              <p:nvPr/>
            </p:nvGrpSpPr>
            <p:grpSpPr bwMode="auto">
              <a:xfrm>
                <a:off x="1626" y="864"/>
                <a:ext cx="878" cy="384"/>
                <a:chOff x="1626" y="864"/>
                <a:chExt cx="878" cy="384"/>
              </a:xfrm>
            </p:grpSpPr>
            <p:sp>
              <p:nvSpPr>
                <p:cNvPr id="65668" name="Rectangle 47"/>
                <p:cNvSpPr>
                  <a:spLocks noChangeArrowheads="1"/>
                </p:cNvSpPr>
                <p:nvPr/>
              </p:nvSpPr>
              <p:spPr bwMode="auto">
                <a:xfrm>
                  <a:off x="1669" y="864"/>
                  <a:ext cx="7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数学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69" name="Rectangle 48"/>
                <p:cNvSpPr>
                  <a:spLocks noChangeArrowheads="1"/>
                </p:cNvSpPr>
                <p:nvPr/>
              </p:nvSpPr>
              <p:spPr bwMode="auto">
                <a:xfrm>
                  <a:off x="1626" y="864"/>
                  <a:ext cx="8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60" name="Group 49"/>
              <p:cNvGrpSpPr>
                <a:grpSpLocks/>
              </p:cNvGrpSpPr>
              <p:nvPr/>
            </p:nvGrpSpPr>
            <p:grpSpPr bwMode="auto">
              <a:xfrm>
                <a:off x="2504" y="864"/>
                <a:ext cx="950" cy="384"/>
                <a:chOff x="2504" y="864"/>
                <a:chExt cx="950" cy="384"/>
              </a:xfrm>
            </p:grpSpPr>
            <p:sp>
              <p:nvSpPr>
                <p:cNvPr id="65666" name="Rectangle 50"/>
                <p:cNvSpPr>
                  <a:spLocks noChangeArrowheads="1"/>
                </p:cNvSpPr>
                <p:nvPr/>
              </p:nvSpPr>
              <p:spPr bwMode="auto">
                <a:xfrm>
                  <a:off x="2547" y="864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 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67" name="Rectangle 51"/>
                <p:cNvSpPr>
                  <a:spLocks noChangeArrowheads="1"/>
                </p:cNvSpPr>
                <p:nvPr/>
              </p:nvSpPr>
              <p:spPr bwMode="auto">
                <a:xfrm>
                  <a:off x="2504" y="864"/>
                  <a:ext cx="95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61" name="Group 52"/>
              <p:cNvGrpSpPr>
                <a:grpSpLocks/>
              </p:cNvGrpSpPr>
              <p:nvPr/>
            </p:nvGrpSpPr>
            <p:grpSpPr bwMode="auto">
              <a:xfrm>
                <a:off x="0" y="1248"/>
                <a:ext cx="518" cy="384"/>
                <a:chOff x="0" y="1248"/>
                <a:chExt cx="518" cy="384"/>
              </a:xfrm>
            </p:grpSpPr>
            <p:sp>
              <p:nvSpPr>
                <p:cNvPr id="65664" name="Rectangle 53"/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3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65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62" name="Group 55"/>
              <p:cNvGrpSpPr>
                <a:grpSpLocks/>
              </p:cNvGrpSpPr>
              <p:nvPr/>
            </p:nvGrpSpPr>
            <p:grpSpPr bwMode="auto">
              <a:xfrm>
                <a:off x="518" y="1248"/>
                <a:ext cx="662" cy="384"/>
                <a:chOff x="518" y="1248"/>
                <a:chExt cx="662" cy="384"/>
              </a:xfrm>
            </p:grpSpPr>
            <p:sp>
              <p:nvSpPr>
                <p:cNvPr id="65662" name="Rectangle 56"/>
                <p:cNvSpPr>
                  <a:spLocks noChangeArrowheads="1"/>
                </p:cNvSpPr>
                <p:nvPr/>
              </p:nvSpPr>
              <p:spPr bwMode="auto">
                <a:xfrm>
                  <a:off x="561" y="1248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 dirty="0"/>
                    <a:t>最优化方法</a:t>
                  </a:r>
                </a:p>
                <a:p>
                  <a:pPr algn="ctr"/>
                  <a:endParaRPr lang="en-US" altLang="zh-CN" sz="2000" b="1" dirty="0"/>
                </a:p>
              </p:txBody>
            </p:sp>
            <p:sp>
              <p:nvSpPr>
                <p:cNvPr id="65663" name="Rectangle 57"/>
                <p:cNvSpPr>
                  <a:spLocks noChangeArrowheads="1"/>
                </p:cNvSpPr>
                <p:nvPr/>
              </p:nvSpPr>
              <p:spPr bwMode="auto">
                <a:xfrm>
                  <a:off x="518" y="1248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63" name="Group 58"/>
              <p:cNvGrpSpPr>
                <a:grpSpLocks/>
              </p:cNvGrpSpPr>
              <p:nvPr/>
            </p:nvGrpSpPr>
            <p:grpSpPr bwMode="auto">
              <a:xfrm>
                <a:off x="1180" y="1248"/>
                <a:ext cx="446" cy="384"/>
                <a:chOff x="1180" y="1248"/>
                <a:chExt cx="446" cy="384"/>
              </a:xfrm>
            </p:grpSpPr>
            <p:sp>
              <p:nvSpPr>
                <p:cNvPr id="65660" name="Rectangle 59"/>
                <p:cNvSpPr>
                  <a:spLocks noChangeArrowheads="1"/>
                </p:cNvSpPr>
                <p:nvPr/>
              </p:nvSpPr>
              <p:spPr bwMode="auto">
                <a:xfrm>
                  <a:off x="1223" y="124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4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61" name="Rectangle 60"/>
                <p:cNvSpPr>
                  <a:spLocks noChangeArrowheads="1"/>
                </p:cNvSpPr>
                <p:nvPr/>
              </p:nvSpPr>
              <p:spPr bwMode="auto">
                <a:xfrm>
                  <a:off x="1180" y="1248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64" name="Group 61"/>
              <p:cNvGrpSpPr>
                <a:grpSpLocks/>
              </p:cNvGrpSpPr>
              <p:nvPr/>
            </p:nvGrpSpPr>
            <p:grpSpPr bwMode="auto">
              <a:xfrm>
                <a:off x="1626" y="1248"/>
                <a:ext cx="878" cy="384"/>
                <a:chOff x="1626" y="1248"/>
                <a:chExt cx="878" cy="384"/>
              </a:xfrm>
            </p:grpSpPr>
            <p:sp>
              <p:nvSpPr>
                <p:cNvPr id="65658" name="Rectangle 62"/>
                <p:cNvSpPr>
                  <a:spLocks noChangeArrowheads="1"/>
                </p:cNvSpPr>
                <p:nvPr/>
              </p:nvSpPr>
              <p:spPr bwMode="auto">
                <a:xfrm>
                  <a:off x="1669" y="1248"/>
                  <a:ext cx="7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数学；运筹学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59" name="Rectangle 63"/>
                <p:cNvSpPr>
                  <a:spLocks noChangeArrowheads="1"/>
                </p:cNvSpPr>
                <p:nvPr/>
              </p:nvSpPr>
              <p:spPr bwMode="auto">
                <a:xfrm>
                  <a:off x="1626" y="1248"/>
                  <a:ext cx="8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65" name="Group 64"/>
              <p:cNvGrpSpPr>
                <a:grpSpLocks/>
              </p:cNvGrpSpPr>
              <p:nvPr/>
            </p:nvGrpSpPr>
            <p:grpSpPr bwMode="auto">
              <a:xfrm>
                <a:off x="2504" y="1248"/>
                <a:ext cx="950" cy="384"/>
                <a:chOff x="2504" y="1248"/>
                <a:chExt cx="950" cy="384"/>
              </a:xfrm>
            </p:grpSpPr>
            <p:sp>
              <p:nvSpPr>
                <p:cNvPr id="65656" name="Rectangle 65"/>
                <p:cNvSpPr>
                  <a:spLocks noChangeArrowheads="1"/>
                </p:cNvSpPr>
                <p:nvPr/>
              </p:nvSpPr>
              <p:spPr bwMode="auto">
                <a:xfrm>
                  <a:off x="2547" y="1248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微积分；线性代数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57" name="Rectangle 66"/>
                <p:cNvSpPr>
                  <a:spLocks noChangeArrowheads="1"/>
                </p:cNvSpPr>
                <p:nvPr/>
              </p:nvSpPr>
              <p:spPr bwMode="auto">
                <a:xfrm>
                  <a:off x="2504" y="1248"/>
                  <a:ext cx="95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66" name="Group 67"/>
              <p:cNvGrpSpPr>
                <a:grpSpLocks/>
              </p:cNvGrpSpPr>
              <p:nvPr/>
            </p:nvGrpSpPr>
            <p:grpSpPr bwMode="auto">
              <a:xfrm>
                <a:off x="0" y="1632"/>
                <a:ext cx="518" cy="384"/>
                <a:chOff x="0" y="1632"/>
                <a:chExt cx="518" cy="384"/>
              </a:xfrm>
            </p:grpSpPr>
            <p:sp>
              <p:nvSpPr>
                <p:cNvPr id="65654" name="Rectangle 68"/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4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55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67" name="Group 70"/>
              <p:cNvGrpSpPr>
                <a:grpSpLocks/>
              </p:cNvGrpSpPr>
              <p:nvPr/>
            </p:nvGrpSpPr>
            <p:grpSpPr bwMode="auto">
              <a:xfrm>
                <a:off x="518" y="1632"/>
                <a:ext cx="662" cy="384"/>
                <a:chOff x="518" y="1632"/>
                <a:chExt cx="662" cy="384"/>
              </a:xfrm>
            </p:grpSpPr>
            <p:sp>
              <p:nvSpPr>
                <p:cNvPr id="65652" name="Rectangle 71"/>
                <p:cNvSpPr>
                  <a:spLocks noChangeArrowheads="1"/>
                </p:cNvSpPr>
                <p:nvPr/>
              </p:nvSpPr>
              <p:spPr bwMode="auto">
                <a:xfrm>
                  <a:off x="561" y="1632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数据结构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53" name="Rectangle 72"/>
                <p:cNvSpPr>
                  <a:spLocks noChangeArrowheads="1"/>
                </p:cNvSpPr>
                <p:nvPr/>
              </p:nvSpPr>
              <p:spPr bwMode="auto">
                <a:xfrm>
                  <a:off x="518" y="1632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68" name="Group 73"/>
              <p:cNvGrpSpPr>
                <a:grpSpLocks/>
              </p:cNvGrpSpPr>
              <p:nvPr/>
            </p:nvGrpSpPr>
            <p:grpSpPr bwMode="auto">
              <a:xfrm>
                <a:off x="1180" y="1632"/>
                <a:ext cx="446" cy="384"/>
                <a:chOff x="1180" y="1632"/>
                <a:chExt cx="446" cy="384"/>
              </a:xfrm>
            </p:grpSpPr>
            <p:sp>
              <p:nvSpPr>
                <p:cNvPr id="65650" name="Rectangle 74"/>
                <p:cNvSpPr>
                  <a:spLocks noChangeArrowheads="1"/>
                </p:cNvSpPr>
                <p:nvPr/>
              </p:nvSpPr>
              <p:spPr bwMode="auto">
                <a:xfrm>
                  <a:off x="1223" y="163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3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51" name="Rectangle 75"/>
                <p:cNvSpPr>
                  <a:spLocks noChangeArrowheads="1"/>
                </p:cNvSpPr>
                <p:nvPr/>
              </p:nvSpPr>
              <p:spPr bwMode="auto">
                <a:xfrm>
                  <a:off x="1180" y="1632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69" name="Group 76"/>
              <p:cNvGrpSpPr>
                <a:grpSpLocks/>
              </p:cNvGrpSpPr>
              <p:nvPr/>
            </p:nvGrpSpPr>
            <p:grpSpPr bwMode="auto">
              <a:xfrm>
                <a:off x="1626" y="1632"/>
                <a:ext cx="878" cy="384"/>
                <a:chOff x="1626" y="1632"/>
                <a:chExt cx="878" cy="384"/>
              </a:xfrm>
            </p:grpSpPr>
            <p:sp>
              <p:nvSpPr>
                <p:cNvPr id="65648" name="Rectangle 77"/>
                <p:cNvSpPr>
                  <a:spLocks noChangeArrowheads="1"/>
                </p:cNvSpPr>
                <p:nvPr/>
              </p:nvSpPr>
              <p:spPr bwMode="auto">
                <a:xfrm>
                  <a:off x="1669" y="1632"/>
                  <a:ext cx="7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数学；计算机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49" name="Rectangle 78"/>
                <p:cNvSpPr>
                  <a:spLocks noChangeArrowheads="1"/>
                </p:cNvSpPr>
                <p:nvPr/>
              </p:nvSpPr>
              <p:spPr bwMode="auto">
                <a:xfrm>
                  <a:off x="1626" y="1632"/>
                  <a:ext cx="8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70" name="Group 79"/>
              <p:cNvGrpSpPr>
                <a:grpSpLocks/>
              </p:cNvGrpSpPr>
              <p:nvPr/>
            </p:nvGrpSpPr>
            <p:grpSpPr bwMode="auto">
              <a:xfrm>
                <a:off x="2504" y="1632"/>
                <a:ext cx="950" cy="384"/>
                <a:chOff x="2504" y="1632"/>
                <a:chExt cx="950" cy="384"/>
              </a:xfrm>
            </p:grpSpPr>
            <p:sp>
              <p:nvSpPr>
                <p:cNvPr id="65646" name="Rectangle 80"/>
                <p:cNvSpPr>
                  <a:spLocks noChangeArrowheads="1"/>
                </p:cNvSpPr>
                <p:nvPr/>
              </p:nvSpPr>
              <p:spPr bwMode="auto">
                <a:xfrm>
                  <a:off x="2547" y="1632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计算机编程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47" name="Rectangle 81"/>
                <p:cNvSpPr>
                  <a:spLocks noChangeArrowheads="1"/>
                </p:cNvSpPr>
                <p:nvPr/>
              </p:nvSpPr>
              <p:spPr bwMode="auto">
                <a:xfrm>
                  <a:off x="2504" y="1632"/>
                  <a:ext cx="95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71" name="Group 82"/>
              <p:cNvGrpSpPr>
                <a:grpSpLocks/>
              </p:cNvGrpSpPr>
              <p:nvPr/>
            </p:nvGrpSpPr>
            <p:grpSpPr bwMode="auto">
              <a:xfrm>
                <a:off x="0" y="2016"/>
                <a:ext cx="518" cy="384"/>
                <a:chOff x="0" y="2016"/>
                <a:chExt cx="518" cy="384"/>
              </a:xfrm>
            </p:grpSpPr>
            <p:sp>
              <p:nvSpPr>
                <p:cNvPr id="65644" name="Rectangle 83"/>
                <p:cNvSpPr>
                  <a:spLocks noChangeArrowheads="1"/>
                </p:cNvSpPr>
                <p:nvPr/>
              </p:nvSpPr>
              <p:spPr bwMode="auto">
                <a:xfrm>
                  <a:off x="43" y="2016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5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45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72" name="Group 85"/>
              <p:cNvGrpSpPr>
                <a:grpSpLocks/>
              </p:cNvGrpSpPr>
              <p:nvPr/>
            </p:nvGrpSpPr>
            <p:grpSpPr bwMode="auto">
              <a:xfrm>
                <a:off x="518" y="2016"/>
                <a:ext cx="662" cy="384"/>
                <a:chOff x="518" y="2016"/>
                <a:chExt cx="662" cy="384"/>
              </a:xfrm>
            </p:grpSpPr>
            <p:sp>
              <p:nvSpPr>
                <p:cNvPr id="65642" name="Rectangle 86"/>
                <p:cNvSpPr>
                  <a:spLocks noChangeArrowheads="1"/>
                </p:cNvSpPr>
                <p:nvPr/>
              </p:nvSpPr>
              <p:spPr bwMode="auto">
                <a:xfrm>
                  <a:off x="561" y="2016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应用统计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43" name="Rectangle 87"/>
                <p:cNvSpPr>
                  <a:spLocks noChangeArrowheads="1"/>
                </p:cNvSpPr>
                <p:nvPr/>
              </p:nvSpPr>
              <p:spPr bwMode="auto">
                <a:xfrm>
                  <a:off x="518" y="2016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73" name="Group 88"/>
              <p:cNvGrpSpPr>
                <a:grpSpLocks/>
              </p:cNvGrpSpPr>
              <p:nvPr/>
            </p:nvGrpSpPr>
            <p:grpSpPr bwMode="auto">
              <a:xfrm>
                <a:off x="1180" y="2016"/>
                <a:ext cx="446" cy="384"/>
                <a:chOff x="1180" y="2016"/>
                <a:chExt cx="446" cy="384"/>
              </a:xfrm>
            </p:grpSpPr>
            <p:sp>
              <p:nvSpPr>
                <p:cNvPr id="65640" name="Rectangle 89"/>
                <p:cNvSpPr>
                  <a:spLocks noChangeArrowheads="1"/>
                </p:cNvSpPr>
                <p:nvPr/>
              </p:nvSpPr>
              <p:spPr bwMode="auto">
                <a:xfrm>
                  <a:off x="1223" y="2016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4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41" name="Rectangle 90"/>
                <p:cNvSpPr>
                  <a:spLocks noChangeArrowheads="1"/>
                </p:cNvSpPr>
                <p:nvPr/>
              </p:nvSpPr>
              <p:spPr bwMode="auto">
                <a:xfrm>
                  <a:off x="1180" y="2016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74" name="Group 91"/>
              <p:cNvGrpSpPr>
                <a:grpSpLocks/>
              </p:cNvGrpSpPr>
              <p:nvPr/>
            </p:nvGrpSpPr>
            <p:grpSpPr bwMode="auto">
              <a:xfrm>
                <a:off x="1626" y="2016"/>
                <a:ext cx="878" cy="384"/>
                <a:chOff x="1626" y="2016"/>
                <a:chExt cx="878" cy="384"/>
              </a:xfrm>
            </p:grpSpPr>
            <p:sp>
              <p:nvSpPr>
                <p:cNvPr id="65638" name="Rectangle 92"/>
                <p:cNvSpPr>
                  <a:spLocks noChangeArrowheads="1"/>
                </p:cNvSpPr>
                <p:nvPr/>
              </p:nvSpPr>
              <p:spPr bwMode="auto">
                <a:xfrm>
                  <a:off x="1669" y="2016"/>
                  <a:ext cx="7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数学；运筹学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39" name="Rectangle 93"/>
                <p:cNvSpPr>
                  <a:spLocks noChangeArrowheads="1"/>
                </p:cNvSpPr>
                <p:nvPr/>
              </p:nvSpPr>
              <p:spPr bwMode="auto">
                <a:xfrm>
                  <a:off x="1626" y="2016"/>
                  <a:ext cx="8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75" name="Group 94"/>
              <p:cNvGrpSpPr>
                <a:grpSpLocks/>
              </p:cNvGrpSpPr>
              <p:nvPr/>
            </p:nvGrpSpPr>
            <p:grpSpPr bwMode="auto">
              <a:xfrm>
                <a:off x="2504" y="2016"/>
                <a:ext cx="950" cy="384"/>
                <a:chOff x="2504" y="2016"/>
                <a:chExt cx="950" cy="384"/>
              </a:xfrm>
            </p:grpSpPr>
            <p:sp>
              <p:nvSpPr>
                <p:cNvPr id="65636" name="Rectangle 95"/>
                <p:cNvSpPr>
                  <a:spLocks noChangeArrowheads="1"/>
                </p:cNvSpPr>
                <p:nvPr/>
              </p:nvSpPr>
              <p:spPr bwMode="auto">
                <a:xfrm>
                  <a:off x="2547" y="2016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微积分；线性代数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37" name="Rectangle 96"/>
                <p:cNvSpPr>
                  <a:spLocks noChangeArrowheads="1"/>
                </p:cNvSpPr>
                <p:nvPr/>
              </p:nvSpPr>
              <p:spPr bwMode="auto">
                <a:xfrm>
                  <a:off x="2504" y="2016"/>
                  <a:ext cx="95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76" name="Group 97"/>
              <p:cNvGrpSpPr>
                <a:grpSpLocks/>
              </p:cNvGrpSpPr>
              <p:nvPr/>
            </p:nvGrpSpPr>
            <p:grpSpPr bwMode="auto">
              <a:xfrm>
                <a:off x="0" y="2400"/>
                <a:ext cx="518" cy="384"/>
                <a:chOff x="0" y="2400"/>
                <a:chExt cx="518" cy="384"/>
              </a:xfrm>
            </p:grpSpPr>
            <p:sp>
              <p:nvSpPr>
                <p:cNvPr id="65634" name="Rectangle 98"/>
                <p:cNvSpPr>
                  <a:spLocks noChangeArrowheads="1"/>
                </p:cNvSpPr>
                <p:nvPr/>
              </p:nvSpPr>
              <p:spPr bwMode="auto">
                <a:xfrm>
                  <a:off x="43" y="2400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6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35" name="Rectangle 99"/>
                <p:cNvSpPr>
                  <a:spLocks noChangeArrowheads="1"/>
                </p:cNvSpPr>
                <p:nvPr/>
              </p:nvSpPr>
              <p:spPr bwMode="auto">
                <a:xfrm>
                  <a:off x="0" y="2400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77" name="Group 100"/>
              <p:cNvGrpSpPr>
                <a:grpSpLocks/>
              </p:cNvGrpSpPr>
              <p:nvPr/>
            </p:nvGrpSpPr>
            <p:grpSpPr bwMode="auto">
              <a:xfrm>
                <a:off x="518" y="2400"/>
                <a:ext cx="662" cy="384"/>
                <a:chOff x="518" y="2400"/>
                <a:chExt cx="662" cy="384"/>
              </a:xfrm>
            </p:grpSpPr>
            <p:sp>
              <p:nvSpPr>
                <p:cNvPr id="65632" name="Rectangle 101"/>
                <p:cNvSpPr>
                  <a:spLocks noChangeArrowheads="1"/>
                </p:cNvSpPr>
                <p:nvPr/>
              </p:nvSpPr>
              <p:spPr bwMode="auto">
                <a:xfrm>
                  <a:off x="561" y="2400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计算机模拟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33" name="Rectangle 102"/>
                <p:cNvSpPr>
                  <a:spLocks noChangeArrowheads="1"/>
                </p:cNvSpPr>
                <p:nvPr/>
              </p:nvSpPr>
              <p:spPr bwMode="auto">
                <a:xfrm>
                  <a:off x="518" y="2400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78" name="Group 103"/>
              <p:cNvGrpSpPr>
                <a:grpSpLocks/>
              </p:cNvGrpSpPr>
              <p:nvPr/>
            </p:nvGrpSpPr>
            <p:grpSpPr bwMode="auto">
              <a:xfrm>
                <a:off x="1180" y="2400"/>
                <a:ext cx="446" cy="384"/>
                <a:chOff x="1180" y="2400"/>
                <a:chExt cx="446" cy="384"/>
              </a:xfrm>
            </p:grpSpPr>
            <p:sp>
              <p:nvSpPr>
                <p:cNvPr id="65630" name="Rectangle 104"/>
                <p:cNvSpPr>
                  <a:spLocks noChangeArrowheads="1"/>
                </p:cNvSpPr>
                <p:nvPr/>
              </p:nvSpPr>
              <p:spPr bwMode="auto">
                <a:xfrm>
                  <a:off x="1223" y="240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3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3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180" y="240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79" name="Group 106"/>
              <p:cNvGrpSpPr>
                <a:grpSpLocks/>
              </p:cNvGrpSpPr>
              <p:nvPr/>
            </p:nvGrpSpPr>
            <p:grpSpPr bwMode="auto">
              <a:xfrm>
                <a:off x="1626" y="2400"/>
                <a:ext cx="878" cy="384"/>
                <a:chOff x="1626" y="2400"/>
                <a:chExt cx="878" cy="384"/>
              </a:xfrm>
            </p:grpSpPr>
            <p:sp>
              <p:nvSpPr>
                <p:cNvPr id="65628" name="Rectangle 107"/>
                <p:cNvSpPr>
                  <a:spLocks noChangeArrowheads="1"/>
                </p:cNvSpPr>
                <p:nvPr/>
              </p:nvSpPr>
              <p:spPr bwMode="auto">
                <a:xfrm>
                  <a:off x="1669" y="2400"/>
                  <a:ext cx="7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计算机；运筹学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29" name="Rectangle 108"/>
                <p:cNvSpPr>
                  <a:spLocks noChangeArrowheads="1"/>
                </p:cNvSpPr>
                <p:nvPr/>
              </p:nvSpPr>
              <p:spPr bwMode="auto">
                <a:xfrm>
                  <a:off x="1626" y="2400"/>
                  <a:ext cx="8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80" name="Group 109"/>
              <p:cNvGrpSpPr>
                <a:grpSpLocks/>
              </p:cNvGrpSpPr>
              <p:nvPr/>
            </p:nvGrpSpPr>
            <p:grpSpPr bwMode="auto">
              <a:xfrm>
                <a:off x="2504" y="2400"/>
                <a:ext cx="950" cy="384"/>
                <a:chOff x="2504" y="2400"/>
                <a:chExt cx="950" cy="384"/>
              </a:xfrm>
            </p:grpSpPr>
            <p:sp>
              <p:nvSpPr>
                <p:cNvPr id="65626" name="Rectangle 110"/>
                <p:cNvSpPr>
                  <a:spLocks noChangeArrowheads="1"/>
                </p:cNvSpPr>
                <p:nvPr/>
              </p:nvSpPr>
              <p:spPr bwMode="auto">
                <a:xfrm>
                  <a:off x="2547" y="2400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计算机编程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27" name="Rectangle 111"/>
                <p:cNvSpPr>
                  <a:spLocks noChangeArrowheads="1"/>
                </p:cNvSpPr>
                <p:nvPr/>
              </p:nvSpPr>
              <p:spPr bwMode="auto">
                <a:xfrm>
                  <a:off x="2504" y="2400"/>
                  <a:ext cx="95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81" name="Group 112"/>
              <p:cNvGrpSpPr>
                <a:grpSpLocks/>
              </p:cNvGrpSpPr>
              <p:nvPr/>
            </p:nvGrpSpPr>
            <p:grpSpPr bwMode="auto">
              <a:xfrm>
                <a:off x="0" y="2784"/>
                <a:ext cx="518" cy="384"/>
                <a:chOff x="0" y="2784"/>
                <a:chExt cx="518" cy="384"/>
              </a:xfrm>
            </p:grpSpPr>
            <p:sp>
              <p:nvSpPr>
                <p:cNvPr id="65624" name="Rectangle 113"/>
                <p:cNvSpPr>
                  <a:spLocks noChangeArrowheads="1"/>
                </p:cNvSpPr>
                <p:nvPr/>
              </p:nvSpPr>
              <p:spPr bwMode="auto">
                <a:xfrm>
                  <a:off x="43" y="2784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7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25" name="Rectangle 114"/>
                <p:cNvSpPr>
                  <a:spLocks noChangeArrowheads="1"/>
                </p:cNvSpPr>
                <p:nvPr/>
              </p:nvSpPr>
              <p:spPr bwMode="auto">
                <a:xfrm>
                  <a:off x="0" y="2784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82" name="Group 115"/>
              <p:cNvGrpSpPr>
                <a:grpSpLocks/>
              </p:cNvGrpSpPr>
              <p:nvPr/>
            </p:nvGrpSpPr>
            <p:grpSpPr bwMode="auto">
              <a:xfrm>
                <a:off x="518" y="2784"/>
                <a:ext cx="662" cy="384"/>
                <a:chOff x="518" y="2784"/>
                <a:chExt cx="662" cy="384"/>
              </a:xfrm>
            </p:grpSpPr>
            <p:sp>
              <p:nvSpPr>
                <p:cNvPr id="65622" name="Rectangle 116"/>
                <p:cNvSpPr>
                  <a:spLocks noChangeArrowheads="1"/>
                </p:cNvSpPr>
                <p:nvPr/>
              </p:nvSpPr>
              <p:spPr bwMode="auto">
                <a:xfrm>
                  <a:off x="561" y="2784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计算机编程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23" name="Rectangle 117"/>
                <p:cNvSpPr>
                  <a:spLocks noChangeArrowheads="1"/>
                </p:cNvSpPr>
                <p:nvPr/>
              </p:nvSpPr>
              <p:spPr bwMode="auto">
                <a:xfrm>
                  <a:off x="518" y="2784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83" name="Group 118"/>
              <p:cNvGrpSpPr>
                <a:grpSpLocks/>
              </p:cNvGrpSpPr>
              <p:nvPr/>
            </p:nvGrpSpPr>
            <p:grpSpPr bwMode="auto">
              <a:xfrm>
                <a:off x="1180" y="2784"/>
                <a:ext cx="446" cy="384"/>
                <a:chOff x="1180" y="2784"/>
                <a:chExt cx="446" cy="384"/>
              </a:xfrm>
            </p:grpSpPr>
            <p:sp>
              <p:nvSpPr>
                <p:cNvPr id="65620" name="Rectangle 119"/>
                <p:cNvSpPr>
                  <a:spLocks noChangeArrowheads="1"/>
                </p:cNvSpPr>
                <p:nvPr/>
              </p:nvSpPr>
              <p:spPr bwMode="auto">
                <a:xfrm>
                  <a:off x="1223" y="278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2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21" name="Rectangle 120"/>
                <p:cNvSpPr>
                  <a:spLocks noChangeArrowheads="1"/>
                </p:cNvSpPr>
                <p:nvPr/>
              </p:nvSpPr>
              <p:spPr bwMode="auto">
                <a:xfrm>
                  <a:off x="1180" y="2784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84" name="Group 121"/>
              <p:cNvGrpSpPr>
                <a:grpSpLocks/>
              </p:cNvGrpSpPr>
              <p:nvPr/>
            </p:nvGrpSpPr>
            <p:grpSpPr bwMode="auto">
              <a:xfrm>
                <a:off x="1626" y="2784"/>
                <a:ext cx="878" cy="384"/>
                <a:chOff x="1626" y="2784"/>
                <a:chExt cx="878" cy="384"/>
              </a:xfrm>
            </p:grpSpPr>
            <p:sp>
              <p:nvSpPr>
                <p:cNvPr id="65618" name="Rectangle 122"/>
                <p:cNvSpPr>
                  <a:spLocks noChangeArrowheads="1"/>
                </p:cNvSpPr>
                <p:nvPr/>
              </p:nvSpPr>
              <p:spPr bwMode="auto">
                <a:xfrm>
                  <a:off x="1669" y="2784"/>
                  <a:ext cx="7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计算机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19" name="Rectangle 123"/>
                <p:cNvSpPr>
                  <a:spLocks noChangeArrowheads="1"/>
                </p:cNvSpPr>
                <p:nvPr/>
              </p:nvSpPr>
              <p:spPr bwMode="auto">
                <a:xfrm>
                  <a:off x="1626" y="2784"/>
                  <a:ext cx="8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85" name="Group 124"/>
              <p:cNvGrpSpPr>
                <a:grpSpLocks/>
              </p:cNvGrpSpPr>
              <p:nvPr/>
            </p:nvGrpSpPr>
            <p:grpSpPr bwMode="auto">
              <a:xfrm>
                <a:off x="2504" y="2784"/>
                <a:ext cx="950" cy="384"/>
                <a:chOff x="2504" y="2784"/>
                <a:chExt cx="950" cy="384"/>
              </a:xfrm>
            </p:grpSpPr>
            <p:sp>
              <p:nvSpPr>
                <p:cNvPr id="65616" name="Rectangle 125"/>
                <p:cNvSpPr>
                  <a:spLocks noChangeArrowheads="1"/>
                </p:cNvSpPr>
                <p:nvPr/>
              </p:nvSpPr>
              <p:spPr bwMode="auto">
                <a:xfrm>
                  <a:off x="2547" y="2784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 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17" name="Rectangle 126"/>
                <p:cNvSpPr>
                  <a:spLocks noChangeArrowheads="1"/>
                </p:cNvSpPr>
                <p:nvPr/>
              </p:nvSpPr>
              <p:spPr bwMode="auto">
                <a:xfrm>
                  <a:off x="2504" y="2784"/>
                  <a:ext cx="95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86" name="Group 127"/>
              <p:cNvGrpSpPr>
                <a:grpSpLocks/>
              </p:cNvGrpSpPr>
              <p:nvPr/>
            </p:nvGrpSpPr>
            <p:grpSpPr bwMode="auto">
              <a:xfrm>
                <a:off x="0" y="3168"/>
                <a:ext cx="518" cy="384"/>
                <a:chOff x="0" y="3168"/>
                <a:chExt cx="518" cy="384"/>
              </a:xfrm>
            </p:grpSpPr>
            <p:sp>
              <p:nvSpPr>
                <p:cNvPr id="65614" name="Rectangle 128"/>
                <p:cNvSpPr>
                  <a:spLocks noChangeArrowheads="1"/>
                </p:cNvSpPr>
                <p:nvPr/>
              </p:nvSpPr>
              <p:spPr bwMode="auto">
                <a:xfrm>
                  <a:off x="43" y="316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8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15" name="Rectangle 129"/>
                <p:cNvSpPr>
                  <a:spLocks noChangeArrowheads="1"/>
                </p:cNvSpPr>
                <p:nvPr/>
              </p:nvSpPr>
              <p:spPr bwMode="auto">
                <a:xfrm>
                  <a:off x="0" y="3168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87" name="Group 130"/>
              <p:cNvGrpSpPr>
                <a:grpSpLocks/>
              </p:cNvGrpSpPr>
              <p:nvPr/>
            </p:nvGrpSpPr>
            <p:grpSpPr bwMode="auto">
              <a:xfrm>
                <a:off x="518" y="3168"/>
                <a:ext cx="662" cy="384"/>
                <a:chOff x="518" y="3168"/>
                <a:chExt cx="662" cy="384"/>
              </a:xfrm>
            </p:grpSpPr>
            <p:sp>
              <p:nvSpPr>
                <p:cNvPr id="65612" name="Rectangle 131"/>
                <p:cNvSpPr>
                  <a:spLocks noChangeArrowheads="1"/>
                </p:cNvSpPr>
                <p:nvPr/>
              </p:nvSpPr>
              <p:spPr bwMode="auto">
                <a:xfrm>
                  <a:off x="561" y="3168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预测理论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13" name="Rectangle 132"/>
                <p:cNvSpPr>
                  <a:spLocks noChangeArrowheads="1"/>
                </p:cNvSpPr>
                <p:nvPr/>
              </p:nvSpPr>
              <p:spPr bwMode="auto">
                <a:xfrm>
                  <a:off x="518" y="3168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88" name="Group 133"/>
              <p:cNvGrpSpPr>
                <a:grpSpLocks/>
              </p:cNvGrpSpPr>
              <p:nvPr/>
            </p:nvGrpSpPr>
            <p:grpSpPr bwMode="auto">
              <a:xfrm>
                <a:off x="1180" y="3168"/>
                <a:ext cx="446" cy="384"/>
                <a:chOff x="1180" y="3168"/>
                <a:chExt cx="446" cy="384"/>
              </a:xfrm>
            </p:grpSpPr>
            <p:sp>
              <p:nvSpPr>
                <p:cNvPr id="65610" name="Rectangle 134"/>
                <p:cNvSpPr>
                  <a:spLocks noChangeArrowheads="1"/>
                </p:cNvSpPr>
                <p:nvPr/>
              </p:nvSpPr>
              <p:spPr bwMode="auto">
                <a:xfrm>
                  <a:off x="1223" y="316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2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11" name="Rectangle 135"/>
                <p:cNvSpPr>
                  <a:spLocks noChangeArrowheads="1"/>
                </p:cNvSpPr>
                <p:nvPr/>
              </p:nvSpPr>
              <p:spPr bwMode="auto">
                <a:xfrm>
                  <a:off x="1180" y="3168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89" name="Group 136"/>
              <p:cNvGrpSpPr>
                <a:grpSpLocks/>
              </p:cNvGrpSpPr>
              <p:nvPr/>
            </p:nvGrpSpPr>
            <p:grpSpPr bwMode="auto">
              <a:xfrm>
                <a:off x="1626" y="3168"/>
                <a:ext cx="878" cy="384"/>
                <a:chOff x="1626" y="3168"/>
                <a:chExt cx="878" cy="384"/>
              </a:xfrm>
            </p:grpSpPr>
            <p:sp>
              <p:nvSpPr>
                <p:cNvPr id="65608" name="Rectangle 137"/>
                <p:cNvSpPr>
                  <a:spLocks noChangeArrowheads="1"/>
                </p:cNvSpPr>
                <p:nvPr/>
              </p:nvSpPr>
              <p:spPr bwMode="auto">
                <a:xfrm>
                  <a:off x="1669" y="3168"/>
                  <a:ext cx="7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运筹学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09" name="Rectangle 138"/>
                <p:cNvSpPr>
                  <a:spLocks noChangeArrowheads="1"/>
                </p:cNvSpPr>
                <p:nvPr/>
              </p:nvSpPr>
              <p:spPr bwMode="auto">
                <a:xfrm>
                  <a:off x="1626" y="3168"/>
                  <a:ext cx="8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90" name="Group 139"/>
              <p:cNvGrpSpPr>
                <a:grpSpLocks/>
              </p:cNvGrpSpPr>
              <p:nvPr/>
            </p:nvGrpSpPr>
            <p:grpSpPr bwMode="auto">
              <a:xfrm>
                <a:off x="2504" y="3168"/>
                <a:ext cx="950" cy="384"/>
                <a:chOff x="2504" y="3168"/>
                <a:chExt cx="950" cy="384"/>
              </a:xfrm>
            </p:grpSpPr>
            <p:sp>
              <p:nvSpPr>
                <p:cNvPr id="65606" name="Rectangle 140"/>
                <p:cNvSpPr>
                  <a:spLocks noChangeArrowheads="1"/>
                </p:cNvSpPr>
                <p:nvPr/>
              </p:nvSpPr>
              <p:spPr bwMode="auto">
                <a:xfrm>
                  <a:off x="2547" y="3168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应用统计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07" name="Rectangle 141"/>
                <p:cNvSpPr>
                  <a:spLocks noChangeArrowheads="1"/>
                </p:cNvSpPr>
                <p:nvPr/>
              </p:nvSpPr>
              <p:spPr bwMode="auto">
                <a:xfrm>
                  <a:off x="2504" y="3168"/>
                  <a:ext cx="95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91" name="Group 142"/>
              <p:cNvGrpSpPr>
                <a:grpSpLocks/>
              </p:cNvGrpSpPr>
              <p:nvPr/>
            </p:nvGrpSpPr>
            <p:grpSpPr bwMode="auto">
              <a:xfrm>
                <a:off x="0" y="3552"/>
                <a:ext cx="518" cy="384"/>
                <a:chOff x="0" y="3552"/>
                <a:chExt cx="518" cy="384"/>
              </a:xfrm>
            </p:grpSpPr>
            <p:sp>
              <p:nvSpPr>
                <p:cNvPr id="65604" name="Rectangle 143"/>
                <p:cNvSpPr>
                  <a:spLocks noChangeArrowheads="1"/>
                </p:cNvSpPr>
                <p:nvPr/>
              </p:nvSpPr>
              <p:spPr bwMode="auto">
                <a:xfrm>
                  <a:off x="43" y="355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9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05" name="Rectangle 144"/>
                <p:cNvSpPr>
                  <a:spLocks noChangeArrowheads="1"/>
                </p:cNvSpPr>
                <p:nvPr/>
              </p:nvSpPr>
              <p:spPr bwMode="auto">
                <a:xfrm>
                  <a:off x="0" y="3552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92" name="Group 145"/>
              <p:cNvGrpSpPr>
                <a:grpSpLocks/>
              </p:cNvGrpSpPr>
              <p:nvPr/>
            </p:nvGrpSpPr>
            <p:grpSpPr bwMode="auto">
              <a:xfrm>
                <a:off x="518" y="3552"/>
                <a:ext cx="662" cy="384"/>
                <a:chOff x="518" y="3552"/>
                <a:chExt cx="662" cy="384"/>
              </a:xfrm>
            </p:grpSpPr>
            <p:sp>
              <p:nvSpPr>
                <p:cNvPr id="65602" name="Rectangle 146"/>
                <p:cNvSpPr>
                  <a:spLocks noChangeArrowheads="1"/>
                </p:cNvSpPr>
                <p:nvPr/>
              </p:nvSpPr>
              <p:spPr bwMode="auto">
                <a:xfrm>
                  <a:off x="561" y="3552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数学实验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03" name="Rectangle 147"/>
                <p:cNvSpPr>
                  <a:spLocks noChangeArrowheads="1"/>
                </p:cNvSpPr>
                <p:nvPr/>
              </p:nvSpPr>
              <p:spPr bwMode="auto">
                <a:xfrm>
                  <a:off x="518" y="3552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93" name="Group 148"/>
              <p:cNvGrpSpPr>
                <a:grpSpLocks/>
              </p:cNvGrpSpPr>
              <p:nvPr/>
            </p:nvGrpSpPr>
            <p:grpSpPr bwMode="auto">
              <a:xfrm>
                <a:off x="1180" y="3552"/>
                <a:ext cx="446" cy="384"/>
                <a:chOff x="1180" y="3552"/>
                <a:chExt cx="446" cy="384"/>
              </a:xfrm>
            </p:grpSpPr>
            <p:sp>
              <p:nvSpPr>
                <p:cNvPr id="65600" name="Rectangle 149"/>
                <p:cNvSpPr>
                  <a:spLocks noChangeArrowheads="1"/>
                </p:cNvSpPr>
                <p:nvPr/>
              </p:nvSpPr>
              <p:spPr bwMode="auto">
                <a:xfrm>
                  <a:off x="1223" y="355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3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601" name="Rectangle 150"/>
                <p:cNvSpPr>
                  <a:spLocks noChangeArrowheads="1"/>
                </p:cNvSpPr>
                <p:nvPr/>
              </p:nvSpPr>
              <p:spPr bwMode="auto">
                <a:xfrm>
                  <a:off x="1180" y="3552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94" name="Group 151"/>
              <p:cNvGrpSpPr>
                <a:grpSpLocks/>
              </p:cNvGrpSpPr>
              <p:nvPr/>
            </p:nvGrpSpPr>
            <p:grpSpPr bwMode="auto">
              <a:xfrm>
                <a:off x="1626" y="3552"/>
                <a:ext cx="878" cy="384"/>
                <a:chOff x="1626" y="3552"/>
                <a:chExt cx="878" cy="384"/>
              </a:xfrm>
            </p:grpSpPr>
            <p:sp>
              <p:nvSpPr>
                <p:cNvPr id="65598" name="Rectangle 152"/>
                <p:cNvSpPr>
                  <a:spLocks noChangeArrowheads="1"/>
                </p:cNvSpPr>
                <p:nvPr/>
              </p:nvSpPr>
              <p:spPr bwMode="auto">
                <a:xfrm>
                  <a:off x="1669" y="3552"/>
                  <a:ext cx="7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运筹学；计算机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599" name="Rectangle 153"/>
                <p:cNvSpPr>
                  <a:spLocks noChangeArrowheads="1"/>
                </p:cNvSpPr>
                <p:nvPr/>
              </p:nvSpPr>
              <p:spPr bwMode="auto">
                <a:xfrm>
                  <a:off x="1626" y="3552"/>
                  <a:ext cx="8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5595" name="Group 154"/>
              <p:cNvGrpSpPr>
                <a:grpSpLocks/>
              </p:cNvGrpSpPr>
              <p:nvPr/>
            </p:nvGrpSpPr>
            <p:grpSpPr bwMode="auto">
              <a:xfrm>
                <a:off x="2504" y="3552"/>
                <a:ext cx="950" cy="384"/>
                <a:chOff x="2504" y="3552"/>
                <a:chExt cx="950" cy="384"/>
              </a:xfrm>
            </p:grpSpPr>
            <p:sp>
              <p:nvSpPr>
                <p:cNvPr id="65596" name="Rectangle 155"/>
                <p:cNvSpPr>
                  <a:spLocks noChangeArrowheads="1"/>
                </p:cNvSpPr>
                <p:nvPr/>
              </p:nvSpPr>
              <p:spPr bwMode="auto">
                <a:xfrm>
                  <a:off x="2547" y="3552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微积分；线性代数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5597" name="Rectangle 156"/>
                <p:cNvSpPr>
                  <a:spLocks noChangeArrowheads="1"/>
                </p:cNvSpPr>
                <p:nvPr/>
              </p:nvSpPr>
              <p:spPr bwMode="auto">
                <a:xfrm>
                  <a:off x="2504" y="3552"/>
                  <a:ext cx="95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65545" name="Rectangle 157"/>
            <p:cNvSpPr>
              <a:spLocks noChangeArrowheads="1"/>
            </p:cNvSpPr>
            <p:nvPr/>
          </p:nvSpPr>
          <p:spPr bwMode="auto">
            <a:xfrm>
              <a:off x="-3" y="-3"/>
              <a:ext cx="3460" cy="394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5454" name="Text Box 158"/>
          <p:cNvSpPr txBox="1">
            <a:spLocks noChangeArrowheads="1"/>
          </p:cNvSpPr>
          <p:nvPr/>
        </p:nvSpPr>
        <p:spPr bwMode="auto">
          <a:xfrm>
            <a:off x="228600" y="5970588"/>
            <a:ext cx="8534400" cy="5826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选修课程最少，且学分尽量多，应学习哪些课程 ？</a:t>
            </a:r>
            <a:r>
              <a:rPr lang="zh-CN" altLang="en-US" sz="2800" b="1"/>
              <a:t>  </a:t>
            </a:r>
          </a:p>
        </p:txBody>
      </p:sp>
      <p:graphicFrame>
        <p:nvGraphicFramePr>
          <p:cNvPr id="65543" name="Object 159"/>
          <p:cNvGraphicFramePr>
            <a:graphicFrameLocks noChangeAspect="1"/>
          </p:cNvGraphicFramePr>
          <p:nvPr/>
        </p:nvGraphicFramePr>
        <p:xfrm>
          <a:off x="7467600" y="476250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lip" r:id="rId3" imgW="761744" imgH="434194" progId="MS_ClipArt_Gallery.2">
                  <p:embed/>
                </p:oleObj>
              </mc:Choice>
              <mc:Fallback>
                <p:oleObj name="Clip" r:id="rId3" imgW="761744" imgH="43419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76250"/>
                        <a:ext cx="838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92406" y="404664"/>
            <a:ext cx="2749471" cy="584775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/>
              <a:t>例</a:t>
            </a:r>
            <a:r>
              <a:rPr lang="en-US" altLang="zh-CN" sz="3200" b="1" dirty="0"/>
              <a:t>2   </a:t>
            </a:r>
            <a:r>
              <a:rPr lang="zh-CN" altLang="en-US" sz="3200" b="1" dirty="0"/>
              <a:t>选课策略</a:t>
            </a:r>
          </a:p>
        </p:txBody>
      </p:sp>
    </p:spTree>
    <p:extLst>
      <p:ext uri="{BB962C8B-B14F-4D97-AF65-F5344CB8AC3E}">
        <p14:creationId xmlns:p14="http://schemas.microsoft.com/office/powerpoint/2010/main" val="236070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5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nimBg="1"/>
      <p:bldP spid="55300" grpId="0" animBg="1" autoUpdateAnimBg="0"/>
      <p:bldP spid="554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458788" y="476250"/>
            <a:ext cx="2514600" cy="533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/>
              <a:t>0-1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规划模型</a:t>
            </a:r>
            <a:r>
              <a:rPr lang="zh-CN" altLang="en-US" sz="3200" b="1">
                <a:latin typeface="宋体" panose="02010600030101010101" pitchFamily="2" charset="-122"/>
              </a:rPr>
              <a:t> </a:t>
            </a:r>
            <a:endParaRPr lang="zh-CN" altLang="en-US" sz="3200">
              <a:solidFill>
                <a:schemeClr val="tx2"/>
              </a:solidFill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324600" y="606426"/>
            <a:ext cx="1676400" cy="519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决策变量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400800" y="2319338"/>
            <a:ext cx="1676400" cy="519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目标函数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5724525" y="1125538"/>
            <a:ext cx="324961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i="1" baseline="-30000"/>
              <a:t>i</a:t>
            </a:r>
            <a:r>
              <a:rPr lang="en-US" altLang="zh-CN" sz="2800" b="1"/>
              <a:t>=1 ~</a:t>
            </a:r>
            <a:r>
              <a:rPr lang="zh-CN" altLang="en-US" sz="2800" b="1">
                <a:latin typeface="宋体" panose="02010600030101010101" pitchFamily="2" charset="-122"/>
              </a:rPr>
              <a:t>选修课号</a:t>
            </a:r>
            <a:r>
              <a:rPr lang="en-US" altLang="zh-CN" sz="2800" b="1" i="1"/>
              <a:t>i </a:t>
            </a:r>
            <a:r>
              <a:rPr lang="zh-CN" altLang="en-US" sz="2800" b="1">
                <a:latin typeface="宋体" panose="02010600030101010101" pitchFamily="2" charset="-122"/>
              </a:rPr>
              <a:t>的课程（</a:t>
            </a:r>
            <a:r>
              <a:rPr lang="en-US" altLang="zh-CN" sz="2800" b="1" i="1"/>
              <a:t>x</a:t>
            </a:r>
            <a:r>
              <a:rPr lang="en-US" altLang="zh-CN" sz="2800" b="1" i="1" baseline="-30000"/>
              <a:t>i</a:t>
            </a:r>
            <a:r>
              <a:rPr lang="en-US" altLang="zh-CN" sz="2800" b="1"/>
              <a:t>=0 ~</a:t>
            </a:r>
            <a:r>
              <a:rPr lang="zh-CN" altLang="en-US" sz="2800" b="1">
                <a:latin typeface="宋体" panose="02010600030101010101" pitchFamily="2" charset="-122"/>
              </a:rPr>
              <a:t>不选）</a:t>
            </a:r>
            <a:r>
              <a:rPr lang="zh-CN" altLang="en-US" sz="2800" b="1"/>
              <a:t> </a:t>
            </a: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5961063" y="3614738"/>
          <a:ext cx="2632075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3" imgW="990170" imgH="431613" progId="Equation.3">
                  <p:embed/>
                </p:oleObj>
              </mc:Choice>
              <mc:Fallback>
                <p:oleObj name="公式" r:id="rId3" imgW="99017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3" y="3614738"/>
                        <a:ext cx="2632075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715000" y="2928938"/>
            <a:ext cx="3124200" cy="6048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选修课程总数最少 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228600" y="5410200"/>
            <a:ext cx="16764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约束条件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2051050" y="4953000"/>
            <a:ext cx="2952750" cy="16303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最少</a:t>
            </a:r>
            <a:r>
              <a:rPr lang="en-US" altLang="zh-CN" sz="2800" b="1"/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门数学课，</a:t>
            </a:r>
            <a:r>
              <a:rPr lang="en-US" altLang="zh-CN" sz="2800" b="1"/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门运筹学课，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门计算机课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endParaRPr lang="en-US" altLang="zh-CN" sz="2800" b="1"/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5257800" y="4800600"/>
          <a:ext cx="3429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5" imgW="1574800" imgH="228600" progId="Equation.3">
                  <p:embed/>
                </p:oleObj>
              </mc:Choice>
              <mc:Fallback>
                <p:oleObj r:id="rId5" imgW="1574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800600"/>
                        <a:ext cx="3429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5257800" y="5410200"/>
          <a:ext cx="35814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7" imgW="1562100" imgH="228600" progId="Equation.3">
                  <p:embed/>
                </p:oleObj>
              </mc:Choice>
              <mc:Fallback>
                <p:oleObj r:id="rId7" imgW="1562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410200"/>
                        <a:ext cx="35814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5257800" y="5992813"/>
          <a:ext cx="29718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9" imgW="1308100" imgH="228600" progId="Equation.3">
                  <p:embed/>
                </p:oleObj>
              </mc:Choice>
              <mc:Fallback>
                <p:oleObj r:id="rId9" imgW="1308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992813"/>
                        <a:ext cx="29718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81000" y="1069975"/>
            <a:ext cx="4911725" cy="3806825"/>
            <a:chOff x="336" y="480"/>
            <a:chExt cx="3094" cy="2398"/>
          </a:xfrm>
        </p:grpSpPr>
        <p:grpSp>
          <p:nvGrpSpPr>
            <p:cNvPr id="66574" name="Group 14"/>
            <p:cNvGrpSpPr>
              <a:grpSpLocks/>
            </p:cNvGrpSpPr>
            <p:nvPr/>
          </p:nvGrpSpPr>
          <p:grpSpPr bwMode="auto">
            <a:xfrm>
              <a:off x="336" y="480"/>
              <a:ext cx="531" cy="294"/>
              <a:chOff x="0" y="0"/>
              <a:chExt cx="518" cy="480"/>
            </a:xfrm>
          </p:grpSpPr>
          <p:sp>
            <p:nvSpPr>
              <p:cNvPr id="66662" name="Rectangle 15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课号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63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1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575" name="Group 17"/>
            <p:cNvGrpSpPr>
              <a:grpSpLocks/>
            </p:cNvGrpSpPr>
            <p:nvPr/>
          </p:nvGrpSpPr>
          <p:grpSpPr bwMode="auto">
            <a:xfrm>
              <a:off x="867" y="482"/>
              <a:ext cx="1102" cy="292"/>
              <a:chOff x="518" y="0"/>
              <a:chExt cx="662" cy="480"/>
            </a:xfrm>
          </p:grpSpPr>
          <p:sp>
            <p:nvSpPr>
              <p:cNvPr id="66660" name="Rectangle 18"/>
              <p:cNvSpPr>
                <a:spLocks noChangeArrowheads="1"/>
              </p:cNvSpPr>
              <p:nvPr/>
            </p:nvSpPr>
            <p:spPr bwMode="auto">
              <a:xfrm>
                <a:off x="561" y="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课名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61" name="Rectangle 19"/>
              <p:cNvSpPr>
                <a:spLocks noChangeArrowheads="1"/>
              </p:cNvSpPr>
              <p:nvPr/>
            </p:nvSpPr>
            <p:spPr bwMode="auto">
              <a:xfrm>
                <a:off x="518" y="0"/>
                <a:ext cx="66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576" name="Group 20"/>
            <p:cNvGrpSpPr>
              <a:grpSpLocks/>
            </p:cNvGrpSpPr>
            <p:nvPr/>
          </p:nvGrpSpPr>
          <p:grpSpPr bwMode="auto">
            <a:xfrm>
              <a:off x="1968" y="482"/>
              <a:ext cx="1462" cy="292"/>
              <a:chOff x="1626" y="0"/>
              <a:chExt cx="878" cy="480"/>
            </a:xfrm>
          </p:grpSpPr>
          <p:sp>
            <p:nvSpPr>
              <p:cNvPr id="66658" name="Rectangle 21"/>
              <p:cNvSpPr>
                <a:spLocks noChangeArrowheads="1"/>
              </p:cNvSpPr>
              <p:nvPr/>
            </p:nvSpPr>
            <p:spPr bwMode="auto">
              <a:xfrm>
                <a:off x="1669" y="0"/>
                <a:ext cx="79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所属类别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59" name="Rectangle 22"/>
              <p:cNvSpPr>
                <a:spLocks noChangeArrowheads="1"/>
              </p:cNvSpPr>
              <p:nvPr/>
            </p:nvSpPr>
            <p:spPr bwMode="auto">
              <a:xfrm>
                <a:off x="1626" y="0"/>
                <a:ext cx="87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577" name="Group 23"/>
            <p:cNvGrpSpPr>
              <a:grpSpLocks/>
            </p:cNvGrpSpPr>
            <p:nvPr/>
          </p:nvGrpSpPr>
          <p:grpSpPr bwMode="auto">
            <a:xfrm>
              <a:off x="336" y="773"/>
              <a:ext cx="531" cy="235"/>
              <a:chOff x="0" y="480"/>
              <a:chExt cx="518" cy="384"/>
            </a:xfrm>
          </p:grpSpPr>
          <p:sp>
            <p:nvSpPr>
              <p:cNvPr id="66656" name="Rectangle 24"/>
              <p:cNvSpPr>
                <a:spLocks noChangeArrowheads="1"/>
              </p:cNvSpPr>
              <p:nvPr/>
            </p:nvSpPr>
            <p:spPr bwMode="auto">
              <a:xfrm>
                <a:off x="43" y="480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1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57" name="Rectangle 25"/>
              <p:cNvSpPr>
                <a:spLocks noChangeArrowheads="1"/>
              </p:cNvSpPr>
              <p:nvPr/>
            </p:nvSpPr>
            <p:spPr bwMode="auto">
              <a:xfrm>
                <a:off x="0" y="480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578" name="Group 26"/>
            <p:cNvGrpSpPr>
              <a:grpSpLocks/>
            </p:cNvGrpSpPr>
            <p:nvPr/>
          </p:nvGrpSpPr>
          <p:grpSpPr bwMode="auto">
            <a:xfrm>
              <a:off x="867" y="774"/>
              <a:ext cx="1102" cy="234"/>
              <a:chOff x="518" y="480"/>
              <a:chExt cx="662" cy="384"/>
            </a:xfrm>
          </p:grpSpPr>
          <p:sp>
            <p:nvSpPr>
              <p:cNvPr id="66654" name="Rectangle 27"/>
              <p:cNvSpPr>
                <a:spLocks noChangeArrowheads="1"/>
              </p:cNvSpPr>
              <p:nvPr/>
            </p:nvSpPr>
            <p:spPr bwMode="auto">
              <a:xfrm>
                <a:off x="561" y="480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微积分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55" name="Rectangle 28"/>
              <p:cNvSpPr>
                <a:spLocks noChangeArrowheads="1"/>
              </p:cNvSpPr>
              <p:nvPr/>
            </p:nvSpPr>
            <p:spPr bwMode="auto">
              <a:xfrm>
                <a:off x="518" y="480"/>
                <a:ext cx="66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579" name="Group 29"/>
            <p:cNvGrpSpPr>
              <a:grpSpLocks/>
            </p:cNvGrpSpPr>
            <p:nvPr/>
          </p:nvGrpSpPr>
          <p:grpSpPr bwMode="auto">
            <a:xfrm>
              <a:off x="1968" y="774"/>
              <a:ext cx="1462" cy="234"/>
              <a:chOff x="1626" y="480"/>
              <a:chExt cx="878" cy="384"/>
            </a:xfrm>
          </p:grpSpPr>
          <p:sp>
            <p:nvSpPr>
              <p:cNvPr id="66652" name="Rectangle 30"/>
              <p:cNvSpPr>
                <a:spLocks noChangeArrowheads="1"/>
              </p:cNvSpPr>
              <p:nvPr/>
            </p:nvSpPr>
            <p:spPr bwMode="auto">
              <a:xfrm>
                <a:off x="1669" y="480"/>
                <a:ext cx="79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数学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53" name="Rectangle 31"/>
              <p:cNvSpPr>
                <a:spLocks noChangeArrowheads="1"/>
              </p:cNvSpPr>
              <p:nvPr/>
            </p:nvSpPr>
            <p:spPr bwMode="auto">
              <a:xfrm>
                <a:off x="1626" y="480"/>
                <a:ext cx="87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580" name="Group 32"/>
            <p:cNvGrpSpPr>
              <a:grpSpLocks/>
            </p:cNvGrpSpPr>
            <p:nvPr/>
          </p:nvGrpSpPr>
          <p:grpSpPr bwMode="auto">
            <a:xfrm>
              <a:off x="336" y="1007"/>
              <a:ext cx="531" cy="235"/>
              <a:chOff x="0" y="864"/>
              <a:chExt cx="518" cy="384"/>
            </a:xfrm>
          </p:grpSpPr>
          <p:sp>
            <p:nvSpPr>
              <p:cNvPr id="66650" name="Rectangle 33"/>
              <p:cNvSpPr>
                <a:spLocks noChangeArrowheads="1"/>
              </p:cNvSpPr>
              <p:nvPr/>
            </p:nvSpPr>
            <p:spPr bwMode="auto">
              <a:xfrm>
                <a:off x="43" y="864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2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51" name="Rectangle 34"/>
              <p:cNvSpPr>
                <a:spLocks noChangeArrowheads="1"/>
              </p:cNvSpPr>
              <p:nvPr/>
            </p:nvSpPr>
            <p:spPr bwMode="auto">
              <a:xfrm>
                <a:off x="0" y="864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581" name="Group 35"/>
            <p:cNvGrpSpPr>
              <a:grpSpLocks/>
            </p:cNvGrpSpPr>
            <p:nvPr/>
          </p:nvGrpSpPr>
          <p:grpSpPr bwMode="auto">
            <a:xfrm>
              <a:off x="867" y="1008"/>
              <a:ext cx="1102" cy="234"/>
              <a:chOff x="518" y="864"/>
              <a:chExt cx="662" cy="384"/>
            </a:xfrm>
          </p:grpSpPr>
          <p:sp>
            <p:nvSpPr>
              <p:cNvPr id="66648" name="Rectangle 36"/>
              <p:cNvSpPr>
                <a:spLocks noChangeArrowheads="1"/>
              </p:cNvSpPr>
              <p:nvPr/>
            </p:nvSpPr>
            <p:spPr bwMode="auto">
              <a:xfrm>
                <a:off x="561" y="864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线性代数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49" name="Rectangle 37"/>
              <p:cNvSpPr>
                <a:spLocks noChangeArrowheads="1"/>
              </p:cNvSpPr>
              <p:nvPr/>
            </p:nvSpPr>
            <p:spPr bwMode="auto">
              <a:xfrm>
                <a:off x="518" y="864"/>
                <a:ext cx="66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582" name="Group 38"/>
            <p:cNvGrpSpPr>
              <a:grpSpLocks/>
            </p:cNvGrpSpPr>
            <p:nvPr/>
          </p:nvGrpSpPr>
          <p:grpSpPr bwMode="auto">
            <a:xfrm>
              <a:off x="1968" y="1008"/>
              <a:ext cx="1462" cy="234"/>
              <a:chOff x="1626" y="864"/>
              <a:chExt cx="878" cy="384"/>
            </a:xfrm>
          </p:grpSpPr>
          <p:sp>
            <p:nvSpPr>
              <p:cNvPr id="66646" name="Rectangle 39"/>
              <p:cNvSpPr>
                <a:spLocks noChangeArrowheads="1"/>
              </p:cNvSpPr>
              <p:nvPr/>
            </p:nvSpPr>
            <p:spPr bwMode="auto">
              <a:xfrm>
                <a:off x="1669" y="864"/>
                <a:ext cx="79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数学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47" name="Rectangle 40"/>
              <p:cNvSpPr>
                <a:spLocks noChangeArrowheads="1"/>
              </p:cNvSpPr>
              <p:nvPr/>
            </p:nvSpPr>
            <p:spPr bwMode="auto">
              <a:xfrm>
                <a:off x="1626" y="864"/>
                <a:ext cx="87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583" name="Group 41"/>
            <p:cNvGrpSpPr>
              <a:grpSpLocks/>
            </p:cNvGrpSpPr>
            <p:nvPr/>
          </p:nvGrpSpPr>
          <p:grpSpPr bwMode="auto">
            <a:xfrm>
              <a:off x="336" y="1241"/>
              <a:ext cx="531" cy="234"/>
              <a:chOff x="0" y="1248"/>
              <a:chExt cx="518" cy="384"/>
            </a:xfrm>
          </p:grpSpPr>
          <p:sp>
            <p:nvSpPr>
              <p:cNvPr id="66644" name="Rectangle 42"/>
              <p:cNvSpPr>
                <a:spLocks noChangeArrowheads="1"/>
              </p:cNvSpPr>
              <p:nvPr/>
            </p:nvSpPr>
            <p:spPr bwMode="auto">
              <a:xfrm>
                <a:off x="43" y="1248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3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45" name="Rectangle 43"/>
              <p:cNvSpPr>
                <a:spLocks noChangeArrowheads="1"/>
              </p:cNvSpPr>
              <p:nvPr/>
            </p:nvSpPr>
            <p:spPr bwMode="auto">
              <a:xfrm>
                <a:off x="0" y="1248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584" name="Group 44"/>
            <p:cNvGrpSpPr>
              <a:grpSpLocks/>
            </p:cNvGrpSpPr>
            <p:nvPr/>
          </p:nvGrpSpPr>
          <p:grpSpPr bwMode="auto">
            <a:xfrm>
              <a:off x="867" y="1242"/>
              <a:ext cx="1102" cy="233"/>
              <a:chOff x="518" y="1248"/>
              <a:chExt cx="662" cy="384"/>
            </a:xfrm>
          </p:grpSpPr>
          <p:sp>
            <p:nvSpPr>
              <p:cNvPr id="66642" name="Rectangle 45"/>
              <p:cNvSpPr>
                <a:spLocks noChangeArrowheads="1"/>
              </p:cNvSpPr>
              <p:nvPr/>
            </p:nvSpPr>
            <p:spPr bwMode="auto">
              <a:xfrm>
                <a:off x="561" y="1248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最优化方法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43" name="Rectangle 46"/>
              <p:cNvSpPr>
                <a:spLocks noChangeArrowheads="1"/>
              </p:cNvSpPr>
              <p:nvPr/>
            </p:nvSpPr>
            <p:spPr bwMode="auto">
              <a:xfrm>
                <a:off x="518" y="1248"/>
                <a:ext cx="66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585" name="Group 47"/>
            <p:cNvGrpSpPr>
              <a:grpSpLocks/>
            </p:cNvGrpSpPr>
            <p:nvPr/>
          </p:nvGrpSpPr>
          <p:grpSpPr bwMode="auto">
            <a:xfrm>
              <a:off x="1968" y="1242"/>
              <a:ext cx="1462" cy="233"/>
              <a:chOff x="1626" y="1248"/>
              <a:chExt cx="878" cy="384"/>
            </a:xfrm>
          </p:grpSpPr>
          <p:sp>
            <p:nvSpPr>
              <p:cNvPr id="66640" name="Rectangle 48"/>
              <p:cNvSpPr>
                <a:spLocks noChangeArrowheads="1"/>
              </p:cNvSpPr>
              <p:nvPr/>
            </p:nvSpPr>
            <p:spPr bwMode="auto">
              <a:xfrm>
                <a:off x="1669" y="1248"/>
                <a:ext cx="79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数学；运筹学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41" name="Rectangle 49"/>
              <p:cNvSpPr>
                <a:spLocks noChangeArrowheads="1"/>
              </p:cNvSpPr>
              <p:nvPr/>
            </p:nvSpPr>
            <p:spPr bwMode="auto">
              <a:xfrm>
                <a:off x="1626" y="1248"/>
                <a:ext cx="87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586" name="Group 50"/>
            <p:cNvGrpSpPr>
              <a:grpSpLocks/>
            </p:cNvGrpSpPr>
            <p:nvPr/>
          </p:nvGrpSpPr>
          <p:grpSpPr bwMode="auto">
            <a:xfrm>
              <a:off x="336" y="1474"/>
              <a:ext cx="531" cy="235"/>
              <a:chOff x="0" y="1632"/>
              <a:chExt cx="518" cy="384"/>
            </a:xfrm>
          </p:grpSpPr>
          <p:sp>
            <p:nvSpPr>
              <p:cNvPr id="66638" name="Rectangle 51"/>
              <p:cNvSpPr>
                <a:spLocks noChangeArrowheads="1"/>
              </p:cNvSpPr>
              <p:nvPr/>
            </p:nvSpPr>
            <p:spPr bwMode="auto">
              <a:xfrm>
                <a:off x="43" y="1632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4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39" name="Rectangle 52"/>
              <p:cNvSpPr>
                <a:spLocks noChangeArrowheads="1"/>
              </p:cNvSpPr>
              <p:nvPr/>
            </p:nvSpPr>
            <p:spPr bwMode="auto">
              <a:xfrm>
                <a:off x="0" y="1632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587" name="Group 53"/>
            <p:cNvGrpSpPr>
              <a:grpSpLocks/>
            </p:cNvGrpSpPr>
            <p:nvPr/>
          </p:nvGrpSpPr>
          <p:grpSpPr bwMode="auto">
            <a:xfrm>
              <a:off x="867" y="1475"/>
              <a:ext cx="1102" cy="234"/>
              <a:chOff x="518" y="1632"/>
              <a:chExt cx="662" cy="384"/>
            </a:xfrm>
          </p:grpSpPr>
          <p:sp>
            <p:nvSpPr>
              <p:cNvPr id="66636" name="Rectangle 54"/>
              <p:cNvSpPr>
                <a:spLocks noChangeArrowheads="1"/>
              </p:cNvSpPr>
              <p:nvPr/>
            </p:nvSpPr>
            <p:spPr bwMode="auto">
              <a:xfrm>
                <a:off x="561" y="1632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数据结构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37" name="Rectangle 55"/>
              <p:cNvSpPr>
                <a:spLocks noChangeArrowheads="1"/>
              </p:cNvSpPr>
              <p:nvPr/>
            </p:nvSpPr>
            <p:spPr bwMode="auto">
              <a:xfrm>
                <a:off x="518" y="1632"/>
                <a:ext cx="66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588" name="Group 56"/>
            <p:cNvGrpSpPr>
              <a:grpSpLocks/>
            </p:cNvGrpSpPr>
            <p:nvPr/>
          </p:nvGrpSpPr>
          <p:grpSpPr bwMode="auto">
            <a:xfrm>
              <a:off x="1968" y="1475"/>
              <a:ext cx="1462" cy="234"/>
              <a:chOff x="1626" y="1632"/>
              <a:chExt cx="878" cy="384"/>
            </a:xfrm>
          </p:grpSpPr>
          <p:sp>
            <p:nvSpPr>
              <p:cNvPr id="66634" name="Rectangle 57"/>
              <p:cNvSpPr>
                <a:spLocks noChangeArrowheads="1"/>
              </p:cNvSpPr>
              <p:nvPr/>
            </p:nvSpPr>
            <p:spPr bwMode="auto">
              <a:xfrm>
                <a:off x="1669" y="1632"/>
                <a:ext cx="79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数学；计算机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35" name="Rectangle 58"/>
              <p:cNvSpPr>
                <a:spLocks noChangeArrowheads="1"/>
              </p:cNvSpPr>
              <p:nvPr/>
            </p:nvSpPr>
            <p:spPr bwMode="auto">
              <a:xfrm>
                <a:off x="1626" y="1632"/>
                <a:ext cx="87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589" name="Group 59"/>
            <p:cNvGrpSpPr>
              <a:grpSpLocks/>
            </p:cNvGrpSpPr>
            <p:nvPr/>
          </p:nvGrpSpPr>
          <p:grpSpPr bwMode="auto">
            <a:xfrm>
              <a:off x="336" y="1708"/>
              <a:ext cx="531" cy="235"/>
              <a:chOff x="0" y="2016"/>
              <a:chExt cx="518" cy="384"/>
            </a:xfrm>
          </p:grpSpPr>
          <p:sp>
            <p:nvSpPr>
              <p:cNvPr id="66632" name="Rectangle 60"/>
              <p:cNvSpPr>
                <a:spLocks noChangeArrowheads="1"/>
              </p:cNvSpPr>
              <p:nvPr/>
            </p:nvSpPr>
            <p:spPr bwMode="auto">
              <a:xfrm>
                <a:off x="43" y="2016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5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33" name="Rectangle 61"/>
              <p:cNvSpPr>
                <a:spLocks noChangeArrowheads="1"/>
              </p:cNvSpPr>
              <p:nvPr/>
            </p:nvSpPr>
            <p:spPr bwMode="auto">
              <a:xfrm>
                <a:off x="0" y="2016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590" name="Group 62"/>
            <p:cNvGrpSpPr>
              <a:grpSpLocks/>
            </p:cNvGrpSpPr>
            <p:nvPr/>
          </p:nvGrpSpPr>
          <p:grpSpPr bwMode="auto">
            <a:xfrm>
              <a:off x="867" y="1709"/>
              <a:ext cx="1102" cy="234"/>
              <a:chOff x="518" y="2016"/>
              <a:chExt cx="662" cy="384"/>
            </a:xfrm>
          </p:grpSpPr>
          <p:sp>
            <p:nvSpPr>
              <p:cNvPr id="66630" name="Rectangle 63"/>
              <p:cNvSpPr>
                <a:spLocks noChangeArrowheads="1"/>
              </p:cNvSpPr>
              <p:nvPr/>
            </p:nvSpPr>
            <p:spPr bwMode="auto">
              <a:xfrm>
                <a:off x="561" y="2016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应用统计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31" name="Rectangle 64"/>
              <p:cNvSpPr>
                <a:spLocks noChangeArrowheads="1"/>
              </p:cNvSpPr>
              <p:nvPr/>
            </p:nvSpPr>
            <p:spPr bwMode="auto">
              <a:xfrm>
                <a:off x="518" y="2016"/>
                <a:ext cx="66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591" name="Group 65"/>
            <p:cNvGrpSpPr>
              <a:grpSpLocks/>
            </p:cNvGrpSpPr>
            <p:nvPr/>
          </p:nvGrpSpPr>
          <p:grpSpPr bwMode="auto">
            <a:xfrm>
              <a:off x="1968" y="1709"/>
              <a:ext cx="1462" cy="234"/>
              <a:chOff x="1626" y="2016"/>
              <a:chExt cx="878" cy="384"/>
            </a:xfrm>
          </p:grpSpPr>
          <p:sp>
            <p:nvSpPr>
              <p:cNvPr id="66628" name="Rectangle 66"/>
              <p:cNvSpPr>
                <a:spLocks noChangeArrowheads="1"/>
              </p:cNvSpPr>
              <p:nvPr/>
            </p:nvSpPr>
            <p:spPr bwMode="auto">
              <a:xfrm>
                <a:off x="1669" y="2016"/>
                <a:ext cx="79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数学；运筹学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29" name="Rectangle 67"/>
              <p:cNvSpPr>
                <a:spLocks noChangeArrowheads="1"/>
              </p:cNvSpPr>
              <p:nvPr/>
            </p:nvSpPr>
            <p:spPr bwMode="auto">
              <a:xfrm>
                <a:off x="1626" y="2016"/>
                <a:ext cx="87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592" name="Group 68"/>
            <p:cNvGrpSpPr>
              <a:grpSpLocks/>
            </p:cNvGrpSpPr>
            <p:nvPr/>
          </p:nvGrpSpPr>
          <p:grpSpPr bwMode="auto">
            <a:xfrm>
              <a:off x="336" y="1942"/>
              <a:ext cx="531" cy="235"/>
              <a:chOff x="0" y="2400"/>
              <a:chExt cx="518" cy="384"/>
            </a:xfrm>
          </p:grpSpPr>
          <p:sp>
            <p:nvSpPr>
              <p:cNvPr id="66626" name="Rectangle 69"/>
              <p:cNvSpPr>
                <a:spLocks noChangeArrowheads="1"/>
              </p:cNvSpPr>
              <p:nvPr/>
            </p:nvSpPr>
            <p:spPr bwMode="auto">
              <a:xfrm>
                <a:off x="43" y="2400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6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27" name="Rectangle 70"/>
              <p:cNvSpPr>
                <a:spLocks noChangeArrowheads="1"/>
              </p:cNvSpPr>
              <p:nvPr/>
            </p:nvSpPr>
            <p:spPr bwMode="auto">
              <a:xfrm>
                <a:off x="0" y="2400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593" name="Group 71"/>
            <p:cNvGrpSpPr>
              <a:grpSpLocks/>
            </p:cNvGrpSpPr>
            <p:nvPr/>
          </p:nvGrpSpPr>
          <p:grpSpPr bwMode="auto">
            <a:xfrm>
              <a:off x="867" y="1943"/>
              <a:ext cx="1102" cy="234"/>
              <a:chOff x="518" y="2400"/>
              <a:chExt cx="662" cy="384"/>
            </a:xfrm>
          </p:grpSpPr>
          <p:sp>
            <p:nvSpPr>
              <p:cNvPr id="66624" name="Rectangle 72"/>
              <p:cNvSpPr>
                <a:spLocks noChangeArrowheads="1"/>
              </p:cNvSpPr>
              <p:nvPr/>
            </p:nvSpPr>
            <p:spPr bwMode="auto">
              <a:xfrm>
                <a:off x="561" y="2400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计算机模拟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25" name="Rectangle 73"/>
              <p:cNvSpPr>
                <a:spLocks noChangeArrowheads="1"/>
              </p:cNvSpPr>
              <p:nvPr/>
            </p:nvSpPr>
            <p:spPr bwMode="auto">
              <a:xfrm>
                <a:off x="518" y="2400"/>
                <a:ext cx="66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594" name="Group 74"/>
            <p:cNvGrpSpPr>
              <a:grpSpLocks/>
            </p:cNvGrpSpPr>
            <p:nvPr/>
          </p:nvGrpSpPr>
          <p:grpSpPr bwMode="auto">
            <a:xfrm>
              <a:off x="1968" y="1943"/>
              <a:ext cx="1462" cy="234"/>
              <a:chOff x="1626" y="2400"/>
              <a:chExt cx="878" cy="384"/>
            </a:xfrm>
          </p:grpSpPr>
          <p:sp>
            <p:nvSpPr>
              <p:cNvPr id="66622" name="Rectangle 75"/>
              <p:cNvSpPr>
                <a:spLocks noChangeArrowheads="1"/>
              </p:cNvSpPr>
              <p:nvPr/>
            </p:nvSpPr>
            <p:spPr bwMode="auto">
              <a:xfrm>
                <a:off x="1669" y="2400"/>
                <a:ext cx="79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计算机；运筹学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23" name="Rectangle 76"/>
              <p:cNvSpPr>
                <a:spLocks noChangeArrowheads="1"/>
              </p:cNvSpPr>
              <p:nvPr/>
            </p:nvSpPr>
            <p:spPr bwMode="auto">
              <a:xfrm>
                <a:off x="1626" y="2400"/>
                <a:ext cx="87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595" name="Group 77"/>
            <p:cNvGrpSpPr>
              <a:grpSpLocks/>
            </p:cNvGrpSpPr>
            <p:nvPr/>
          </p:nvGrpSpPr>
          <p:grpSpPr bwMode="auto">
            <a:xfrm>
              <a:off x="336" y="2176"/>
              <a:ext cx="531" cy="234"/>
              <a:chOff x="0" y="2784"/>
              <a:chExt cx="518" cy="384"/>
            </a:xfrm>
          </p:grpSpPr>
          <p:sp>
            <p:nvSpPr>
              <p:cNvPr id="66620" name="Rectangle 78"/>
              <p:cNvSpPr>
                <a:spLocks noChangeArrowheads="1"/>
              </p:cNvSpPr>
              <p:nvPr/>
            </p:nvSpPr>
            <p:spPr bwMode="auto">
              <a:xfrm>
                <a:off x="43" y="2784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7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21" name="Rectangle 79"/>
              <p:cNvSpPr>
                <a:spLocks noChangeArrowheads="1"/>
              </p:cNvSpPr>
              <p:nvPr/>
            </p:nvSpPr>
            <p:spPr bwMode="auto">
              <a:xfrm>
                <a:off x="0" y="2784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596" name="Group 80"/>
            <p:cNvGrpSpPr>
              <a:grpSpLocks/>
            </p:cNvGrpSpPr>
            <p:nvPr/>
          </p:nvGrpSpPr>
          <p:grpSpPr bwMode="auto">
            <a:xfrm>
              <a:off x="867" y="2177"/>
              <a:ext cx="1102" cy="233"/>
              <a:chOff x="518" y="2784"/>
              <a:chExt cx="662" cy="384"/>
            </a:xfrm>
          </p:grpSpPr>
          <p:sp>
            <p:nvSpPr>
              <p:cNvPr id="66618" name="Rectangle 81"/>
              <p:cNvSpPr>
                <a:spLocks noChangeArrowheads="1"/>
              </p:cNvSpPr>
              <p:nvPr/>
            </p:nvSpPr>
            <p:spPr bwMode="auto">
              <a:xfrm>
                <a:off x="561" y="2784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计算机编程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19" name="Rectangle 82"/>
              <p:cNvSpPr>
                <a:spLocks noChangeArrowheads="1"/>
              </p:cNvSpPr>
              <p:nvPr/>
            </p:nvSpPr>
            <p:spPr bwMode="auto">
              <a:xfrm>
                <a:off x="518" y="2784"/>
                <a:ext cx="66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597" name="Group 83"/>
            <p:cNvGrpSpPr>
              <a:grpSpLocks/>
            </p:cNvGrpSpPr>
            <p:nvPr/>
          </p:nvGrpSpPr>
          <p:grpSpPr bwMode="auto">
            <a:xfrm>
              <a:off x="1968" y="2177"/>
              <a:ext cx="1462" cy="233"/>
              <a:chOff x="1626" y="2784"/>
              <a:chExt cx="878" cy="384"/>
            </a:xfrm>
          </p:grpSpPr>
          <p:sp>
            <p:nvSpPr>
              <p:cNvPr id="66616" name="Rectangle 84"/>
              <p:cNvSpPr>
                <a:spLocks noChangeArrowheads="1"/>
              </p:cNvSpPr>
              <p:nvPr/>
            </p:nvSpPr>
            <p:spPr bwMode="auto">
              <a:xfrm>
                <a:off x="1669" y="2784"/>
                <a:ext cx="79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计算机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17" name="Rectangle 85"/>
              <p:cNvSpPr>
                <a:spLocks noChangeArrowheads="1"/>
              </p:cNvSpPr>
              <p:nvPr/>
            </p:nvSpPr>
            <p:spPr bwMode="auto">
              <a:xfrm>
                <a:off x="1626" y="2784"/>
                <a:ext cx="87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598" name="Group 86"/>
            <p:cNvGrpSpPr>
              <a:grpSpLocks/>
            </p:cNvGrpSpPr>
            <p:nvPr/>
          </p:nvGrpSpPr>
          <p:grpSpPr bwMode="auto">
            <a:xfrm>
              <a:off x="336" y="2409"/>
              <a:ext cx="531" cy="235"/>
              <a:chOff x="0" y="3168"/>
              <a:chExt cx="518" cy="384"/>
            </a:xfrm>
          </p:grpSpPr>
          <p:sp>
            <p:nvSpPr>
              <p:cNvPr id="66614" name="Rectangle 87"/>
              <p:cNvSpPr>
                <a:spLocks noChangeArrowheads="1"/>
              </p:cNvSpPr>
              <p:nvPr/>
            </p:nvSpPr>
            <p:spPr bwMode="auto">
              <a:xfrm>
                <a:off x="43" y="3168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8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15" name="Rectangle 88"/>
              <p:cNvSpPr>
                <a:spLocks noChangeArrowheads="1"/>
              </p:cNvSpPr>
              <p:nvPr/>
            </p:nvSpPr>
            <p:spPr bwMode="auto">
              <a:xfrm>
                <a:off x="0" y="3168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599" name="Group 89"/>
            <p:cNvGrpSpPr>
              <a:grpSpLocks/>
            </p:cNvGrpSpPr>
            <p:nvPr/>
          </p:nvGrpSpPr>
          <p:grpSpPr bwMode="auto">
            <a:xfrm>
              <a:off x="867" y="2410"/>
              <a:ext cx="1102" cy="234"/>
              <a:chOff x="518" y="3168"/>
              <a:chExt cx="662" cy="384"/>
            </a:xfrm>
          </p:grpSpPr>
          <p:sp>
            <p:nvSpPr>
              <p:cNvPr id="66612" name="Rectangle 90"/>
              <p:cNvSpPr>
                <a:spLocks noChangeArrowheads="1"/>
              </p:cNvSpPr>
              <p:nvPr/>
            </p:nvSpPr>
            <p:spPr bwMode="auto">
              <a:xfrm>
                <a:off x="561" y="3168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预测理论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13" name="Rectangle 91"/>
              <p:cNvSpPr>
                <a:spLocks noChangeArrowheads="1"/>
              </p:cNvSpPr>
              <p:nvPr/>
            </p:nvSpPr>
            <p:spPr bwMode="auto">
              <a:xfrm>
                <a:off x="518" y="3168"/>
                <a:ext cx="66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600" name="Group 92"/>
            <p:cNvGrpSpPr>
              <a:grpSpLocks/>
            </p:cNvGrpSpPr>
            <p:nvPr/>
          </p:nvGrpSpPr>
          <p:grpSpPr bwMode="auto">
            <a:xfrm>
              <a:off x="1968" y="2410"/>
              <a:ext cx="1462" cy="234"/>
              <a:chOff x="1626" y="3168"/>
              <a:chExt cx="878" cy="384"/>
            </a:xfrm>
          </p:grpSpPr>
          <p:sp>
            <p:nvSpPr>
              <p:cNvPr id="66610" name="Rectangle 93"/>
              <p:cNvSpPr>
                <a:spLocks noChangeArrowheads="1"/>
              </p:cNvSpPr>
              <p:nvPr/>
            </p:nvSpPr>
            <p:spPr bwMode="auto">
              <a:xfrm>
                <a:off x="1669" y="3168"/>
                <a:ext cx="79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运筹学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11" name="Rectangle 94"/>
              <p:cNvSpPr>
                <a:spLocks noChangeArrowheads="1"/>
              </p:cNvSpPr>
              <p:nvPr/>
            </p:nvSpPr>
            <p:spPr bwMode="auto">
              <a:xfrm>
                <a:off x="1626" y="3168"/>
                <a:ext cx="87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601" name="Group 95"/>
            <p:cNvGrpSpPr>
              <a:grpSpLocks/>
            </p:cNvGrpSpPr>
            <p:nvPr/>
          </p:nvGrpSpPr>
          <p:grpSpPr bwMode="auto">
            <a:xfrm>
              <a:off x="336" y="2643"/>
              <a:ext cx="531" cy="235"/>
              <a:chOff x="0" y="3552"/>
              <a:chExt cx="518" cy="384"/>
            </a:xfrm>
          </p:grpSpPr>
          <p:sp>
            <p:nvSpPr>
              <p:cNvPr id="66608" name="Rectangle 96"/>
              <p:cNvSpPr>
                <a:spLocks noChangeArrowheads="1"/>
              </p:cNvSpPr>
              <p:nvPr/>
            </p:nvSpPr>
            <p:spPr bwMode="auto">
              <a:xfrm>
                <a:off x="43" y="3552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9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09" name="Rectangle 97"/>
              <p:cNvSpPr>
                <a:spLocks noChangeArrowheads="1"/>
              </p:cNvSpPr>
              <p:nvPr/>
            </p:nvSpPr>
            <p:spPr bwMode="auto">
              <a:xfrm>
                <a:off x="0" y="3552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602" name="Group 98"/>
            <p:cNvGrpSpPr>
              <a:grpSpLocks/>
            </p:cNvGrpSpPr>
            <p:nvPr/>
          </p:nvGrpSpPr>
          <p:grpSpPr bwMode="auto">
            <a:xfrm>
              <a:off x="867" y="2644"/>
              <a:ext cx="1102" cy="234"/>
              <a:chOff x="518" y="3552"/>
              <a:chExt cx="662" cy="384"/>
            </a:xfrm>
          </p:grpSpPr>
          <p:sp>
            <p:nvSpPr>
              <p:cNvPr id="66606" name="Rectangle 99"/>
              <p:cNvSpPr>
                <a:spLocks noChangeArrowheads="1"/>
              </p:cNvSpPr>
              <p:nvPr/>
            </p:nvSpPr>
            <p:spPr bwMode="auto">
              <a:xfrm>
                <a:off x="561" y="3552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数学实验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07" name="Rectangle 100"/>
              <p:cNvSpPr>
                <a:spLocks noChangeArrowheads="1"/>
              </p:cNvSpPr>
              <p:nvPr/>
            </p:nvSpPr>
            <p:spPr bwMode="auto">
              <a:xfrm>
                <a:off x="518" y="3552"/>
                <a:ext cx="66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603" name="Group 101"/>
            <p:cNvGrpSpPr>
              <a:grpSpLocks/>
            </p:cNvGrpSpPr>
            <p:nvPr/>
          </p:nvGrpSpPr>
          <p:grpSpPr bwMode="auto">
            <a:xfrm>
              <a:off x="1968" y="2644"/>
              <a:ext cx="1462" cy="234"/>
              <a:chOff x="1626" y="3552"/>
              <a:chExt cx="878" cy="384"/>
            </a:xfrm>
          </p:grpSpPr>
          <p:sp>
            <p:nvSpPr>
              <p:cNvPr id="66604" name="Rectangle 102"/>
              <p:cNvSpPr>
                <a:spLocks noChangeArrowheads="1"/>
              </p:cNvSpPr>
              <p:nvPr/>
            </p:nvSpPr>
            <p:spPr bwMode="auto">
              <a:xfrm>
                <a:off x="1669" y="3552"/>
                <a:ext cx="79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运筹学；计算机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66605" name="Rectangle 103"/>
              <p:cNvSpPr>
                <a:spLocks noChangeArrowheads="1"/>
              </p:cNvSpPr>
              <p:nvPr/>
            </p:nvSpPr>
            <p:spPr bwMode="auto">
              <a:xfrm>
                <a:off x="1626" y="3552"/>
                <a:ext cx="87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585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10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10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nimBg="1" autoUpdateAnimBg="0"/>
      <p:bldP spid="56324" grpId="0" animBg="1" autoUpdateAnimBg="0"/>
      <p:bldP spid="56325" grpId="0" animBg="1" autoUpdateAnimBg="0"/>
      <p:bldP spid="56327" grpId="0" animBg="1"/>
      <p:bldP spid="56328" grpId="0" animBg="1" autoUpdateAnimBg="0"/>
      <p:bldP spid="563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943600" y="10810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先修课程要求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6019800" y="3657600"/>
          <a:ext cx="1143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3" imgW="482391" imgH="228501" progId="Equation.3">
                  <p:embed/>
                </p:oleObj>
              </mc:Choice>
              <mc:Fallback>
                <p:oleObj r:id="rId3" imgW="482391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657600"/>
                        <a:ext cx="1143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6019800" y="4294188"/>
          <a:ext cx="2514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5" imgW="1066800" imgH="228600" progId="Equation.3">
                  <p:embed/>
                </p:oleObj>
              </mc:Choice>
              <mc:Fallback>
                <p:oleObj r:id="rId5" imgW="106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294188"/>
                        <a:ext cx="2514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6019800" y="4803775"/>
          <a:ext cx="1676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7" imgW="711200" imgH="228600" progId="Equation.3">
                  <p:embed/>
                </p:oleObj>
              </mc:Choice>
              <mc:Fallback>
                <p:oleObj r:id="rId7" imgW="71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03775"/>
                        <a:ext cx="16764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6019800" y="5386388"/>
          <a:ext cx="16764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9" imgW="698500" imgH="228600" progId="Equation.3">
                  <p:embed/>
                </p:oleObj>
              </mc:Choice>
              <mc:Fallback>
                <p:oleObj r:id="rId9" imgW="698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386388"/>
                        <a:ext cx="16764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6019800" y="6019800"/>
          <a:ext cx="2514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11" imgW="1054100" imgH="228600" progId="Equation.3">
                  <p:embed/>
                </p:oleObj>
              </mc:Choice>
              <mc:Fallback>
                <p:oleObj r:id="rId11" imgW="1054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6019800"/>
                        <a:ext cx="25146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228600" y="5410200"/>
            <a:ext cx="5486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最优解：</a:t>
            </a:r>
            <a:r>
              <a:rPr lang="zh-CN" altLang="en-US" sz="2800" b="1" i="1"/>
              <a:t> 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  <a:r>
              <a:rPr lang="en-US" altLang="zh-CN" sz="2800" b="1" baseline="-25000">
                <a:solidFill>
                  <a:srgbClr val="FF3300"/>
                </a:solidFill>
              </a:rPr>
              <a:t>1 </a:t>
            </a:r>
            <a:r>
              <a:rPr lang="en-US" altLang="zh-CN" sz="2800" b="1">
                <a:solidFill>
                  <a:srgbClr val="FF3300"/>
                </a:solidFill>
              </a:rPr>
              <a:t>= 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  <a:r>
              <a:rPr lang="en-US" altLang="zh-CN" sz="2800" b="1" baseline="-25000">
                <a:solidFill>
                  <a:srgbClr val="FF3300"/>
                </a:solidFill>
              </a:rPr>
              <a:t>2 </a:t>
            </a:r>
            <a:r>
              <a:rPr lang="en-US" altLang="zh-CN" sz="2800" b="1">
                <a:solidFill>
                  <a:srgbClr val="FF3300"/>
                </a:solidFill>
              </a:rPr>
              <a:t>= 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  <a:r>
              <a:rPr lang="en-US" altLang="zh-CN" sz="2800" b="1" baseline="-25000">
                <a:solidFill>
                  <a:srgbClr val="FF3300"/>
                </a:solidFill>
              </a:rPr>
              <a:t>3 </a:t>
            </a:r>
            <a:r>
              <a:rPr lang="en-US" altLang="zh-CN" sz="2800" b="1">
                <a:solidFill>
                  <a:srgbClr val="FF3300"/>
                </a:solidFill>
              </a:rPr>
              <a:t>= 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  <a:r>
              <a:rPr lang="en-US" altLang="zh-CN" sz="2800" b="1" baseline="-25000">
                <a:solidFill>
                  <a:srgbClr val="FF3300"/>
                </a:solidFill>
              </a:rPr>
              <a:t>6</a:t>
            </a:r>
            <a:r>
              <a:rPr lang="en-US" altLang="zh-CN" sz="2800" b="1">
                <a:solidFill>
                  <a:srgbClr val="FF3300"/>
                </a:solidFill>
              </a:rPr>
              <a:t> = 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  <a:r>
              <a:rPr lang="en-US" altLang="zh-CN" sz="2800" b="1" baseline="-25000">
                <a:solidFill>
                  <a:srgbClr val="FF3300"/>
                </a:solidFill>
              </a:rPr>
              <a:t>7</a:t>
            </a:r>
            <a:r>
              <a:rPr lang="en-US" altLang="zh-CN" sz="2800" b="1">
                <a:solidFill>
                  <a:srgbClr val="FF3300"/>
                </a:solidFill>
              </a:rPr>
              <a:t> = 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  <a:r>
              <a:rPr lang="en-US" altLang="zh-CN" sz="2800" b="1" baseline="-25000">
                <a:solidFill>
                  <a:srgbClr val="FF3300"/>
                </a:solidFill>
              </a:rPr>
              <a:t>9</a:t>
            </a:r>
            <a:r>
              <a:rPr lang="en-US" altLang="zh-CN" sz="2800" b="1">
                <a:solidFill>
                  <a:srgbClr val="FF3300"/>
                </a:solidFill>
              </a:rPr>
              <a:t> =1</a:t>
            </a:r>
            <a:r>
              <a:rPr lang="en-US" altLang="zh-CN" sz="2800" b="1"/>
              <a:t>, </a:t>
            </a:r>
            <a:r>
              <a:rPr lang="zh-CN" altLang="en-US" sz="2800" b="1">
                <a:latin typeface="宋体" panose="02010600030101010101" pitchFamily="2" charset="-122"/>
              </a:rPr>
              <a:t>其他为</a:t>
            </a:r>
            <a:r>
              <a:rPr lang="en-US" altLang="zh-CN" sz="2800" b="1"/>
              <a:t>0</a:t>
            </a:r>
            <a:r>
              <a:rPr lang="zh-CN" altLang="en-US" sz="2800" b="1"/>
              <a:t>；</a:t>
            </a:r>
            <a:r>
              <a:rPr lang="en-US" altLang="zh-CN" sz="2800" b="1"/>
              <a:t>6</a:t>
            </a:r>
            <a:r>
              <a:rPr lang="zh-CN" altLang="en-US" sz="2800" b="1">
                <a:latin typeface="宋体" panose="02010600030101010101" pitchFamily="2" charset="-122"/>
              </a:rPr>
              <a:t>门课程，总学分</a:t>
            </a:r>
            <a:r>
              <a:rPr lang="en-US" altLang="zh-CN" sz="2800" b="1"/>
              <a:t>21.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19800" y="2895600"/>
            <a:ext cx="2590800" cy="708025"/>
            <a:chOff x="3792" y="1824"/>
            <a:chExt cx="1632" cy="446"/>
          </a:xfrm>
        </p:grpSpPr>
        <p:graphicFrame>
          <p:nvGraphicFramePr>
            <p:cNvPr id="67701" name="Object 10"/>
            <p:cNvGraphicFramePr>
              <a:graphicFrameLocks noChangeAspect="1"/>
            </p:cNvGraphicFramePr>
            <p:nvPr/>
          </p:nvGraphicFramePr>
          <p:xfrm>
            <a:off x="3792" y="1920"/>
            <a:ext cx="1632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r:id="rId13" imgW="1066800" imgH="228600" progId="Equation.3">
                    <p:embed/>
                  </p:oleObj>
                </mc:Choice>
                <mc:Fallback>
                  <p:oleObj r:id="rId13" imgW="1066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920"/>
                          <a:ext cx="1632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702" name="AutoShape 11"/>
            <p:cNvSpPr>
              <a:spLocks noChangeArrowheads="1"/>
            </p:cNvSpPr>
            <p:nvPr/>
          </p:nvSpPr>
          <p:spPr bwMode="auto">
            <a:xfrm rot="5400000">
              <a:off x="4512" y="1776"/>
              <a:ext cx="144" cy="240"/>
            </a:xfrm>
            <a:prstGeom prst="leftRightArrow">
              <a:avLst>
                <a:gd name="adj1" fmla="val 50000"/>
                <a:gd name="adj2" fmla="val 2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7594" name="Rectangle 12"/>
          <p:cNvSpPr>
            <a:spLocks noChangeArrowheads="1"/>
          </p:cNvSpPr>
          <p:nvPr/>
        </p:nvSpPr>
        <p:spPr bwMode="auto">
          <a:xfrm>
            <a:off x="381000" y="381000"/>
            <a:ext cx="2514600" cy="533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/>
              <a:t>0-1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规划模型</a:t>
            </a:r>
            <a:r>
              <a:rPr lang="zh-CN" altLang="en-US" sz="3200" b="1">
                <a:latin typeface="宋体" panose="02010600030101010101" pitchFamily="2" charset="-122"/>
              </a:rPr>
              <a:t> </a:t>
            </a:r>
            <a:endParaRPr lang="zh-CN" altLang="en-US" sz="3200">
              <a:solidFill>
                <a:schemeClr val="tx2"/>
              </a:solidFill>
            </a:endParaRP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6324600" y="533400"/>
            <a:ext cx="16764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约束条件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5791200" y="16144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=1</a:t>
            </a:r>
            <a:r>
              <a:rPr lang="zh-CN" altLang="en-US" sz="2800" b="1"/>
              <a:t>必有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 </a:t>
            </a:r>
            <a:r>
              <a:rPr lang="en-US" altLang="zh-CN" sz="2800" b="1"/>
              <a:t>=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 </a:t>
            </a:r>
            <a:r>
              <a:rPr lang="en-US" altLang="zh-CN" sz="2800" b="1"/>
              <a:t>=1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096000" y="2133600"/>
            <a:ext cx="2362200" cy="714375"/>
            <a:chOff x="3840" y="1344"/>
            <a:chExt cx="1488" cy="450"/>
          </a:xfrm>
        </p:grpSpPr>
        <p:graphicFrame>
          <p:nvGraphicFramePr>
            <p:cNvPr id="67699" name="Object 16"/>
            <p:cNvGraphicFramePr>
              <a:graphicFrameLocks noChangeAspect="1"/>
            </p:cNvGraphicFramePr>
            <p:nvPr/>
          </p:nvGraphicFramePr>
          <p:xfrm>
            <a:off x="3840" y="1440"/>
            <a:ext cx="1488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r:id="rId15" imgW="965200" imgH="228600" progId="Equation.3">
                    <p:embed/>
                  </p:oleObj>
                </mc:Choice>
                <mc:Fallback>
                  <p:oleObj r:id="rId15" imgW="965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440"/>
                          <a:ext cx="1488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700" name="AutoShape 17"/>
            <p:cNvSpPr>
              <a:spLocks noChangeArrowheads="1"/>
            </p:cNvSpPr>
            <p:nvPr/>
          </p:nvSpPr>
          <p:spPr bwMode="auto">
            <a:xfrm>
              <a:off x="4416" y="1344"/>
              <a:ext cx="306" cy="96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239000" y="3657600"/>
            <a:ext cx="1828800" cy="538163"/>
            <a:chOff x="4560" y="2304"/>
            <a:chExt cx="1152" cy="339"/>
          </a:xfrm>
        </p:grpSpPr>
        <p:graphicFrame>
          <p:nvGraphicFramePr>
            <p:cNvPr id="67697" name="Object 19"/>
            <p:cNvGraphicFramePr>
              <a:graphicFrameLocks noChangeAspect="1"/>
            </p:cNvGraphicFramePr>
            <p:nvPr/>
          </p:nvGraphicFramePr>
          <p:xfrm>
            <a:off x="4708" y="2304"/>
            <a:ext cx="1004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Equation" r:id="rId17" imgW="672808" imgH="228501" progId="Equation.3">
                    <p:embed/>
                  </p:oleObj>
                </mc:Choice>
                <mc:Fallback>
                  <p:oleObj name="Equation" r:id="rId17" imgW="67280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8" y="2304"/>
                          <a:ext cx="1004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98" name="AutoShape 20"/>
            <p:cNvSpPr>
              <a:spLocks noChangeArrowheads="1"/>
            </p:cNvSpPr>
            <p:nvPr/>
          </p:nvSpPr>
          <p:spPr bwMode="auto">
            <a:xfrm>
              <a:off x="4560" y="2352"/>
              <a:ext cx="96" cy="25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304800" y="4967288"/>
            <a:ext cx="3690938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模型求解（</a:t>
            </a:r>
            <a:r>
              <a:rPr lang="en-US" altLang="zh-CN" sz="2800" b="1"/>
              <a:t>LINGO</a:t>
            </a:r>
            <a:r>
              <a:rPr lang="zh-CN" altLang="en-US" sz="2800" b="1"/>
              <a:t>）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79388" y="1484313"/>
            <a:ext cx="457200" cy="3444875"/>
            <a:chOff x="144" y="720"/>
            <a:chExt cx="288" cy="2170"/>
          </a:xfrm>
        </p:grpSpPr>
        <p:sp>
          <p:nvSpPr>
            <p:cNvPr id="67694" name="Text Box 23"/>
            <p:cNvSpPr txBox="1">
              <a:spLocks noChangeArrowheads="1"/>
            </p:cNvSpPr>
            <p:nvPr/>
          </p:nvSpPr>
          <p:spPr bwMode="auto">
            <a:xfrm>
              <a:off x="144" y="720"/>
              <a:ext cx="288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sym typeface="Symbol" panose="05050102010706020507" pitchFamily="18" charset="2"/>
                </a:rPr>
                <a:t>   </a:t>
              </a:r>
            </a:p>
          </p:txBody>
        </p:sp>
        <p:sp>
          <p:nvSpPr>
            <p:cNvPr id="67695" name="Text Box 24"/>
            <p:cNvSpPr txBox="1">
              <a:spLocks noChangeArrowheads="1"/>
            </p:cNvSpPr>
            <p:nvPr/>
          </p:nvSpPr>
          <p:spPr bwMode="auto">
            <a:xfrm>
              <a:off x="144" y="1872"/>
              <a:ext cx="28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sym typeface="Symbol" panose="05050102010706020507" pitchFamily="18" charset="2"/>
                </a:rPr>
                <a:t>   </a:t>
              </a:r>
            </a:p>
          </p:txBody>
        </p:sp>
        <p:sp>
          <p:nvSpPr>
            <p:cNvPr id="67696" name="Text Box 25"/>
            <p:cNvSpPr txBox="1">
              <a:spLocks noChangeArrowheads="1"/>
            </p:cNvSpPr>
            <p:nvPr/>
          </p:nvSpPr>
          <p:spPr bwMode="auto">
            <a:xfrm>
              <a:off x="144" y="260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sym typeface="Symbol" panose="05050102010706020507" pitchFamily="18" charset="2"/>
                </a:rPr>
                <a:t>  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80963" y="1062038"/>
            <a:ext cx="5329237" cy="3814762"/>
            <a:chOff x="51" y="475"/>
            <a:chExt cx="3357" cy="2403"/>
          </a:xfrm>
        </p:grpSpPr>
        <p:grpSp>
          <p:nvGrpSpPr>
            <p:cNvPr id="67602" name="Group 27"/>
            <p:cNvGrpSpPr>
              <a:grpSpLocks/>
            </p:cNvGrpSpPr>
            <p:nvPr/>
          </p:nvGrpSpPr>
          <p:grpSpPr bwMode="auto">
            <a:xfrm>
              <a:off x="51" y="475"/>
              <a:ext cx="3357" cy="2403"/>
              <a:chOff x="960" y="475"/>
              <a:chExt cx="3357" cy="2403"/>
            </a:xfrm>
          </p:grpSpPr>
          <p:grpSp>
            <p:nvGrpSpPr>
              <p:cNvPr id="67604" name="Group 28"/>
              <p:cNvGrpSpPr>
                <a:grpSpLocks/>
              </p:cNvGrpSpPr>
              <p:nvPr/>
            </p:nvGrpSpPr>
            <p:grpSpPr bwMode="auto">
              <a:xfrm>
                <a:off x="960" y="475"/>
                <a:ext cx="670" cy="299"/>
                <a:chOff x="0" y="0"/>
                <a:chExt cx="518" cy="480"/>
              </a:xfrm>
            </p:grpSpPr>
            <p:sp>
              <p:nvSpPr>
                <p:cNvPr id="67692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3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课号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93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05" name="Group 31"/>
              <p:cNvGrpSpPr>
                <a:grpSpLocks/>
              </p:cNvGrpSpPr>
              <p:nvPr/>
            </p:nvGrpSpPr>
            <p:grpSpPr bwMode="auto">
              <a:xfrm>
                <a:off x="1630" y="482"/>
                <a:ext cx="1102" cy="292"/>
                <a:chOff x="518" y="0"/>
                <a:chExt cx="662" cy="480"/>
              </a:xfrm>
            </p:grpSpPr>
            <p:sp>
              <p:nvSpPr>
                <p:cNvPr id="67690" name="Rectangle 32"/>
                <p:cNvSpPr>
                  <a:spLocks noChangeArrowheads="1"/>
                </p:cNvSpPr>
                <p:nvPr/>
              </p:nvSpPr>
              <p:spPr bwMode="auto">
                <a:xfrm>
                  <a:off x="561" y="0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课名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91" name="Rectangle 33"/>
                <p:cNvSpPr>
                  <a:spLocks noChangeArrowheads="1"/>
                </p:cNvSpPr>
                <p:nvPr/>
              </p:nvSpPr>
              <p:spPr bwMode="auto">
                <a:xfrm>
                  <a:off x="518" y="0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06" name="Group 34"/>
              <p:cNvGrpSpPr>
                <a:grpSpLocks/>
              </p:cNvGrpSpPr>
              <p:nvPr/>
            </p:nvGrpSpPr>
            <p:grpSpPr bwMode="auto">
              <a:xfrm>
                <a:off x="2736" y="482"/>
                <a:ext cx="1581" cy="292"/>
                <a:chOff x="2504" y="0"/>
                <a:chExt cx="950" cy="480"/>
              </a:xfrm>
            </p:grpSpPr>
            <p:sp>
              <p:nvSpPr>
                <p:cNvPr id="67688" name="Rectangle 35"/>
                <p:cNvSpPr>
                  <a:spLocks noChangeArrowheads="1"/>
                </p:cNvSpPr>
                <p:nvPr/>
              </p:nvSpPr>
              <p:spPr bwMode="auto">
                <a:xfrm>
                  <a:off x="2547" y="0"/>
                  <a:ext cx="864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先修课要求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89" name="Rectangle 36"/>
                <p:cNvSpPr>
                  <a:spLocks noChangeArrowheads="1"/>
                </p:cNvSpPr>
                <p:nvPr/>
              </p:nvSpPr>
              <p:spPr bwMode="auto">
                <a:xfrm>
                  <a:off x="2504" y="0"/>
                  <a:ext cx="95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07" name="Group 37"/>
              <p:cNvGrpSpPr>
                <a:grpSpLocks/>
              </p:cNvGrpSpPr>
              <p:nvPr/>
            </p:nvGrpSpPr>
            <p:grpSpPr bwMode="auto">
              <a:xfrm>
                <a:off x="960" y="768"/>
                <a:ext cx="670" cy="240"/>
                <a:chOff x="0" y="480"/>
                <a:chExt cx="518" cy="384"/>
              </a:xfrm>
            </p:grpSpPr>
            <p:sp>
              <p:nvSpPr>
                <p:cNvPr id="67686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1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87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08" name="Group 40"/>
              <p:cNvGrpSpPr>
                <a:grpSpLocks/>
              </p:cNvGrpSpPr>
              <p:nvPr/>
            </p:nvGrpSpPr>
            <p:grpSpPr bwMode="auto">
              <a:xfrm>
                <a:off x="1630" y="774"/>
                <a:ext cx="1102" cy="234"/>
                <a:chOff x="518" y="480"/>
                <a:chExt cx="662" cy="384"/>
              </a:xfrm>
            </p:grpSpPr>
            <p:sp>
              <p:nvSpPr>
                <p:cNvPr id="67684" name="Rectangle 41"/>
                <p:cNvSpPr>
                  <a:spLocks noChangeArrowheads="1"/>
                </p:cNvSpPr>
                <p:nvPr/>
              </p:nvSpPr>
              <p:spPr bwMode="auto">
                <a:xfrm>
                  <a:off x="561" y="480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微积分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85" name="Rectangle 42"/>
                <p:cNvSpPr>
                  <a:spLocks noChangeArrowheads="1"/>
                </p:cNvSpPr>
                <p:nvPr/>
              </p:nvSpPr>
              <p:spPr bwMode="auto">
                <a:xfrm>
                  <a:off x="518" y="480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09" name="Group 43"/>
              <p:cNvGrpSpPr>
                <a:grpSpLocks/>
              </p:cNvGrpSpPr>
              <p:nvPr/>
            </p:nvGrpSpPr>
            <p:grpSpPr bwMode="auto">
              <a:xfrm>
                <a:off x="2736" y="774"/>
                <a:ext cx="1581" cy="234"/>
                <a:chOff x="2504" y="480"/>
                <a:chExt cx="950" cy="384"/>
              </a:xfrm>
            </p:grpSpPr>
            <p:sp>
              <p:nvSpPr>
                <p:cNvPr id="67682" name="Rectangle 44"/>
                <p:cNvSpPr>
                  <a:spLocks noChangeArrowheads="1"/>
                </p:cNvSpPr>
                <p:nvPr/>
              </p:nvSpPr>
              <p:spPr bwMode="auto">
                <a:xfrm>
                  <a:off x="2547" y="480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 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83" name="Rectangle 45"/>
                <p:cNvSpPr>
                  <a:spLocks noChangeArrowheads="1"/>
                </p:cNvSpPr>
                <p:nvPr/>
              </p:nvSpPr>
              <p:spPr bwMode="auto">
                <a:xfrm>
                  <a:off x="2504" y="480"/>
                  <a:ext cx="95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10" name="Group 46"/>
              <p:cNvGrpSpPr>
                <a:grpSpLocks/>
              </p:cNvGrpSpPr>
              <p:nvPr/>
            </p:nvGrpSpPr>
            <p:grpSpPr bwMode="auto">
              <a:xfrm>
                <a:off x="960" y="1002"/>
                <a:ext cx="670" cy="240"/>
                <a:chOff x="0" y="864"/>
                <a:chExt cx="518" cy="384"/>
              </a:xfrm>
            </p:grpSpPr>
            <p:sp>
              <p:nvSpPr>
                <p:cNvPr id="67680" name="Rectangle 47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2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81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11" name="Group 49"/>
              <p:cNvGrpSpPr>
                <a:grpSpLocks/>
              </p:cNvGrpSpPr>
              <p:nvPr/>
            </p:nvGrpSpPr>
            <p:grpSpPr bwMode="auto">
              <a:xfrm>
                <a:off x="1630" y="1008"/>
                <a:ext cx="1102" cy="234"/>
                <a:chOff x="518" y="864"/>
                <a:chExt cx="662" cy="384"/>
              </a:xfrm>
            </p:grpSpPr>
            <p:sp>
              <p:nvSpPr>
                <p:cNvPr id="67678" name="Rectangle 50"/>
                <p:cNvSpPr>
                  <a:spLocks noChangeArrowheads="1"/>
                </p:cNvSpPr>
                <p:nvPr/>
              </p:nvSpPr>
              <p:spPr bwMode="auto">
                <a:xfrm>
                  <a:off x="561" y="864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线性代数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79" name="Rectangle 51"/>
                <p:cNvSpPr>
                  <a:spLocks noChangeArrowheads="1"/>
                </p:cNvSpPr>
                <p:nvPr/>
              </p:nvSpPr>
              <p:spPr bwMode="auto">
                <a:xfrm>
                  <a:off x="518" y="864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12" name="Group 52"/>
              <p:cNvGrpSpPr>
                <a:grpSpLocks/>
              </p:cNvGrpSpPr>
              <p:nvPr/>
            </p:nvGrpSpPr>
            <p:grpSpPr bwMode="auto">
              <a:xfrm>
                <a:off x="2736" y="1008"/>
                <a:ext cx="1581" cy="234"/>
                <a:chOff x="2504" y="864"/>
                <a:chExt cx="950" cy="384"/>
              </a:xfrm>
            </p:grpSpPr>
            <p:sp>
              <p:nvSpPr>
                <p:cNvPr id="67676" name="Rectangle 53"/>
                <p:cNvSpPr>
                  <a:spLocks noChangeArrowheads="1"/>
                </p:cNvSpPr>
                <p:nvPr/>
              </p:nvSpPr>
              <p:spPr bwMode="auto">
                <a:xfrm>
                  <a:off x="2547" y="864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 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77" name="Rectangle 54"/>
                <p:cNvSpPr>
                  <a:spLocks noChangeArrowheads="1"/>
                </p:cNvSpPr>
                <p:nvPr/>
              </p:nvSpPr>
              <p:spPr bwMode="auto">
                <a:xfrm>
                  <a:off x="2504" y="864"/>
                  <a:ext cx="95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13" name="Group 55"/>
              <p:cNvGrpSpPr>
                <a:grpSpLocks/>
              </p:cNvGrpSpPr>
              <p:nvPr/>
            </p:nvGrpSpPr>
            <p:grpSpPr bwMode="auto">
              <a:xfrm>
                <a:off x="960" y="1236"/>
                <a:ext cx="670" cy="239"/>
                <a:chOff x="0" y="1248"/>
                <a:chExt cx="518" cy="384"/>
              </a:xfrm>
            </p:grpSpPr>
            <p:sp>
              <p:nvSpPr>
                <p:cNvPr id="67674" name="Rectangle 56"/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3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75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14" name="Group 58"/>
              <p:cNvGrpSpPr>
                <a:grpSpLocks/>
              </p:cNvGrpSpPr>
              <p:nvPr/>
            </p:nvGrpSpPr>
            <p:grpSpPr bwMode="auto">
              <a:xfrm>
                <a:off x="1630" y="1242"/>
                <a:ext cx="1102" cy="233"/>
                <a:chOff x="518" y="1248"/>
                <a:chExt cx="662" cy="384"/>
              </a:xfrm>
            </p:grpSpPr>
            <p:sp>
              <p:nvSpPr>
                <p:cNvPr id="67672" name="Rectangle 59"/>
                <p:cNvSpPr>
                  <a:spLocks noChangeArrowheads="1"/>
                </p:cNvSpPr>
                <p:nvPr/>
              </p:nvSpPr>
              <p:spPr bwMode="auto">
                <a:xfrm>
                  <a:off x="561" y="1248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最优化方法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73" name="Rectangle 60"/>
                <p:cNvSpPr>
                  <a:spLocks noChangeArrowheads="1"/>
                </p:cNvSpPr>
                <p:nvPr/>
              </p:nvSpPr>
              <p:spPr bwMode="auto">
                <a:xfrm>
                  <a:off x="518" y="1248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15" name="Group 61"/>
              <p:cNvGrpSpPr>
                <a:grpSpLocks/>
              </p:cNvGrpSpPr>
              <p:nvPr/>
            </p:nvGrpSpPr>
            <p:grpSpPr bwMode="auto">
              <a:xfrm>
                <a:off x="2736" y="1242"/>
                <a:ext cx="1581" cy="233"/>
                <a:chOff x="2504" y="1248"/>
                <a:chExt cx="950" cy="384"/>
              </a:xfrm>
            </p:grpSpPr>
            <p:sp>
              <p:nvSpPr>
                <p:cNvPr id="67670" name="Rectangle 62"/>
                <p:cNvSpPr>
                  <a:spLocks noChangeArrowheads="1"/>
                </p:cNvSpPr>
                <p:nvPr/>
              </p:nvSpPr>
              <p:spPr bwMode="auto">
                <a:xfrm>
                  <a:off x="2547" y="1248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微积分；线性代数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71" name="Rectangle 63"/>
                <p:cNvSpPr>
                  <a:spLocks noChangeArrowheads="1"/>
                </p:cNvSpPr>
                <p:nvPr/>
              </p:nvSpPr>
              <p:spPr bwMode="auto">
                <a:xfrm>
                  <a:off x="2504" y="1248"/>
                  <a:ext cx="95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16" name="Group 64"/>
              <p:cNvGrpSpPr>
                <a:grpSpLocks/>
              </p:cNvGrpSpPr>
              <p:nvPr/>
            </p:nvGrpSpPr>
            <p:grpSpPr bwMode="auto">
              <a:xfrm>
                <a:off x="960" y="1469"/>
                <a:ext cx="670" cy="240"/>
                <a:chOff x="0" y="1632"/>
                <a:chExt cx="518" cy="384"/>
              </a:xfrm>
            </p:grpSpPr>
            <p:sp>
              <p:nvSpPr>
                <p:cNvPr id="67668" name="Rectangle 65"/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4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69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17" name="Group 67"/>
              <p:cNvGrpSpPr>
                <a:grpSpLocks/>
              </p:cNvGrpSpPr>
              <p:nvPr/>
            </p:nvGrpSpPr>
            <p:grpSpPr bwMode="auto">
              <a:xfrm>
                <a:off x="1630" y="1475"/>
                <a:ext cx="1102" cy="234"/>
                <a:chOff x="518" y="1632"/>
                <a:chExt cx="662" cy="384"/>
              </a:xfrm>
            </p:grpSpPr>
            <p:sp>
              <p:nvSpPr>
                <p:cNvPr id="67666" name="Rectangle 68"/>
                <p:cNvSpPr>
                  <a:spLocks noChangeArrowheads="1"/>
                </p:cNvSpPr>
                <p:nvPr/>
              </p:nvSpPr>
              <p:spPr bwMode="auto">
                <a:xfrm>
                  <a:off x="561" y="1632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数据结构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67" name="Rectangle 69"/>
                <p:cNvSpPr>
                  <a:spLocks noChangeArrowheads="1"/>
                </p:cNvSpPr>
                <p:nvPr/>
              </p:nvSpPr>
              <p:spPr bwMode="auto">
                <a:xfrm>
                  <a:off x="518" y="1632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18" name="Group 70"/>
              <p:cNvGrpSpPr>
                <a:grpSpLocks/>
              </p:cNvGrpSpPr>
              <p:nvPr/>
            </p:nvGrpSpPr>
            <p:grpSpPr bwMode="auto">
              <a:xfrm>
                <a:off x="2736" y="1475"/>
                <a:ext cx="1581" cy="234"/>
                <a:chOff x="2504" y="1632"/>
                <a:chExt cx="950" cy="384"/>
              </a:xfrm>
            </p:grpSpPr>
            <p:sp>
              <p:nvSpPr>
                <p:cNvPr id="67664" name="Rectangle 71"/>
                <p:cNvSpPr>
                  <a:spLocks noChangeArrowheads="1"/>
                </p:cNvSpPr>
                <p:nvPr/>
              </p:nvSpPr>
              <p:spPr bwMode="auto">
                <a:xfrm>
                  <a:off x="2547" y="1632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计算机编程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65" name="Rectangle 72"/>
                <p:cNvSpPr>
                  <a:spLocks noChangeArrowheads="1"/>
                </p:cNvSpPr>
                <p:nvPr/>
              </p:nvSpPr>
              <p:spPr bwMode="auto">
                <a:xfrm>
                  <a:off x="2504" y="1632"/>
                  <a:ext cx="95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19" name="Group 73"/>
              <p:cNvGrpSpPr>
                <a:grpSpLocks/>
              </p:cNvGrpSpPr>
              <p:nvPr/>
            </p:nvGrpSpPr>
            <p:grpSpPr bwMode="auto">
              <a:xfrm>
                <a:off x="960" y="1703"/>
                <a:ext cx="670" cy="240"/>
                <a:chOff x="0" y="2016"/>
                <a:chExt cx="518" cy="384"/>
              </a:xfrm>
            </p:grpSpPr>
            <p:sp>
              <p:nvSpPr>
                <p:cNvPr id="67662" name="Rectangle 74"/>
                <p:cNvSpPr>
                  <a:spLocks noChangeArrowheads="1"/>
                </p:cNvSpPr>
                <p:nvPr/>
              </p:nvSpPr>
              <p:spPr bwMode="auto">
                <a:xfrm>
                  <a:off x="43" y="2016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5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63" name="Rectangle 75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20" name="Group 76"/>
              <p:cNvGrpSpPr>
                <a:grpSpLocks/>
              </p:cNvGrpSpPr>
              <p:nvPr/>
            </p:nvGrpSpPr>
            <p:grpSpPr bwMode="auto">
              <a:xfrm>
                <a:off x="1630" y="1709"/>
                <a:ext cx="1102" cy="234"/>
                <a:chOff x="518" y="2016"/>
                <a:chExt cx="662" cy="384"/>
              </a:xfrm>
            </p:grpSpPr>
            <p:sp>
              <p:nvSpPr>
                <p:cNvPr id="67660" name="Rectangle 77"/>
                <p:cNvSpPr>
                  <a:spLocks noChangeArrowheads="1"/>
                </p:cNvSpPr>
                <p:nvPr/>
              </p:nvSpPr>
              <p:spPr bwMode="auto">
                <a:xfrm>
                  <a:off x="561" y="2016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应用统计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61" name="Rectangle 78"/>
                <p:cNvSpPr>
                  <a:spLocks noChangeArrowheads="1"/>
                </p:cNvSpPr>
                <p:nvPr/>
              </p:nvSpPr>
              <p:spPr bwMode="auto">
                <a:xfrm>
                  <a:off x="518" y="2016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21" name="Group 79"/>
              <p:cNvGrpSpPr>
                <a:grpSpLocks/>
              </p:cNvGrpSpPr>
              <p:nvPr/>
            </p:nvGrpSpPr>
            <p:grpSpPr bwMode="auto">
              <a:xfrm>
                <a:off x="2736" y="1709"/>
                <a:ext cx="1581" cy="234"/>
                <a:chOff x="2504" y="2016"/>
                <a:chExt cx="950" cy="384"/>
              </a:xfrm>
            </p:grpSpPr>
            <p:sp>
              <p:nvSpPr>
                <p:cNvPr id="67658" name="Rectangle 80"/>
                <p:cNvSpPr>
                  <a:spLocks noChangeArrowheads="1"/>
                </p:cNvSpPr>
                <p:nvPr/>
              </p:nvSpPr>
              <p:spPr bwMode="auto">
                <a:xfrm>
                  <a:off x="2547" y="2016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微积分；线性代数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59" name="Rectangle 81"/>
                <p:cNvSpPr>
                  <a:spLocks noChangeArrowheads="1"/>
                </p:cNvSpPr>
                <p:nvPr/>
              </p:nvSpPr>
              <p:spPr bwMode="auto">
                <a:xfrm>
                  <a:off x="2504" y="2016"/>
                  <a:ext cx="95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22" name="Group 82"/>
              <p:cNvGrpSpPr>
                <a:grpSpLocks/>
              </p:cNvGrpSpPr>
              <p:nvPr/>
            </p:nvGrpSpPr>
            <p:grpSpPr bwMode="auto">
              <a:xfrm>
                <a:off x="960" y="1937"/>
                <a:ext cx="670" cy="240"/>
                <a:chOff x="0" y="2400"/>
                <a:chExt cx="518" cy="384"/>
              </a:xfrm>
            </p:grpSpPr>
            <p:sp>
              <p:nvSpPr>
                <p:cNvPr id="67656" name="Rectangle 83"/>
                <p:cNvSpPr>
                  <a:spLocks noChangeArrowheads="1"/>
                </p:cNvSpPr>
                <p:nvPr/>
              </p:nvSpPr>
              <p:spPr bwMode="auto">
                <a:xfrm>
                  <a:off x="43" y="2400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6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57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2400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23" name="Group 85"/>
              <p:cNvGrpSpPr>
                <a:grpSpLocks/>
              </p:cNvGrpSpPr>
              <p:nvPr/>
            </p:nvGrpSpPr>
            <p:grpSpPr bwMode="auto">
              <a:xfrm>
                <a:off x="1630" y="1943"/>
                <a:ext cx="1102" cy="234"/>
                <a:chOff x="518" y="2400"/>
                <a:chExt cx="662" cy="384"/>
              </a:xfrm>
            </p:grpSpPr>
            <p:sp>
              <p:nvSpPr>
                <p:cNvPr id="67654" name="Rectangle 86"/>
                <p:cNvSpPr>
                  <a:spLocks noChangeArrowheads="1"/>
                </p:cNvSpPr>
                <p:nvPr/>
              </p:nvSpPr>
              <p:spPr bwMode="auto">
                <a:xfrm>
                  <a:off x="561" y="2400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计算机模拟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55" name="Rectangle 87"/>
                <p:cNvSpPr>
                  <a:spLocks noChangeArrowheads="1"/>
                </p:cNvSpPr>
                <p:nvPr/>
              </p:nvSpPr>
              <p:spPr bwMode="auto">
                <a:xfrm>
                  <a:off x="518" y="2400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24" name="Group 88"/>
              <p:cNvGrpSpPr>
                <a:grpSpLocks/>
              </p:cNvGrpSpPr>
              <p:nvPr/>
            </p:nvGrpSpPr>
            <p:grpSpPr bwMode="auto">
              <a:xfrm>
                <a:off x="2736" y="1943"/>
                <a:ext cx="1581" cy="234"/>
                <a:chOff x="2504" y="2400"/>
                <a:chExt cx="950" cy="384"/>
              </a:xfrm>
            </p:grpSpPr>
            <p:sp>
              <p:nvSpPr>
                <p:cNvPr id="67652" name="Rectangle 89"/>
                <p:cNvSpPr>
                  <a:spLocks noChangeArrowheads="1"/>
                </p:cNvSpPr>
                <p:nvPr/>
              </p:nvSpPr>
              <p:spPr bwMode="auto">
                <a:xfrm>
                  <a:off x="2547" y="2400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计算机编程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53" name="Rectangle 90"/>
                <p:cNvSpPr>
                  <a:spLocks noChangeArrowheads="1"/>
                </p:cNvSpPr>
                <p:nvPr/>
              </p:nvSpPr>
              <p:spPr bwMode="auto">
                <a:xfrm>
                  <a:off x="2504" y="2400"/>
                  <a:ext cx="95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25" name="Group 91"/>
              <p:cNvGrpSpPr>
                <a:grpSpLocks/>
              </p:cNvGrpSpPr>
              <p:nvPr/>
            </p:nvGrpSpPr>
            <p:grpSpPr bwMode="auto">
              <a:xfrm>
                <a:off x="960" y="2171"/>
                <a:ext cx="670" cy="239"/>
                <a:chOff x="0" y="2784"/>
                <a:chExt cx="518" cy="384"/>
              </a:xfrm>
            </p:grpSpPr>
            <p:sp>
              <p:nvSpPr>
                <p:cNvPr id="67650" name="Rectangle 92"/>
                <p:cNvSpPr>
                  <a:spLocks noChangeArrowheads="1"/>
                </p:cNvSpPr>
                <p:nvPr/>
              </p:nvSpPr>
              <p:spPr bwMode="auto">
                <a:xfrm>
                  <a:off x="43" y="2784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7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51" name="Rectangle 93"/>
                <p:cNvSpPr>
                  <a:spLocks noChangeArrowheads="1"/>
                </p:cNvSpPr>
                <p:nvPr/>
              </p:nvSpPr>
              <p:spPr bwMode="auto">
                <a:xfrm>
                  <a:off x="0" y="2784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26" name="Group 94"/>
              <p:cNvGrpSpPr>
                <a:grpSpLocks/>
              </p:cNvGrpSpPr>
              <p:nvPr/>
            </p:nvGrpSpPr>
            <p:grpSpPr bwMode="auto">
              <a:xfrm>
                <a:off x="1630" y="2177"/>
                <a:ext cx="1102" cy="233"/>
                <a:chOff x="518" y="2784"/>
                <a:chExt cx="662" cy="384"/>
              </a:xfrm>
            </p:grpSpPr>
            <p:sp>
              <p:nvSpPr>
                <p:cNvPr id="67648" name="Rectangle 95"/>
                <p:cNvSpPr>
                  <a:spLocks noChangeArrowheads="1"/>
                </p:cNvSpPr>
                <p:nvPr/>
              </p:nvSpPr>
              <p:spPr bwMode="auto">
                <a:xfrm>
                  <a:off x="561" y="2784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计算机编程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49" name="Rectangle 96"/>
                <p:cNvSpPr>
                  <a:spLocks noChangeArrowheads="1"/>
                </p:cNvSpPr>
                <p:nvPr/>
              </p:nvSpPr>
              <p:spPr bwMode="auto">
                <a:xfrm>
                  <a:off x="518" y="2784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27" name="Group 97"/>
              <p:cNvGrpSpPr>
                <a:grpSpLocks/>
              </p:cNvGrpSpPr>
              <p:nvPr/>
            </p:nvGrpSpPr>
            <p:grpSpPr bwMode="auto">
              <a:xfrm>
                <a:off x="2736" y="2177"/>
                <a:ext cx="1581" cy="233"/>
                <a:chOff x="2504" y="2784"/>
                <a:chExt cx="950" cy="384"/>
              </a:xfrm>
            </p:grpSpPr>
            <p:sp>
              <p:nvSpPr>
                <p:cNvPr id="67646" name="Rectangle 98"/>
                <p:cNvSpPr>
                  <a:spLocks noChangeArrowheads="1"/>
                </p:cNvSpPr>
                <p:nvPr/>
              </p:nvSpPr>
              <p:spPr bwMode="auto">
                <a:xfrm>
                  <a:off x="2547" y="2784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 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47" name="Rectangle 99"/>
                <p:cNvSpPr>
                  <a:spLocks noChangeArrowheads="1"/>
                </p:cNvSpPr>
                <p:nvPr/>
              </p:nvSpPr>
              <p:spPr bwMode="auto">
                <a:xfrm>
                  <a:off x="2504" y="2784"/>
                  <a:ext cx="95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28" name="Group 100"/>
              <p:cNvGrpSpPr>
                <a:grpSpLocks/>
              </p:cNvGrpSpPr>
              <p:nvPr/>
            </p:nvGrpSpPr>
            <p:grpSpPr bwMode="auto">
              <a:xfrm>
                <a:off x="960" y="2404"/>
                <a:ext cx="670" cy="240"/>
                <a:chOff x="0" y="3168"/>
                <a:chExt cx="518" cy="384"/>
              </a:xfrm>
            </p:grpSpPr>
            <p:sp>
              <p:nvSpPr>
                <p:cNvPr id="67644" name="Rectangle 101"/>
                <p:cNvSpPr>
                  <a:spLocks noChangeArrowheads="1"/>
                </p:cNvSpPr>
                <p:nvPr/>
              </p:nvSpPr>
              <p:spPr bwMode="auto">
                <a:xfrm>
                  <a:off x="43" y="316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8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45" name="Rectangle 102"/>
                <p:cNvSpPr>
                  <a:spLocks noChangeArrowheads="1"/>
                </p:cNvSpPr>
                <p:nvPr/>
              </p:nvSpPr>
              <p:spPr bwMode="auto">
                <a:xfrm>
                  <a:off x="0" y="3168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29" name="Group 103"/>
              <p:cNvGrpSpPr>
                <a:grpSpLocks/>
              </p:cNvGrpSpPr>
              <p:nvPr/>
            </p:nvGrpSpPr>
            <p:grpSpPr bwMode="auto">
              <a:xfrm>
                <a:off x="1630" y="2410"/>
                <a:ext cx="1102" cy="234"/>
                <a:chOff x="518" y="3168"/>
                <a:chExt cx="662" cy="384"/>
              </a:xfrm>
            </p:grpSpPr>
            <p:sp>
              <p:nvSpPr>
                <p:cNvPr id="67642" name="Rectangle 104"/>
                <p:cNvSpPr>
                  <a:spLocks noChangeArrowheads="1"/>
                </p:cNvSpPr>
                <p:nvPr/>
              </p:nvSpPr>
              <p:spPr bwMode="auto">
                <a:xfrm>
                  <a:off x="561" y="3168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预测理论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43" name="Rectangle 105"/>
                <p:cNvSpPr>
                  <a:spLocks noChangeArrowheads="1"/>
                </p:cNvSpPr>
                <p:nvPr/>
              </p:nvSpPr>
              <p:spPr bwMode="auto">
                <a:xfrm>
                  <a:off x="518" y="3168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30" name="Group 106"/>
              <p:cNvGrpSpPr>
                <a:grpSpLocks/>
              </p:cNvGrpSpPr>
              <p:nvPr/>
            </p:nvGrpSpPr>
            <p:grpSpPr bwMode="auto">
              <a:xfrm>
                <a:off x="2736" y="2410"/>
                <a:ext cx="1581" cy="234"/>
                <a:chOff x="2504" y="3168"/>
                <a:chExt cx="950" cy="384"/>
              </a:xfrm>
            </p:grpSpPr>
            <p:sp>
              <p:nvSpPr>
                <p:cNvPr id="67640" name="Rectangle 107"/>
                <p:cNvSpPr>
                  <a:spLocks noChangeArrowheads="1"/>
                </p:cNvSpPr>
                <p:nvPr/>
              </p:nvSpPr>
              <p:spPr bwMode="auto">
                <a:xfrm>
                  <a:off x="2547" y="3168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应用统计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41" name="Rectangle 108"/>
                <p:cNvSpPr>
                  <a:spLocks noChangeArrowheads="1"/>
                </p:cNvSpPr>
                <p:nvPr/>
              </p:nvSpPr>
              <p:spPr bwMode="auto">
                <a:xfrm>
                  <a:off x="2504" y="3168"/>
                  <a:ext cx="95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31" name="Group 109"/>
              <p:cNvGrpSpPr>
                <a:grpSpLocks/>
              </p:cNvGrpSpPr>
              <p:nvPr/>
            </p:nvGrpSpPr>
            <p:grpSpPr bwMode="auto">
              <a:xfrm>
                <a:off x="960" y="2638"/>
                <a:ext cx="670" cy="240"/>
                <a:chOff x="0" y="3552"/>
                <a:chExt cx="518" cy="384"/>
              </a:xfrm>
            </p:grpSpPr>
            <p:sp>
              <p:nvSpPr>
                <p:cNvPr id="67638" name="Rectangle 110"/>
                <p:cNvSpPr>
                  <a:spLocks noChangeArrowheads="1"/>
                </p:cNvSpPr>
                <p:nvPr/>
              </p:nvSpPr>
              <p:spPr bwMode="auto">
                <a:xfrm>
                  <a:off x="43" y="355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9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39" name="Rectangle 111"/>
                <p:cNvSpPr>
                  <a:spLocks noChangeArrowheads="1"/>
                </p:cNvSpPr>
                <p:nvPr/>
              </p:nvSpPr>
              <p:spPr bwMode="auto">
                <a:xfrm>
                  <a:off x="0" y="3552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32" name="Group 112"/>
              <p:cNvGrpSpPr>
                <a:grpSpLocks/>
              </p:cNvGrpSpPr>
              <p:nvPr/>
            </p:nvGrpSpPr>
            <p:grpSpPr bwMode="auto">
              <a:xfrm>
                <a:off x="1630" y="2644"/>
                <a:ext cx="1102" cy="234"/>
                <a:chOff x="518" y="3552"/>
                <a:chExt cx="662" cy="384"/>
              </a:xfrm>
            </p:grpSpPr>
            <p:sp>
              <p:nvSpPr>
                <p:cNvPr id="67636" name="Rectangle 113"/>
                <p:cNvSpPr>
                  <a:spLocks noChangeArrowheads="1"/>
                </p:cNvSpPr>
                <p:nvPr/>
              </p:nvSpPr>
              <p:spPr bwMode="auto">
                <a:xfrm>
                  <a:off x="561" y="3552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数学实验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37" name="Rectangle 114"/>
                <p:cNvSpPr>
                  <a:spLocks noChangeArrowheads="1"/>
                </p:cNvSpPr>
                <p:nvPr/>
              </p:nvSpPr>
              <p:spPr bwMode="auto">
                <a:xfrm>
                  <a:off x="518" y="3552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7633" name="Group 115"/>
              <p:cNvGrpSpPr>
                <a:grpSpLocks/>
              </p:cNvGrpSpPr>
              <p:nvPr/>
            </p:nvGrpSpPr>
            <p:grpSpPr bwMode="auto">
              <a:xfrm>
                <a:off x="2736" y="2644"/>
                <a:ext cx="1581" cy="234"/>
                <a:chOff x="2504" y="3552"/>
                <a:chExt cx="950" cy="384"/>
              </a:xfrm>
            </p:grpSpPr>
            <p:sp>
              <p:nvSpPr>
                <p:cNvPr id="67634" name="Rectangle 116"/>
                <p:cNvSpPr>
                  <a:spLocks noChangeArrowheads="1"/>
                </p:cNvSpPr>
                <p:nvPr/>
              </p:nvSpPr>
              <p:spPr bwMode="auto">
                <a:xfrm>
                  <a:off x="2547" y="3552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微积分；线性代数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7635" name="Rectangle 117"/>
                <p:cNvSpPr>
                  <a:spLocks noChangeArrowheads="1"/>
                </p:cNvSpPr>
                <p:nvPr/>
              </p:nvSpPr>
              <p:spPr bwMode="auto">
                <a:xfrm>
                  <a:off x="2504" y="3552"/>
                  <a:ext cx="95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67603" name="Line 118"/>
            <p:cNvSpPr>
              <a:spLocks noChangeShapeType="1"/>
            </p:cNvSpPr>
            <p:nvPr/>
          </p:nvSpPr>
          <p:spPr bwMode="auto">
            <a:xfrm>
              <a:off x="720" y="1248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61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10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1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10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10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10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 autoUpdateAnimBg="0"/>
      <p:bldP spid="57352" grpId="0" animBg="1" autoUpdateAnimBg="0"/>
      <p:bldP spid="57357" grpId="0" animBg="1" autoUpdateAnimBg="0"/>
      <p:bldP spid="57358" grpId="0" animBg="1" autoUpdateAnimBg="0"/>
      <p:bldP spid="5736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5562600" y="1071563"/>
            <a:ext cx="17526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学分最多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762000" y="3500438"/>
            <a:ext cx="719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多目标优化的处理方法：化成单目标优化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62000" y="2900363"/>
            <a:ext cx="403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两目标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多目标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规划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3930650" y="1681163"/>
          <a:ext cx="47974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公式" r:id="rId3" imgW="2286000" imgH="457200" progId="Equation.3">
                  <p:embed/>
                </p:oleObj>
              </mc:Choice>
              <mc:Fallback>
                <p:oleObj name="公式" r:id="rId3" imgW="2286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1681163"/>
                        <a:ext cx="47974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5351463" y="2976563"/>
          <a:ext cx="22748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公式" r:id="rId5" imgW="850531" imgH="203112" progId="Equation.3">
                  <p:embed/>
                </p:oleObj>
              </mc:Choice>
              <mc:Fallback>
                <p:oleObj name="公式" r:id="rId5" imgW="85053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3" y="2976563"/>
                        <a:ext cx="22748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152400" y="407988"/>
            <a:ext cx="8839200" cy="5826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讨论：选修课程最少，学分尽量多，应学习哪些课程？  </a:t>
            </a:r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777875" y="1681163"/>
          <a:ext cx="263366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公式" r:id="rId7" imgW="990170" imgH="431613" progId="Equation.3">
                  <p:embed/>
                </p:oleObj>
              </mc:Choice>
              <mc:Fallback>
                <p:oleObj name="公式" r:id="rId7" imgW="99017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1681163"/>
                        <a:ext cx="2633663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1219200" y="1071563"/>
            <a:ext cx="1676400" cy="6048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课程最少 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762000" y="5249863"/>
            <a:ext cx="3429000" cy="1117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以</a:t>
            </a:r>
            <a:r>
              <a:rPr lang="zh-CN" altLang="en-US" sz="2800" b="1">
                <a:latin typeface="宋体" panose="02010600030101010101" pitchFamily="2" charset="-122"/>
              </a:rPr>
              <a:t>学分最多为目标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不管课程多少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611188" y="4005263"/>
            <a:ext cx="3579812" cy="11176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以课程最少</a:t>
            </a:r>
            <a:r>
              <a:rPr lang="zh-CN" altLang="en-US" sz="2800" b="1">
                <a:latin typeface="宋体" panose="02010600030101010101" pitchFamily="2" charset="-122"/>
              </a:rPr>
              <a:t>为目标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不管学分多少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4724400" y="412273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80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419600" y="4005263"/>
            <a:ext cx="3276600" cy="1117600"/>
            <a:chOff x="2784" y="2592"/>
            <a:chExt cx="2064" cy="704"/>
          </a:xfrm>
        </p:grpSpPr>
        <p:sp>
          <p:nvSpPr>
            <p:cNvPr id="68625" name="Text Box 14"/>
            <p:cNvSpPr txBox="1">
              <a:spLocks noChangeArrowheads="1"/>
            </p:cNvSpPr>
            <p:nvPr/>
          </p:nvSpPr>
          <p:spPr bwMode="auto">
            <a:xfrm>
              <a:off x="2976" y="2592"/>
              <a:ext cx="1872" cy="704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宋体" panose="02010600030101010101" pitchFamily="2" charset="-122"/>
                </a:rPr>
                <a:t>最优解如上，</a:t>
              </a:r>
              <a:r>
                <a:rPr lang="en-US" altLang="zh-CN" sz="2800" b="1"/>
                <a:t>6</a:t>
              </a:r>
              <a:r>
                <a:rPr lang="zh-CN" altLang="en-US" sz="2800" b="1">
                  <a:latin typeface="宋体" panose="02010600030101010101" pitchFamily="2" charset="-122"/>
                </a:rPr>
                <a:t>门课程，总学分</a:t>
              </a:r>
              <a:r>
                <a:rPr lang="en-US" altLang="zh-CN" sz="2800" b="1"/>
                <a:t>21 .</a:t>
              </a:r>
            </a:p>
          </p:txBody>
        </p:sp>
        <p:sp>
          <p:nvSpPr>
            <p:cNvPr id="68626" name="AutoShape 15"/>
            <p:cNvSpPr>
              <a:spLocks noChangeArrowheads="1"/>
            </p:cNvSpPr>
            <p:nvPr/>
          </p:nvSpPr>
          <p:spPr bwMode="auto">
            <a:xfrm>
              <a:off x="2784" y="2832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343400" y="5224463"/>
            <a:ext cx="3352800" cy="1117600"/>
            <a:chOff x="2736" y="3360"/>
            <a:chExt cx="2112" cy="704"/>
          </a:xfrm>
        </p:grpSpPr>
        <p:sp>
          <p:nvSpPr>
            <p:cNvPr id="68623" name="Text Box 17"/>
            <p:cNvSpPr txBox="1">
              <a:spLocks noChangeArrowheads="1"/>
            </p:cNvSpPr>
            <p:nvPr/>
          </p:nvSpPr>
          <p:spPr bwMode="auto">
            <a:xfrm>
              <a:off x="2928" y="3360"/>
              <a:ext cx="1920" cy="70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宋体" panose="02010600030101010101" pitchFamily="2" charset="-122"/>
                </a:rPr>
                <a:t>最优解显然是选修所有</a:t>
              </a:r>
              <a:r>
                <a:rPr lang="en-US" altLang="zh-CN" sz="2800" b="1"/>
                <a:t>9</a:t>
              </a:r>
              <a:r>
                <a:rPr lang="zh-CN" altLang="en-US" sz="2800" b="1">
                  <a:latin typeface="宋体" panose="02010600030101010101" pitchFamily="2" charset="-122"/>
                </a:rPr>
                <a:t>门课程</a:t>
              </a:r>
              <a:r>
                <a:rPr lang="zh-CN" altLang="en-US" sz="2800" b="1"/>
                <a:t> </a:t>
              </a:r>
              <a:r>
                <a:rPr lang="en-US" altLang="zh-CN" sz="2800" b="1"/>
                <a:t>.</a:t>
              </a:r>
            </a:p>
          </p:txBody>
        </p:sp>
        <p:sp>
          <p:nvSpPr>
            <p:cNvPr id="68624" name="AutoShape 18"/>
            <p:cNvSpPr>
              <a:spLocks noChangeArrowheads="1"/>
            </p:cNvSpPr>
            <p:nvPr/>
          </p:nvSpPr>
          <p:spPr bwMode="auto">
            <a:xfrm>
              <a:off x="2736" y="3534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426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10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10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10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 autoUpdateAnimBg="0"/>
      <p:bldP spid="58371" grpId="0"/>
      <p:bldP spid="58372" grpId="0" animBg="1" autoUpdateAnimBg="0"/>
      <p:bldP spid="58377" grpId="0" animBg="1" autoUpdateAnimBg="0"/>
      <p:bldP spid="58378" grpId="0" animBg="1" autoUpdateAnimBg="0"/>
      <p:bldP spid="5837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609600" y="450850"/>
            <a:ext cx="24384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多目标规划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533400" y="1136650"/>
            <a:ext cx="37512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在</a:t>
            </a:r>
            <a:r>
              <a:rPr lang="zh-CN" altLang="en-US" sz="2800" b="1">
                <a:latin typeface="宋体" panose="02010600030101010101" pitchFamily="2" charset="-122"/>
              </a:rPr>
              <a:t>课程最少的前提下</a:t>
            </a:r>
            <a:r>
              <a:rPr lang="zh-CN" altLang="en-US" sz="2800" b="1"/>
              <a:t>以</a:t>
            </a:r>
            <a:r>
              <a:rPr lang="zh-CN" altLang="en-US" sz="2800" b="1">
                <a:latin typeface="宋体" panose="02010600030101010101" pitchFamily="2" charset="-122"/>
              </a:rPr>
              <a:t>学分最多为目标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953000" y="2432050"/>
            <a:ext cx="41910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最优解：</a:t>
            </a:r>
            <a:r>
              <a:rPr lang="zh-CN" altLang="en-US" sz="2800" b="1" i="1"/>
              <a:t> 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  <a:r>
              <a:rPr lang="en-US" altLang="zh-CN" sz="2800" b="1" baseline="-25000">
                <a:solidFill>
                  <a:srgbClr val="FF3300"/>
                </a:solidFill>
              </a:rPr>
              <a:t>1 </a:t>
            </a:r>
            <a:r>
              <a:rPr lang="en-US" altLang="zh-CN" sz="2800" b="1">
                <a:solidFill>
                  <a:srgbClr val="FF3300"/>
                </a:solidFill>
              </a:rPr>
              <a:t>= 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  <a:r>
              <a:rPr lang="en-US" altLang="zh-CN" sz="2800" b="1" baseline="-25000">
                <a:solidFill>
                  <a:srgbClr val="FF3300"/>
                </a:solidFill>
              </a:rPr>
              <a:t>2 </a:t>
            </a:r>
            <a:r>
              <a:rPr lang="en-US" altLang="zh-CN" sz="2800" b="1">
                <a:solidFill>
                  <a:srgbClr val="FF3300"/>
                </a:solidFill>
              </a:rPr>
              <a:t>= 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  <a:r>
              <a:rPr lang="en-US" altLang="zh-CN" sz="2800" b="1" baseline="-25000">
                <a:solidFill>
                  <a:srgbClr val="FF3300"/>
                </a:solidFill>
              </a:rPr>
              <a:t>3 </a:t>
            </a:r>
            <a:r>
              <a:rPr lang="en-US" altLang="zh-CN" sz="2800" b="1">
                <a:solidFill>
                  <a:srgbClr val="FF3300"/>
                </a:solidFill>
              </a:rPr>
              <a:t>= 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  <a:r>
              <a:rPr lang="en-US" altLang="zh-CN" sz="2800" b="1" baseline="-25000">
                <a:solidFill>
                  <a:srgbClr val="FF3300"/>
                </a:solidFill>
              </a:rPr>
              <a:t>5</a:t>
            </a:r>
            <a:r>
              <a:rPr lang="en-US" altLang="zh-CN" sz="2800" b="1">
                <a:solidFill>
                  <a:srgbClr val="FF3300"/>
                </a:solidFill>
              </a:rPr>
              <a:t> = 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  <a:r>
              <a:rPr lang="en-US" altLang="zh-CN" sz="2800" b="1" baseline="-25000">
                <a:solidFill>
                  <a:srgbClr val="FF3300"/>
                </a:solidFill>
              </a:rPr>
              <a:t>7</a:t>
            </a:r>
            <a:r>
              <a:rPr lang="en-US" altLang="zh-CN" sz="2800" b="1">
                <a:solidFill>
                  <a:srgbClr val="FF3300"/>
                </a:solidFill>
              </a:rPr>
              <a:t> = 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  <a:r>
              <a:rPr lang="en-US" altLang="zh-CN" sz="2800" b="1" baseline="-25000">
                <a:solidFill>
                  <a:srgbClr val="FF3300"/>
                </a:solidFill>
              </a:rPr>
              <a:t>9</a:t>
            </a:r>
            <a:r>
              <a:rPr lang="en-US" altLang="zh-CN" sz="2800" b="1">
                <a:solidFill>
                  <a:srgbClr val="FF3300"/>
                </a:solidFill>
              </a:rPr>
              <a:t> =1</a:t>
            </a:r>
            <a:r>
              <a:rPr lang="en-US" altLang="zh-CN" sz="2800" b="1"/>
              <a:t>,  </a:t>
            </a:r>
            <a:r>
              <a:rPr lang="zh-CN" altLang="en-US" sz="2800" b="1">
                <a:latin typeface="宋体" panose="02010600030101010101" pitchFamily="2" charset="-122"/>
              </a:rPr>
              <a:t>其他为</a:t>
            </a:r>
            <a:r>
              <a:rPr lang="en-US" altLang="zh-CN" sz="2800" b="1"/>
              <a:t>0</a:t>
            </a:r>
            <a:r>
              <a:rPr lang="zh-CN" altLang="en-US" sz="2800" b="1"/>
              <a:t>；</a:t>
            </a:r>
            <a:r>
              <a:rPr lang="zh-CN" altLang="en-US" sz="2800" b="1">
                <a:latin typeface="宋体" panose="02010600030101010101" pitchFamily="2" charset="-122"/>
              </a:rPr>
              <a:t>总学分由</a:t>
            </a:r>
            <a:r>
              <a:rPr lang="en-US" altLang="zh-CN" sz="2800" b="1"/>
              <a:t>21</a:t>
            </a:r>
            <a:r>
              <a:rPr lang="zh-CN" altLang="en-US" sz="2800" b="1"/>
              <a:t>增至</a:t>
            </a:r>
            <a:r>
              <a:rPr lang="en-US" altLang="zh-CN" sz="2800" b="1"/>
              <a:t>22.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4953000" y="4184650"/>
            <a:ext cx="4011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注意：最优解不唯一！</a:t>
            </a:r>
            <a:endParaRPr lang="zh-CN" altLang="en-US" sz="2800" b="1">
              <a:solidFill>
                <a:srgbClr val="FF3300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50838" y="2432050"/>
            <a:ext cx="4297362" cy="3825875"/>
            <a:chOff x="221" y="1488"/>
            <a:chExt cx="2707" cy="2410"/>
          </a:xfrm>
        </p:grpSpPr>
        <p:grpSp>
          <p:nvGrpSpPr>
            <p:cNvPr id="69652" name="Group 7"/>
            <p:cNvGrpSpPr>
              <a:grpSpLocks/>
            </p:cNvGrpSpPr>
            <p:nvPr/>
          </p:nvGrpSpPr>
          <p:grpSpPr bwMode="auto">
            <a:xfrm>
              <a:off x="221" y="1488"/>
              <a:ext cx="2707" cy="2396"/>
              <a:chOff x="221" y="1536"/>
              <a:chExt cx="2707" cy="2396"/>
            </a:xfrm>
          </p:grpSpPr>
          <p:grpSp>
            <p:nvGrpSpPr>
              <p:cNvPr id="69656" name="Group 8"/>
              <p:cNvGrpSpPr>
                <a:grpSpLocks/>
              </p:cNvGrpSpPr>
              <p:nvPr/>
            </p:nvGrpSpPr>
            <p:grpSpPr bwMode="auto">
              <a:xfrm>
                <a:off x="221" y="1536"/>
                <a:ext cx="862" cy="292"/>
                <a:chOff x="0" y="0"/>
                <a:chExt cx="518" cy="480"/>
              </a:xfrm>
            </p:grpSpPr>
            <p:sp>
              <p:nvSpPr>
                <p:cNvPr id="69744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3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课号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745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57" name="Group 11"/>
              <p:cNvGrpSpPr>
                <a:grpSpLocks/>
              </p:cNvGrpSpPr>
              <p:nvPr/>
            </p:nvGrpSpPr>
            <p:grpSpPr bwMode="auto">
              <a:xfrm>
                <a:off x="1083" y="1536"/>
                <a:ext cx="1102" cy="292"/>
                <a:chOff x="518" y="0"/>
                <a:chExt cx="662" cy="480"/>
              </a:xfrm>
            </p:grpSpPr>
            <p:sp>
              <p:nvSpPr>
                <p:cNvPr id="69742" name="Rectangle 12"/>
                <p:cNvSpPr>
                  <a:spLocks noChangeArrowheads="1"/>
                </p:cNvSpPr>
                <p:nvPr/>
              </p:nvSpPr>
              <p:spPr bwMode="auto">
                <a:xfrm>
                  <a:off x="561" y="0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课名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743" name="Rectangle 13"/>
                <p:cNvSpPr>
                  <a:spLocks noChangeArrowheads="1"/>
                </p:cNvSpPr>
                <p:nvPr/>
              </p:nvSpPr>
              <p:spPr bwMode="auto">
                <a:xfrm>
                  <a:off x="518" y="0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58" name="Group 14"/>
              <p:cNvGrpSpPr>
                <a:grpSpLocks/>
              </p:cNvGrpSpPr>
              <p:nvPr/>
            </p:nvGrpSpPr>
            <p:grpSpPr bwMode="auto">
              <a:xfrm>
                <a:off x="2185" y="1536"/>
                <a:ext cx="743" cy="292"/>
                <a:chOff x="1180" y="0"/>
                <a:chExt cx="446" cy="480"/>
              </a:xfrm>
            </p:grpSpPr>
            <p:sp>
              <p:nvSpPr>
                <p:cNvPr id="69740" name="Rectangle 15"/>
                <p:cNvSpPr>
                  <a:spLocks noChangeArrowheads="1"/>
                </p:cNvSpPr>
                <p:nvPr/>
              </p:nvSpPr>
              <p:spPr bwMode="auto">
                <a:xfrm>
                  <a:off x="1223" y="0"/>
                  <a:ext cx="36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学分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741" name="Rectangle 16"/>
                <p:cNvSpPr>
                  <a:spLocks noChangeArrowheads="1"/>
                </p:cNvSpPr>
                <p:nvPr/>
              </p:nvSpPr>
              <p:spPr bwMode="auto">
                <a:xfrm>
                  <a:off x="1180" y="0"/>
                  <a:ext cx="44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59" name="Group 17"/>
              <p:cNvGrpSpPr>
                <a:grpSpLocks/>
              </p:cNvGrpSpPr>
              <p:nvPr/>
            </p:nvGrpSpPr>
            <p:grpSpPr bwMode="auto">
              <a:xfrm>
                <a:off x="221" y="1828"/>
                <a:ext cx="862" cy="234"/>
                <a:chOff x="0" y="480"/>
                <a:chExt cx="518" cy="384"/>
              </a:xfrm>
            </p:grpSpPr>
            <p:sp>
              <p:nvSpPr>
                <p:cNvPr id="69738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1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739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60" name="Group 20"/>
              <p:cNvGrpSpPr>
                <a:grpSpLocks/>
              </p:cNvGrpSpPr>
              <p:nvPr/>
            </p:nvGrpSpPr>
            <p:grpSpPr bwMode="auto">
              <a:xfrm>
                <a:off x="1083" y="1828"/>
                <a:ext cx="1102" cy="234"/>
                <a:chOff x="518" y="480"/>
                <a:chExt cx="662" cy="384"/>
              </a:xfrm>
            </p:grpSpPr>
            <p:sp>
              <p:nvSpPr>
                <p:cNvPr id="69736" name="Rectangle 21"/>
                <p:cNvSpPr>
                  <a:spLocks noChangeArrowheads="1"/>
                </p:cNvSpPr>
                <p:nvPr/>
              </p:nvSpPr>
              <p:spPr bwMode="auto">
                <a:xfrm>
                  <a:off x="561" y="480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微积分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737" name="Rectangle 22"/>
                <p:cNvSpPr>
                  <a:spLocks noChangeArrowheads="1"/>
                </p:cNvSpPr>
                <p:nvPr/>
              </p:nvSpPr>
              <p:spPr bwMode="auto">
                <a:xfrm>
                  <a:off x="518" y="480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61" name="Group 23"/>
              <p:cNvGrpSpPr>
                <a:grpSpLocks/>
              </p:cNvGrpSpPr>
              <p:nvPr/>
            </p:nvGrpSpPr>
            <p:grpSpPr bwMode="auto">
              <a:xfrm>
                <a:off x="2185" y="1828"/>
                <a:ext cx="743" cy="234"/>
                <a:chOff x="1180" y="480"/>
                <a:chExt cx="446" cy="384"/>
              </a:xfrm>
            </p:grpSpPr>
            <p:sp>
              <p:nvSpPr>
                <p:cNvPr id="69734" name="Rectangle 24"/>
                <p:cNvSpPr>
                  <a:spLocks noChangeArrowheads="1"/>
                </p:cNvSpPr>
                <p:nvPr/>
              </p:nvSpPr>
              <p:spPr bwMode="auto">
                <a:xfrm>
                  <a:off x="1223" y="48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5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735" name="Rectangle 25"/>
                <p:cNvSpPr>
                  <a:spLocks noChangeArrowheads="1"/>
                </p:cNvSpPr>
                <p:nvPr/>
              </p:nvSpPr>
              <p:spPr bwMode="auto">
                <a:xfrm>
                  <a:off x="1180" y="48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62" name="Group 26"/>
              <p:cNvGrpSpPr>
                <a:grpSpLocks/>
              </p:cNvGrpSpPr>
              <p:nvPr/>
            </p:nvGrpSpPr>
            <p:grpSpPr bwMode="auto">
              <a:xfrm>
                <a:off x="221" y="2062"/>
                <a:ext cx="862" cy="234"/>
                <a:chOff x="0" y="864"/>
                <a:chExt cx="518" cy="384"/>
              </a:xfrm>
            </p:grpSpPr>
            <p:sp>
              <p:nvSpPr>
                <p:cNvPr id="69732" name="Rectangle 27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2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733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63" name="Group 29"/>
              <p:cNvGrpSpPr>
                <a:grpSpLocks/>
              </p:cNvGrpSpPr>
              <p:nvPr/>
            </p:nvGrpSpPr>
            <p:grpSpPr bwMode="auto">
              <a:xfrm>
                <a:off x="1083" y="2062"/>
                <a:ext cx="1102" cy="234"/>
                <a:chOff x="518" y="864"/>
                <a:chExt cx="662" cy="384"/>
              </a:xfrm>
            </p:grpSpPr>
            <p:sp>
              <p:nvSpPr>
                <p:cNvPr id="69730" name="Rectangle 30"/>
                <p:cNvSpPr>
                  <a:spLocks noChangeArrowheads="1"/>
                </p:cNvSpPr>
                <p:nvPr/>
              </p:nvSpPr>
              <p:spPr bwMode="auto">
                <a:xfrm>
                  <a:off x="561" y="864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线性代数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731" name="Rectangle 31"/>
                <p:cNvSpPr>
                  <a:spLocks noChangeArrowheads="1"/>
                </p:cNvSpPr>
                <p:nvPr/>
              </p:nvSpPr>
              <p:spPr bwMode="auto">
                <a:xfrm>
                  <a:off x="518" y="864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64" name="Group 32"/>
              <p:cNvGrpSpPr>
                <a:grpSpLocks/>
              </p:cNvGrpSpPr>
              <p:nvPr/>
            </p:nvGrpSpPr>
            <p:grpSpPr bwMode="auto">
              <a:xfrm>
                <a:off x="2185" y="2062"/>
                <a:ext cx="743" cy="234"/>
                <a:chOff x="1180" y="864"/>
                <a:chExt cx="446" cy="384"/>
              </a:xfrm>
            </p:grpSpPr>
            <p:sp>
              <p:nvSpPr>
                <p:cNvPr id="69728" name="Rectangle 33"/>
                <p:cNvSpPr>
                  <a:spLocks noChangeArrowheads="1"/>
                </p:cNvSpPr>
                <p:nvPr/>
              </p:nvSpPr>
              <p:spPr bwMode="auto">
                <a:xfrm>
                  <a:off x="1223" y="86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4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729" name="Rectangle 34"/>
                <p:cNvSpPr>
                  <a:spLocks noChangeArrowheads="1"/>
                </p:cNvSpPr>
                <p:nvPr/>
              </p:nvSpPr>
              <p:spPr bwMode="auto">
                <a:xfrm>
                  <a:off x="1180" y="864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65" name="Group 35"/>
              <p:cNvGrpSpPr>
                <a:grpSpLocks/>
              </p:cNvGrpSpPr>
              <p:nvPr/>
            </p:nvGrpSpPr>
            <p:grpSpPr bwMode="auto">
              <a:xfrm>
                <a:off x="221" y="2296"/>
                <a:ext cx="862" cy="233"/>
                <a:chOff x="0" y="1248"/>
                <a:chExt cx="518" cy="384"/>
              </a:xfrm>
            </p:grpSpPr>
            <p:sp>
              <p:nvSpPr>
                <p:cNvPr id="69726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3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727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66" name="Group 38"/>
              <p:cNvGrpSpPr>
                <a:grpSpLocks/>
              </p:cNvGrpSpPr>
              <p:nvPr/>
            </p:nvGrpSpPr>
            <p:grpSpPr bwMode="auto">
              <a:xfrm>
                <a:off x="1083" y="2296"/>
                <a:ext cx="1102" cy="233"/>
                <a:chOff x="518" y="1248"/>
                <a:chExt cx="662" cy="384"/>
              </a:xfrm>
            </p:grpSpPr>
            <p:sp>
              <p:nvSpPr>
                <p:cNvPr id="69724" name="Rectangle 39"/>
                <p:cNvSpPr>
                  <a:spLocks noChangeArrowheads="1"/>
                </p:cNvSpPr>
                <p:nvPr/>
              </p:nvSpPr>
              <p:spPr bwMode="auto">
                <a:xfrm>
                  <a:off x="561" y="1248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最优化方法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725" name="Rectangle 40"/>
                <p:cNvSpPr>
                  <a:spLocks noChangeArrowheads="1"/>
                </p:cNvSpPr>
                <p:nvPr/>
              </p:nvSpPr>
              <p:spPr bwMode="auto">
                <a:xfrm>
                  <a:off x="518" y="1248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67" name="Group 41"/>
              <p:cNvGrpSpPr>
                <a:grpSpLocks/>
              </p:cNvGrpSpPr>
              <p:nvPr/>
            </p:nvGrpSpPr>
            <p:grpSpPr bwMode="auto">
              <a:xfrm>
                <a:off x="2185" y="2296"/>
                <a:ext cx="743" cy="233"/>
                <a:chOff x="1180" y="1248"/>
                <a:chExt cx="446" cy="384"/>
              </a:xfrm>
            </p:grpSpPr>
            <p:sp>
              <p:nvSpPr>
                <p:cNvPr id="69722" name="Rectangle 42"/>
                <p:cNvSpPr>
                  <a:spLocks noChangeArrowheads="1"/>
                </p:cNvSpPr>
                <p:nvPr/>
              </p:nvSpPr>
              <p:spPr bwMode="auto">
                <a:xfrm>
                  <a:off x="1223" y="124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4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723" name="Rectangle 43"/>
                <p:cNvSpPr>
                  <a:spLocks noChangeArrowheads="1"/>
                </p:cNvSpPr>
                <p:nvPr/>
              </p:nvSpPr>
              <p:spPr bwMode="auto">
                <a:xfrm>
                  <a:off x="1180" y="1248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68" name="Group 44"/>
              <p:cNvGrpSpPr>
                <a:grpSpLocks/>
              </p:cNvGrpSpPr>
              <p:nvPr/>
            </p:nvGrpSpPr>
            <p:grpSpPr bwMode="auto">
              <a:xfrm>
                <a:off x="221" y="2529"/>
                <a:ext cx="862" cy="234"/>
                <a:chOff x="0" y="1632"/>
                <a:chExt cx="518" cy="384"/>
              </a:xfrm>
            </p:grpSpPr>
            <p:sp>
              <p:nvSpPr>
                <p:cNvPr id="69720" name="Rectangle 45"/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4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721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69" name="Group 47"/>
              <p:cNvGrpSpPr>
                <a:grpSpLocks/>
              </p:cNvGrpSpPr>
              <p:nvPr/>
            </p:nvGrpSpPr>
            <p:grpSpPr bwMode="auto">
              <a:xfrm>
                <a:off x="1083" y="2529"/>
                <a:ext cx="1102" cy="234"/>
                <a:chOff x="518" y="1632"/>
                <a:chExt cx="662" cy="384"/>
              </a:xfrm>
            </p:grpSpPr>
            <p:sp>
              <p:nvSpPr>
                <p:cNvPr id="69718" name="Rectangle 48"/>
                <p:cNvSpPr>
                  <a:spLocks noChangeArrowheads="1"/>
                </p:cNvSpPr>
                <p:nvPr/>
              </p:nvSpPr>
              <p:spPr bwMode="auto">
                <a:xfrm>
                  <a:off x="561" y="1632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数据结构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719" name="Rectangle 49"/>
                <p:cNvSpPr>
                  <a:spLocks noChangeArrowheads="1"/>
                </p:cNvSpPr>
                <p:nvPr/>
              </p:nvSpPr>
              <p:spPr bwMode="auto">
                <a:xfrm>
                  <a:off x="518" y="1632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70" name="Group 50"/>
              <p:cNvGrpSpPr>
                <a:grpSpLocks/>
              </p:cNvGrpSpPr>
              <p:nvPr/>
            </p:nvGrpSpPr>
            <p:grpSpPr bwMode="auto">
              <a:xfrm>
                <a:off x="2185" y="2529"/>
                <a:ext cx="743" cy="234"/>
                <a:chOff x="1180" y="1632"/>
                <a:chExt cx="446" cy="384"/>
              </a:xfrm>
            </p:grpSpPr>
            <p:sp>
              <p:nvSpPr>
                <p:cNvPr id="69716" name="Rectangle 51"/>
                <p:cNvSpPr>
                  <a:spLocks noChangeArrowheads="1"/>
                </p:cNvSpPr>
                <p:nvPr/>
              </p:nvSpPr>
              <p:spPr bwMode="auto">
                <a:xfrm>
                  <a:off x="1223" y="163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3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717" name="Rectangle 52"/>
                <p:cNvSpPr>
                  <a:spLocks noChangeArrowheads="1"/>
                </p:cNvSpPr>
                <p:nvPr/>
              </p:nvSpPr>
              <p:spPr bwMode="auto">
                <a:xfrm>
                  <a:off x="1180" y="1632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71" name="Group 53"/>
              <p:cNvGrpSpPr>
                <a:grpSpLocks/>
              </p:cNvGrpSpPr>
              <p:nvPr/>
            </p:nvGrpSpPr>
            <p:grpSpPr bwMode="auto">
              <a:xfrm>
                <a:off x="221" y="2763"/>
                <a:ext cx="862" cy="234"/>
                <a:chOff x="0" y="2016"/>
                <a:chExt cx="518" cy="384"/>
              </a:xfrm>
            </p:grpSpPr>
            <p:sp>
              <p:nvSpPr>
                <p:cNvPr id="69714" name="Rectangle 54"/>
                <p:cNvSpPr>
                  <a:spLocks noChangeArrowheads="1"/>
                </p:cNvSpPr>
                <p:nvPr/>
              </p:nvSpPr>
              <p:spPr bwMode="auto">
                <a:xfrm>
                  <a:off x="43" y="2016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5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715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72" name="Group 56"/>
              <p:cNvGrpSpPr>
                <a:grpSpLocks/>
              </p:cNvGrpSpPr>
              <p:nvPr/>
            </p:nvGrpSpPr>
            <p:grpSpPr bwMode="auto">
              <a:xfrm>
                <a:off x="1083" y="2763"/>
                <a:ext cx="1102" cy="234"/>
                <a:chOff x="518" y="2016"/>
                <a:chExt cx="662" cy="384"/>
              </a:xfrm>
            </p:grpSpPr>
            <p:sp>
              <p:nvSpPr>
                <p:cNvPr id="69712" name="Rectangle 57"/>
                <p:cNvSpPr>
                  <a:spLocks noChangeArrowheads="1"/>
                </p:cNvSpPr>
                <p:nvPr/>
              </p:nvSpPr>
              <p:spPr bwMode="auto">
                <a:xfrm>
                  <a:off x="561" y="2016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应用统计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713" name="Rectangle 58"/>
                <p:cNvSpPr>
                  <a:spLocks noChangeArrowheads="1"/>
                </p:cNvSpPr>
                <p:nvPr/>
              </p:nvSpPr>
              <p:spPr bwMode="auto">
                <a:xfrm>
                  <a:off x="518" y="2016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73" name="Group 59"/>
              <p:cNvGrpSpPr>
                <a:grpSpLocks/>
              </p:cNvGrpSpPr>
              <p:nvPr/>
            </p:nvGrpSpPr>
            <p:grpSpPr bwMode="auto">
              <a:xfrm>
                <a:off x="2185" y="2763"/>
                <a:ext cx="743" cy="234"/>
                <a:chOff x="1180" y="2016"/>
                <a:chExt cx="446" cy="384"/>
              </a:xfrm>
            </p:grpSpPr>
            <p:sp>
              <p:nvSpPr>
                <p:cNvPr id="69710" name="Rectangle 60"/>
                <p:cNvSpPr>
                  <a:spLocks noChangeArrowheads="1"/>
                </p:cNvSpPr>
                <p:nvPr/>
              </p:nvSpPr>
              <p:spPr bwMode="auto">
                <a:xfrm>
                  <a:off x="1223" y="2016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4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711" name="Rectangle 61"/>
                <p:cNvSpPr>
                  <a:spLocks noChangeArrowheads="1"/>
                </p:cNvSpPr>
                <p:nvPr/>
              </p:nvSpPr>
              <p:spPr bwMode="auto">
                <a:xfrm>
                  <a:off x="1180" y="2016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74" name="Group 62"/>
              <p:cNvGrpSpPr>
                <a:grpSpLocks/>
              </p:cNvGrpSpPr>
              <p:nvPr/>
            </p:nvGrpSpPr>
            <p:grpSpPr bwMode="auto">
              <a:xfrm>
                <a:off x="221" y="2997"/>
                <a:ext cx="862" cy="234"/>
                <a:chOff x="0" y="2400"/>
                <a:chExt cx="518" cy="384"/>
              </a:xfrm>
            </p:grpSpPr>
            <p:sp>
              <p:nvSpPr>
                <p:cNvPr id="69708" name="Rectangle 63"/>
                <p:cNvSpPr>
                  <a:spLocks noChangeArrowheads="1"/>
                </p:cNvSpPr>
                <p:nvPr/>
              </p:nvSpPr>
              <p:spPr bwMode="auto">
                <a:xfrm>
                  <a:off x="43" y="2400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6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709" name="Rectangle 64"/>
                <p:cNvSpPr>
                  <a:spLocks noChangeArrowheads="1"/>
                </p:cNvSpPr>
                <p:nvPr/>
              </p:nvSpPr>
              <p:spPr bwMode="auto">
                <a:xfrm>
                  <a:off x="0" y="2400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75" name="Group 65"/>
              <p:cNvGrpSpPr>
                <a:grpSpLocks/>
              </p:cNvGrpSpPr>
              <p:nvPr/>
            </p:nvGrpSpPr>
            <p:grpSpPr bwMode="auto">
              <a:xfrm>
                <a:off x="1083" y="2997"/>
                <a:ext cx="1102" cy="234"/>
                <a:chOff x="518" y="2400"/>
                <a:chExt cx="662" cy="384"/>
              </a:xfrm>
            </p:grpSpPr>
            <p:sp>
              <p:nvSpPr>
                <p:cNvPr id="69706" name="Rectangle 66"/>
                <p:cNvSpPr>
                  <a:spLocks noChangeArrowheads="1"/>
                </p:cNvSpPr>
                <p:nvPr/>
              </p:nvSpPr>
              <p:spPr bwMode="auto">
                <a:xfrm>
                  <a:off x="561" y="2400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计算机模拟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707" name="Rectangle 67"/>
                <p:cNvSpPr>
                  <a:spLocks noChangeArrowheads="1"/>
                </p:cNvSpPr>
                <p:nvPr/>
              </p:nvSpPr>
              <p:spPr bwMode="auto">
                <a:xfrm>
                  <a:off x="518" y="2400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76" name="Group 68"/>
              <p:cNvGrpSpPr>
                <a:grpSpLocks/>
              </p:cNvGrpSpPr>
              <p:nvPr/>
            </p:nvGrpSpPr>
            <p:grpSpPr bwMode="auto">
              <a:xfrm>
                <a:off x="2185" y="2997"/>
                <a:ext cx="743" cy="234"/>
                <a:chOff x="1180" y="2400"/>
                <a:chExt cx="446" cy="384"/>
              </a:xfrm>
            </p:grpSpPr>
            <p:sp>
              <p:nvSpPr>
                <p:cNvPr id="69704" name="Rectangle 69"/>
                <p:cNvSpPr>
                  <a:spLocks noChangeArrowheads="1"/>
                </p:cNvSpPr>
                <p:nvPr/>
              </p:nvSpPr>
              <p:spPr bwMode="auto">
                <a:xfrm>
                  <a:off x="1223" y="240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3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705" name="Rectangle 70"/>
                <p:cNvSpPr>
                  <a:spLocks noChangeArrowheads="1"/>
                </p:cNvSpPr>
                <p:nvPr/>
              </p:nvSpPr>
              <p:spPr bwMode="auto">
                <a:xfrm>
                  <a:off x="1180" y="240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77" name="Group 71"/>
              <p:cNvGrpSpPr>
                <a:grpSpLocks/>
              </p:cNvGrpSpPr>
              <p:nvPr/>
            </p:nvGrpSpPr>
            <p:grpSpPr bwMode="auto">
              <a:xfrm>
                <a:off x="221" y="3231"/>
                <a:ext cx="862" cy="233"/>
                <a:chOff x="0" y="2784"/>
                <a:chExt cx="518" cy="384"/>
              </a:xfrm>
            </p:grpSpPr>
            <p:sp>
              <p:nvSpPr>
                <p:cNvPr id="69702" name="Rectangle 72"/>
                <p:cNvSpPr>
                  <a:spLocks noChangeArrowheads="1"/>
                </p:cNvSpPr>
                <p:nvPr/>
              </p:nvSpPr>
              <p:spPr bwMode="auto">
                <a:xfrm>
                  <a:off x="43" y="2784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7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703" name="Rectangle 73"/>
                <p:cNvSpPr>
                  <a:spLocks noChangeArrowheads="1"/>
                </p:cNvSpPr>
                <p:nvPr/>
              </p:nvSpPr>
              <p:spPr bwMode="auto">
                <a:xfrm>
                  <a:off x="0" y="2784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78" name="Group 74"/>
              <p:cNvGrpSpPr>
                <a:grpSpLocks/>
              </p:cNvGrpSpPr>
              <p:nvPr/>
            </p:nvGrpSpPr>
            <p:grpSpPr bwMode="auto">
              <a:xfrm>
                <a:off x="1083" y="3231"/>
                <a:ext cx="1102" cy="233"/>
                <a:chOff x="518" y="2784"/>
                <a:chExt cx="662" cy="384"/>
              </a:xfrm>
            </p:grpSpPr>
            <p:sp>
              <p:nvSpPr>
                <p:cNvPr id="69700" name="Rectangle 75"/>
                <p:cNvSpPr>
                  <a:spLocks noChangeArrowheads="1"/>
                </p:cNvSpPr>
                <p:nvPr/>
              </p:nvSpPr>
              <p:spPr bwMode="auto">
                <a:xfrm>
                  <a:off x="561" y="2784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计算机编程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701" name="Rectangle 76"/>
                <p:cNvSpPr>
                  <a:spLocks noChangeArrowheads="1"/>
                </p:cNvSpPr>
                <p:nvPr/>
              </p:nvSpPr>
              <p:spPr bwMode="auto">
                <a:xfrm>
                  <a:off x="518" y="2784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79" name="Group 77"/>
              <p:cNvGrpSpPr>
                <a:grpSpLocks/>
              </p:cNvGrpSpPr>
              <p:nvPr/>
            </p:nvGrpSpPr>
            <p:grpSpPr bwMode="auto">
              <a:xfrm>
                <a:off x="2185" y="3231"/>
                <a:ext cx="743" cy="233"/>
                <a:chOff x="1180" y="2784"/>
                <a:chExt cx="446" cy="384"/>
              </a:xfrm>
            </p:grpSpPr>
            <p:sp>
              <p:nvSpPr>
                <p:cNvPr id="69698" name="Rectangle 78"/>
                <p:cNvSpPr>
                  <a:spLocks noChangeArrowheads="1"/>
                </p:cNvSpPr>
                <p:nvPr/>
              </p:nvSpPr>
              <p:spPr bwMode="auto">
                <a:xfrm>
                  <a:off x="1223" y="278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2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699" name="Rectangle 79"/>
                <p:cNvSpPr>
                  <a:spLocks noChangeArrowheads="1"/>
                </p:cNvSpPr>
                <p:nvPr/>
              </p:nvSpPr>
              <p:spPr bwMode="auto">
                <a:xfrm>
                  <a:off x="1180" y="2784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80" name="Group 80"/>
              <p:cNvGrpSpPr>
                <a:grpSpLocks/>
              </p:cNvGrpSpPr>
              <p:nvPr/>
            </p:nvGrpSpPr>
            <p:grpSpPr bwMode="auto">
              <a:xfrm>
                <a:off x="221" y="3464"/>
                <a:ext cx="862" cy="234"/>
                <a:chOff x="0" y="3168"/>
                <a:chExt cx="518" cy="384"/>
              </a:xfrm>
            </p:grpSpPr>
            <p:sp>
              <p:nvSpPr>
                <p:cNvPr id="69696" name="Rectangle 81"/>
                <p:cNvSpPr>
                  <a:spLocks noChangeArrowheads="1"/>
                </p:cNvSpPr>
                <p:nvPr/>
              </p:nvSpPr>
              <p:spPr bwMode="auto">
                <a:xfrm>
                  <a:off x="43" y="316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8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697" name="Rectangle 82"/>
                <p:cNvSpPr>
                  <a:spLocks noChangeArrowheads="1"/>
                </p:cNvSpPr>
                <p:nvPr/>
              </p:nvSpPr>
              <p:spPr bwMode="auto">
                <a:xfrm>
                  <a:off x="0" y="3168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81" name="Group 83"/>
              <p:cNvGrpSpPr>
                <a:grpSpLocks/>
              </p:cNvGrpSpPr>
              <p:nvPr/>
            </p:nvGrpSpPr>
            <p:grpSpPr bwMode="auto">
              <a:xfrm>
                <a:off x="1083" y="3464"/>
                <a:ext cx="1102" cy="234"/>
                <a:chOff x="518" y="3168"/>
                <a:chExt cx="662" cy="384"/>
              </a:xfrm>
            </p:grpSpPr>
            <p:sp>
              <p:nvSpPr>
                <p:cNvPr id="69694" name="Rectangle 84"/>
                <p:cNvSpPr>
                  <a:spLocks noChangeArrowheads="1"/>
                </p:cNvSpPr>
                <p:nvPr/>
              </p:nvSpPr>
              <p:spPr bwMode="auto">
                <a:xfrm>
                  <a:off x="561" y="3168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预测理论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695" name="Rectangle 85"/>
                <p:cNvSpPr>
                  <a:spLocks noChangeArrowheads="1"/>
                </p:cNvSpPr>
                <p:nvPr/>
              </p:nvSpPr>
              <p:spPr bwMode="auto">
                <a:xfrm>
                  <a:off x="518" y="3168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82" name="Group 86"/>
              <p:cNvGrpSpPr>
                <a:grpSpLocks/>
              </p:cNvGrpSpPr>
              <p:nvPr/>
            </p:nvGrpSpPr>
            <p:grpSpPr bwMode="auto">
              <a:xfrm>
                <a:off x="2185" y="3464"/>
                <a:ext cx="743" cy="234"/>
                <a:chOff x="1180" y="3168"/>
                <a:chExt cx="446" cy="384"/>
              </a:xfrm>
            </p:grpSpPr>
            <p:sp>
              <p:nvSpPr>
                <p:cNvPr id="69692" name="Rectangle 87"/>
                <p:cNvSpPr>
                  <a:spLocks noChangeArrowheads="1"/>
                </p:cNvSpPr>
                <p:nvPr/>
              </p:nvSpPr>
              <p:spPr bwMode="auto">
                <a:xfrm>
                  <a:off x="1223" y="316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2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693" name="Rectangle 88"/>
                <p:cNvSpPr>
                  <a:spLocks noChangeArrowheads="1"/>
                </p:cNvSpPr>
                <p:nvPr/>
              </p:nvSpPr>
              <p:spPr bwMode="auto">
                <a:xfrm>
                  <a:off x="1180" y="3168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83" name="Group 89"/>
              <p:cNvGrpSpPr>
                <a:grpSpLocks/>
              </p:cNvGrpSpPr>
              <p:nvPr/>
            </p:nvGrpSpPr>
            <p:grpSpPr bwMode="auto">
              <a:xfrm>
                <a:off x="221" y="3698"/>
                <a:ext cx="862" cy="234"/>
                <a:chOff x="0" y="3552"/>
                <a:chExt cx="518" cy="384"/>
              </a:xfrm>
            </p:grpSpPr>
            <p:sp>
              <p:nvSpPr>
                <p:cNvPr id="69690" name="Rectangle 90"/>
                <p:cNvSpPr>
                  <a:spLocks noChangeArrowheads="1"/>
                </p:cNvSpPr>
                <p:nvPr/>
              </p:nvSpPr>
              <p:spPr bwMode="auto">
                <a:xfrm>
                  <a:off x="43" y="355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9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691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3552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84" name="Group 92"/>
              <p:cNvGrpSpPr>
                <a:grpSpLocks/>
              </p:cNvGrpSpPr>
              <p:nvPr/>
            </p:nvGrpSpPr>
            <p:grpSpPr bwMode="auto">
              <a:xfrm>
                <a:off x="1083" y="3698"/>
                <a:ext cx="1102" cy="234"/>
                <a:chOff x="518" y="3552"/>
                <a:chExt cx="662" cy="384"/>
              </a:xfrm>
            </p:grpSpPr>
            <p:sp>
              <p:nvSpPr>
                <p:cNvPr id="69688" name="Rectangle 93"/>
                <p:cNvSpPr>
                  <a:spLocks noChangeArrowheads="1"/>
                </p:cNvSpPr>
                <p:nvPr/>
              </p:nvSpPr>
              <p:spPr bwMode="auto">
                <a:xfrm>
                  <a:off x="561" y="3552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/>
                    <a:t>数学实验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689" name="Rectangle 94"/>
                <p:cNvSpPr>
                  <a:spLocks noChangeArrowheads="1"/>
                </p:cNvSpPr>
                <p:nvPr/>
              </p:nvSpPr>
              <p:spPr bwMode="auto">
                <a:xfrm>
                  <a:off x="518" y="3552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9685" name="Group 95"/>
              <p:cNvGrpSpPr>
                <a:grpSpLocks/>
              </p:cNvGrpSpPr>
              <p:nvPr/>
            </p:nvGrpSpPr>
            <p:grpSpPr bwMode="auto">
              <a:xfrm>
                <a:off x="2185" y="3698"/>
                <a:ext cx="743" cy="234"/>
                <a:chOff x="1180" y="3552"/>
                <a:chExt cx="446" cy="384"/>
              </a:xfrm>
            </p:grpSpPr>
            <p:sp>
              <p:nvSpPr>
                <p:cNvPr id="69686" name="Rectangle 96"/>
                <p:cNvSpPr>
                  <a:spLocks noChangeArrowheads="1"/>
                </p:cNvSpPr>
                <p:nvPr/>
              </p:nvSpPr>
              <p:spPr bwMode="auto">
                <a:xfrm>
                  <a:off x="1223" y="355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3</a:t>
                  </a:r>
                </a:p>
                <a:p>
                  <a:pPr algn="ctr"/>
                  <a:endParaRPr lang="en-US" altLang="zh-CN" sz="2000" b="1"/>
                </a:p>
              </p:txBody>
            </p:sp>
            <p:sp>
              <p:nvSpPr>
                <p:cNvPr id="69687" name="Rectangle 97"/>
                <p:cNvSpPr>
                  <a:spLocks noChangeArrowheads="1"/>
                </p:cNvSpPr>
                <p:nvPr/>
              </p:nvSpPr>
              <p:spPr bwMode="auto">
                <a:xfrm>
                  <a:off x="1180" y="3552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69653" name="Text Box 98"/>
            <p:cNvSpPr txBox="1">
              <a:spLocks noChangeArrowheads="1"/>
            </p:cNvSpPr>
            <p:nvPr/>
          </p:nvSpPr>
          <p:spPr bwMode="auto">
            <a:xfrm>
              <a:off x="384" y="1728"/>
              <a:ext cx="288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   </a:t>
              </a:r>
            </a:p>
          </p:txBody>
        </p:sp>
        <p:sp>
          <p:nvSpPr>
            <p:cNvPr id="69654" name="Text Box 99"/>
            <p:cNvSpPr txBox="1">
              <a:spLocks noChangeArrowheads="1"/>
            </p:cNvSpPr>
            <p:nvPr/>
          </p:nvSpPr>
          <p:spPr bwMode="auto">
            <a:xfrm>
              <a:off x="384" y="2880"/>
              <a:ext cx="28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   </a:t>
              </a:r>
            </a:p>
          </p:txBody>
        </p:sp>
        <p:sp>
          <p:nvSpPr>
            <p:cNvPr id="69655" name="Text Box 100"/>
            <p:cNvSpPr txBox="1">
              <a:spLocks noChangeArrowheads="1"/>
            </p:cNvSpPr>
            <p:nvPr/>
          </p:nvSpPr>
          <p:spPr bwMode="auto">
            <a:xfrm>
              <a:off x="384" y="361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Symbol" panose="05050102010706020507" pitchFamily="18" charset="2"/>
                </a:rPr>
                <a:t>  </a:t>
              </a:r>
            </a:p>
          </p:txBody>
        </p:sp>
      </p:grpSp>
      <p:grpSp>
        <p:nvGrpSpPr>
          <p:cNvPr id="40994" name="Group 101"/>
          <p:cNvGrpSpPr>
            <a:grpSpLocks/>
          </p:cNvGrpSpPr>
          <p:nvPr/>
        </p:nvGrpSpPr>
        <p:grpSpPr bwMode="auto">
          <a:xfrm>
            <a:off x="1143000" y="2813050"/>
            <a:ext cx="457200" cy="3429000"/>
            <a:chOff x="720" y="1728"/>
            <a:chExt cx="288" cy="2160"/>
          </a:xfrm>
        </p:grpSpPr>
        <p:sp>
          <p:nvSpPr>
            <p:cNvPr id="69648" name="Text Box 102"/>
            <p:cNvSpPr txBox="1">
              <a:spLocks noChangeArrowheads="1"/>
            </p:cNvSpPr>
            <p:nvPr/>
          </p:nvSpPr>
          <p:spPr bwMode="auto">
            <a:xfrm>
              <a:off x="720" y="1728"/>
              <a:ext cx="288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sym typeface="Symbol" panose="05050102010706020507" pitchFamily="18" charset="2"/>
                </a:rPr>
                <a:t>   </a:t>
              </a:r>
            </a:p>
          </p:txBody>
        </p:sp>
        <p:sp>
          <p:nvSpPr>
            <p:cNvPr id="69649" name="Text Box 103"/>
            <p:cNvSpPr txBox="1">
              <a:spLocks noChangeArrowheads="1"/>
            </p:cNvSpPr>
            <p:nvPr/>
          </p:nvSpPr>
          <p:spPr bwMode="auto">
            <a:xfrm>
              <a:off x="720" y="312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sym typeface="Symbol" panose="05050102010706020507" pitchFamily="18" charset="2"/>
                </a:rPr>
                <a:t>  </a:t>
              </a:r>
            </a:p>
          </p:txBody>
        </p:sp>
        <p:sp>
          <p:nvSpPr>
            <p:cNvPr id="69650" name="Text Box 104"/>
            <p:cNvSpPr txBox="1">
              <a:spLocks noChangeArrowheads="1"/>
            </p:cNvSpPr>
            <p:nvPr/>
          </p:nvSpPr>
          <p:spPr bwMode="auto">
            <a:xfrm>
              <a:off x="720" y="268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sym typeface="Symbol" panose="05050102010706020507" pitchFamily="18" charset="2"/>
                </a:rPr>
                <a:t>  </a:t>
              </a:r>
            </a:p>
          </p:txBody>
        </p:sp>
        <p:sp>
          <p:nvSpPr>
            <p:cNvPr id="69651" name="Text Box 105"/>
            <p:cNvSpPr txBox="1">
              <a:spLocks noChangeArrowheads="1"/>
            </p:cNvSpPr>
            <p:nvPr/>
          </p:nvSpPr>
          <p:spPr bwMode="auto">
            <a:xfrm>
              <a:off x="720" y="360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sym typeface="Symbol" panose="05050102010706020507" pitchFamily="18" charset="2"/>
                </a:rPr>
                <a:t>  </a:t>
              </a:r>
            </a:p>
          </p:txBody>
        </p:sp>
      </p:grpSp>
      <p:sp>
        <p:nvSpPr>
          <p:cNvPr id="59498" name="Text Box 106"/>
          <p:cNvSpPr txBox="1">
            <a:spLocks noChangeArrowheads="1"/>
          </p:cNvSpPr>
          <p:nvPr/>
        </p:nvSpPr>
        <p:spPr bwMode="auto">
          <a:xfrm>
            <a:off x="4953000" y="5403850"/>
            <a:ext cx="3581400" cy="1073150"/>
          </a:xfrm>
          <a:prstGeom prst="rect">
            <a:avLst/>
          </a:prstGeom>
          <a:solidFill>
            <a:srgbClr val="BA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sz="2800" b="1"/>
              <a:t>LINGO</a:t>
            </a:r>
            <a:r>
              <a:rPr lang="zh-CN" altLang="en-US" sz="2800" b="1"/>
              <a:t>不能告诉优化问题的解是否唯一</a:t>
            </a:r>
            <a:r>
              <a:rPr lang="en-US" altLang="zh-CN" sz="2800" b="1"/>
              <a:t>.</a:t>
            </a:r>
          </a:p>
        </p:txBody>
      </p:sp>
      <p:sp>
        <p:nvSpPr>
          <p:cNvPr id="59499" name="Text Box 107"/>
          <p:cNvSpPr txBox="1">
            <a:spLocks noChangeArrowheads="1"/>
          </p:cNvSpPr>
          <p:nvPr/>
        </p:nvSpPr>
        <p:spPr bwMode="auto">
          <a:xfrm>
            <a:off x="5029200" y="479425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可将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  <a:r>
              <a:rPr lang="en-US" altLang="zh-CN" sz="2800" b="1" baseline="-25000">
                <a:solidFill>
                  <a:srgbClr val="FF3300"/>
                </a:solidFill>
              </a:rPr>
              <a:t>9</a:t>
            </a:r>
            <a:r>
              <a:rPr lang="en-US" altLang="zh-CN" sz="2800" b="1">
                <a:solidFill>
                  <a:srgbClr val="FF3300"/>
                </a:solidFill>
              </a:rPr>
              <a:t> =1 </a:t>
            </a:r>
            <a:r>
              <a:rPr lang="zh-CN" altLang="en-US" sz="2800" b="1"/>
              <a:t>易为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  <a:r>
              <a:rPr lang="en-US" altLang="zh-CN" sz="2800" b="1" baseline="-25000">
                <a:solidFill>
                  <a:srgbClr val="FF3300"/>
                </a:solidFill>
              </a:rPr>
              <a:t>6</a:t>
            </a:r>
            <a:r>
              <a:rPr lang="en-US" altLang="zh-CN" sz="2800" b="1">
                <a:solidFill>
                  <a:srgbClr val="FF3300"/>
                </a:solidFill>
              </a:rPr>
              <a:t> =1</a:t>
            </a:r>
          </a:p>
        </p:txBody>
      </p:sp>
      <p:grpSp>
        <p:nvGrpSpPr>
          <p:cNvPr id="40995" name="Group 108"/>
          <p:cNvGrpSpPr>
            <a:grpSpLocks/>
          </p:cNvGrpSpPr>
          <p:nvPr/>
        </p:nvGrpSpPr>
        <p:grpSpPr bwMode="auto">
          <a:xfrm>
            <a:off x="4343400" y="984250"/>
            <a:ext cx="4621213" cy="1312863"/>
            <a:chOff x="2736" y="480"/>
            <a:chExt cx="2592" cy="827"/>
          </a:xfrm>
        </p:grpSpPr>
        <p:grpSp>
          <p:nvGrpSpPr>
            <p:cNvPr id="69644" name="Group 109"/>
            <p:cNvGrpSpPr>
              <a:grpSpLocks/>
            </p:cNvGrpSpPr>
            <p:nvPr/>
          </p:nvGrpSpPr>
          <p:grpSpPr bwMode="auto">
            <a:xfrm>
              <a:off x="2928" y="480"/>
              <a:ext cx="2400" cy="827"/>
              <a:chOff x="2928" y="480"/>
              <a:chExt cx="2400" cy="827"/>
            </a:xfrm>
          </p:grpSpPr>
          <p:sp>
            <p:nvSpPr>
              <p:cNvPr id="69646" name="Text Box 110"/>
              <p:cNvSpPr txBox="1">
                <a:spLocks noChangeArrowheads="1"/>
              </p:cNvSpPr>
              <p:nvPr/>
            </p:nvSpPr>
            <p:spPr bwMode="auto">
              <a:xfrm>
                <a:off x="2928" y="576"/>
                <a:ext cx="2400" cy="7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宋体" panose="02010600030101010101" pitchFamily="2" charset="-122"/>
                  </a:rPr>
                  <a:t>增加约束           ，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宋体" panose="02010600030101010101" pitchFamily="2" charset="-122"/>
                  </a:rPr>
                  <a:t>以学分最多为目标求解</a:t>
                </a:r>
                <a:r>
                  <a:rPr lang="en-US" altLang="zh-CN" sz="2800" b="1">
                    <a:latin typeface="宋体" panose="02010600030101010101" pitchFamily="2" charset="-122"/>
                  </a:rPr>
                  <a:t>.</a:t>
                </a:r>
              </a:p>
            </p:txBody>
          </p:sp>
          <p:graphicFrame>
            <p:nvGraphicFramePr>
              <p:cNvPr id="69647" name="Object 111"/>
              <p:cNvGraphicFramePr>
                <a:graphicFrameLocks noChangeAspect="1"/>
              </p:cNvGraphicFramePr>
              <p:nvPr/>
            </p:nvGraphicFramePr>
            <p:xfrm>
              <a:off x="4080" y="480"/>
              <a:ext cx="842" cy="5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4" name="Equation" r:id="rId3" imgW="571252" imgH="431613" progId="Equation.3">
                      <p:embed/>
                    </p:oleObj>
                  </mc:Choice>
                  <mc:Fallback>
                    <p:oleObj name="Equation" r:id="rId3" imgW="571252" imgH="4316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480"/>
                            <a:ext cx="842" cy="5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99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9645" name="AutoShape 112"/>
            <p:cNvSpPr>
              <a:spLocks noChangeArrowheads="1"/>
            </p:cNvSpPr>
            <p:nvPr/>
          </p:nvSpPr>
          <p:spPr bwMode="auto">
            <a:xfrm>
              <a:off x="2736" y="816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69643" name="Object 113"/>
          <p:cNvGraphicFramePr>
            <a:graphicFrameLocks noChangeAspect="1"/>
          </p:cNvGraphicFramePr>
          <p:nvPr/>
        </p:nvGraphicFramePr>
        <p:xfrm>
          <a:off x="7837488" y="544513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Clip" r:id="rId5" imgW="761744" imgH="434194" progId="MS_ClipArt_Gallery.2">
                  <p:embed/>
                </p:oleObj>
              </mc:Choice>
              <mc:Fallback>
                <p:oleObj name="Clip" r:id="rId5" imgW="761744" imgH="43419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88" y="544513"/>
                        <a:ext cx="838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854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1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1000"/>
                                        <p:tgtEl>
                                          <p:spTgt spid="5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5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nimBg="1" autoUpdateAnimBg="0"/>
      <p:bldP spid="59396" grpId="0" animBg="1" autoUpdateAnimBg="0"/>
      <p:bldP spid="59397" grpId="0" animBg="1" autoUpdateAnimBg="0"/>
      <p:bldP spid="59498" grpId="0" animBg="1"/>
      <p:bldP spid="5949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24384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多目标规划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609600" y="1157288"/>
            <a:ext cx="8283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对学分数和课程数加权形成一个目标，如三七开</a:t>
            </a:r>
            <a:r>
              <a:rPr lang="en-US" altLang="zh-CN" sz="2800" b="1"/>
              <a:t>. </a:t>
            </a: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4841875" y="3124200"/>
          <a:ext cx="39973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1905000" imgH="457200" progId="Equation.3">
                  <p:embed/>
                </p:oleObj>
              </mc:Choice>
              <mc:Fallback>
                <p:oleObj name="Equation" r:id="rId3" imgW="1905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124200"/>
                        <a:ext cx="39973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7143750" y="1905000"/>
          <a:ext cx="161925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公式" r:id="rId5" imgW="609336" imgH="431613" progId="Equation.3">
                  <p:embed/>
                </p:oleObj>
              </mc:Choice>
              <mc:Fallback>
                <p:oleObj name="公式" r:id="rId5" imgW="60933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0" y="1905000"/>
                        <a:ext cx="161925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4953000" y="4572000"/>
            <a:ext cx="41910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最优解：</a:t>
            </a:r>
            <a:r>
              <a:rPr lang="zh-CN" altLang="en-US" sz="2800" b="1" i="1"/>
              <a:t> 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  <a:r>
              <a:rPr lang="en-US" altLang="zh-CN" sz="2800" b="1" baseline="-25000">
                <a:solidFill>
                  <a:srgbClr val="FF3300"/>
                </a:solidFill>
              </a:rPr>
              <a:t>1 </a:t>
            </a:r>
            <a:r>
              <a:rPr lang="en-US" altLang="zh-CN" sz="2800" b="1">
                <a:solidFill>
                  <a:srgbClr val="FF3300"/>
                </a:solidFill>
              </a:rPr>
              <a:t>= 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  <a:r>
              <a:rPr lang="en-US" altLang="zh-CN" sz="2800" b="1" baseline="-25000">
                <a:solidFill>
                  <a:srgbClr val="FF3300"/>
                </a:solidFill>
              </a:rPr>
              <a:t>2 </a:t>
            </a:r>
            <a:r>
              <a:rPr lang="en-US" altLang="zh-CN" sz="2800" b="1">
                <a:solidFill>
                  <a:srgbClr val="FF3300"/>
                </a:solidFill>
              </a:rPr>
              <a:t>= 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  <a:r>
              <a:rPr lang="en-US" altLang="zh-CN" sz="2800" b="1" baseline="-25000">
                <a:solidFill>
                  <a:srgbClr val="FF3300"/>
                </a:solidFill>
              </a:rPr>
              <a:t>3 </a:t>
            </a:r>
            <a:r>
              <a:rPr lang="en-US" altLang="zh-CN" sz="2800" b="1">
                <a:solidFill>
                  <a:srgbClr val="FF3300"/>
                </a:solidFill>
              </a:rPr>
              <a:t>= 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  <a:r>
              <a:rPr lang="en-US" altLang="zh-CN" sz="2800" b="1" baseline="-25000">
                <a:solidFill>
                  <a:srgbClr val="FF3300"/>
                </a:solidFill>
              </a:rPr>
              <a:t>4</a:t>
            </a:r>
            <a:r>
              <a:rPr lang="en-US" altLang="zh-CN" sz="2800" b="1">
                <a:solidFill>
                  <a:srgbClr val="FF3300"/>
                </a:solidFill>
              </a:rPr>
              <a:t> = 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  <a:r>
              <a:rPr lang="en-US" altLang="zh-CN" sz="2800" b="1" baseline="-25000">
                <a:solidFill>
                  <a:srgbClr val="FF3300"/>
                </a:solidFill>
              </a:rPr>
              <a:t>5 </a:t>
            </a:r>
            <a:r>
              <a:rPr lang="en-US" altLang="zh-CN" sz="2800" b="1">
                <a:solidFill>
                  <a:srgbClr val="FF3300"/>
                </a:solidFill>
              </a:rPr>
              <a:t>= 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  <a:r>
              <a:rPr lang="en-US" altLang="zh-CN" sz="2800" b="1" baseline="-25000">
                <a:solidFill>
                  <a:srgbClr val="FF3300"/>
                </a:solidFill>
              </a:rPr>
              <a:t>6 </a:t>
            </a:r>
            <a:r>
              <a:rPr lang="en-US" altLang="zh-CN" sz="2800" b="1">
                <a:solidFill>
                  <a:srgbClr val="FF3300"/>
                </a:solidFill>
              </a:rPr>
              <a:t>= 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  <a:r>
              <a:rPr lang="en-US" altLang="zh-CN" sz="2800" b="1" baseline="-25000">
                <a:solidFill>
                  <a:srgbClr val="FF3300"/>
                </a:solidFill>
              </a:rPr>
              <a:t>7</a:t>
            </a:r>
            <a:r>
              <a:rPr lang="en-US" altLang="zh-CN" sz="2800" b="1">
                <a:solidFill>
                  <a:srgbClr val="FF3300"/>
                </a:solidFill>
              </a:rPr>
              <a:t> = 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  <a:r>
              <a:rPr lang="en-US" altLang="zh-CN" sz="2800" b="1" baseline="-25000">
                <a:solidFill>
                  <a:srgbClr val="FF3300"/>
                </a:solidFill>
              </a:rPr>
              <a:t>9</a:t>
            </a:r>
            <a:r>
              <a:rPr lang="en-US" altLang="zh-CN" sz="2800" b="1">
                <a:solidFill>
                  <a:srgbClr val="FF3300"/>
                </a:solidFill>
              </a:rPr>
              <a:t> =1</a:t>
            </a:r>
            <a:r>
              <a:rPr lang="zh-CN" altLang="en-US" sz="2800" b="1">
                <a:solidFill>
                  <a:srgbClr val="FF0000"/>
                </a:solidFill>
              </a:rPr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其他为</a:t>
            </a:r>
            <a:r>
              <a:rPr lang="en-US" altLang="zh-CN" sz="2800" b="1"/>
              <a:t>0</a:t>
            </a:r>
            <a:r>
              <a:rPr lang="zh-CN" altLang="en-US" sz="2800" b="1"/>
              <a:t>；</a:t>
            </a:r>
            <a:r>
              <a:rPr lang="zh-CN" altLang="en-US" sz="2800" b="1">
                <a:latin typeface="宋体" panose="02010600030101010101" pitchFamily="2" charset="-122"/>
              </a:rPr>
              <a:t>总学分</a:t>
            </a:r>
            <a:r>
              <a:rPr lang="en-US" altLang="zh-CN" sz="2800" b="1"/>
              <a:t>28.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0838" y="2574925"/>
            <a:ext cx="4297362" cy="3803650"/>
            <a:chOff x="221" y="1536"/>
            <a:chExt cx="2707" cy="2396"/>
          </a:xfrm>
        </p:grpSpPr>
        <p:grpSp>
          <p:nvGrpSpPr>
            <p:cNvPr id="70673" name="Group 8"/>
            <p:cNvGrpSpPr>
              <a:grpSpLocks/>
            </p:cNvGrpSpPr>
            <p:nvPr/>
          </p:nvGrpSpPr>
          <p:grpSpPr bwMode="auto">
            <a:xfrm>
              <a:off x="221" y="1536"/>
              <a:ext cx="862" cy="292"/>
              <a:chOff x="0" y="0"/>
              <a:chExt cx="518" cy="480"/>
            </a:xfrm>
          </p:grpSpPr>
          <p:sp>
            <p:nvSpPr>
              <p:cNvPr id="70761" name="Rectangle 9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课号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62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1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74" name="Group 11"/>
            <p:cNvGrpSpPr>
              <a:grpSpLocks/>
            </p:cNvGrpSpPr>
            <p:nvPr/>
          </p:nvGrpSpPr>
          <p:grpSpPr bwMode="auto">
            <a:xfrm>
              <a:off x="1083" y="1536"/>
              <a:ext cx="1102" cy="292"/>
              <a:chOff x="518" y="0"/>
              <a:chExt cx="662" cy="480"/>
            </a:xfrm>
          </p:grpSpPr>
          <p:sp>
            <p:nvSpPr>
              <p:cNvPr id="70759" name="Rectangle 12"/>
              <p:cNvSpPr>
                <a:spLocks noChangeArrowheads="1"/>
              </p:cNvSpPr>
              <p:nvPr/>
            </p:nvSpPr>
            <p:spPr bwMode="auto">
              <a:xfrm>
                <a:off x="561" y="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课名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60" name="Rectangle 13"/>
              <p:cNvSpPr>
                <a:spLocks noChangeArrowheads="1"/>
              </p:cNvSpPr>
              <p:nvPr/>
            </p:nvSpPr>
            <p:spPr bwMode="auto">
              <a:xfrm>
                <a:off x="518" y="0"/>
                <a:ext cx="66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75" name="Group 14"/>
            <p:cNvGrpSpPr>
              <a:grpSpLocks/>
            </p:cNvGrpSpPr>
            <p:nvPr/>
          </p:nvGrpSpPr>
          <p:grpSpPr bwMode="auto">
            <a:xfrm>
              <a:off x="2185" y="1536"/>
              <a:ext cx="743" cy="292"/>
              <a:chOff x="1180" y="0"/>
              <a:chExt cx="446" cy="480"/>
            </a:xfrm>
          </p:grpSpPr>
          <p:sp>
            <p:nvSpPr>
              <p:cNvPr id="70757" name="Rectangle 15"/>
              <p:cNvSpPr>
                <a:spLocks noChangeArrowheads="1"/>
              </p:cNvSpPr>
              <p:nvPr/>
            </p:nvSpPr>
            <p:spPr bwMode="auto">
              <a:xfrm>
                <a:off x="1223" y="0"/>
                <a:ext cx="36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学分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58" name="Rectangle 16"/>
              <p:cNvSpPr>
                <a:spLocks noChangeArrowheads="1"/>
              </p:cNvSpPr>
              <p:nvPr/>
            </p:nvSpPr>
            <p:spPr bwMode="auto">
              <a:xfrm>
                <a:off x="1180" y="0"/>
                <a:ext cx="446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76" name="Group 17"/>
            <p:cNvGrpSpPr>
              <a:grpSpLocks/>
            </p:cNvGrpSpPr>
            <p:nvPr/>
          </p:nvGrpSpPr>
          <p:grpSpPr bwMode="auto">
            <a:xfrm>
              <a:off x="221" y="1828"/>
              <a:ext cx="862" cy="234"/>
              <a:chOff x="0" y="480"/>
              <a:chExt cx="518" cy="384"/>
            </a:xfrm>
          </p:grpSpPr>
          <p:sp>
            <p:nvSpPr>
              <p:cNvPr id="70755" name="Rectangle 18"/>
              <p:cNvSpPr>
                <a:spLocks noChangeArrowheads="1"/>
              </p:cNvSpPr>
              <p:nvPr/>
            </p:nvSpPr>
            <p:spPr bwMode="auto">
              <a:xfrm>
                <a:off x="43" y="480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1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56" name="Rectangle 19"/>
              <p:cNvSpPr>
                <a:spLocks noChangeArrowheads="1"/>
              </p:cNvSpPr>
              <p:nvPr/>
            </p:nvSpPr>
            <p:spPr bwMode="auto">
              <a:xfrm>
                <a:off x="0" y="480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77" name="Group 20"/>
            <p:cNvGrpSpPr>
              <a:grpSpLocks/>
            </p:cNvGrpSpPr>
            <p:nvPr/>
          </p:nvGrpSpPr>
          <p:grpSpPr bwMode="auto">
            <a:xfrm>
              <a:off x="1083" y="1828"/>
              <a:ext cx="1102" cy="234"/>
              <a:chOff x="518" y="480"/>
              <a:chExt cx="662" cy="384"/>
            </a:xfrm>
          </p:grpSpPr>
          <p:sp>
            <p:nvSpPr>
              <p:cNvPr id="70753" name="Rectangle 21"/>
              <p:cNvSpPr>
                <a:spLocks noChangeArrowheads="1"/>
              </p:cNvSpPr>
              <p:nvPr/>
            </p:nvSpPr>
            <p:spPr bwMode="auto">
              <a:xfrm>
                <a:off x="561" y="480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微积分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54" name="Rectangle 22"/>
              <p:cNvSpPr>
                <a:spLocks noChangeArrowheads="1"/>
              </p:cNvSpPr>
              <p:nvPr/>
            </p:nvSpPr>
            <p:spPr bwMode="auto">
              <a:xfrm>
                <a:off x="518" y="480"/>
                <a:ext cx="66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78" name="Group 23"/>
            <p:cNvGrpSpPr>
              <a:grpSpLocks/>
            </p:cNvGrpSpPr>
            <p:nvPr/>
          </p:nvGrpSpPr>
          <p:grpSpPr bwMode="auto">
            <a:xfrm>
              <a:off x="2185" y="1828"/>
              <a:ext cx="743" cy="234"/>
              <a:chOff x="1180" y="480"/>
              <a:chExt cx="446" cy="384"/>
            </a:xfrm>
          </p:grpSpPr>
          <p:sp>
            <p:nvSpPr>
              <p:cNvPr id="70751" name="Rectangle 24"/>
              <p:cNvSpPr>
                <a:spLocks noChangeArrowheads="1"/>
              </p:cNvSpPr>
              <p:nvPr/>
            </p:nvSpPr>
            <p:spPr bwMode="auto">
              <a:xfrm>
                <a:off x="1223" y="480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5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52" name="Rectangle 25"/>
              <p:cNvSpPr>
                <a:spLocks noChangeArrowheads="1"/>
              </p:cNvSpPr>
              <p:nvPr/>
            </p:nvSpPr>
            <p:spPr bwMode="auto">
              <a:xfrm>
                <a:off x="1180" y="480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79" name="Group 26"/>
            <p:cNvGrpSpPr>
              <a:grpSpLocks/>
            </p:cNvGrpSpPr>
            <p:nvPr/>
          </p:nvGrpSpPr>
          <p:grpSpPr bwMode="auto">
            <a:xfrm>
              <a:off x="221" y="2062"/>
              <a:ext cx="862" cy="234"/>
              <a:chOff x="0" y="864"/>
              <a:chExt cx="518" cy="384"/>
            </a:xfrm>
          </p:grpSpPr>
          <p:sp>
            <p:nvSpPr>
              <p:cNvPr id="70749" name="Rectangle 27"/>
              <p:cNvSpPr>
                <a:spLocks noChangeArrowheads="1"/>
              </p:cNvSpPr>
              <p:nvPr/>
            </p:nvSpPr>
            <p:spPr bwMode="auto">
              <a:xfrm>
                <a:off x="43" y="864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2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50" name="Rectangle 28"/>
              <p:cNvSpPr>
                <a:spLocks noChangeArrowheads="1"/>
              </p:cNvSpPr>
              <p:nvPr/>
            </p:nvSpPr>
            <p:spPr bwMode="auto">
              <a:xfrm>
                <a:off x="0" y="864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80" name="Group 29"/>
            <p:cNvGrpSpPr>
              <a:grpSpLocks/>
            </p:cNvGrpSpPr>
            <p:nvPr/>
          </p:nvGrpSpPr>
          <p:grpSpPr bwMode="auto">
            <a:xfrm>
              <a:off x="1083" y="2062"/>
              <a:ext cx="1102" cy="234"/>
              <a:chOff x="518" y="864"/>
              <a:chExt cx="662" cy="384"/>
            </a:xfrm>
          </p:grpSpPr>
          <p:sp>
            <p:nvSpPr>
              <p:cNvPr id="70747" name="Rectangle 30"/>
              <p:cNvSpPr>
                <a:spLocks noChangeArrowheads="1"/>
              </p:cNvSpPr>
              <p:nvPr/>
            </p:nvSpPr>
            <p:spPr bwMode="auto">
              <a:xfrm>
                <a:off x="561" y="864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线性代数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48" name="Rectangle 31"/>
              <p:cNvSpPr>
                <a:spLocks noChangeArrowheads="1"/>
              </p:cNvSpPr>
              <p:nvPr/>
            </p:nvSpPr>
            <p:spPr bwMode="auto">
              <a:xfrm>
                <a:off x="518" y="864"/>
                <a:ext cx="66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81" name="Group 32"/>
            <p:cNvGrpSpPr>
              <a:grpSpLocks/>
            </p:cNvGrpSpPr>
            <p:nvPr/>
          </p:nvGrpSpPr>
          <p:grpSpPr bwMode="auto">
            <a:xfrm>
              <a:off x="2185" y="2062"/>
              <a:ext cx="743" cy="234"/>
              <a:chOff x="1180" y="864"/>
              <a:chExt cx="446" cy="384"/>
            </a:xfrm>
          </p:grpSpPr>
          <p:sp>
            <p:nvSpPr>
              <p:cNvPr id="70745" name="Rectangle 33"/>
              <p:cNvSpPr>
                <a:spLocks noChangeArrowheads="1"/>
              </p:cNvSpPr>
              <p:nvPr/>
            </p:nvSpPr>
            <p:spPr bwMode="auto">
              <a:xfrm>
                <a:off x="1223" y="864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4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46" name="Rectangle 34"/>
              <p:cNvSpPr>
                <a:spLocks noChangeArrowheads="1"/>
              </p:cNvSpPr>
              <p:nvPr/>
            </p:nvSpPr>
            <p:spPr bwMode="auto">
              <a:xfrm>
                <a:off x="1180" y="864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82" name="Group 35"/>
            <p:cNvGrpSpPr>
              <a:grpSpLocks/>
            </p:cNvGrpSpPr>
            <p:nvPr/>
          </p:nvGrpSpPr>
          <p:grpSpPr bwMode="auto">
            <a:xfrm>
              <a:off x="221" y="2296"/>
              <a:ext cx="862" cy="233"/>
              <a:chOff x="0" y="1248"/>
              <a:chExt cx="518" cy="384"/>
            </a:xfrm>
          </p:grpSpPr>
          <p:sp>
            <p:nvSpPr>
              <p:cNvPr id="70743" name="Rectangle 36"/>
              <p:cNvSpPr>
                <a:spLocks noChangeArrowheads="1"/>
              </p:cNvSpPr>
              <p:nvPr/>
            </p:nvSpPr>
            <p:spPr bwMode="auto">
              <a:xfrm>
                <a:off x="43" y="1248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3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44" name="Rectangle 37"/>
              <p:cNvSpPr>
                <a:spLocks noChangeArrowheads="1"/>
              </p:cNvSpPr>
              <p:nvPr/>
            </p:nvSpPr>
            <p:spPr bwMode="auto">
              <a:xfrm>
                <a:off x="0" y="1248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83" name="Group 38"/>
            <p:cNvGrpSpPr>
              <a:grpSpLocks/>
            </p:cNvGrpSpPr>
            <p:nvPr/>
          </p:nvGrpSpPr>
          <p:grpSpPr bwMode="auto">
            <a:xfrm>
              <a:off x="1083" y="2296"/>
              <a:ext cx="1102" cy="233"/>
              <a:chOff x="518" y="1248"/>
              <a:chExt cx="662" cy="384"/>
            </a:xfrm>
          </p:grpSpPr>
          <p:sp>
            <p:nvSpPr>
              <p:cNvPr id="70741" name="Rectangle 39"/>
              <p:cNvSpPr>
                <a:spLocks noChangeArrowheads="1"/>
              </p:cNvSpPr>
              <p:nvPr/>
            </p:nvSpPr>
            <p:spPr bwMode="auto">
              <a:xfrm>
                <a:off x="561" y="1248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最优化方法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42" name="Rectangle 40"/>
              <p:cNvSpPr>
                <a:spLocks noChangeArrowheads="1"/>
              </p:cNvSpPr>
              <p:nvPr/>
            </p:nvSpPr>
            <p:spPr bwMode="auto">
              <a:xfrm>
                <a:off x="518" y="1248"/>
                <a:ext cx="66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84" name="Group 41"/>
            <p:cNvGrpSpPr>
              <a:grpSpLocks/>
            </p:cNvGrpSpPr>
            <p:nvPr/>
          </p:nvGrpSpPr>
          <p:grpSpPr bwMode="auto">
            <a:xfrm>
              <a:off x="2185" y="2296"/>
              <a:ext cx="743" cy="233"/>
              <a:chOff x="1180" y="1248"/>
              <a:chExt cx="446" cy="384"/>
            </a:xfrm>
          </p:grpSpPr>
          <p:sp>
            <p:nvSpPr>
              <p:cNvPr id="70739" name="Rectangle 42"/>
              <p:cNvSpPr>
                <a:spLocks noChangeArrowheads="1"/>
              </p:cNvSpPr>
              <p:nvPr/>
            </p:nvSpPr>
            <p:spPr bwMode="auto">
              <a:xfrm>
                <a:off x="1223" y="1248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4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40" name="Rectangle 43"/>
              <p:cNvSpPr>
                <a:spLocks noChangeArrowheads="1"/>
              </p:cNvSpPr>
              <p:nvPr/>
            </p:nvSpPr>
            <p:spPr bwMode="auto">
              <a:xfrm>
                <a:off x="1180" y="1248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85" name="Group 44"/>
            <p:cNvGrpSpPr>
              <a:grpSpLocks/>
            </p:cNvGrpSpPr>
            <p:nvPr/>
          </p:nvGrpSpPr>
          <p:grpSpPr bwMode="auto">
            <a:xfrm>
              <a:off x="221" y="2529"/>
              <a:ext cx="862" cy="234"/>
              <a:chOff x="0" y="1632"/>
              <a:chExt cx="518" cy="384"/>
            </a:xfrm>
          </p:grpSpPr>
          <p:sp>
            <p:nvSpPr>
              <p:cNvPr id="70737" name="Rectangle 45"/>
              <p:cNvSpPr>
                <a:spLocks noChangeArrowheads="1"/>
              </p:cNvSpPr>
              <p:nvPr/>
            </p:nvSpPr>
            <p:spPr bwMode="auto">
              <a:xfrm>
                <a:off x="43" y="1632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4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38" name="Rectangle 46"/>
              <p:cNvSpPr>
                <a:spLocks noChangeArrowheads="1"/>
              </p:cNvSpPr>
              <p:nvPr/>
            </p:nvSpPr>
            <p:spPr bwMode="auto">
              <a:xfrm>
                <a:off x="0" y="1632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86" name="Group 47"/>
            <p:cNvGrpSpPr>
              <a:grpSpLocks/>
            </p:cNvGrpSpPr>
            <p:nvPr/>
          </p:nvGrpSpPr>
          <p:grpSpPr bwMode="auto">
            <a:xfrm>
              <a:off x="1083" y="2529"/>
              <a:ext cx="1102" cy="234"/>
              <a:chOff x="518" y="1632"/>
              <a:chExt cx="662" cy="384"/>
            </a:xfrm>
          </p:grpSpPr>
          <p:sp>
            <p:nvSpPr>
              <p:cNvPr id="70735" name="Rectangle 48"/>
              <p:cNvSpPr>
                <a:spLocks noChangeArrowheads="1"/>
              </p:cNvSpPr>
              <p:nvPr/>
            </p:nvSpPr>
            <p:spPr bwMode="auto">
              <a:xfrm>
                <a:off x="561" y="1632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数据结构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36" name="Rectangle 49"/>
              <p:cNvSpPr>
                <a:spLocks noChangeArrowheads="1"/>
              </p:cNvSpPr>
              <p:nvPr/>
            </p:nvSpPr>
            <p:spPr bwMode="auto">
              <a:xfrm>
                <a:off x="518" y="1632"/>
                <a:ext cx="66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87" name="Group 50"/>
            <p:cNvGrpSpPr>
              <a:grpSpLocks/>
            </p:cNvGrpSpPr>
            <p:nvPr/>
          </p:nvGrpSpPr>
          <p:grpSpPr bwMode="auto">
            <a:xfrm>
              <a:off x="2185" y="2529"/>
              <a:ext cx="743" cy="234"/>
              <a:chOff x="1180" y="1632"/>
              <a:chExt cx="446" cy="384"/>
            </a:xfrm>
          </p:grpSpPr>
          <p:sp>
            <p:nvSpPr>
              <p:cNvPr id="70733" name="Rectangle 51"/>
              <p:cNvSpPr>
                <a:spLocks noChangeArrowheads="1"/>
              </p:cNvSpPr>
              <p:nvPr/>
            </p:nvSpPr>
            <p:spPr bwMode="auto">
              <a:xfrm>
                <a:off x="1223" y="1632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3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34" name="Rectangle 52"/>
              <p:cNvSpPr>
                <a:spLocks noChangeArrowheads="1"/>
              </p:cNvSpPr>
              <p:nvPr/>
            </p:nvSpPr>
            <p:spPr bwMode="auto">
              <a:xfrm>
                <a:off x="1180" y="1632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88" name="Group 53"/>
            <p:cNvGrpSpPr>
              <a:grpSpLocks/>
            </p:cNvGrpSpPr>
            <p:nvPr/>
          </p:nvGrpSpPr>
          <p:grpSpPr bwMode="auto">
            <a:xfrm>
              <a:off x="221" y="2763"/>
              <a:ext cx="862" cy="234"/>
              <a:chOff x="0" y="2016"/>
              <a:chExt cx="518" cy="384"/>
            </a:xfrm>
          </p:grpSpPr>
          <p:sp>
            <p:nvSpPr>
              <p:cNvPr id="70731" name="Rectangle 54"/>
              <p:cNvSpPr>
                <a:spLocks noChangeArrowheads="1"/>
              </p:cNvSpPr>
              <p:nvPr/>
            </p:nvSpPr>
            <p:spPr bwMode="auto">
              <a:xfrm>
                <a:off x="43" y="2016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5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32" name="Rectangle 55"/>
              <p:cNvSpPr>
                <a:spLocks noChangeArrowheads="1"/>
              </p:cNvSpPr>
              <p:nvPr/>
            </p:nvSpPr>
            <p:spPr bwMode="auto">
              <a:xfrm>
                <a:off x="0" y="2016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89" name="Group 56"/>
            <p:cNvGrpSpPr>
              <a:grpSpLocks/>
            </p:cNvGrpSpPr>
            <p:nvPr/>
          </p:nvGrpSpPr>
          <p:grpSpPr bwMode="auto">
            <a:xfrm>
              <a:off x="1083" y="2763"/>
              <a:ext cx="1102" cy="234"/>
              <a:chOff x="518" y="2016"/>
              <a:chExt cx="662" cy="384"/>
            </a:xfrm>
          </p:grpSpPr>
          <p:sp>
            <p:nvSpPr>
              <p:cNvPr id="70729" name="Rectangle 57"/>
              <p:cNvSpPr>
                <a:spLocks noChangeArrowheads="1"/>
              </p:cNvSpPr>
              <p:nvPr/>
            </p:nvSpPr>
            <p:spPr bwMode="auto">
              <a:xfrm>
                <a:off x="561" y="2016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应用统计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30" name="Rectangle 58"/>
              <p:cNvSpPr>
                <a:spLocks noChangeArrowheads="1"/>
              </p:cNvSpPr>
              <p:nvPr/>
            </p:nvSpPr>
            <p:spPr bwMode="auto">
              <a:xfrm>
                <a:off x="518" y="2016"/>
                <a:ext cx="66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90" name="Group 59"/>
            <p:cNvGrpSpPr>
              <a:grpSpLocks/>
            </p:cNvGrpSpPr>
            <p:nvPr/>
          </p:nvGrpSpPr>
          <p:grpSpPr bwMode="auto">
            <a:xfrm>
              <a:off x="2185" y="2763"/>
              <a:ext cx="743" cy="234"/>
              <a:chOff x="1180" y="2016"/>
              <a:chExt cx="446" cy="384"/>
            </a:xfrm>
          </p:grpSpPr>
          <p:sp>
            <p:nvSpPr>
              <p:cNvPr id="70727" name="Rectangle 60"/>
              <p:cNvSpPr>
                <a:spLocks noChangeArrowheads="1"/>
              </p:cNvSpPr>
              <p:nvPr/>
            </p:nvSpPr>
            <p:spPr bwMode="auto">
              <a:xfrm>
                <a:off x="1223" y="2016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4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28" name="Rectangle 61"/>
              <p:cNvSpPr>
                <a:spLocks noChangeArrowheads="1"/>
              </p:cNvSpPr>
              <p:nvPr/>
            </p:nvSpPr>
            <p:spPr bwMode="auto">
              <a:xfrm>
                <a:off x="1180" y="2016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91" name="Group 62"/>
            <p:cNvGrpSpPr>
              <a:grpSpLocks/>
            </p:cNvGrpSpPr>
            <p:nvPr/>
          </p:nvGrpSpPr>
          <p:grpSpPr bwMode="auto">
            <a:xfrm>
              <a:off x="221" y="2997"/>
              <a:ext cx="862" cy="234"/>
              <a:chOff x="0" y="2400"/>
              <a:chExt cx="518" cy="384"/>
            </a:xfrm>
          </p:grpSpPr>
          <p:sp>
            <p:nvSpPr>
              <p:cNvPr id="70725" name="Rectangle 63"/>
              <p:cNvSpPr>
                <a:spLocks noChangeArrowheads="1"/>
              </p:cNvSpPr>
              <p:nvPr/>
            </p:nvSpPr>
            <p:spPr bwMode="auto">
              <a:xfrm>
                <a:off x="43" y="2400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6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26" name="Rectangle 64"/>
              <p:cNvSpPr>
                <a:spLocks noChangeArrowheads="1"/>
              </p:cNvSpPr>
              <p:nvPr/>
            </p:nvSpPr>
            <p:spPr bwMode="auto">
              <a:xfrm>
                <a:off x="0" y="2400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92" name="Group 65"/>
            <p:cNvGrpSpPr>
              <a:grpSpLocks/>
            </p:cNvGrpSpPr>
            <p:nvPr/>
          </p:nvGrpSpPr>
          <p:grpSpPr bwMode="auto">
            <a:xfrm>
              <a:off x="1083" y="2997"/>
              <a:ext cx="1102" cy="234"/>
              <a:chOff x="518" y="2400"/>
              <a:chExt cx="662" cy="384"/>
            </a:xfrm>
          </p:grpSpPr>
          <p:sp>
            <p:nvSpPr>
              <p:cNvPr id="70723" name="Rectangle 66"/>
              <p:cNvSpPr>
                <a:spLocks noChangeArrowheads="1"/>
              </p:cNvSpPr>
              <p:nvPr/>
            </p:nvSpPr>
            <p:spPr bwMode="auto">
              <a:xfrm>
                <a:off x="561" y="2400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计算机模拟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24" name="Rectangle 67"/>
              <p:cNvSpPr>
                <a:spLocks noChangeArrowheads="1"/>
              </p:cNvSpPr>
              <p:nvPr/>
            </p:nvSpPr>
            <p:spPr bwMode="auto">
              <a:xfrm>
                <a:off x="518" y="2400"/>
                <a:ext cx="66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93" name="Group 68"/>
            <p:cNvGrpSpPr>
              <a:grpSpLocks/>
            </p:cNvGrpSpPr>
            <p:nvPr/>
          </p:nvGrpSpPr>
          <p:grpSpPr bwMode="auto">
            <a:xfrm>
              <a:off x="2185" y="2997"/>
              <a:ext cx="743" cy="234"/>
              <a:chOff x="1180" y="2400"/>
              <a:chExt cx="446" cy="384"/>
            </a:xfrm>
          </p:grpSpPr>
          <p:sp>
            <p:nvSpPr>
              <p:cNvPr id="70721" name="Rectangle 69"/>
              <p:cNvSpPr>
                <a:spLocks noChangeArrowheads="1"/>
              </p:cNvSpPr>
              <p:nvPr/>
            </p:nvSpPr>
            <p:spPr bwMode="auto">
              <a:xfrm>
                <a:off x="1223" y="2400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3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22" name="Rectangle 70"/>
              <p:cNvSpPr>
                <a:spLocks noChangeArrowheads="1"/>
              </p:cNvSpPr>
              <p:nvPr/>
            </p:nvSpPr>
            <p:spPr bwMode="auto">
              <a:xfrm>
                <a:off x="1180" y="2400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94" name="Group 71"/>
            <p:cNvGrpSpPr>
              <a:grpSpLocks/>
            </p:cNvGrpSpPr>
            <p:nvPr/>
          </p:nvGrpSpPr>
          <p:grpSpPr bwMode="auto">
            <a:xfrm>
              <a:off x="221" y="3231"/>
              <a:ext cx="862" cy="233"/>
              <a:chOff x="0" y="2784"/>
              <a:chExt cx="518" cy="384"/>
            </a:xfrm>
          </p:grpSpPr>
          <p:sp>
            <p:nvSpPr>
              <p:cNvPr id="70719" name="Rectangle 72"/>
              <p:cNvSpPr>
                <a:spLocks noChangeArrowheads="1"/>
              </p:cNvSpPr>
              <p:nvPr/>
            </p:nvSpPr>
            <p:spPr bwMode="auto">
              <a:xfrm>
                <a:off x="43" y="2784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7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20" name="Rectangle 73"/>
              <p:cNvSpPr>
                <a:spLocks noChangeArrowheads="1"/>
              </p:cNvSpPr>
              <p:nvPr/>
            </p:nvSpPr>
            <p:spPr bwMode="auto">
              <a:xfrm>
                <a:off x="0" y="2784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95" name="Group 74"/>
            <p:cNvGrpSpPr>
              <a:grpSpLocks/>
            </p:cNvGrpSpPr>
            <p:nvPr/>
          </p:nvGrpSpPr>
          <p:grpSpPr bwMode="auto">
            <a:xfrm>
              <a:off x="1083" y="3231"/>
              <a:ext cx="1102" cy="233"/>
              <a:chOff x="518" y="2784"/>
              <a:chExt cx="662" cy="384"/>
            </a:xfrm>
          </p:grpSpPr>
          <p:sp>
            <p:nvSpPr>
              <p:cNvPr id="70717" name="Rectangle 75"/>
              <p:cNvSpPr>
                <a:spLocks noChangeArrowheads="1"/>
              </p:cNvSpPr>
              <p:nvPr/>
            </p:nvSpPr>
            <p:spPr bwMode="auto">
              <a:xfrm>
                <a:off x="561" y="2784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计算机编程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18" name="Rectangle 76"/>
              <p:cNvSpPr>
                <a:spLocks noChangeArrowheads="1"/>
              </p:cNvSpPr>
              <p:nvPr/>
            </p:nvSpPr>
            <p:spPr bwMode="auto">
              <a:xfrm>
                <a:off x="518" y="2784"/>
                <a:ext cx="66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96" name="Group 77"/>
            <p:cNvGrpSpPr>
              <a:grpSpLocks/>
            </p:cNvGrpSpPr>
            <p:nvPr/>
          </p:nvGrpSpPr>
          <p:grpSpPr bwMode="auto">
            <a:xfrm>
              <a:off x="2185" y="3231"/>
              <a:ext cx="743" cy="233"/>
              <a:chOff x="1180" y="2784"/>
              <a:chExt cx="446" cy="384"/>
            </a:xfrm>
          </p:grpSpPr>
          <p:sp>
            <p:nvSpPr>
              <p:cNvPr id="70715" name="Rectangle 78"/>
              <p:cNvSpPr>
                <a:spLocks noChangeArrowheads="1"/>
              </p:cNvSpPr>
              <p:nvPr/>
            </p:nvSpPr>
            <p:spPr bwMode="auto">
              <a:xfrm>
                <a:off x="1223" y="2784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2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16" name="Rectangle 79"/>
              <p:cNvSpPr>
                <a:spLocks noChangeArrowheads="1"/>
              </p:cNvSpPr>
              <p:nvPr/>
            </p:nvSpPr>
            <p:spPr bwMode="auto">
              <a:xfrm>
                <a:off x="1180" y="2784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97" name="Group 80"/>
            <p:cNvGrpSpPr>
              <a:grpSpLocks/>
            </p:cNvGrpSpPr>
            <p:nvPr/>
          </p:nvGrpSpPr>
          <p:grpSpPr bwMode="auto">
            <a:xfrm>
              <a:off x="221" y="3464"/>
              <a:ext cx="862" cy="234"/>
              <a:chOff x="0" y="3168"/>
              <a:chExt cx="518" cy="384"/>
            </a:xfrm>
          </p:grpSpPr>
          <p:sp>
            <p:nvSpPr>
              <p:cNvPr id="70713" name="Rectangle 81"/>
              <p:cNvSpPr>
                <a:spLocks noChangeArrowheads="1"/>
              </p:cNvSpPr>
              <p:nvPr/>
            </p:nvSpPr>
            <p:spPr bwMode="auto">
              <a:xfrm>
                <a:off x="43" y="3168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8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14" name="Rectangle 82"/>
              <p:cNvSpPr>
                <a:spLocks noChangeArrowheads="1"/>
              </p:cNvSpPr>
              <p:nvPr/>
            </p:nvSpPr>
            <p:spPr bwMode="auto">
              <a:xfrm>
                <a:off x="0" y="3168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98" name="Group 83"/>
            <p:cNvGrpSpPr>
              <a:grpSpLocks/>
            </p:cNvGrpSpPr>
            <p:nvPr/>
          </p:nvGrpSpPr>
          <p:grpSpPr bwMode="auto">
            <a:xfrm>
              <a:off x="1083" y="3464"/>
              <a:ext cx="1102" cy="234"/>
              <a:chOff x="518" y="3168"/>
              <a:chExt cx="662" cy="384"/>
            </a:xfrm>
          </p:grpSpPr>
          <p:sp>
            <p:nvSpPr>
              <p:cNvPr id="70711" name="Rectangle 84"/>
              <p:cNvSpPr>
                <a:spLocks noChangeArrowheads="1"/>
              </p:cNvSpPr>
              <p:nvPr/>
            </p:nvSpPr>
            <p:spPr bwMode="auto">
              <a:xfrm>
                <a:off x="561" y="3168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预测理论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12" name="Rectangle 85"/>
              <p:cNvSpPr>
                <a:spLocks noChangeArrowheads="1"/>
              </p:cNvSpPr>
              <p:nvPr/>
            </p:nvSpPr>
            <p:spPr bwMode="auto">
              <a:xfrm>
                <a:off x="518" y="3168"/>
                <a:ext cx="66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99" name="Group 86"/>
            <p:cNvGrpSpPr>
              <a:grpSpLocks/>
            </p:cNvGrpSpPr>
            <p:nvPr/>
          </p:nvGrpSpPr>
          <p:grpSpPr bwMode="auto">
            <a:xfrm>
              <a:off x="2185" y="3464"/>
              <a:ext cx="743" cy="234"/>
              <a:chOff x="1180" y="3168"/>
              <a:chExt cx="446" cy="384"/>
            </a:xfrm>
          </p:grpSpPr>
          <p:sp>
            <p:nvSpPr>
              <p:cNvPr id="70709" name="Rectangle 87"/>
              <p:cNvSpPr>
                <a:spLocks noChangeArrowheads="1"/>
              </p:cNvSpPr>
              <p:nvPr/>
            </p:nvSpPr>
            <p:spPr bwMode="auto">
              <a:xfrm>
                <a:off x="1223" y="3168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2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10" name="Rectangle 88"/>
              <p:cNvSpPr>
                <a:spLocks noChangeArrowheads="1"/>
              </p:cNvSpPr>
              <p:nvPr/>
            </p:nvSpPr>
            <p:spPr bwMode="auto">
              <a:xfrm>
                <a:off x="1180" y="3168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700" name="Group 89"/>
            <p:cNvGrpSpPr>
              <a:grpSpLocks/>
            </p:cNvGrpSpPr>
            <p:nvPr/>
          </p:nvGrpSpPr>
          <p:grpSpPr bwMode="auto">
            <a:xfrm>
              <a:off x="221" y="3698"/>
              <a:ext cx="862" cy="234"/>
              <a:chOff x="0" y="3552"/>
              <a:chExt cx="518" cy="384"/>
            </a:xfrm>
          </p:grpSpPr>
          <p:sp>
            <p:nvSpPr>
              <p:cNvPr id="70707" name="Rectangle 90"/>
              <p:cNvSpPr>
                <a:spLocks noChangeArrowheads="1"/>
              </p:cNvSpPr>
              <p:nvPr/>
            </p:nvSpPr>
            <p:spPr bwMode="auto">
              <a:xfrm>
                <a:off x="43" y="3552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9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08" name="Rectangle 91"/>
              <p:cNvSpPr>
                <a:spLocks noChangeArrowheads="1"/>
              </p:cNvSpPr>
              <p:nvPr/>
            </p:nvSpPr>
            <p:spPr bwMode="auto">
              <a:xfrm>
                <a:off x="0" y="3552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701" name="Group 92"/>
            <p:cNvGrpSpPr>
              <a:grpSpLocks/>
            </p:cNvGrpSpPr>
            <p:nvPr/>
          </p:nvGrpSpPr>
          <p:grpSpPr bwMode="auto">
            <a:xfrm>
              <a:off x="1083" y="3698"/>
              <a:ext cx="1102" cy="234"/>
              <a:chOff x="518" y="3552"/>
              <a:chExt cx="662" cy="384"/>
            </a:xfrm>
          </p:grpSpPr>
          <p:sp>
            <p:nvSpPr>
              <p:cNvPr id="70705" name="Rectangle 93"/>
              <p:cNvSpPr>
                <a:spLocks noChangeArrowheads="1"/>
              </p:cNvSpPr>
              <p:nvPr/>
            </p:nvSpPr>
            <p:spPr bwMode="auto">
              <a:xfrm>
                <a:off x="561" y="3552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数学实验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06" name="Rectangle 94"/>
              <p:cNvSpPr>
                <a:spLocks noChangeArrowheads="1"/>
              </p:cNvSpPr>
              <p:nvPr/>
            </p:nvSpPr>
            <p:spPr bwMode="auto">
              <a:xfrm>
                <a:off x="518" y="3552"/>
                <a:ext cx="66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702" name="Group 95"/>
            <p:cNvGrpSpPr>
              <a:grpSpLocks/>
            </p:cNvGrpSpPr>
            <p:nvPr/>
          </p:nvGrpSpPr>
          <p:grpSpPr bwMode="auto">
            <a:xfrm>
              <a:off x="2185" y="3698"/>
              <a:ext cx="743" cy="234"/>
              <a:chOff x="1180" y="3552"/>
              <a:chExt cx="446" cy="384"/>
            </a:xfrm>
          </p:grpSpPr>
          <p:sp>
            <p:nvSpPr>
              <p:cNvPr id="70703" name="Rectangle 96"/>
              <p:cNvSpPr>
                <a:spLocks noChangeArrowheads="1"/>
              </p:cNvSpPr>
              <p:nvPr/>
            </p:nvSpPr>
            <p:spPr bwMode="auto">
              <a:xfrm>
                <a:off x="1223" y="3552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3</a:t>
                </a:r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70704" name="Rectangle 97"/>
              <p:cNvSpPr>
                <a:spLocks noChangeArrowheads="1"/>
              </p:cNvSpPr>
              <p:nvPr/>
            </p:nvSpPr>
            <p:spPr bwMode="auto">
              <a:xfrm>
                <a:off x="1180" y="3552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41985" name="Group 98"/>
          <p:cNvGrpSpPr>
            <a:grpSpLocks/>
          </p:cNvGrpSpPr>
          <p:nvPr/>
        </p:nvGrpSpPr>
        <p:grpSpPr bwMode="auto">
          <a:xfrm>
            <a:off x="1143000" y="2971800"/>
            <a:ext cx="457200" cy="3429000"/>
            <a:chOff x="720" y="1872"/>
            <a:chExt cx="288" cy="2160"/>
          </a:xfrm>
        </p:grpSpPr>
        <p:sp>
          <p:nvSpPr>
            <p:cNvPr id="70669" name="Text Box 99"/>
            <p:cNvSpPr txBox="1">
              <a:spLocks noChangeArrowheads="1"/>
            </p:cNvSpPr>
            <p:nvPr/>
          </p:nvSpPr>
          <p:spPr bwMode="auto">
            <a:xfrm>
              <a:off x="720" y="1872"/>
              <a:ext cx="288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sym typeface="Symbol" panose="05050102010706020507" pitchFamily="18" charset="2"/>
                </a:rPr>
                <a:t>   </a:t>
              </a:r>
            </a:p>
          </p:txBody>
        </p:sp>
        <p:sp>
          <p:nvSpPr>
            <p:cNvPr id="70670" name="Text Box 100"/>
            <p:cNvSpPr txBox="1">
              <a:spLocks noChangeArrowheads="1"/>
            </p:cNvSpPr>
            <p:nvPr/>
          </p:nvSpPr>
          <p:spPr bwMode="auto">
            <a:xfrm>
              <a:off x="720" y="37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sym typeface="Symbol" panose="05050102010706020507" pitchFamily="18" charset="2"/>
                </a:rPr>
                <a:t>  </a:t>
              </a:r>
            </a:p>
          </p:txBody>
        </p:sp>
        <p:sp>
          <p:nvSpPr>
            <p:cNvPr id="70671" name="Text Box 101"/>
            <p:cNvSpPr txBox="1">
              <a:spLocks noChangeArrowheads="1"/>
            </p:cNvSpPr>
            <p:nvPr/>
          </p:nvSpPr>
          <p:spPr bwMode="auto">
            <a:xfrm>
              <a:off x="720" y="2784"/>
              <a:ext cx="288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sym typeface="Symbol" panose="05050102010706020507" pitchFamily="18" charset="2"/>
                </a:rPr>
                <a:t>   </a:t>
              </a:r>
            </a:p>
          </p:txBody>
        </p:sp>
        <p:sp>
          <p:nvSpPr>
            <p:cNvPr id="70672" name="Text Box 102"/>
            <p:cNvSpPr txBox="1">
              <a:spLocks noChangeArrowheads="1"/>
            </p:cNvSpPr>
            <p:nvPr/>
          </p:nvSpPr>
          <p:spPr bwMode="auto">
            <a:xfrm>
              <a:off x="720" y="25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sym typeface="Symbol" panose="05050102010706020507" pitchFamily="18" charset="2"/>
                </a:rPr>
                <a:t>  </a:t>
              </a:r>
            </a:p>
          </p:txBody>
        </p:sp>
      </p:grpSp>
      <p:grpSp>
        <p:nvGrpSpPr>
          <p:cNvPr id="41986" name="Group 106"/>
          <p:cNvGrpSpPr>
            <a:grpSpLocks/>
          </p:cNvGrpSpPr>
          <p:nvPr/>
        </p:nvGrpSpPr>
        <p:grpSpPr bwMode="auto">
          <a:xfrm>
            <a:off x="685800" y="1828800"/>
            <a:ext cx="6029325" cy="520700"/>
            <a:chOff x="432" y="1152"/>
            <a:chExt cx="3695" cy="352"/>
          </a:xfrm>
        </p:grpSpPr>
        <p:graphicFrame>
          <p:nvGraphicFramePr>
            <p:cNvPr id="70667" name="Object 104"/>
            <p:cNvGraphicFramePr>
              <a:graphicFrameLocks noChangeAspect="1"/>
            </p:cNvGraphicFramePr>
            <p:nvPr/>
          </p:nvGraphicFramePr>
          <p:xfrm>
            <a:off x="671" y="1152"/>
            <a:ext cx="345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公式" r:id="rId7" imgW="2145369" imgH="215806" progId="Equation.3">
                    <p:embed/>
                  </p:oleObj>
                </mc:Choice>
                <mc:Fallback>
                  <p:oleObj name="公式" r:id="rId7" imgW="2145369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" y="1152"/>
                          <a:ext cx="3456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8" name="AutoShape 105"/>
            <p:cNvSpPr>
              <a:spLocks noChangeArrowheads="1"/>
            </p:cNvSpPr>
            <p:nvPr/>
          </p:nvSpPr>
          <p:spPr bwMode="auto">
            <a:xfrm>
              <a:off x="432" y="1152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70666" name="Object 107"/>
          <p:cNvGraphicFramePr>
            <a:graphicFrameLocks noChangeAspect="1"/>
          </p:cNvGraphicFramePr>
          <p:nvPr/>
        </p:nvGraphicFramePr>
        <p:xfrm>
          <a:off x="7812088" y="544513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Clip" r:id="rId9" imgW="761744" imgH="434194" progId="MS_ClipArt_Gallery.2">
                  <p:embed/>
                </p:oleObj>
              </mc:Choice>
              <mc:Fallback>
                <p:oleObj name="Clip" r:id="rId9" imgW="761744" imgH="43419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544513"/>
                        <a:ext cx="838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281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 autoUpdateAnimBg="0"/>
      <p:bldP spid="6042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581400" y="547688"/>
            <a:ext cx="2209800" cy="519112"/>
          </a:xfrm>
          <a:prstGeom prst="rect">
            <a:avLst/>
          </a:prstGeom>
          <a:solidFill>
            <a:srgbClr val="BA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讨论与思考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838200" y="1347788"/>
          <a:ext cx="29718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公式" r:id="rId3" imgW="1231366" imgH="215806" progId="Equation.3">
                  <p:embed/>
                </p:oleObj>
              </mc:Choice>
              <mc:Fallback>
                <p:oleObj name="公式" r:id="rId3" imgW="123136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47788"/>
                        <a:ext cx="29718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1219200" y="3367088"/>
          <a:ext cx="1447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r:id="rId5" imgW="571252" imgH="215806" progId="Equation.3">
                  <p:embed/>
                </p:oleObj>
              </mc:Choice>
              <mc:Fallback>
                <p:oleObj r:id="rId5" imgW="57125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367088"/>
                        <a:ext cx="1447800" cy="555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4181475" y="1323975"/>
          <a:ext cx="41243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7" imgW="1600200" imgH="215900" progId="Equation.3">
                  <p:embed/>
                </p:oleObj>
              </mc:Choice>
              <mc:Fallback>
                <p:oleObj name="Equation" r:id="rId7" imgW="1600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5" y="1323975"/>
                        <a:ext cx="41243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990600" y="4052888"/>
            <a:ext cx="7543800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最优解</a:t>
            </a:r>
            <a:r>
              <a:rPr lang="zh-CN" altLang="en-US" sz="2800" b="1">
                <a:latin typeface="宋体" panose="02010600030101010101" pitchFamily="2" charset="-122"/>
              </a:rPr>
              <a:t>与</a:t>
            </a:r>
            <a:r>
              <a:rPr lang="zh-CN" altLang="en-US" sz="2800" b="1" i="1"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baseline="-25000"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ea typeface="楷体_GB2312" pitchFamily="49" charset="-122"/>
                <a:sym typeface="Symbol" panose="05050102010706020507" pitchFamily="18" charset="2"/>
              </a:rPr>
              <a:t>=0</a:t>
            </a:r>
            <a:r>
              <a:rPr lang="zh-CN" altLang="en-US" sz="2800" b="1"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800" b="1" i="1"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baseline="-25000"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ea typeface="楷体_GB2312" pitchFamily="49" charset="-122"/>
                <a:sym typeface="Symbol" panose="05050102010706020507" pitchFamily="18" charset="2"/>
              </a:rPr>
              <a:t>=1</a:t>
            </a:r>
            <a:r>
              <a:rPr lang="zh-CN" altLang="en-US" sz="2800" b="1">
                <a:latin typeface="宋体" panose="02010600030101010101" pitchFamily="2" charset="-122"/>
              </a:rPr>
              <a:t>的结果相同</a:t>
            </a:r>
            <a:r>
              <a:rPr lang="en-US" altLang="zh-CN" sz="2800" b="1"/>
              <a:t>——</a:t>
            </a:r>
            <a:r>
              <a:rPr lang="zh-CN" altLang="en-US" sz="2800" b="1">
                <a:latin typeface="宋体" panose="02010600030101010101" pitchFamily="2" charset="-122"/>
              </a:rPr>
              <a:t>学分最多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1219200" y="4738688"/>
          <a:ext cx="144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9" imgW="583693" imgH="215713" progId="Equation.3">
                  <p:embed/>
                </p:oleObj>
              </mc:Choice>
              <mc:Fallback>
                <p:oleObj r:id="rId9" imgW="583693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38688"/>
                        <a:ext cx="1447800" cy="5461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381000" y="501650"/>
            <a:ext cx="24384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多目标规划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3886200" y="2147888"/>
          <a:ext cx="39973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11" imgW="1905000" imgH="457200" progId="Equation.3">
                  <p:embed/>
                </p:oleObj>
              </mc:Choice>
              <mc:Fallback>
                <p:oleObj name="Equation" r:id="rId11" imgW="1905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147888"/>
                        <a:ext cx="39973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1276350" y="2105025"/>
          <a:ext cx="161925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13" imgW="609336" imgH="431613" progId="Equation.3">
                  <p:embed/>
                </p:oleObj>
              </mc:Choice>
              <mc:Fallback>
                <p:oleObj name="Equation" r:id="rId13" imgW="60933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2105025"/>
                        <a:ext cx="161925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990600" y="5348288"/>
            <a:ext cx="75438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最优解</a:t>
            </a:r>
            <a:r>
              <a:rPr lang="zh-CN" altLang="en-US" sz="2800" b="1">
                <a:latin typeface="宋体" panose="02010600030101010101" pitchFamily="2" charset="-122"/>
              </a:rPr>
              <a:t>与</a:t>
            </a:r>
            <a:r>
              <a:rPr lang="zh-CN" altLang="en-US" sz="2800" b="1" i="1"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baseline="-25000"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ea typeface="楷体_GB2312" pitchFamily="49" charset="-122"/>
                <a:sym typeface="Symbol" panose="05050102010706020507" pitchFamily="18" charset="2"/>
              </a:rPr>
              <a:t>=1</a:t>
            </a:r>
            <a:r>
              <a:rPr lang="zh-CN" altLang="en-US" sz="2800" b="1"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800" b="1" i="1"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baseline="-25000"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ea typeface="楷体_GB2312" pitchFamily="49" charset="-122"/>
                <a:sym typeface="Symbol" panose="05050102010706020507" pitchFamily="18" charset="2"/>
              </a:rPr>
              <a:t>=0</a:t>
            </a:r>
            <a:r>
              <a:rPr lang="zh-CN" altLang="en-US" sz="2800" b="1">
                <a:latin typeface="宋体" panose="02010600030101010101" pitchFamily="2" charset="-122"/>
              </a:rPr>
              <a:t>的结果相同</a:t>
            </a:r>
            <a:r>
              <a:rPr lang="en-US" altLang="zh-CN" sz="2800" b="1"/>
              <a:t>——</a:t>
            </a:r>
            <a:r>
              <a:rPr lang="zh-CN" altLang="en-US" sz="2800" b="1">
                <a:latin typeface="宋体" panose="02010600030101010101" pitchFamily="2" charset="-122"/>
              </a:rPr>
              <a:t>课程最少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7694613" y="571500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Clip" r:id="rId15" imgW="761744" imgH="434194" progId="MS_ClipArt_Gallery.2">
                  <p:embed/>
                </p:oleObj>
              </mc:Choice>
              <mc:Fallback>
                <p:oleObj name="Clip" r:id="rId15" imgW="761744" imgH="43419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571500"/>
                        <a:ext cx="838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624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10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nimBg="1" autoUpdateAnimBg="0"/>
      <p:bldP spid="61446" grpId="0" animBg="1"/>
      <p:bldP spid="614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ChangeArrowheads="1"/>
          </p:cNvSpPr>
          <p:nvPr/>
        </p:nvSpPr>
        <p:spPr bwMode="auto">
          <a:xfrm>
            <a:off x="2843213" y="549275"/>
            <a:ext cx="2879725" cy="57626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ea typeface="楷体_GB2312" pitchFamily="49" charset="-122"/>
              </a:rPr>
              <a:t>   </a:t>
            </a:r>
            <a:r>
              <a:rPr lang="zh-CN" altLang="en-US" sz="3200" b="1">
                <a:ea typeface="楷体_GB2312" pitchFamily="49" charset="-122"/>
              </a:rPr>
              <a:t>选 课 策 略</a:t>
            </a:r>
            <a:endParaRPr lang="zh-CN" altLang="en-US" sz="320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72707" name="Object 5"/>
          <p:cNvGraphicFramePr>
            <a:graphicFrameLocks noChangeAspect="1"/>
          </p:cNvGraphicFramePr>
          <p:nvPr/>
        </p:nvGraphicFramePr>
        <p:xfrm>
          <a:off x="7467600" y="544513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Clip" r:id="rId3" imgW="761744" imgH="434194" progId="MS_ClipArt_Gallery.2">
                  <p:embed/>
                </p:oleObj>
              </mc:Choice>
              <mc:Fallback>
                <p:oleObj name="Clip" r:id="rId3" imgW="761744" imgH="43419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44513"/>
                        <a:ext cx="838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187450" y="1341438"/>
            <a:ext cx="6335713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用</a:t>
            </a:r>
            <a:r>
              <a:rPr lang="en-US" altLang="zh-CN" sz="2800" b="1">
                <a:ea typeface="楷体_GB2312" pitchFamily="49" charset="-122"/>
              </a:rPr>
              <a:t>0-1</a:t>
            </a:r>
            <a:r>
              <a:rPr lang="zh-CN" altLang="en-US" sz="2800" b="1">
                <a:ea typeface="楷体_GB2312" pitchFamily="49" charset="-122"/>
              </a:rPr>
              <a:t>变量表示策略选择是常用的方法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1258888" y="1916113"/>
            <a:ext cx="6913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“</a:t>
            </a:r>
            <a:r>
              <a:rPr lang="zh-CN" altLang="en-US" sz="2800" b="1"/>
              <a:t>要选甲 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)</a:t>
            </a:r>
            <a:r>
              <a:rPr lang="zh-CN" altLang="en-US" sz="2800" b="1"/>
              <a:t>必选乙 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)” </a:t>
            </a:r>
            <a:r>
              <a:rPr lang="zh-CN" altLang="en-US" sz="2800" b="1"/>
              <a:t>可用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 </a:t>
            </a:r>
            <a:r>
              <a:rPr lang="en-US" altLang="zh-CN" sz="2800" b="1">
                <a:sym typeface="Symbol" panose="05050102010706020507" pitchFamily="18" charset="2"/>
              </a:rPr>
              <a:t>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描述</a:t>
            </a:r>
            <a:r>
              <a:rPr lang="en-US" altLang="zh-CN" sz="2800" b="1"/>
              <a:t>.</a:t>
            </a:r>
            <a:endParaRPr lang="en-US" altLang="zh-CN" sz="2800" b="1" baseline="-25000"/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1258888" y="2563813"/>
            <a:ext cx="6913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“</a:t>
            </a:r>
            <a:r>
              <a:rPr lang="zh-CN" altLang="en-US" sz="2800" b="1"/>
              <a:t>要选甲 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)</a:t>
            </a:r>
            <a:r>
              <a:rPr lang="zh-CN" altLang="en-US" sz="2800" b="1"/>
              <a:t>必不选乙 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)” </a:t>
            </a:r>
            <a:r>
              <a:rPr lang="zh-CN" altLang="en-US" sz="2800" b="1"/>
              <a:t>怎样描述</a:t>
            </a:r>
            <a:r>
              <a:rPr lang="en-US" altLang="zh-CN" sz="2800" b="1"/>
              <a:t>?</a:t>
            </a:r>
            <a:endParaRPr lang="en-US" altLang="zh-CN" sz="2800" b="1" baseline="-25000"/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1258888" y="3211513"/>
            <a:ext cx="6913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“</a:t>
            </a:r>
            <a:r>
              <a:rPr lang="zh-CN" altLang="en-US" sz="2800" b="1"/>
              <a:t>甲乙二人至多选一人” 怎样描述</a:t>
            </a:r>
            <a:r>
              <a:rPr lang="en-US" altLang="zh-CN" sz="2800" b="1"/>
              <a:t>?</a:t>
            </a: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1258888" y="3860800"/>
            <a:ext cx="6913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“</a:t>
            </a:r>
            <a:r>
              <a:rPr lang="zh-CN" altLang="en-US" sz="2800" b="1"/>
              <a:t>甲乙二人至少选一人” 怎样描述</a:t>
            </a:r>
            <a:r>
              <a:rPr lang="en-US" altLang="zh-CN" sz="2800" b="1"/>
              <a:t>?</a:t>
            </a: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1331913" y="4508500"/>
            <a:ext cx="4608512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目标规划的处理方法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1258888" y="5156200"/>
            <a:ext cx="6913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加权组合成一个新目标</a:t>
            </a:r>
            <a:r>
              <a:rPr lang="en-US" altLang="zh-CN" sz="2800" b="1"/>
              <a:t>, </a:t>
            </a:r>
            <a:r>
              <a:rPr lang="zh-CN" altLang="en-US" sz="2800" b="1"/>
              <a:t>化为单目标规划</a:t>
            </a:r>
            <a:r>
              <a:rPr lang="en-US" altLang="zh-CN" sz="2800" b="1"/>
              <a:t>.</a:t>
            </a:r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1258888" y="5789613"/>
            <a:ext cx="6913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一个目标作为约束</a:t>
            </a:r>
            <a:r>
              <a:rPr lang="en-US" altLang="zh-CN" sz="2800" b="1"/>
              <a:t>,  </a:t>
            </a:r>
            <a:r>
              <a:rPr lang="zh-CN" altLang="en-US" sz="2800" b="1"/>
              <a:t>解另一个目标的规划</a:t>
            </a:r>
            <a:r>
              <a:rPr lang="en-US" altLang="zh-CN" sz="28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468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10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 animBg="1"/>
      <p:bldP spid="95239" grpId="0"/>
      <p:bldP spid="95240" grpId="0"/>
      <p:bldP spid="95241" grpId="0"/>
      <p:bldP spid="95242" grpId="0"/>
      <p:bldP spid="95243" grpId="0" animBg="1"/>
      <p:bldP spid="95244" grpId="0"/>
      <p:bldP spid="9524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749</Words>
  <Application>Microsoft Office PowerPoint</Application>
  <PresentationFormat>全屏显示(4:3)</PresentationFormat>
  <Paragraphs>236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Office 主题​​</vt:lpstr>
      <vt:lpstr>Clip</vt:lpstr>
      <vt:lpstr>公式</vt:lpstr>
      <vt:lpstr>Microsoft 公式 3.0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2</cp:revision>
  <dcterms:created xsi:type="dcterms:W3CDTF">2020-04-22T13:10:08Z</dcterms:created>
  <dcterms:modified xsi:type="dcterms:W3CDTF">2020-04-22T13:16:26Z</dcterms:modified>
</cp:coreProperties>
</file>