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.png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5034-EDC1-4171-A335-16D9915EFBA1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D885-6849-4629-8ADA-761133A78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22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5034-EDC1-4171-A335-16D9915EFBA1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D885-6849-4629-8ADA-761133A78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10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5034-EDC1-4171-A335-16D9915EFBA1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D885-6849-4629-8ADA-761133A78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2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5034-EDC1-4171-A335-16D9915EFBA1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D885-6849-4629-8ADA-761133A78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5034-EDC1-4171-A335-16D9915EFBA1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D885-6849-4629-8ADA-761133A78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0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5034-EDC1-4171-A335-16D9915EFBA1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D885-6849-4629-8ADA-761133A78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3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5034-EDC1-4171-A335-16D9915EFBA1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D885-6849-4629-8ADA-761133A78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4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5034-EDC1-4171-A335-16D9915EFBA1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D885-6849-4629-8ADA-761133A78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2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5034-EDC1-4171-A335-16D9915EFBA1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D885-6849-4629-8ADA-761133A78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8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5034-EDC1-4171-A335-16D9915EFBA1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D885-6849-4629-8ADA-761133A78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73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5034-EDC1-4171-A335-16D9915EFBA1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D885-6849-4629-8ADA-761133A78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18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D5034-EDC1-4171-A335-16D9915EFBA1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0D885-6849-4629-8ADA-761133A78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83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676400" y="623888"/>
            <a:ext cx="5105400" cy="5794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楷体_GB2312" pitchFamily="49" charset="-122"/>
              </a:rPr>
              <a:t>4.5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饮料厂的生产与检修</a:t>
            </a:r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7524750" y="647700"/>
          <a:ext cx="1295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761744" imgH="761744" progId="MS_ClipArt_Gallery.2">
                  <p:embed/>
                </p:oleObj>
              </mc:Choice>
              <mc:Fallback>
                <p:oleObj name="Clip" r:id="rId3" imgW="761744" imgH="76174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647700"/>
                        <a:ext cx="1295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667000" y="1995488"/>
            <a:ext cx="27432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800" b="1"/>
              <a:t>单阶段生产计划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590800" y="3443288"/>
            <a:ext cx="28194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多阶段生产计划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457200" y="4205288"/>
            <a:ext cx="26670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生产批量问题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457200" y="1385888"/>
            <a:ext cx="27432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企业生产计划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2590800" y="48910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考虑与产量无关的固定费用</a:t>
            </a:r>
            <a:r>
              <a:rPr lang="en-US" altLang="zh-CN" sz="2800" b="1"/>
              <a:t>.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2590800" y="56530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给优化模型求解带来新的困难</a:t>
            </a:r>
            <a:r>
              <a:rPr lang="en-US" altLang="zh-CN" sz="2800" b="1"/>
              <a:t>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733800" y="2376488"/>
            <a:ext cx="4648200" cy="1117600"/>
            <a:chOff x="2352" y="1344"/>
            <a:chExt cx="2928" cy="704"/>
          </a:xfrm>
        </p:grpSpPr>
        <p:sp>
          <p:nvSpPr>
            <p:cNvPr id="80907" name="Text Box 11"/>
            <p:cNvSpPr txBox="1">
              <a:spLocks noChangeArrowheads="1"/>
            </p:cNvSpPr>
            <p:nvPr/>
          </p:nvSpPr>
          <p:spPr bwMode="auto">
            <a:xfrm>
              <a:off x="3552" y="1344"/>
              <a:ext cx="1728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/>
                <a:t>外部需求和内部资源随时间变化</a:t>
              </a:r>
            </a:p>
          </p:txBody>
        </p:sp>
        <p:sp>
          <p:nvSpPr>
            <p:cNvPr id="80908" name="AutoShape 12"/>
            <p:cNvSpPr>
              <a:spLocks noChangeArrowheads="1"/>
            </p:cNvSpPr>
            <p:nvPr/>
          </p:nvSpPr>
          <p:spPr bwMode="auto">
            <a:xfrm>
              <a:off x="2352" y="1584"/>
              <a:ext cx="306" cy="24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52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1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nimBg="1" autoUpdateAnimBg="0"/>
      <p:bldP spid="62469" grpId="0" animBg="1" autoUpdateAnimBg="0"/>
      <p:bldP spid="62470" grpId="0" animBg="1" autoUpdateAnimBg="0"/>
      <p:bldP spid="62471" grpId="0" animBg="1" autoUpdateAnimBg="0"/>
      <p:bldP spid="62472" grpId="0"/>
      <p:bldP spid="624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627313" y="5805488"/>
            <a:ext cx="3095625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混合</a:t>
            </a:r>
            <a:r>
              <a:rPr lang="en-US" altLang="zh-CN" sz="2800" b="1">
                <a:ea typeface="楷体_GB2312" pitchFamily="49" charset="-122"/>
              </a:rPr>
              <a:t>0-1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规划模型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2627313" y="2565400"/>
          <a:ext cx="29019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3" imgW="1295400" imgH="228600" progId="Equation.3">
                  <p:embed/>
                </p:oleObj>
              </mc:Choice>
              <mc:Fallback>
                <p:oleObj name="公式" r:id="rId3" imgW="129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565400"/>
                        <a:ext cx="29019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2411413" y="1628775"/>
          <a:ext cx="42481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841500" imgH="431800" progId="Equation.3">
                  <p:embed/>
                </p:oleObj>
              </mc:Choice>
              <mc:Fallback>
                <p:oleObj name="Equation" r:id="rId5" imgW="184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628775"/>
                        <a:ext cx="42481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3203575" y="4797425"/>
          <a:ext cx="28130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公式" r:id="rId7" imgW="1371600" imgH="431800" progId="Equation.3">
                  <p:embed/>
                </p:oleObj>
              </mc:Choice>
              <mc:Fallback>
                <p:oleObj name="公式" r:id="rId7" imgW="1371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797425"/>
                        <a:ext cx="28130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3241675" y="3141663"/>
          <a:ext cx="21939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公式" r:id="rId9" imgW="990170" imgH="482391" progId="Equation.3">
                  <p:embed/>
                </p:oleObj>
              </mc:Choice>
              <mc:Fallback>
                <p:oleObj name="公式" r:id="rId9" imgW="99017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75" y="3141663"/>
                        <a:ext cx="219392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940425" y="3284538"/>
            <a:ext cx="2417763" cy="1368425"/>
            <a:chOff x="3742" y="2069"/>
            <a:chExt cx="1523" cy="862"/>
          </a:xfrm>
        </p:grpSpPr>
        <p:graphicFrame>
          <p:nvGraphicFramePr>
            <p:cNvPr id="90126" name="Object 12"/>
            <p:cNvGraphicFramePr>
              <a:graphicFrameLocks noChangeAspect="1"/>
            </p:cNvGraphicFramePr>
            <p:nvPr/>
          </p:nvGraphicFramePr>
          <p:xfrm>
            <a:off x="3969" y="2296"/>
            <a:ext cx="1296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Equation" r:id="rId11" imgW="850900" imgH="228600" progId="Equation.3">
                    <p:embed/>
                  </p:oleObj>
                </mc:Choice>
                <mc:Fallback>
                  <p:oleObj name="Equation" r:id="rId11" imgW="850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296"/>
                          <a:ext cx="1296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7" name="AutoShape 13"/>
            <p:cNvSpPr>
              <a:spLocks noChangeArrowheads="1"/>
            </p:cNvSpPr>
            <p:nvPr/>
          </p:nvSpPr>
          <p:spPr bwMode="auto">
            <a:xfrm>
              <a:off x="3742" y="2069"/>
              <a:ext cx="91" cy="86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395288" y="1773238"/>
            <a:ext cx="1657350" cy="51911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目标函数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395288" y="2492375"/>
            <a:ext cx="1655762" cy="5191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约束条件</a:t>
            </a:r>
          </a:p>
        </p:txBody>
      </p:sp>
      <p:sp>
        <p:nvSpPr>
          <p:cNvPr id="90122" name="Text Box 17"/>
          <p:cNvSpPr txBox="1">
            <a:spLocks noChangeArrowheads="1"/>
          </p:cNvSpPr>
          <p:nvPr/>
        </p:nvSpPr>
        <p:spPr bwMode="auto">
          <a:xfrm>
            <a:off x="179388" y="476250"/>
            <a:ext cx="1871662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模型建立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0" y="476250"/>
            <a:ext cx="914558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i="1" dirty="0"/>
              <a:t>                       </a:t>
            </a:r>
            <a:r>
              <a:rPr lang="en-US" altLang="zh-CN" sz="2800" b="1" i="1" dirty="0" err="1"/>
              <a:t>c</a:t>
            </a:r>
            <a:r>
              <a:rPr lang="en-US" altLang="zh-CN" sz="2800" b="1" i="1" baseline="-25000" dirty="0" err="1"/>
              <a:t>t</a:t>
            </a:r>
            <a:r>
              <a:rPr lang="en-US" altLang="zh-CN" sz="2800" b="1" i="1" baseline="-25000" dirty="0"/>
              <a:t> 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latin typeface="宋体" panose="02010600030101010101" pitchFamily="2" charset="-122"/>
              </a:rPr>
              <a:t>生产费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en-US" altLang="zh-CN" sz="2800" b="1" i="1" dirty="0" err="1"/>
              <a:t>h</a:t>
            </a:r>
            <a:r>
              <a:rPr lang="en-US" altLang="zh-CN" sz="2800" b="1" i="1" baseline="-25000" dirty="0" err="1"/>
              <a:t>t</a:t>
            </a:r>
            <a:r>
              <a:rPr lang="en-US" altLang="zh-CN" sz="2800" b="1" i="1" baseline="-25000" dirty="0"/>
              <a:t> 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latin typeface="宋体" panose="02010600030101010101" pitchFamily="2" charset="-122"/>
              </a:rPr>
              <a:t>存贮费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en-US" altLang="zh-CN" sz="2800" b="1" i="1" dirty="0" err="1"/>
              <a:t>s</a:t>
            </a:r>
            <a:r>
              <a:rPr lang="en-US" altLang="zh-CN" sz="2800" b="1" i="1" baseline="-25000" dirty="0" err="1"/>
              <a:t>t</a:t>
            </a:r>
            <a:r>
              <a:rPr lang="en-US" altLang="zh-CN" sz="2800" b="1" i="1" baseline="-25000" dirty="0"/>
              <a:t> 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latin typeface="宋体" panose="02010600030101010101" pitchFamily="2" charset="-122"/>
              </a:rPr>
              <a:t>准备费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en-US" altLang="zh-CN" sz="2800" b="1" i="1" dirty="0" err="1"/>
              <a:t>d</a:t>
            </a:r>
            <a:r>
              <a:rPr lang="en-US" altLang="zh-CN" sz="2800" b="1" i="1" baseline="-25000" dirty="0" err="1"/>
              <a:t>t</a:t>
            </a:r>
            <a:r>
              <a:rPr lang="en-US" altLang="zh-CN" sz="2800" b="1" i="1" baseline="-25000" dirty="0"/>
              <a:t> 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latin typeface="宋体" panose="02010600030101010101" pitchFamily="2" charset="-122"/>
              </a:rPr>
              <a:t>需求量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en-US" altLang="zh-CN" sz="2800" b="1" i="1" dirty="0"/>
              <a:t>M</a:t>
            </a:r>
            <a:r>
              <a:rPr lang="en-US" altLang="zh-CN" sz="2800" b="1" i="1" baseline="-25000" dirty="0"/>
              <a:t>t 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latin typeface="宋体" panose="02010600030101010101" pitchFamily="2" charset="-122"/>
              </a:rPr>
              <a:t>生产能力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t</a:t>
            </a:r>
            <a:r>
              <a:rPr lang="en-US" altLang="zh-CN" sz="2800" b="1" i="1" baseline="-25000" dirty="0"/>
              <a:t> 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latin typeface="宋体" panose="02010600030101010101" pitchFamily="2" charset="-122"/>
              </a:rPr>
              <a:t>生产量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en-US" altLang="zh-CN" sz="2800" b="1" i="1" dirty="0" err="1"/>
              <a:t>y</a:t>
            </a:r>
            <a:r>
              <a:rPr lang="en-US" altLang="zh-CN" sz="2800" b="1" i="1" baseline="-25000" dirty="0" err="1"/>
              <a:t>t</a:t>
            </a:r>
            <a:r>
              <a:rPr lang="en-US" altLang="zh-CN" sz="2800" b="1" i="1" baseline="-25000" dirty="0"/>
              <a:t> 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latin typeface="宋体" panose="02010600030101010101" pitchFamily="2" charset="-122"/>
              </a:rPr>
              <a:t>存贮量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w</a:t>
            </a:r>
            <a:r>
              <a:rPr lang="en-US" altLang="zh-CN" sz="2800" b="1" i="1" baseline="-25000" dirty="0" err="1">
                <a:solidFill>
                  <a:srgbClr val="FF0000"/>
                </a:solidFill>
              </a:rPr>
              <a:t>t</a:t>
            </a:r>
            <a:r>
              <a:rPr lang="en-US" altLang="zh-CN" sz="2800" b="1" i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~</a:t>
            </a:r>
            <a:r>
              <a:rPr lang="zh-CN" altLang="en-US" sz="2800" b="1" dirty="0">
                <a:solidFill>
                  <a:srgbClr val="FF0000"/>
                </a:solidFill>
              </a:rPr>
              <a:t>开工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生产</a:t>
            </a:r>
            <a:r>
              <a:rPr lang="en-US" altLang="zh-CN" sz="2800" b="1" dirty="0">
                <a:solidFill>
                  <a:srgbClr val="FF0000"/>
                </a:solidFill>
              </a:rPr>
              <a:t>0-1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变量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. 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5795963" y="2565400"/>
            <a:ext cx="2160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~ </a:t>
            </a:r>
            <a:r>
              <a:rPr lang="zh-CN" altLang="en-US" sz="2800" b="1"/>
              <a:t>满足需求</a:t>
            </a:r>
          </a:p>
        </p:txBody>
      </p:sp>
      <p:graphicFrame>
        <p:nvGraphicFramePr>
          <p:cNvPr id="71701" name="Object 21"/>
          <p:cNvGraphicFramePr>
            <a:graphicFrameLocks noChangeAspect="1"/>
          </p:cNvGraphicFramePr>
          <p:nvPr/>
        </p:nvGraphicFramePr>
        <p:xfrm>
          <a:off x="3276600" y="4221163"/>
          <a:ext cx="12239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公式" r:id="rId13" imgW="495085" imgH="228501" progId="Equation.3">
                  <p:embed/>
                </p:oleObj>
              </mc:Choice>
              <mc:Fallback>
                <p:oleObj name="公式" r:id="rId13" imgW="49508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21163"/>
                        <a:ext cx="12239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24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71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10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nimBg="1" autoUpdateAnimBg="0"/>
      <p:bldP spid="71695" grpId="0" animBg="1" autoUpdateAnimBg="0"/>
      <p:bldP spid="71696" grpId="0" animBg="1" autoUpdateAnimBg="0"/>
      <p:bldP spid="71698" grpId="0" build="p" autoUpdateAnimBg="0"/>
      <p:bldP spid="717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684213" y="3789363"/>
            <a:ext cx="79200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既含可变费用</a:t>
            </a:r>
            <a:r>
              <a:rPr lang="en-US" altLang="zh-CN" sz="2800" b="1"/>
              <a:t>(</a:t>
            </a:r>
            <a:r>
              <a:rPr lang="zh-CN" altLang="en-US" sz="2800" b="1"/>
              <a:t>生产成本、</a:t>
            </a:r>
            <a:r>
              <a:rPr lang="zh-CN" altLang="en-US" sz="2800" b="1">
                <a:latin typeface="宋体" panose="02010600030101010101" pitchFamily="2" charset="-122"/>
              </a:rPr>
              <a:t>存贮费</a:t>
            </a:r>
            <a:r>
              <a:rPr lang="en-US" altLang="zh-CN" sz="2800" b="1"/>
              <a:t>)</a:t>
            </a:r>
            <a:r>
              <a:rPr lang="zh-CN" altLang="en-US" sz="2800" b="1"/>
              <a:t>又含固定费用</a:t>
            </a:r>
            <a:r>
              <a:rPr lang="en-US" altLang="zh-CN" sz="2800" b="1"/>
              <a:t>(</a:t>
            </a:r>
            <a:r>
              <a:rPr lang="zh-CN" altLang="en-US" sz="2800" b="1"/>
              <a:t>生产准备费</a:t>
            </a:r>
            <a:r>
              <a:rPr lang="en-US" altLang="zh-CN" sz="2800" b="1"/>
              <a:t>)</a:t>
            </a:r>
            <a:r>
              <a:rPr lang="zh-CN" altLang="en-US" sz="2800" b="1"/>
              <a:t>的多阶段生产计划问题</a:t>
            </a:r>
            <a:r>
              <a:rPr lang="en-US" altLang="zh-CN" sz="2800" b="1"/>
              <a:t>.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250825" y="1341438"/>
            <a:ext cx="876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最优解：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~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4</a:t>
            </a:r>
            <a:r>
              <a:rPr lang="zh-CN" altLang="en-US" sz="2800" b="1"/>
              <a:t>：</a:t>
            </a:r>
            <a:r>
              <a:rPr lang="en-US" altLang="zh-CN" sz="2800" b="1"/>
              <a:t>15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/>
              <a:t>40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/>
              <a:t>45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/>
              <a:t>0</a:t>
            </a:r>
            <a:r>
              <a:rPr lang="zh-CN" altLang="en-US" sz="2800" b="1"/>
              <a:t>；</a:t>
            </a:r>
            <a:r>
              <a:rPr lang="zh-CN" altLang="en-US" sz="2800" b="1">
                <a:latin typeface="宋体" panose="02010600030101010101" pitchFamily="2" charset="-122"/>
              </a:rPr>
              <a:t>总费用：</a:t>
            </a:r>
            <a:r>
              <a:rPr lang="en-US" altLang="zh-CN" sz="2800" b="1"/>
              <a:t>554.0(</a:t>
            </a:r>
            <a:r>
              <a:rPr lang="zh-CN" altLang="en-US" sz="2800" b="1">
                <a:latin typeface="宋体" panose="02010600030101010101" pitchFamily="2" charset="-122"/>
              </a:rPr>
              <a:t>千元</a:t>
            </a:r>
            <a:r>
              <a:rPr lang="en-US" altLang="zh-CN" sz="2800" b="1"/>
              <a:t>) </a:t>
            </a: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2627313" y="620713"/>
            <a:ext cx="6096000" cy="51911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将所给参数代入模型，用</a:t>
            </a:r>
            <a:r>
              <a:rPr lang="en-US" altLang="zh-CN" sz="2800" b="1"/>
              <a:t>LINGO</a:t>
            </a:r>
            <a:r>
              <a:rPr lang="zh-CN" altLang="en-US" sz="2800" b="1"/>
              <a:t>求解</a:t>
            </a:r>
          </a:p>
        </p:txBody>
      </p:sp>
      <p:sp>
        <p:nvSpPr>
          <p:cNvPr id="91141" name="Text Box 10"/>
          <p:cNvSpPr txBox="1">
            <a:spLocks noChangeArrowheads="1"/>
          </p:cNvSpPr>
          <p:nvPr/>
        </p:nvSpPr>
        <p:spPr bwMode="auto">
          <a:xfrm>
            <a:off x="395288" y="549275"/>
            <a:ext cx="1944687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模型求解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468313" y="2060575"/>
            <a:ext cx="77311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与例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的最优解：</a:t>
            </a:r>
            <a:r>
              <a:rPr lang="zh-CN" altLang="en-US" sz="2800" b="1" i="1"/>
              <a:t>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~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4</a:t>
            </a:r>
            <a:r>
              <a:rPr lang="zh-CN" altLang="en-US" sz="2800" b="1"/>
              <a:t>：</a:t>
            </a:r>
            <a:r>
              <a:rPr lang="en-US" altLang="zh-CN" sz="2800" b="1"/>
              <a:t>15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en-US" altLang="zh-CN" sz="2800" b="1"/>
              <a:t>45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en-US" altLang="zh-CN" sz="2800" b="1"/>
              <a:t>15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en-US" altLang="zh-CN" sz="2800" b="1"/>
              <a:t>25 </a:t>
            </a:r>
            <a:r>
              <a:rPr lang="zh-CN" altLang="en-US" sz="2800" b="1"/>
              <a:t>的区别</a:t>
            </a:r>
            <a:r>
              <a:rPr lang="en-US" altLang="zh-CN" sz="2800" b="1"/>
              <a:t>!</a:t>
            </a:r>
            <a:endParaRPr lang="en-US" altLang="zh-CN" sz="2800"/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2124075" y="2997200"/>
            <a:ext cx="4319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生产批量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(lot-sizing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问题</a:t>
            </a: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755650" y="5157788"/>
            <a:ext cx="7561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关键是引入</a:t>
            </a:r>
            <a:r>
              <a:rPr lang="en-US" altLang="zh-CN" sz="2800" b="1"/>
              <a:t>0-1</a:t>
            </a:r>
            <a:r>
              <a:rPr lang="zh-CN" altLang="en-US" sz="2800" b="1"/>
              <a:t>变量</a:t>
            </a:r>
            <a:r>
              <a:rPr lang="en-US" altLang="zh-CN" sz="2800" b="1" i="1"/>
              <a:t>w</a:t>
            </a:r>
            <a:r>
              <a:rPr lang="en-US" altLang="zh-CN" sz="2800" b="1" i="1" baseline="-25000"/>
              <a:t>t</a:t>
            </a:r>
            <a:r>
              <a:rPr lang="zh-CN" altLang="en-US" sz="2800" b="1"/>
              <a:t>表示</a:t>
            </a:r>
            <a:r>
              <a:rPr lang="zh-CN" altLang="en-US" sz="2800" b="1">
                <a:latin typeface="宋体" panose="02010600030101010101" pitchFamily="2" charset="-122"/>
              </a:rPr>
              <a:t>时段</a:t>
            </a:r>
            <a:r>
              <a:rPr lang="en-US" altLang="zh-CN" sz="2800" b="1" i="1"/>
              <a:t>t</a:t>
            </a:r>
            <a:r>
              <a:rPr lang="zh-CN" altLang="en-US" sz="2800" b="1"/>
              <a:t>是否开工生产</a:t>
            </a:r>
            <a:r>
              <a:rPr lang="en-US" altLang="zh-CN" sz="28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62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0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3" grpId="0"/>
      <p:bldP spid="96264" grpId="0" animBg="1" autoUpdateAnimBg="0"/>
      <p:bldP spid="96265" grpId="0" animBg="1" autoUpdateAnimBg="0"/>
      <p:bldP spid="96267" grpId="0" animBg="1" autoUpdateAnimBg="0"/>
      <p:bldP spid="96269" grpId="0"/>
      <p:bldP spid="962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28600" y="4724400"/>
            <a:ext cx="86106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安排生产计划</a:t>
            </a:r>
            <a:r>
              <a:rPr lang="en-US" altLang="zh-CN" sz="2800" b="1"/>
              <a:t>, </a:t>
            </a:r>
            <a:r>
              <a:rPr lang="zh-CN" altLang="en-US" sz="2800" b="1">
                <a:latin typeface="宋体" panose="02010600030101010101" pitchFamily="2" charset="-122"/>
              </a:rPr>
              <a:t>满足每周的需求</a:t>
            </a:r>
            <a:r>
              <a:rPr lang="en-US" altLang="zh-CN" sz="2800" b="1"/>
              <a:t>,  </a:t>
            </a:r>
            <a:r>
              <a:rPr lang="zh-CN" altLang="en-US" sz="2800" b="1">
                <a:latin typeface="宋体" panose="02010600030101010101" pitchFamily="2" charset="-122"/>
              </a:rPr>
              <a:t>使</a:t>
            </a:r>
            <a:r>
              <a:rPr lang="en-US" altLang="zh-CN" sz="2800" b="1"/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周总费用最小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683568" y="4103688"/>
            <a:ext cx="815563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存贮费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  <a:r>
              <a:rPr lang="zh-CN" altLang="en-US" sz="2800" b="1">
                <a:latin typeface="宋体" panose="02010600030101010101" pitchFamily="2" charset="-122"/>
              </a:rPr>
              <a:t>每周每千箱饮料 </a:t>
            </a:r>
            <a:r>
              <a:rPr lang="en-US" altLang="zh-CN" sz="2800" b="1"/>
              <a:t>0.2</a:t>
            </a:r>
            <a:r>
              <a:rPr lang="en-US" altLang="zh-CN" sz="2800" b="1">
                <a:latin typeface="宋体" panose="02010600030101010101" pitchFamily="2" charset="-122"/>
              </a:rPr>
              <a:t> (</a:t>
            </a:r>
            <a:r>
              <a:rPr lang="zh-CN" altLang="en-US" sz="2800" b="1">
                <a:latin typeface="宋体" panose="02010600030101010101" pitchFamily="2" charset="-122"/>
              </a:rPr>
              <a:t>千元</a:t>
            </a:r>
            <a:r>
              <a:rPr lang="en-US" altLang="zh-CN" sz="2800" b="1">
                <a:latin typeface="宋体" panose="02010600030101010101" pitchFamily="2" charset="-122"/>
              </a:rPr>
              <a:t>). 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00200" y="533400"/>
            <a:ext cx="6019800" cy="533400"/>
          </a:xfrm>
          <a:prstGeom prst="rect">
            <a:avLst/>
          </a:prstGeom>
          <a:solidFill>
            <a:srgbClr val="FFFF99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 smtClean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en-US" altLang="zh-CN" sz="32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饮料厂的生产与检修计划 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28600" y="5229225"/>
            <a:ext cx="8686800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 smtClean="0"/>
              <a:t>4</a:t>
            </a:r>
            <a:r>
              <a:rPr lang="zh-CN" altLang="en-US" sz="2800" b="1" dirty="0">
                <a:latin typeface="宋体" panose="02010600030101010101" pitchFamily="2" charset="-122"/>
              </a:rPr>
              <a:t>周内安排一次设备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检修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占用</a:t>
            </a:r>
            <a:r>
              <a:rPr lang="zh-CN" altLang="en-US" sz="2800" b="1" dirty="0">
                <a:latin typeface="宋体" panose="02010600030101010101" pitchFamily="2" charset="-122"/>
              </a:rPr>
              <a:t>当周</a:t>
            </a:r>
            <a:r>
              <a:rPr lang="en-US" altLang="zh-CN" sz="2800" b="1" dirty="0"/>
              <a:t>15</a:t>
            </a:r>
            <a:r>
              <a:rPr lang="zh-CN" altLang="en-US" sz="2800" b="1" dirty="0">
                <a:latin typeface="宋体" panose="02010600030101010101" pitchFamily="2" charset="-122"/>
              </a:rPr>
              <a:t>千箱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生产能力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,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能</a:t>
            </a:r>
            <a:r>
              <a:rPr lang="zh-CN" altLang="en-US" sz="2800" b="1" dirty="0">
                <a:latin typeface="宋体" panose="02010600030101010101" pitchFamily="2" charset="-122"/>
              </a:rPr>
              <a:t>使检修后每周增产</a:t>
            </a:r>
            <a:r>
              <a:rPr lang="en-US" altLang="zh-CN" sz="2800" b="1" dirty="0"/>
              <a:t>5</a:t>
            </a:r>
            <a:r>
              <a:rPr lang="zh-CN" altLang="en-US" sz="2800" b="1" dirty="0">
                <a:latin typeface="宋体" panose="02010600030101010101" pitchFamily="2" charset="-122"/>
              </a:rPr>
              <a:t>千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箱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,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检修</a:t>
            </a:r>
            <a:r>
              <a:rPr lang="zh-CN" altLang="en-US" sz="2800" b="1" dirty="0">
                <a:latin typeface="宋体" panose="02010600030101010101" pitchFamily="2" charset="-122"/>
              </a:rPr>
              <a:t>应排在哪一周</a:t>
            </a:r>
            <a:r>
              <a:rPr lang="en-US" altLang="zh-CN" sz="2800" b="1" dirty="0">
                <a:latin typeface="宋体" panose="02010600030101010101" pitchFamily="2" charset="-122"/>
              </a:rPr>
              <a:t>?</a:t>
            </a:r>
            <a:r>
              <a:rPr lang="en-US" altLang="zh-CN" sz="2800" b="1" dirty="0"/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12738" y="1752600"/>
            <a:ext cx="8374062" cy="2286000"/>
            <a:chOff x="197" y="1008"/>
            <a:chExt cx="5275" cy="1440"/>
          </a:xfrm>
        </p:grpSpPr>
        <p:grpSp>
          <p:nvGrpSpPr>
            <p:cNvPr id="81929" name="Group 7"/>
            <p:cNvGrpSpPr>
              <a:grpSpLocks/>
            </p:cNvGrpSpPr>
            <p:nvPr/>
          </p:nvGrpSpPr>
          <p:grpSpPr bwMode="auto">
            <a:xfrm>
              <a:off x="197" y="1012"/>
              <a:ext cx="715" cy="239"/>
              <a:chOff x="0" y="0"/>
              <a:chExt cx="542" cy="384"/>
            </a:xfrm>
          </p:grpSpPr>
          <p:sp>
            <p:nvSpPr>
              <p:cNvPr id="81999" name="Rectangle 8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周次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2000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30" name="Group 10"/>
            <p:cNvGrpSpPr>
              <a:grpSpLocks/>
            </p:cNvGrpSpPr>
            <p:nvPr/>
          </p:nvGrpSpPr>
          <p:grpSpPr bwMode="auto">
            <a:xfrm>
              <a:off x="912" y="1012"/>
              <a:ext cx="1344" cy="239"/>
              <a:chOff x="542" y="0"/>
              <a:chExt cx="880" cy="384"/>
            </a:xfrm>
          </p:grpSpPr>
          <p:sp>
            <p:nvSpPr>
              <p:cNvPr id="81997" name="Rectangle 11"/>
              <p:cNvSpPr>
                <a:spLocks noChangeArrowheads="1"/>
              </p:cNvSpPr>
              <p:nvPr/>
            </p:nvSpPr>
            <p:spPr bwMode="auto">
              <a:xfrm>
                <a:off x="585" y="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需求量</a:t>
                </a:r>
                <a:r>
                  <a:rPr lang="en-US" altLang="zh-CN" b="1"/>
                  <a:t>(</a:t>
                </a:r>
                <a:r>
                  <a:rPr lang="zh-CN" altLang="en-US" b="1"/>
                  <a:t>千箱</a:t>
                </a:r>
                <a:r>
                  <a:rPr lang="en-US" altLang="zh-CN" b="1"/>
                  <a:t>)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98" name="Rectangle 12"/>
              <p:cNvSpPr>
                <a:spLocks noChangeArrowheads="1"/>
              </p:cNvSpPr>
              <p:nvPr/>
            </p:nvSpPr>
            <p:spPr bwMode="auto">
              <a:xfrm>
                <a:off x="542" y="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31" name="Group 13"/>
            <p:cNvGrpSpPr>
              <a:grpSpLocks/>
            </p:cNvGrpSpPr>
            <p:nvPr/>
          </p:nvGrpSpPr>
          <p:grpSpPr bwMode="auto">
            <a:xfrm>
              <a:off x="2248" y="1008"/>
              <a:ext cx="1592" cy="239"/>
              <a:chOff x="1422" y="0"/>
              <a:chExt cx="880" cy="384"/>
            </a:xfrm>
          </p:grpSpPr>
          <p:sp>
            <p:nvSpPr>
              <p:cNvPr id="81995" name="Rectangle 14"/>
              <p:cNvSpPr>
                <a:spLocks noChangeArrowheads="1"/>
              </p:cNvSpPr>
              <p:nvPr/>
            </p:nvSpPr>
            <p:spPr bwMode="auto">
              <a:xfrm>
                <a:off x="1465" y="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生产能力</a:t>
                </a:r>
                <a:r>
                  <a:rPr lang="en-US" altLang="zh-CN" b="1"/>
                  <a:t>(</a:t>
                </a:r>
                <a:r>
                  <a:rPr lang="zh-CN" altLang="en-US" b="1"/>
                  <a:t>千箱</a:t>
                </a:r>
                <a:r>
                  <a:rPr lang="en-US" altLang="zh-CN" b="1"/>
                  <a:t>)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96" name="Rectangle 15"/>
              <p:cNvSpPr>
                <a:spLocks noChangeArrowheads="1"/>
              </p:cNvSpPr>
              <p:nvPr/>
            </p:nvSpPr>
            <p:spPr bwMode="auto">
              <a:xfrm>
                <a:off x="1422" y="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32" name="Group 16"/>
            <p:cNvGrpSpPr>
              <a:grpSpLocks/>
            </p:cNvGrpSpPr>
            <p:nvPr/>
          </p:nvGrpSpPr>
          <p:grpSpPr bwMode="auto">
            <a:xfrm>
              <a:off x="3840" y="1008"/>
              <a:ext cx="1632" cy="239"/>
              <a:chOff x="2302" y="0"/>
              <a:chExt cx="880" cy="384"/>
            </a:xfrm>
          </p:grpSpPr>
          <p:sp>
            <p:nvSpPr>
              <p:cNvPr id="81993" name="Rectangle 17"/>
              <p:cNvSpPr>
                <a:spLocks noChangeArrowheads="1"/>
              </p:cNvSpPr>
              <p:nvPr/>
            </p:nvSpPr>
            <p:spPr bwMode="auto">
              <a:xfrm>
                <a:off x="2345" y="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成本</a:t>
                </a:r>
                <a:r>
                  <a:rPr lang="en-US" altLang="zh-CN" b="1"/>
                  <a:t>(</a:t>
                </a:r>
                <a:r>
                  <a:rPr lang="zh-CN" altLang="en-US" b="1"/>
                  <a:t>千元</a:t>
                </a:r>
                <a:r>
                  <a:rPr lang="en-US" altLang="zh-CN" b="1"/>
                  <a:t>/</a:t>
                </a:r>
                <a:r>
                  <a:rPr lang="zh-CN" altLang="en-US" b="1"/>
                  <a:t>千箱</a:t>
                </a:r>
                <a:r>
                  <a:rPr lang="en-US" altLang="zh-CN" b="1"/>
                  <a:t>)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94" name="Rectangle 18"/>
              <p:cNvSpPr>
                <a:spLocks noChangeArrowheads="1"/>
              </p:cNvSpPr>
              <p:nvPr/>
            </p:nvSpPr>
            <p:spPr bwMode="auto">
              <a:xfrm>
                <a:off x="2302" y="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33" name="Group 19"/>
            <p:cNvGrpSpPr>
              <a:grpSpLocks/>
            </p:cNvGrpSpPr>
            <p:nvPr/>
          </p:nvGrpSpPr>
          <p:grpSpPr bwMode="auto">
            <a:xfrm>
              <a:off x="197" y="1251"/>
              <a:ext cx="715" cy="240"/>
              <a:chOff x="0" y="384"/>
              <a:chExt cx="542" cy="384"/>
            </a:xfrm>
          </p:grpSpPr>
          <p:sp>
            <p:nvSpPr>
              <p:cNvPr id="81991" name="Rectangle 20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92" name="Rectangle 21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34" name="Group 22"/>
            <p:cNvGrpSpPr>
              <a:grpSpLocks/>
            </p:cNvGrpSpPr>
            <p:nvPr/>
          </p:nvGrpSpPr>
          <p:grpSpPr bwMode="auto">
            <a:xfrm>
              <a:off x="912" y="1251"/>
              <a:ext cx="1344" cy="240"/>
              <a:chOff x="542" y="384"/>
              <a:chExt cx="880" cy="384"/>
            </a:xfrm>
          </p:grpSpPr>
          <p:sp>
            <p:nvSpPr>
              <p:cNvPr id="81989" name="Rectangle 23"/>
              <p:cNvSpPr>
                <a:spLocks noChangeArrowheads="1"/>
              </p:cNvSpPr>
              <p:nvPr/>
            </p:nvSpPr>
            <p:spPr bwMode="auto">
              <a:xfrm>
                <a:off x="585" y="384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90" name="Rectangle 24"/>
              <p:cNvSpPr>
                <a:spLocks noChangeArrowheads="1"/>
              </p:cNvSpPr>
              <p:nvPr/>
            </p:nvSpPr>
            <p:spPr bwMode="auto">
              <a:xfrm>
                <a:off x="542" y="384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35" name="Group 25"/>
            <p:cNvGrpSpPr>
              <a:grpSpLocks/>
            </p:cNvGrpSpPr>
            <p:nvPr/>
          </p:nvGrpSpPr>
          <p:grpSpPr bwMode="auto">
            <a:xfrm>
              <a:off x="2248" y="1251"/>
              <a:ext cx="1592" cy="240"/>
              <a:chOff x="1422" y="384"/>
              <a:chExt cx="880" cy="384"/>
            </a:xfrm>
          </p:grpSpPr>
          <p:sp>
            <p:nvSpPr>
              <p:cNvPr id="81987" name="Rectangle 26"/>
              <p:cNvSpPr>
                <a:spLocks noChangeArrowheads="1"/>
              </p:cNvSpPr>
              <p:nvPr/>
            </p:nvSpPr>
            <p:spPr bwMode="auto">
              <a:xfrm>
                <a:off x="1465" y="384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88" name="Rectangle 27"/>
              <p:cNvSpPr>
                <a:spLocks noChangeArrowheads="1"/>
              </p:cNvSpPr>
              <p:nvPr/>
            </p:nvSpPr>
            <p:spPr bwMode="auto">
              <a:xfrm>
                <a:off x="1422" y="384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36" name="Group 28"/>
            <p:cNvGrpSpPr>
              <a:grpSpLocks/>
            </p:cNvGrpSpPr>
            <p:nvPr/>
          </p:nvGrpSpPr>
          <p:grpSpPr bwMode="auto">
            <a:xfrm>
              <a:off x="3840" y="1251"/>
              <a:ext cx="1632" cy="240"/>
              <a:chOff x="2302" y="384"/>
              <a:chExt cx="880" cy="384"/>
            </a:xfrm>
          </p:grpSpPr>
          <p:sp>
            <p:nvSpPr>
              <p:cNvPr id="81985" name="Rectangle 29"/>
              <p:cNvSpPr>
                <a:spLocks noChangeArrowheads="1"/>
              </p:cNvSpPr>
              <p:nvPr/>
            </p:nvSpPr>
            <p:spPr bwMode="auto">
              <a:xfrm>
                <a:off x="2345" y="384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86" name="Rectangle 30"/>
              <p:cNvSpPr>
                <a:spLocks noChangeArrowheads="1"/>
              </p:cNvSpPr>
              <p:nvPr/>
            </p:nvSpPr>
            <p:spPr bwMode="auto">
              <a:xfrm>
                <a:off x="2302" y="384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37" name="Group 31"/>
            <p:cNvGrpSpPr>
              <a:grpSpLocks/>
            </p:cNvGrpSpPr>
            <p:nvPr/>
          </p:nvGrpSpPr>
          <p:grpSpPr bwMode="auto">
            <a:xfrm>
              <a:off x="197" y="1491"/>
              <a:ext cx="715" cy="239"/>
              <a:chOff x="0" y="768"/>
              <a:chExt cx="542" cy="384"/>
            </a:xfrm>
          </p:grpSpPr>
          <p:sp>
            <p:nvSpPr>
              <p:cNvPr id="81983" name="Rectangle 32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84" name="Rectangle 33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38" name="Group 34"/>
            <p:cNvGrpSpPr>
              <a:grpSpLocks/>
            </p:cNvGrpSpPr>
            <p:nvPr/>
          </p:nvGrpSpPr>
          <p:grpSpPr bwMode="auto">
            <a:xfrm>
              <a:off x="912" y="1491"/>
              <a:ext cx="1344" cy="239"/>
              <a:chOff x="542" y="768"/>
              <a:chExt cx="880" cy="384"/>
            </a:xfrm>
          </p:grpSpPr>
          <p:sp>
            <p:nvSpPr>
              <p:cNvPr id="81981" name="Rectangle 35"/>
              <p:cNvSpPr>
                <a:spLocks noChangeArrowheads="1"/>
              </p:cNvSpPr>
              <p:nvPr/>
            </p:nvSpPr>
            <p:spPr bwMode="auto">
              <a:xfrm>
                <a:off x="585" y="768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82" name="Rectangle 36"/>
              <p:cNvSpPr>
                <a:spLocks noChangeArrowheads="1"/>
              </p:cNvSpPr>
              <p:nvPr/>
            </p:nvSpPr>
            <p:spPr bwMode="auto">
              <a:xfrm>
                <a:off x="542" y="768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39" name="Group 37"/>
            <p:cNvGrpSpPr>
              <a:grpSpLocks/>
            </p:cNvGrpSpPr>
            <p:nvPr/>
          </p:nvGrpSpPr>
          <p:grpSpPr bwMode="auto">
            <a:xfrm>
              <a:off x="2248" y="1491"/>
              <a:ext cx="1592" cy="239"/>
              <a:chOff x="1422" y="768"/>
              <a:chExt cx="880" cy="384"/>
            </a:xfrm>
          </p:grpSpPr>
          <p:sp>
            <p:nvSpPr>
              <p:cNvPr id="81979" name="Rectangle 38"/>
              <p:cNvSpPr>
                <a:spLocks noChangeArrowheads="1"/>
              </p:cNvSpPr>
              <p:nvPr/>
            </p:nvSpPr>
            <p:spPr bwMode="auto">
              <a:xfrm>
                <a:off x="1465" y="768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80" name="Rectangle 39"/>
              <p:cNvSpPr>
                <a:spLocks noChangeArrowheads="1"/>
              </p:cNvSpPr>
              <p:nvPr/>
            </p:nvSpPr>
            <p:spPr bwMode="auto">
              <a:xfrm>
                <a:off x="1422" y="768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40" name="Group 40"/>
            <p:cNvGrpSpPr>
              <a:grpSpLocks/>
            </p:cNvGrpSpPr>
            <p:nvPr/>
          </p:nvGrpSpPr>
          <p:grpSpPr bwMode="auto">
            <a:xfrm>
              <a:off x="3840" y="1491"/>
              <a:ext cx="1632" cy="239"/>
              <a:chOff x="2302" y="768"/>
              <a:chExt cx="880" cy="384"/>
            </a:xfrm>
          </p:grpSpPr>
          <p:sp>
            <p:nvSpPr>
              <p:cNvPr id="81977" name="Rectangle 41"/>
              <p:cNvSpPr>
                <a:spLocks noChangeArrowheads="1"/>
              </p:cNvSpPr>
              <p:nvPr/>
            </p:nvSpPr>
            <p:spPr bwMode="auto">
              <a:xfrm>
                <a:off x="2345" y="768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5.1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78" name="Rectangle 42"/>
              <p:cNvSpPr>
                <a:spLocks noChangeArrowheads="1"/>
              </p:cNvSpPr>
              <p:nvPr/>
            </p:nvSpPr>
            <p:spPr bwMode="auto">
              <a:xfrm>
                <a:off x="2302" y="768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41" name="Group 43"/>
            <p:cNvGrpSpPr>
              <a:grpSpLocks/>
            </p:cNvGrpSpPr>
            <p:nvPr/>
          </p:nvGrpSpPr>
          <p:grpSpPr bwMode="auto">
            <a:xfrm>
              <a:off x="197" y="1730"/>
              <a:ext cx="715" cy="239"/>
              <a:chOff x="0" y="1152"/>
              <a:chExt cx="542" cy="384"/>
            </a:xfrm>
          </p:grpSpPr>
          <p:sp>
            <p:nvSpPr>
              <p:cNvPr id="81975" name="Rectangle 44"/>
              <p:cNvSpPr>
                <a:spLocks noChangeArrowheads="1"/>
              </p:cNvSpPr>
              <p:nvPr/>
            </p:nvSpPr>
            <p:spPr bwMode="auto">
              <a:xfrm>
                <a:off x="43" y="1152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76" name="Rectangle 45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42" name="Group 46"/>
            <p:cNvGrpSpPr>
              <a:grpSpLocks/>
            </p:cNvGrpSpPr>
            <p:nvPr/>
          </p:nvGrpSpPr>
          <p:grpSpPr bwMode="auto">
            <a:xfrm>
              <a:off x="912" y="1730"/>
              <a:ext cx="1344" cy="239"/>
              <a:chOff x="542" y="1152"/>
              <a:chExt cx="880" cy="384"/>
            </a:xfrm>
          </p:grpSpPr>
          <p:sp>
            <p:nvSpPr>
              <p:cNvPr id="81973" name="Rectangle 47"/>
              <p:cNvSpPr>
                <a:spLocks noChangeArrowheads="1"/>
              </p:cNvSpPr>
              <p:nvPr/>
            </p:nvSpPr>
            <p:spPr bwMode="auto">
              <a:xfrm>
                <a:off x="585" y="1152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74" name="Rectangle 48"/>
              <p:cNvSpPr>
                <a:spLocks noChangeArrowheads="1"/>
              </p:cNvSpPr>
              <p:nvPr/>
            </p:nvSpPr>
            <p:spPr bwMode="auto">
              <a:xfrm>
                <a:off x="542" y="1152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43" name="Group 49"/>
            <p:cNvGrpSpPr>
              <a:grpSpLocks/>
            </p:cNvGrpSpPr>
            <p:nvPr/>
          </p:nvGrpSpPr>
          <p:grpSpPr bwMode="auto">
            <a:xfrm>
              <a:off x="2248" y="1730"/>
              <a:ext cx="1592" cy="239"/>
              <a:chOff x="1422" y="1152"/>
              <a:chExt cx="880" cy="384"/>
            </a:xfrm>
          </p:grpSpPr>
          <p:sp>
            <p:nvSpPr>
              <p:cNvPr id="81971" name="Rectangle 50"/>
              <p:cNvSpPr>
                <a:spLocks noChangeArrowheads="1"/>
              </p:cNvSpPr>
              <p:nvPr/>
            </p:nvSpPr>
            <p:spPr bwMode="auto">
              <a:xfrm>
                <a:off x="1465" y="1152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72" name="Rectangle 51"/>
              <p:cNvSpPr>
                <a:spLocks noChangeArrowheads="1"/>
              </p:cNvSpPr>
              <p:nvPr/>
            </p:nvSpPr>
            <p:spPr bwMode="auto">
              <a:xfrm>
                <a:off x="1422" y="1152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44" name="Group 52"/>
            <p:cNvGrpSpPr>
              <a:grpSpLocks/>
            </p:cNvGrpSpPr>
            <p:nvPr/>
          </p:nvGrpSpPr>
          <p:grpSpPr bwMode="auto">
            <a:xfrm>
              <a:off x="3840" y="1730"/>
              <a:ext cx="1632" cy="239"/>
              <a:chOff x="2302" y="1152"/>
              <a:chExt cx="880" cy="384"/>
            </a:xfrm>
          </p:grpSpPr>
          <p:sp>
            <p:nvSpPr>
              <p:cNvPr id="81969" name="Rectangle 53"/>
              <p:cNvSpPr>
                <a:spLocks noChangeArrowheads="1"/>
              </p:cNvSpPr>
              <p:nvPr/>
            </p:nvSpPr>
            <p:spPr bwMode="auto">
              <a:xfrm>
                <a:off x="2345" y="1152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5.4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70" name="Rectangle 54"/>
              <p:cNvSpPr>
                <a:spLocks noChangeArrowheads="1"/>
              </p:cNvSpPr>
              <p:nvPr/>
            </p:nvSpPr>
            <p:spPr bwMode="auto">
              <a:xfrm>
                <a:off x="2302" y="1152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45" name="Group 55"/>
            <p:cNvGrpSpPr>
              <a:grpSpLocks/>
            </p:cNvGrpSpPr>
            <p:nvPr/>
          </p:nvGrpSpPr>
          <p:grpSpPr bwMode="auto">
            <a:xfrm>
              <a:off x="197" y="1969"/>
              <a:ext cx="715" cy="240"/>
              <a:chOff x="0" y="1536"/>
              <a:chExt cx="542" cy="384"/>
            </a:xfrm>
          </p:grpSpPr>
          <p:sp>
            <p:nvSpPr>
              <p:cNvPr id="81967" name="Rectangle 56"/>
              <p:cNvSpPr>
                <a:spLocks noChangeArrowheads="1"/>
              </p:cNvSpPr>
              <p:nvPr/>
            </p:nvSpPr>
            <p:spPr bwMode="auto">
              <a:xfrm>
                <a:off x="43" y="1536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68" name="Rectangle 57"/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46" name="Group 58"/>
            <p:cNvGrpSpPr>
              <a:grpSpLocks/>
            </p:cNvGrpSpPr>
            <p:nvPr/>
          </p:nvGrpSpPr>
          <p:grpSpPr bwMode="auto">
            <a:xfrm>
              <a:off x="912" y="1969"/>
              <a:ext cx="1344" cy="240"/>
              <a:chOff x="542" y="1536"/>
              <a:chExt cx="880" cy="384"/>
            </a:xfrm>
          </p:grpSpPr>
          <p:sp>
            <p:nvSpPr>
              <p:cNvPr id="81965" name="Rectangle 59"/>
              <p:cNvSpPr>
                <a:spLocks noChangeArrowheads="1"/>
              </p:cNvSpPr>
              <p:nvPr/>
            </p:nvSpPr>
            <p:spPr bwMode="auto">
              <a:xfrm>
                <a:off x="585" y="1536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66" name="Rectangle 60"/>
              <p:cNvSpPr>
                <a:spLocks noChangeArrowheads="1"/>
              </p:cNvSpPr>
              <p:nvPr/>
            </p:nvSpPr>
            <p:spPr bwMode="auto">
              <a:xfrm>
                <a:off x="542" y="1536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47" name="Group 61"/>
            <p:cNvGrpSpPr>
              <a:grpSpLocks/>
            </p:cNvGrpSpPr>
            <p:nvPr/>
          </p:nvGrpSpPr>
          <p:grpSpPr bwMode="auto">
            <a:xfrm>
              <a:off x="2248" y="1969"/>
              <a:ext cx="1592" cy="240"/>
              <a:chOff x="1422" y="1536"/>
              <a:chExt cx="880" cy="384"/>
            </a:xfrm>
          </p:grpSpPr>
          <p:sp>
            <p:nvSpPr>
              <p:cNvPr id="81963" name="Rectangle 62"/>
              <p:cNvSpPr>
                <a:spLocks noChangeArrowheads="1"/>
              </p:cNvSpPr>
              <p:nvPr/>
            </p:nvSpPr>
            <p:spPr bwMode="auto">
              <a:xfrm>
                <a:off x="1465" y="1536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64" name="Rectangle 63"/>
              <p:cNvSpPr>
                <a:spLocks noChangeArrowheads="1"/>
              </p:cNvSpPr>
              <p:nvPr/>
            </p:nvSpPr>
            <p:spPr bwMode="auto">
              <a:xfrm>
                <a:off x="1422" y="1536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48" name="Group 64"/>
            <p:cNvGrpSpPr>
              <a:grpSpLocks/>
            </p:cNvGrpSpPr>
            <p:nvPr/>
          </p:nvGrpSpPr>
          <p:grpSpPr bwMode="auto">
            <a:xfrm>
              <a:off x="3840" y="1969"/>
              <a:ext cx="1632" cy="240"/>
              <a:chOff x="2302" y="1536"/>
              <a:chExt cx="880" cy="384"/>
            </a:xfrm>
          </p:grpSpPr>
          <p:sp>
            <p:nvSpPr>
              <p:cNvPr id="81961" name="Rectangle 65"/>
              <p:cNvSpPr>
                <a:spLocks noChangeArrowheads="1"/>
              </p:cNvSpPr>
              <p:nvPr/>
            </p:nvSpPr>
            <p:spPr bwMode="auto">
              <a:xfrm>
                <a:off x="2345" y="1536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62" name="Rectangle 66"/>
              <p:cNvSpPr>
                <a:spLocks noChangeArrowheads="1"/>
              </p:cNvSpPr>
              <p:nvPr/>
            </p:nvSpPr>
            <p:spPr bwMode="auto">
              <a:xfrm>
                <a:off x="2302" y="1536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49" name="Group 67"/>
            <p:cNvGrpSpPr>
              <a:grpSpLocks/>
            </p:cNvGrpSpPr>
            <p:nvPr/>
          </p:nvGrpSpPr>
          <p:grpSpPr bwMode="auto">
            <a:xfrm>
              <a:off x="197" y="2209"/>
              <a:ext cx="715" cy="239"/>
              <a:chOff x="0" y="1920"/>
              <a:chExt cx="542" cy="384"/>
            </a:xfrm>
          </p:grpSpPr>
          <p:sp>
            <p:nvSpPr>
              <p:cNvPr id="81959" name="Rectangle 68"/>
              <p:cNvSpPr>
                <a:spLocks noChangeArrowheads="1"/>
              </p:cNvSpPr>
              <p:nvPr/>
            </p:nvSpPr>
            <p:spPr bwMode="auto">
              <a:xfrm>
                <a:off x="43" y="1920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合计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60" name="Rectangle 69"/>
              <p:cNvSpPr>
                <a:spLocks noChangeArrowheads="1"/>
              </p:cNvSpPr>
              <p:nvPr/>
            </p:nvSpPr>
            <p:spPr bwMode="auto">
              <a:xfrm>
                <a:off x="0" y="1920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50" name="Group 70"/>
            <p:cNvGrpSpPr>
              <a:grpSpLocks/>
            </p:cNvGrpSpPr>
            <p:nvPr/>
          </p:nvGrpSpPr>
          <p:grpSpPr bwMode="auto">
            <a:xfrm>
              <a:off x="912" y="2209"/>
              <a:ext cx="1344" cy="239"/>
              <a:chOff x="542" y="1920"/>
              <a:chExt cx="880" cy="384"/>
            </a:xfrm>
          </p:grpSpPr>
          <p:sp>
            <p:nvSpPr>
              <p:cNvPr id="81957" name="Rectangle 71"/>
              <p:cNvSpPr>
                <a:spLocks noChangeArrowheads="1"/>
              </p:cNvSpPr>
              <p:nvPr/>
            </p:nvSpPr>
            <p:spPr bwMode="auto">
              <a:xfrm>
                <a:off x="585" y="192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100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58" name="Rectangle 72"/>
              <p:cNvSpPr>
                <a:spLocks noChangeArrowheads="1"/>
              </p:cNvSpPr>
              <p:nvPr/>
            </p:nvSpPr>
            <p:spPr bwMode="auto">
              <a:xfrm>
                <a:off x="542" y="192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51" name="Group 73"/>
            <p:cNvGrpSpPr>
              <a:grpSpLocks/>
            </p:cNvGrpSpPr>
            <p:nvPr/>
          </p:nvGrpSpPr>
          <p:grpSpPr bwMode="auto">
            <a:xfrm>
              <a:off x="2248" y="2209"/>
              <a:ext cx="1592" cy="239"/>
              <a:chOff x="1422" y="1920"/>
              <a:chExt cx="880" cy="384"/>
            </a:xfrm>
          </p:grpSpPr>
          <p:sp>
            <p:nvSpPr>
              <p:cNvPr id="81955" name="Rectangle 74"/>
              <p:cNvSpPr>
                <a:spLocks noChangeArrowheads="1"/>
              </p:cNvSpPr>
              <p:nvPr/>
            </p:nvSpPr>
            <p:spPr bwMode="auto">
              <a:xfrm>
                <a:off x="1465" y="192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135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56" name="Rectangle 75"/>
              <p:cNvSpPr>
                <a:spLocks noChangeArrowheads="1"/>
              </p:cNvSpPr>
              <p:nvPr/>
            </p:nvSpPr>
            <p:spPr bwMode="auto">
              <a:xfrm>
                <a:off x="1422" y="192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52" name="Group 76"/>
            <p:cNvGrpSpPr>
              <a:grpSpLocks/>
            </p:cNvGrpSpPr>
            <p:nvPr/>
          </p:nvGrpSpPr>
          <p:grpSpPr bwMode="auto">
            <a:xfrm>
              <a:off x="3840" y="2209"/>
              <a:ext cx="1632" cy="239"/>
              <a:chOff x="2302" y="1920"/>
              <a:chExt cx="880" cy="384"/>
            </a:xfrm>
          </p:grpSpPr>
          <p:sp>
            <p:nvSpPr>
              <p:cNvPr id="81953" name="Rectangle 77"/>
              <p:cNvSpPr>
                <a:spLocks noChangeArrowheads="1"/>
              </p:cNvSpPr>
              <p:nvPr/>
            </p:nvSpPr>
            <p:spPr bwMode="auto">
              <a:xfrm>
                <a:off x="2345" y="192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 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1954" name="Rectangle 78"/>
              <p:cNvSpPr>
                <a:spLocks noChangeArrowheads="1"/>
              </p:cNvSpPr>
              <p:nvPr/>
            </p:nvSpPr>
            <p:spPr bwMode="auto">
              <a:xfrm>
                <a:off x="2302" y="192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63567" name="Text Box 79"/>
          <p:cNvSpPr txBox="1">
            <a:spLocks noChangeArrowheads="1"/>
          </p:cNvSpPr>
          <p:nvPr/>
        </p:nvSpPr>
        <p:spPr bwMode="auto">
          <a:xfrm>
            <a:off x="1295400" y="1157288"/>
            <a:ext cx="66294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某种饮料</a:t>
            </a:r>
            <a:r>
              <a:rPr lang="en-US" altLang="zh-CN" sz="2800" b="1"/>
              <a:t>4</a:t>
            </a:r>
            <a:r>
              <a:rPr lang="zh-CN" altLang="en-US" sz="2800" b="1"/>
              <a:t>周的需求量、生产能力和成本</a:t>
            </a:r>
          </a:p>
        </p:txBody>
      </p:sp>
      <p:graphicFrame>
        <p:nvGraphicFramePr>
          <p:cNvPr id="81928" name="Object 80"/>
          <p:cNvGraphicFramePr>
            <a:graphicFrameLocks noChangeAspect="1"/>
          </p:cNvGraphicFramePr>
          <p:nvPr/>
        </p:nvGraphicFramePr>
        <p:xfrm>
          <a:off x="8027988" y="404813"/>
          <a:ext cx="10080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lip" r:id="rId3" imgW="761744" imgH="761744" progId="MS_ClipArt_Gallery.2">
                  <p:embed/>
                </p:oleObj>
              </mc:Choice>
              <mc:Fallback>
                <p:oleObj name="Clip" r:id="rId3" imgW="761744" imgH="76174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404813"/>
                        <a:ext cx="100806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73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/>
      <p:bldP spid="63491" grpId="0" animBg="1" autoUpdateAnimBg="0"/>
      <p:bldP spid="63493" grpId="0" animBg="1" autoUpdateAnimBg="0"/>
      <p:bldP spid="6356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457200" y="411163"/>
            <a:ext cx="19050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问题分析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4953000" y="1143000"/>
            <a:ext cx="3886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除第</a:t>
            </a:r>
            <a:r>
              <a:rPr lang="en-US" altLang="zh-CN" sz="2800" b="1"/>
              <a:t>4</a:t>
            </a:r>
            <a:r>
              <a:rPr lang="zh-CN" altLang="en-US" sz="2800" b="1"/>
              <a:t>周外每周的生产能力超过每周的需求；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b="1"/>
              <a:t> 生产成本逐周上升；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b="1"/>
              <a:t>前几周应多生产一些</a:t>
            </a:r>
            <a:r>
              <a:rPr lang="en-US" altLang="zh-CN" sz="2800" b="1"/>
              <a:t>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219200"/>
            <a:ext cx="4373563" cy="2286000"/>
            <a:chOff x="192" y="672"/>
            <a:chExt cx="2755" cy="1440"/>
          </a:xfrm>
        </p:grpSpPr>
        <p:grpSp>
          <p:nvGrpSpPr>
            <p:cNvPr id="82952" name="Group 5"/>
            <p:cNvGrpSpPr>
              <a:grpSpLocks/>
            </p:cNvGrpSpPr>
            <p:nvPr/>
          </p:nvGrpSpPr>
          <p:grpSpPr bwMode="auto">
            <a:xfrm>
              <a:off x="192" y="674"/>
              <a:ext cx="624" cy="241"/>
              <a:chOff x="0" y="0"/>
              <a:chExt cx="542" cy="384"/>
            </a:xfrm>
          </p:grpSpPr>
          <p:sp>
            <p:nvSpPr>
              <p:cNvPr id="83022" name="Rectangle 6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周次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3023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53" name="Group 8"/>
            <p:cNvGrpSpPr>
              <a:grpSpLocks/>
            </p:cNvGrpSpPr>
            <p:nvPr/>
          </p:nvGrpSpPr>
          <p:grpSpPr bwMode="auto">
            <a:xfrm>
              <a:off x="816" y="674"/>
              <a:ext cx="830" cy="241"/>
              <a:chOff x="542" y="0"/>
              <a:chExt cx="880" cy="384"/>
            </a:xfrm>
          </p:grpSpPr>
          <p:sp>
            <p:nvSpPr>
              <p:cNvPr id="83020" name="Rectangle 9"/>
              <p:cNvSpPr>
                <a:spLocks noChangeArrowheads="1"/>
              </p:cNvSpPr>
              <p:nvPr/>
            </p:nvSpPr>
            <p:spPr bwMode="auto">
              <a:xfrm>
                <a:off x="585" y="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需求</a:t>
                </a:r>
              </a:p>
            </p:txBody>
          </p:sp>
          <p:sp>
            <p:nvSpPr>
              <p:cNvPr id="83021" name="Rectangle 10"/>
              <p:cNvSpPr>
                <a:spLocks noChangeArrowheads="1"/>
              </p:cNvSpPr>
              <p:nvPr/>
            </p:nvSpPr>
            <p:spPr bwMode="auto">
              <a:xfrm>
                <a:off x="542" y="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54" name="Group 11"/>
            <p:cNvGrpSpPr>
              <a:grpSpLocks/>
            </p:cNvGrpSpPr>
            <p:nvPr/>
          </p:nvGrpSpPr>
          <p:grpSpPr bwMode="auto">
            <a:xfrm>
              <a:off x="1632" y="672"/>
              <a:ext cx="672" cy="240"/>
              <a:chOff x="1422" y="0"/>
              <a:chExt cx="880" cy="384"/>
            </a:xfrm>
          </p:grpSpPr>
          <p:sp>
            <p:nvSpPr>
              <p:cNvPr id="83018" name="Rectangle 12"/>
              <p:cNvSpPr>
                <a:spLocks noChangeArrowheads="1"/>
              </p:cNvSpPr>
              <p:nvPr/>
            </p:nvSpPr>
            <p:spPr bwMode="auto">
              <a:xfrm>
                <a:off x="1465" y="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能力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3019" name="Rectangle 13"/>
              <p:cNvSpPr>
                <a:spLocks noChangeArrowheads="1"/>
              </p:cNvSpPr>
              <p:nvPr/>
            </p:nvSpPr>
            <p:spPr bwMode="auto">
              <a:xfrm>
                <a:off x="1422" y="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55" name="Group 14"/>
            <p:cNvGrpSpPr>
              <a:grpSpLocks/>
            </p:cNvGrpSpPr>
            <p:nvPr/>
          </p:nvGrpSpPr>
          <p:grpSpPr bwMode="auto">
            <a:xfrm>
              <a:off x="192" y="913"/>
              <a:ext cx="624" cy="242"/>
              <a:chOff x="0" y="384"/>
              <a:chExt cx="542" cy="384"/>
            </a:xfrm>
          </p:grpSpPr>
          <p:sp>
            <p:nvSpPr>
              <p:cNvPr id="83016" name="Rectangle 15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3017" name="Rectangle 16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56" name="Group 17"/>
            <p:cNvGrpSpPr>
              <a:grpSpLocks/>
            </p:cNvGrpSpPr>
            <p:nvPr/>
          </p:nvGrpSpPr>
          <p:grpSpPr bwMode="auto">
            <a:xfrm>
              <a:off x="816" y="913"/>
              <a:ext cx="830" cy="242"/>
              <a:chOff x="542" y="384"/>
              <a:chExt cx="880" cy="384"/>
            </a:xfrm>
          </p:grpSpPr>
          <p:sp>
            <p:nvSpPr>
              <p:cNvPr id="83014" name="Rectangle 18"/>
              <p:cNvSpPr>
                <a:spLocks noChangeArrowheads="1"/>
              </p:cNvSpPr>
              <p:nvPr/>
            </p:nvSpPr>
            <p:spPr bwMode="auto">
              <a:xfrm>
                <a:off x="585" y="384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3015" name="Rectangle 19"/>
              <p:cNvSpPr>
                <a:spLocks noChangeArrowheads="1"/>
              </p:cNvSpPr>
              <p:nvPr/>
            </p:nvSpPr>
            <p:spPr bwMode="auto">
              <a:xfrm>
                <a:off x="542" y="384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57" name="Group 20"/>
            <p:cNvGrpSpPr>
              <a:grpSpLocks/>
            </p:cNvGrpSpPr>
            <p:nvPr/>
          </p:nvGrpSpPr>
          <p:grpSpPr bwMode="auto">
            <a:xfrm>
              <a:off x="1632" y="911"/>
              <a:ext cx="672" cy="241"/>
              <a:chOff x="1422" y="384"/>
              <a:chExt cx="880" cy="384"/>
            </a:xfrm>
          </p:grpSpPr>
          <p:sp>
            <p:nvSpPr>
              <p:cNvPr id="83012" name="Rectangle 21"/>
              <p:cNvSpPr>
                <a:spLocks noChangeArrowheads="1"/>
              </p:cNvSpPr>
              <p:nvPr/>
            </p:nvSpPr>
            <p:spPr bwMode="auto">
              <a:xfrm>
                <a:off x="1465" y="384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3013" name="Rectangle 22"/>
              <p:cNvSpPr>
                <a:spLocks noChangeArrowheads="1"/>
              </p:cNvSpPr>
              <p:nvPr/>
            </p:nvSpPr>
            <p:spPr bwMode="auto">
              <a:xfrm>
                <a:off x="1422" y="384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58" name="Group 23"/>
            <p:cNvGrpSpPr>
              <a:grpSpLocks/>
            </p:cNvGrpSpPr>
            <p:nvPr/>
          </p:nvGrpSpPr>
          <p:grpSpPr bwMode="auto">
            <a:xfrm>
              <a:off x="192" y="1153"/>
              <a:ext cx="624" cy="241"/>
              <a:chOff x="0" y="768"/>
              <a:chExt cx="542" cy="384"/>
            </a:xfrm>
          </p:grpSpPr>
          <p:sp>
            <p:nvSpPr>
              <p:cNvPr id="83010" name="Rectangle 24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3011" name="Rectangle 25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59" name="Group 26"/>
            <p:cNvGrpSpPr>
              <a:grpSpLocks/>
            </p:cNvGrpSpPr>
            <p:nvPr/>
          </p:nvGrpSpPr>
          <p:grpSpPr bwMode="auto">
            <a:xfrm>
              <a:off x="816" y="1153"/>
              <a:ext cx="830" cy="241"/>
              <a:chOff x="542" y="768"/>
              <a:chExt cx="880" cy="384"/>
            </a:xfrm>
          </p:grpSpPr>
          <p:sp>
            <p:nvSpPr>
              <p:cNvPr id="83008" name="Rectangle 27"/>
              <p:cNvSpPr>
                <a:spLocks noChangeArrowheads="1"/>
              </p:cNvSpPr>
              <p:nvPr/>
            </p:nvSpPr>
            <p:spPr bwMode="auto">
              <a:xfrm>
                <a:off x="585" y="768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3009" name="Rectangle 28"/>
              <p:cNvSpPr>
                <a:spLocks noChangeArrowheads="1"/>
              </p:cNvSpPr>
              <p:nvPr/>
            </p:nvSpPr>
            <p:spPr bwMode="auto">
              <a:xfrm>
                <a:off x="542" y="768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60" name="Group 29"/>
            <p:cNvGrpSpPr>
              <a:grpSpLocks/>
            </p:cNvGrpSpPr>
            <p:nvPr/>
          </p:nvGrpSpPr>
          <p:grpSpPr bwMode="auto">
            <a:xfrm>
              <a:off x="1632" y="1151"/>
              <a:ext cx="672" cy="240"/>
              <a:chOff x="1422" y="768"/>
              <a:chExt cx="880" cy="384"/>
            </a:xfrm>
          </p:grpSpPr>
          <p:sp>
            <p:nvSpPr>
              <p:cNvPr id="83006" name="Rectangle 30"/>
              <p:cNvSpPr>
                <a:spLocks noChangeArrowheads="1"/>
              </p:cNvSpPr>
              <p:nvPr/>
            </p:nvSpPr>
            <p:spPr bwMode="auto">
              <a:xfrm>
                <a:off x="1465" y="768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3007" name="Rectangle 31"/>
              <p:cNvSpPr>
                <a:spLocks noChangeArrowheads="1"/>
              </p:cNvSpPr>
              <p:nvPr/>
            </p:nvSpPr>
            <p:spPr bwMode="auto">
              <a:xfrm>
                <a:off x="1422" y="768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61" name="Group 32"/>
            <p:cNvGrpSpPr>
              <a:grpSpLocks/>
            </p:cNvGrpSpPr>
            <p:nvPr/>
          </p:nvGrpSpPr>
          <p:grpSpPr bwMode="auto">
            <a:xfrm>
              <a:off x="192" y="1392"/>
              <a:ext cx="624" cy="241"/>
              <a:chOff x="0" y="1152"/>
              <a:chExt cx="542" cy="384"/>
            </a:xfrm>
          </p:grpSpPr>
          <p:sp>
            <p:nvSpPr>
              <p:cNvPr id="83004" name="Rectangle 33"/>
              <p:cNvSpPr>
                <a:spLocks noChangeArrowheads="1"/>
              </p:cNvSpPr>
              <p:nvPr/>
            </p:nvSpPr>
            <p:spPr bwMode="auto">
              <a:xfrm>
                <a:off x="43" y="1152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3005" name="Rectangle 34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62" name="Group 35"/>
            <p:cNvGrpSpPr>
              <a:grpSpLocks/>
            </p:cNvGrpSpPr>
            <p:nvPr/>
          </p:nvGrpSpPr>
          <p:grpSpPr bwMode="auto">
            <a:xfrm>
              <a:off x="816" y="1392"/>
              <a:ext cx="830" cy="241"/>
              <a:chOff x="542" y="1152"/>
              <a:chExt cx="880" cy="384"/>
            </a:xfrm>
          </p:grpSpPr>
          <p:sp>
            <p:nvSpPr>
              <p:cNvPr id="83002" name="Rectangle 36"/>
              <p:cNvSpPr>
                <a:spLocks noChangeArrowheads="1"/>
              </p:cNvSpPr>
              <p:nvPr/>
            </p:nvSpPr>
            <p:spPr bwMode="auto">
              <a:xfrm>
                <a:off x="585" y="1152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3003" name="Rectangle 37"/>
              <p:cNvSpPr>
                <a:spLocks noChangeArrowheads="1"/>
              </p:cNvSpPr>
              <p:nvPr/>
            </p:nvSpPr>
            <p:spPr bwMode="auto">
              <a:xfrm>
                <a:off x="542" y="1152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63" name="Group 38"/>
            <p:cNvGrpSpPr>
              <a:grpSpLocks/>
            </p:cNvGrpSpPr>
            <p:nvPr/>
          </p:nvGrpSpPr>
          <p:grpSpPr bwMode="auto">
            <a:xfrm>
              <a:off x="1632" y="1390"/>
              <a:ext cx="672" cy="240"/>
              <a:chOff x="1422" y="1152"/>
              <a:chExt cx="880" cy="384"/>
            </a:xfrm>
          </p:grpSpPr>
          <p:sp>
            <p:nvSpPr>
              <p:cNvPr id="83000" name="Rectangle 39"/>
              <p:cNvSpPr>
                <a:spLocks noChangeArrowheads="1"/>
              </p:cNvSpPr>
              <p:nvPr/>
            </p:nvSpPr>
            <p:spPr bwMode="auto">
              <a:xfrm>
                <a:off x="1465" y="1152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3001" name="Rectangle 40"/>
              <p:cNvSpPr>
                <a:spLocks noChangeArrowheads="1"/>
              </p:cNvSpPr>
              <p:nvPr/>
            </p:nvSpPr>
            <p:spPr bwMode="auto">
              <a:xfrm>
                <a:off x="1422" y="1152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64" name="Group 41"/>
            <p:cNvGrpSpPr>
              <a:grpSpLocks/>
            </p:cNvGrpSpPr>
            <p:nvPr/>
          </p:nvGrpSpPr>
          <p:grpSpPr bwMode="auto">
            <a:xfrm>
              <a:off x="192" y="1631"/>
              <a:ext cx="624" cy="242"/>
              <a:chOff x="0" y="1536"/>
              <a:chExt cx="542" cy="384"/>
            </a:xfrm>
          </p:grpSpPr>
          <p:sp>
            <p:nvSpPr>
              <p:cNvPr id="82998" name="Rectangle 42"/>
              <p:cNvSpPr>
                <a:spLocks noChangeArrowheads="1"/>
              </p:cNvSpPr>
              <p:nvPr/>
            </p:nvSpPr>
            <p:spPr bwMode="auto">
              <a:xfrm>
                <a:off x="43" y="1536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2999" name="Rectangle 43"/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65" name="Group 44"/>
            <p:cNvGrpSpPr>
              <a:grpSpLocks/>
            </p:cNvGrpSpPr>
            <p:nvPr/>
          </p:nvGrpSpPr>
          <p:grpSpPr bwMode="auto">
            <a:xfrm>
              <a:off x="816" y="1631"/>
              <a:ext cx="830" cy="242"/>
              <a:chOff x="542" y="1536"/>
              <a:chExt cx="880" cy="384"/>
            </a:xfrm>
          </p:grpSpPr>
          <p:sp>
            <p:nvSpPr>
              <p:cNvPr id="82996" name="Rectangle 45"/>
              <p:cNvSpPr>
                <a:spLocks noChangeArrowheads="1"/>
              </p:cNvSpPr>
              <p:nvPr/>
            </p:nvSpPr>
            <p:spPr bwMode="auto">
              <a:xfrm>
                <a:off x="585" y="1536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2997" name="Rectangle 46"/>
              <p:cNvSpPr>
                <a:spLocks noChangeArrowheads="1"/>
              </p:cNvSpPr>
              <p:nvPr/>
            </p:nvSpPr>
            <p:spPr bwMode="auto">
              <a:xfrm>
                <a:off x="542" y="1536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66" name="Group 47"/>
            <p:cNvGrpSpPr>
              <a:grpSpLocks/>
            </p:cNvGrpSpPr>
            <p:nvPr/>
          </p:nvGrpSpPr>
          <p:grpSpPr bwMode="auto">
            <a:xfrm>
              <a:off x="1632" y="1629"/>
              <a:ext cx="672" cy="241"/>
              <a:chOff x="1422" y="1536"/>
              <a:chExt cx="880" cy="384"/>
            </a:xfrm>
          </p:grpSpPr>
          <p:sp>
            <p:nvSpPr>
              <p:cNvPr id="82994" name="Rectangle 48"/>
              <p:cNvSpPr>
                <a:spLocks noChangeArrowheads="1"/>
              </p:cNvSpPr>
              <p:nvPr/>
            </p:nvSpPr>
            <p:spPr bwMode="auto">
              <a:xfrm>
                <a:off x="1465" y="1536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2995" name="Rectangle 49"/>
              <p:cNvSpPr>
                <a:spLocks noChangeArrowheads="1"/>
              </p:cNvSpPr>
              <p:nvPr/>
            </p:nvSpPr>
            <p:spPr bwMode="auto">
              <a:xfrm>
                <a:off x="1422" y="1536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67" name="Group 50"/>
            <p:cNvGrpSpPr>
              <a:grpSpLocks/>
            </p:cNvGrpSpPr>
            <p:nvPr/>
          </p:nvGrpSpPr>
          <p:grpSpPr bwMode="auto">
            <a:xfrm>
              <a:off x="192" y="1871"/>
              <a:ext cx="624" cy="241"/>
              <a:chOff x="0" y="1920"/>
              <a:chExt cx="542" cy="384"/>
            </a:xfrm>
          </p:grpSpPr>
          <p:sp>
            <p:nvSpPr>
              <p:cNvPr id="82992" name="Rectangle 51"/>
              <p:cNvSpPr>
                <a:spLocks noChangeArrowheads="1"/>
              </p:cNvSpPr>
              <p:nvPr/>
            </p:nvSpPr>
            <p:spPr bwMode="auto">
              <a:xfrm>
                <a:off x="43" y="1920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合计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2993" name="Rectangle 52"/>
              <p:cNvSpPr>
                <a:spLocks noChangeArrowheads="1"/>
              </p:cNvSpPr>
              <p:nvPr/>
            </p:nvSpPr>
            <p:spPr bwMode="auto">
              <a:xfrm>
                <a:off x="0" y="1920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68" name="Group 53"/>
            <p:cNvGrpSpPr>
              <a:grpSpLocks/>
            </p:cNvGrpSpPr>
            <p:nvPr/>
          </p:nvGrpSpPr>
          <p:grpSpPr bwMode="auto">
            <a:xfrm>
              <a:off x="816" y="1871"/>
              <a:ext cx="830" cy="241"/>
              <a:chOff x="542" y="1920"/>
              <a:chExt cx="880" cy="384"/>
            </a:xfrm>
          </p:grpSpPr>
          <p:sp>
            <p:nvSpPr>
              <p:cNvPr id="82990" name="Rectangle 54"/>
              <p:cNvSpPr>
                <a:spLocks noChangeArrowheads="1"/>
              </p:cNvSpPr>
              <p:nvPr/>
            </p:nvSpPr>
            <p:spPr bwMode="auto">
              <a:xfrm>
                <a:off x="585" y="192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100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2991" name="Rectangle 55"/>
              <p:cNvSpPr>
                <a:spLocks noChangeArrowheads="1"/>
              </p:cNvSpPr>
              <p:nvPr/>
            </p:nvSpPr>
            <p:spPr bwMode="auto">
              <a:xfrm>
                <a:off x="542" y="192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69" name="Group 56"/>
            <p:cNvGrpSpPr>
              <a:grpSpLocks/>
            </p:cNvGrpSpPr>
            <p:nvPr/>
          </p:nvGrpSpPr>
          <p:grpSpPr bwMode="auto">
            <a:xfrm>
              <a:off x="1632" y="1872"/>
              <a:ext cx="672" cy="240"/>
              <a:chOff x="1422" y="1920"/>
              <a:chExt cx="880" cy="384"/>
            </a:xfrm>
          </p:grpSpPr>
          <p:sp>
            <p:nvSpPr>
              <p:cNvPr id="82988" name="Rectangle 57"/>
              <p:cNvSpPr>
                <a:spLocks noChangeArrowheads="1"/>
              </p:cNvSpPr>
              <p:nvPr/>
            </p:nvSpPr>
            <p:spPr bwMode="auto">
              <a:xfrm>
                <a:off x="1465" y="192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135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2989" name="Rectangle 58"/>
              <p:cNvSpPr>
                <a:spLocks noChangeArrowheads="1"/>
              </p:cNvSpPr>
              <p:nvPr/>
            </p:nvSpPr>
            <p:spPr bwMode="auto">
              <a:xfrm>
                <a:off x="1422" y="192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70" name="Group 59"/>
            <p:cNvGrpSpPr>
              <a:grpSpLocks/>
            </p:cNvGrpSpPr>
            <p:nvPr/>
          </p:nvGrpSpPr>
          <p:grpSpPr bwMode="auto">
            <a:xfrm>
              <a:off x="2304" y="672"/>
              <a:ext cx="643" cy="241"/>
              <a:chOff x="2302" y="0"/>
              <a:chExt cx="880" cy="384"/>
            </a:xfrm>
          </p:grpSpPr>
          <p:sp>
            <p:nvSpPr>
              <p:cNvPr id="82986" name="Rectangle 60"/>
              <p:cNvSpPr>
                <a:spLocks noChangeArrowheads="1"/>
              </p:cNvSpPr>
              <p:nvPr/>
            </p:nvSpPr>
            <p:spPr bwMode="auto">
              <a:xfrm>
                <a:off x="2345" y="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成本</a:t>
                </a:r>
              </a:p>
            </p:txBody>
          </p:sp>
          <p:sp>
            <p:nvSpPr>
              <p:cNvPr id="82987" name="Rectangle 61"/>
              <p:cNvSpPr>
                <a:spLocks noChangeArrowheads="1"/>
              </p:cNvSpPr>
              <p:nvPr/>
            </p:nvSpPr>
            <p:spPr bwMode="auto">
              <a:xfrm>
                <a:off x="2302" y="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71" name="Group 62"/>
            <p:cNvGrpSpPr>
              <a:grpSpLocks/>
            </p:cNvGrpSpPr>
            <p:nvPr/>
          </p:nvGrpSpPr>
          <p:grpSpPr bwMode="auto">
            <a:xfrm>
              <a:off x="2304" y="911"/>
              <a:ext cx="643" cy="242"/>
              <a:chOff x="2302" y="384"/>
              <a:chExt cx="880" cy="384"/>
            </a:xfrm>
          </p:grpSpPr>
          <p:sp>
            <p:nvSpPr>
              <p:cNvPr id="82984" name="Rectangle 63"/>
              <p:cNvSpPr>
                <a:spLocks noChangeArrowheads="1"/>
              </p:cNvSpPr>
              <p:nvPr/>
            </p:nvSpPr>
            <p:spPr bwMode="auto">
              <a:xfrm>
                <a:off x="2345" y="384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2985" name="Rectangle 64"/>
              <p:cNvSpPr>
                <a:spLocks noChangeArrowheads="1"/>
              </p:cNvSpPr>
              <p:nvPr/>
            </p:nvSpPr>
            <p:spPr bwMode="auto">
              <a:xfrm>
                <a:off x="2302" y="384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72" name="Group 65"/>
            <p:cNvGrpSpPr>
              <a:grpSpLocks/>
            </p:cNvGrpSpPr>
            <p:nvPr/>
          </p:nvGrpSpPr>
          <p:grpSpPr bwMode="auto">
            <a:xfrm>
              <a:off x="2304" y="1151"/>
              <a:ext cx="643" cy="241"/>
              <a:chOff x="2302" y="768"/>
              <a:chExt cx="880" cy="384"/>
            </a:xfrm>
          </p:grpSpPr>
          <p:sp>
            <p:nvSpPr>
              <p:cNvPr id="82982" name="Rectangle 66"/>
              <p:cNvSpPr>
                <a:spLocks noChangeArrowheads="1"/>
              </p:cNvSpPr>
              <p:nvPr/>
            </p:nvSpPr>
            <p:spPr bwMode="auto">
              <a:xfrm>
                <a:off x="2345" y="768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5.1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2983" name="Rectangle 67"/>
              <p:cNvSpPr>
                <a:spLocks noChangeArrowheads="1"/>
              </p:cNvSpPr>
              <p:nvPr/>
            </p:nvSpPr>
            <p:spPr bwMode="auto">
              <a:xfrm>
                <a:off x="2302" y="768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73" name="Group 68"/>
            <p:cNvGrpSpPr>
              <a:grpSpLocks/>
            </p:cNvGrpSpPr>
            <p:nvPr/>
          </p:nvGrpSpPr>
          <p:grpSpPr bwMode="auto">
            <a:xfrm>
              <a:off x="2304" y="1390"/>
              <a:ext cx="643" cy="241"/>
              <a:chOff x="2302" y="1152"/>
              <a:chExt cx="880" cy="384"/>
            </a:xfrm>
          </p:grpSpPr>
          <p:sp>
            <p:nvSpPr>
              <p:cNvPr id="82980" name="Rectangle 69"/>
              <p:cNvSpPr>
                <a:spLocks noChangeArrowheads="1"/>
              </p:cNvSpPr>
              <p:nvPr/>
            </p:nvSpPr>
            <p:spPr bwMode="auto">
              <a:xfrm>
                <a:off x="2345" y="1152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5.4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2981" name="Rectangle 70"/>
              <p:cNvSpPr>
                <a:spLocks noChangeArrowheads="1"/>
              </p:cNvSpPr>
              <p:nvPr/>
            </p:nvSpPr>
            <p:spPr bwMode="auto">
              <a:xfrm>
                <a:off x="2302" y="1152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74" name="Group 71"/>
            <p:cNvGrpSpPr>
              <a:grpSpLocks/>
            </p:cNvGrpSpPr>
            <p:nvPr/>
          </p:nvGrpSpPr>
          <p:grpSpPr bwMode="auto">
            <a:xfrm>
              <a:off x="2304" y="1629"/>
              <a:ext cx="643" cy="242"/>
              <a:chOff x="2302" y="1536"/>
              <a:chExt cx="880" cy="384"/>
            </a:xfrm>
          </p:grpSpPr>
          <p:sp>
            <p:nvSpPr>
              <p:cNvPr id="82978" name="Rectangle 72"/>
              <p:cNvSpPr>
                <a:spLocks noChangeArrowheads="1"/>
              </p:cNvSpPr>
              <p:nvPr/>
            </p:nvSpPr>
            <p:spPr bwMode="auto">
              <a:xfrm>
                <a:off x="2345" y="1536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2979" name="Rectangle 73"/>
              <p:cNvSpPr>
                <a:spLocks noChangeArrowheads="1"/>
              </p:cNvSpPr>
              <p:nvPr/>
            </p:nvSpPr>
            <p:spPr bwMode="auto">
              <a:xfrm>
                <a:off x="2302" y="1536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975" name="Group 74"/>
            <p:cNvGrpSpPr>
              <a:grpSpLocks/>
            </p:cNvGrpSpPr>
            <p:nvPr/>
          </p:nvGrpSpPr>
          <p:grpSpPr bwMode="auto">
            <a:xfrm>
              <a:off x="2304" y="1869"/>
              <a:ext cx="643" cy="241"/>
              <a:chOff x="2302" y="1920"/>
              <a:chExt cx="880" cy="384"/>
            </a:xfrm>
          </p:grpSpPr>
          <p:sp>
            <p:nvSpPr>
              <p:cNvPr id="82976" name="Rectangle 75"/>
              <p:cNvSpPr>
                <a:spLocks noChangeArrowheads="1"/>
              </p:cNvSpPr>
              <p:nvPr/>
            </p:nvSpPr>
            <p:spPr bwMode="auto">
              <a:xfrm>
                <a:off x="2345" y="192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 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2977" name="Rectangle 76"/>
              <p:cNvSpPr>
                <a:spLocks noChangeArrowheads="1"/>
              </p:cNvSpPr>
              <p:nvPr/>
            </p:nvSpPr>
            <p:spPr bwMode="auto">
              <a:xfrm>
                <a:off x="2302" y="192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64589" name="Text Box 77"/>
          <p:cNvSpPr txBox="1">
            <a:spLocks noChangeArrowheads="1"/>
          </p:cNvSpPr>
          <p:nvPr/>
        </p:nvSpPr>
        <p:spPr bwMode="auto">
          <a:xfrm>
            <a:off x="1524000" y="3957638"/>
            <a:ext cx="731520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饮料厂在第</a:t>
            </a:r>
            <a:r>
              <a:rPr lang="en-US" altLang="zh-CN" sz="2800" b="1"/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周开始时没有库存；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>
                <a:latin typeface="宋体" panose="02010600030101010101" pitchFamily="2" charset="-122"/>
              </a:rPr>
              <a:t> 从费用最小考虑</a:t>
            </a:r>
            <a:r>
              <a:rPr lang="en-US" altLang="zh-CN" sz="2800" b="1">
                <a:latin typeface="宋体" panose="02010600030101010101" pitchFamily="2" charset="-122"/>
              </a:rPr>
              <a:t>, </a:t>
            </a:r>
            <a:r>
              <a:rPr lang="zh-CN" altLang="en-US" sz="2800" b="1">
                <a:latin typeface="宋体" panose="02010600030101010101" pitchFamily="2" charset="-122"/>
              </a:rPr>
              <a:t>第</a:t>
            </a:r>
            <a:r>
              <a:rPr lang="en-US" altLang="zh-CN" sz="2800" b="1"/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周末不能有库存；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>
                <a:latin typeface="宋体" panose="02010600030101010101" pitchFamily="2" charset="-122"/>
              </a:rPr>
              <a:t> 周末有库存时需支出一周的存贮费；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>
                <a:latin typeface="宋体" panose="02010600030101010101" pitchFamily="2" charset="-122"/>
              </a:rPr>
              <a:t> 每周末的库存量等于下周初的库存量</a:t>
            </a:r>
            <a:r>
              <a:rPr lang="en-US" altLang="zh-CN" sz="2800" b="1">
                <a:latin typeface="宋体" panose="02010600030101010101" pitchFamily="2" charset="-122"/>
              </a:rPr>
              <a:t>. </a:t>
            </a:r>
          </a:p>
        </p:txBody>
      </p:sp>
      <p:sp>
        <p:nvSpPr>
          <p:cNvPr id="64590" name="Text Box 78"/>
          <p:cNvSpPr txBox="1">
            <a:spLocks noChangeArrowheads="1"/>
          </p:cNvSpPr>
          <p:nvPr/>
        </p:nvSpPr>
        <p:spPr bwMode="auto">
          <a:xfrm>
            <a:off x="457200" y="3978275"/>
            <a:ext cx="762000" cy="204152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模型假设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82951" name="Object 79"/>
          <p:cNvGraphicFramePr>
            <a:graphicFrameLocks noChangeAspect="1"/>
          </p:cNvGraphicFramePr>
          <p:nvPr/>
        </p:nvGraphicFramePr>
        <p:xfrm>
          <a:off x="7812088" y="404813"/>
          <a:ext cx="10080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lip" r:id="rId3" imgW="761744" imgH="761744" progId="MS_ClipArt_Gallery.2">
                  <p:embed/>
                </p:oleObj>
              </mc:Choice>
              <mc:Fallback>
                <p:oleObj name="Clip" r:id="rId3" imgW="761744" imgH="76174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404813"/>
                        <a:ext cx="100806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12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45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645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6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64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00"/>
                                        <p:tgtEl>
                                          <p:spTgt spid="64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00"/>
                                        <p:tgtEl>
                                          <p:spTgt spid="64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nimBg="1" autoUpdateAnimBg="0"/>
      <p:bldP spid="64589" grpId="0" build="p" animBg="1" autoUpdateAnimBg="0"/>
      <p:bldP spid="6459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28600" y="3059113"/>
            <a:ext cx="914400" cy="946150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目标函数</a:t>
            </a:r>
            <a:endParaRPr lang="zh-CN" altLang="en-US" sz="2800" b="1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28600" y="4049713"/>
            <a:ext cx="914400" cy="946150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约束条件</a:t>
            </a:r>
            <a:endParaRPr lang="zh-CN" altLang="en-US" sz="2800" b="1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295400" y="3810000"/>
            <a:ext cx="3886200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产量、库存与需求平衡 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5334000" y="468313"/>
            <a:ext cx="198120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决策变量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1371600" y="3200400"/>
          <a:ext cx="73691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3" imgW="3390900" imgH="228600" progId="Equation.3">
                  <p:embed/>
                </p:oleObj>
              </mc:Choice>
              <mc:Fallback>
                <p:oleObj name="公式" r:id="rId3" imgW="339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00400"/>
                        <a:ext cx="73691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1371600" y="4256088"/>
          <a:ext cx="16002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5" imgW="748975" imgH="215806" progId="Equation.3">
                  <p:embed/>
                </p:oleObj>
              </mc:Choice>
              <mc:Fallback>
                <p:oleObj r:id="rId5" imgW="74897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56088"/>
                        <a:ext cx="16002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1371600" y="4789488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7" imgW="1091726" imgH="215806" progId="Equation.3">
                  <p:embed/>
                </p:oleObj>
              </mc:Choice>
              <mc:Fallback>
                <p:oleObj r:id="rId7" imgW="109172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89488"/>
                        <a:ext cx="2286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371600" y="5322888"/>
            <a:ext cx="2362200" cy="1055687"/>
            <a:chOff x="864" y="3504"/>
            <a:chExt cx="1488" cy="665"/>
          </a:xfrm>
        </p:grpSpPr>
        <p:graphicFrame>
          <p:nvGraphicFramePr>
            <p:cNvPr id="84047" name="Object 10"/>
            <p:cNvGraphicFramePr>
              <a:graphicFrameLocks noChangeAspect="1"/>
            </p:cNvGraphicFramePr>
            <p:nvPr/>
          </p:nvGraphicFramePr>
          <p:xfrm>
            <a:off x="864" y="3504"/>
            <a:ext cx="1488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r:id="rId9" imgW="1091726" imgH="228501" progId="Equation.3">
                    <p:embed/>
                  </p:oleObj>
                </mc:Choice>
                <mc:Fallback>
                  <p:oleObj r:id="rId9" imgW="1091726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504"/>
                          <a:ext cx="1488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048" name="Object 11"/>
            <p:cNvGraphicFramePr>
              <a:graphicFrameLocks noChangeAspect="1"/>
            </p:cNvGraphicFramePr>
            <p:nvPr/>
          </p:nvGraphicFramePr>
          <p:xfrm>
            <a:off x="864" y="3854"/>
            <a:ext cx="110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r:id="rId11" imgW="800100" imgH="228600" progId="Equation.3">
                    <p:embed/>
                  </p:oleObj>
                </mc:Choice>
                <mc:Fallback>
                  <p:oleObj r:id="rId11" imgW="8001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854"/>
                          <a:ext cx="1104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5424488" y="4332288"/>
          <a:ext cx="22574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977900" imgH="457200" progId="Equation.3">
                  <p:embed/>
                </p:oleObj>
              </mc:Choice>
              <mc:Fallback>
                <p:oleObj name="Equation" r:id="rId13" imgW="977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4332288"/>
                        <a:ext cx="225742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5410200" y="3810000"/>
            <a:ext cx="1676400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能力限制 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5334000" y="5322888"/>
            <a:ext cx="1676400" cy="519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非负限制 </a:t>
            </a:r>
          </a:p>
        </p:txBody>
      </p:sp>
      <p:graphicFrame>
        <p:nvGraphicFramePr>
          <p:cNvPr id="65551" name="Object 15"/>
          <p:cNvGraphicFramePr>
            <a:graphicFrameLocks noChangeAspect="1"/>
          </p:cNvGraphicFramePr>
          <p:nvPr/>
        </p:nvGraphicFramePr>
        <p:xfrm>
          <a:off x="5334000" y="5856288"/>
          <a:ext cx="3581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15" imgW="1625600" imgH="228600" progId="Equation.3">
                  <p:embed/>
                </p:oleObj>
              </mc:Choice>
              <mc:Fallback>
                <p:oleObj r:id="rId15" imgW="16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856288"/>
                        <a:ext cx="3581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2" name="Text Box 16"/>
          <p:cNvSpPr txBox="1">
            <a:spLocks noChangeArrowheads="1"/>
          </p:cNvSpPr>
          <p:nvPr/>
        </p:nvSpPr>
        <p:spPr bwMode="auto">
          <a:xfrm>
            <a:off x="381000" y="392113"/>
            <a:ext cx="19050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模型建立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4876800" y="107791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~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4</a:t>
            </a:r>
            <a:r>
              <a:rPr lang="zh-CN" altLang="en-US" sz="2800" b="1"/>
              <a:t>：第</a:t>
            </a:r>
            <a:r>
              <a:rPr lang="en-US" altLang="zh-CN" sz="2800" b="1"/>
              <a:t>1~4</a:t>
            </a:r>
            <a:r>
              <a:rPr lang="zh-CN" altLang="en-US" sz="2800" b="1"/>
              <a:t>周</a:t>
            </a:r>
            <a:r>
              <a:rPr lang="zh-CN" altLang="en-US" sz="2800" b="1">
                <a:latin typeface="宋体" panose="02010600030101010101" pitchFamily="2" charset="-122"/>
              </a:rPr>
              <a:t>的生产量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4932363" y="170021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y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~ 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3</a:t>
            </a:r>
            <a:r>
              <a:rPr lang="zh-CN" altLang="en-US" sz="2800" b="1"/>
              <a:t>：第</a:t>
            </a:r>
            <a:r>
              <a:rPr lang="en-US" altLang="zh-CN" sz="2800" b="1"/>
              <a:t>1~3</a:t>
            </a:r>
            <a:r>
              <a:rPr lang="zh-CN" altLang="en-US" sz="2800" b="1"/>
              <a:t>周末</a:t>
            </a:r>
            <a:r>
              <a:rPr lang="zh-CN" altLang="en-US" sz="2800" b="1">
                <a:latin typeface="宋体" panose="02010600030101010101" pitchFamily="2" charset="-122"/>
              </a:rPr>
              <a:t>库存量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04800" y="1065213"/>
            <a:ext cx="4373563" cy="1906587"/>
            <a:chOff x="192" y="672"/>
            <a:chExt cx="2755" cy="1201"/>
          </a:xfrm>
        </p:grpSpPr>
        <p:grpSp>
          <p:nvGrpSpPr>
            <p:cNvPr id="83987" name="Group 20"/>
            <p:cNvGrpSpPr>
              <a:grpSpLocks/>
            </p:cNvGrpSpPr>
            <p:nvPr/>
          </p:nvGrpSpPr>
          <p:grpSpPr bwMode="auto">
            <a:xfrm>
              <a:off x="192" y="674"/>
              <a:ext cx="624" cy="241"/>
              <a:chOff x="0" y="0"/>
              <a:chExt cx="542" cy="384"/>
            </a:xfrm>
          </p:grpSpPr>
          <p:sp>
            <p:nvSpPr>
              <p:cNvPr id="84045" name="Rectangle 21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周次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4046" name="Rectangle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3988" name="Group 23"/>
            <p:cNvGrpSpPr>
              <a:grpSpLocks/>
            </p:cNvGrpSpPr>
            <p:nvPr/>
          </p:nvGrpSpPr>
          <p:grpSpPr bwMode="auto">
            <a:xfrm>
              <a:off x="816" y="674"/>
              <a:ext cx="830" cy="241"/>
              <a:chOff x="542" y="0"/>
              <a:chExt cx="880" cy="384"/>
            </a:xfrm>
          </p:grpSpPr>
          <p:sp>
            <p:nvSpPr>
              <p:cNvPr id="84043" name="Rectangle 24"/>
              <p:cNvSpPr>
                <a:spLocks noChangeArrowheads="1"/>
              </p:cNvSpPr>
              <p:nvPr/>
            </p:nvSpPr>
            <p:spPr bwMode="auto">
              <a:xfrm>
                <a:off x="585" y="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需求</a:t>
                </a:r>
              </a:p>
            </p:txBody>
          </p:sp>
          <p:sp>
            <p:nvSpPr>
              <p:cNvPr id="84044" name="Rectangle 25"/>
              <p:cNvSpPr>
                <a:spLocks noChangeArrowheads="1"/>
              </p:cNvSpPr>
              <p:nvPr/>
            </p:nvSpPr>
            <p:spPr bwMode="auto">
              <a:xfrm>
                <a:off x="542" y="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3989" name="Group 26"/>
            <p:cNvGrpSpPr>
              <a:grpSpLocks/>
            </p:cNvGrpSpPr>
            <p:nvPr/>
          </p:nvGrpSpPr>
          <p:grpSpPr bwMode="auto">
            <a:xfrm>
              <a:off x="1632" y="672"/>
              <a:ext cx="672" cy="240"/>
              <a:chOff x="1422" y="0"/>
              <a:chExt cx="880" cy="384"/>
            </a:xfrm>
          </p:grpSpPr>
          <p:sp>
            <p:nvSpPr>
              <p:cNvPr id="84041" name="Rectangle 27"/>
              <p:cNvSpPr>
                <a:spLocks noChangeArrowheads="1"/>
              </p:cNvSpPr>
              <p:nvPr/>
            </p:nvSpPr>
            <p:spPr bwMode="auto">
              <a:xfrm>
                <a:off x="1465" y="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能力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4042" name="Rectangle 28"/>
              <p:cNvSpPr>
                <a:spLocks noChangeArrowheads="1"/>
              </p:cNvSpPr>
              <p:nvPr/>
            </p:nvSpPr>
            <p:spPr bwMode="auto">
              <a:xfrm>
                <a:off x="1422" y="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3990" name="Group 29"/>
            <p:cNvGrpSpPr>
              <a:grpSpLocks/>
            </p:cNvGrpSpPr>
            <p:nvPr/>
          </p:nvGrpSpPr>
          <p:grpSpPr bwMode="auto">
            <a:xfrm>
              <a:off x="192" y="913"/>
              <a:ext cx="624" cy="242"/>
              <a:chOff x="0" y="384"/>
              <a:chExt cx="542" cy="384"/>
            </a:xfrm>
          </p:grpSpPr>
          <p:sp>
            <p:nvSpPr>
              <p:cNvPr id="84039" name="Rectangle 30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4040" name="Rectangle 31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3991" name="Group 32"/>
            <p:cNvGrpSpPr>
              <a:grpSpLocks/>
            </p:cNvGrpSpPr>
            <p:nvPr/>
          </p:nvGrpSpPr>
          <p:grpSpPr bwMode="auto">
            <a:xfrm>
              <a:off x="816" y="913"/>
              <a:ext cx="830" cy="242"/>
              <a:chOff x="542" y="384"/>
              <a:chExt cx="880" cy="384"/>
            </a:xfrm>
          </p:grpSpPr>
          <p:sp>
            <p:nvSpPr>
              <p:cNvPr id="84037" name="Rectangle 33"/>
              <p:cNvSpPr>
                <a:spLocks noChangeArrowheads="1"/>
              </p:cNvSpPr>
              <p:nvPr/>
            </p:nvSpPr>
            <p:spPr bwMode="auto">
              <a:xfrm>
                <a:off x="585" y="384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4038" name="Rectangle 34"/>
              <p:cNvSpPr>
                <a:spLocks noChangeArrowheads="1"/>
              </p:cNvSpPr>
              <p:nvPr/>
            </p:nvSpPr>
            <p:spPr bwMode="auto">
              <a:xfrm>
                <a:off x="542" y="384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3992" name="Group 35"/>
            <p:cNvGrpSpPr>
              <a:grpSpLocks/>
            </p:cNvGrpSpPr>
            <p:nvPr/>
          </p:nvGrpSpPr>
          <p:grpSpPr bwMode="auto">
            <a:xfrm>
              <a:off x="1632" y="911"/>
              <a:ext cx="672" cy="241"/>
              <a:chOff x="1422" y="384"/>
              <a:chExt cx="880" cy="384"/>
            </a:xfrm>
          </p:grpSpPr>
          <p:sp>
            <p:nvSpPr>
              <p:cNvPr id="84035" name="Rectangle 36"/>
              <p:cNvSpPr>
                <a:spLocks noChangeArrowheads="1"/>
              </p:cNvSpPr>
              <p:nvPr/>
            </p:nvSpPr>
            <p:spPr bwMode="auto">
              <a:xfrm>
                <a:off x="1465" y="384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4036" name="Rectangle 37"/>
              <p:cNvSpPr>
                <a:spLocks noChangeArrowheads="1"/>
              </p:cNvSpPr>
              <p:nvPr/>
            </p:nvSpPr>
            <p:spPr bwMode="auto">
              <a:xfrm>
                <a:off x="1422" y="384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3993" name="Group 38"/>
            <p:cNvGrpSpPr>
              <a:grpSpLocks/>
            </p:cNvGrpSpPr>
            <p:nvPr/>
          </p:nvGrpSpPr>
          <p:grpSpPr bwMode="auto">
            <a:xfrm>
              <a:off x="192" y="1153"/>
              <a:ext cx="624" cy="241"/>
              <a:chOff x="0" y="768"/>
              <a:chExt cx="542" cy="384"/>
            </a:xfrm>
          </p:grpSpPr>
          <p:sp>
            <p:nvSpPr>
              <p:cNvPr id="84033" name="Rectangle 39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4034" name="Rectangle 40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3994" name="Group 41"/>
            <p:cNvGrpSpPr>
              <a:grpSpLocks/>
            </p:cNvGrpSpPr>
            <p:nvPr/>
          </p:nvGrpSpPr>
          <p:grpSpPr bwMode="auto">
            <a:xfrm>
              <a:off x="816" y="1153"/>
              <a:ext cx="830" cy="241"/>
              <a:chOff x="542" y="768"/>
              <a:chExt cx="880" cy="384"/>
            </a:xfrm>
          </p:grpSpPr>
          <p:sp>
            <p:nvSpPr>
              <p:cNvPr id="84031" name="Rectangle 42"/>
              <p:cNvSpPr>
                <a:spLocks noChangeArrowheads="1"/>
              </p:cNvSpPr>
              <p:nvPr/>
            </p:nvSpPr>
            <p:spPr bwMode="auto">
              <a:xfrm>
                <a:off x="585" y="768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4032" name="Rectangle 43"/>
              <p:cNvSpPr>
                <a:spLocks noChangeArrowheads="1"/>
              </p:cNvSpPr>
              <p:nvPr/>
            </p:nvSpPr>
            <p:spPr bwMode="auto">
              <a:xfrm>
                <a:off x="542" y="768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3995" name="Group 44"/>
            <p:cNvGrpSpPr>
              <a:grpSpLocks/>
            </p:cNvGrpSpPr>
            <p:nvPr/>
          </p:nvGrpSpPr>
          <p:grpSpPr bwMode="auto">
            <a:xfrm>
              <a:off x="1632" y="1151"/>
              <a:ext cx="672" cy="240"/>
              <a:chOff x="1422" y="768"/>
              <a:chExt cx="880" cy="384"/>
            </a:xfrm>
          </p:grpSpPr>
          <p:sp>
            <p:nvSpPr>
              <p:cNvPr id="84029" name="Rectangle 45"/>
              <p:cNvSpPr>
                <a:spLocks noChangeArrowheads="1"/>
              </p:cNvSpPr>
              <p:nvPr/>
            </p:nvSpPr>
            <p:spPr bwMode="auto">
              <a:xfrm>
                <a:off x="1465" y="768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4030" name="Rectangle 46"/>
              <p:cNvSpPr>
                <a:spLocks noChangeArrowheads="1"/>
              </p:cNvSpPr>
              <p:nvPr/>
            </p:nvSpPr>
            <p:spPr bwMode="auto">
              <a:xfrm>
                <a:off x="1422" y="768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3996" name="Group 47"/>
            <p:cNvGrpSpPr>
              <a:grpSpLocks/>
            </p:cNvGrpSpPr>
            <p:nvPr/>
          </p:nvGrpSpPr>
          <p:grpSpPr bwMode="auto">
            <a:xfrm>
              <a:off x="192" y="1392"/>
              <a:ext cx="624" cy="241"/>
              <a:chOff x="0" y="1152"/>
              <a:chExt cx="542" cy="384"/>
            </a:xfrm>
          </p:grpSpPr>
          <p:sp>
            <p:nvSpPr>
              <p:cNvPr id="84027" name="Rectangle 48"/>
              <p:cNvSpPr>
                <a:spLocks noChangeArrowheads="1"/>
              </p:cNvSpPr>
              <p:nvPr/>
            </p:nvSpPr>
            <p:spPr bwMode="auto">
              <a:xfrm>
                <a:off x="43" y="1152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4028" name="Rectangle 49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3997" name="Group 50"/>
            <p:cNvGrpSpPr>
              <a:grpSpLocks/>
            </p:cNvGrpSpPr>
            <p:nvPr/>
          </p:nvGrpSpPr>
          <p:grpSpPr bwMode="auto">
            <a:xfrm>
              <a:off x="816" y="1392"/>
              <a:ext cx="830" cy="241"/>
              <a:chOff x="542" y="1152"/>
              <a:chExt cx="880" cy="384"/>
            </a:xfrm>
          </p:grpSpPr>
          <p:sp>
            <p:nvSpPr>
              <p:cNvPr id="84025" name="Rectangle 51"/>
              <p:cNvSpPr>
                <a:spLocks noChangeArrowheads="1"/>
              </p:cNvSpPr>
              <p:nvPr/>
            </p:nvSpPr>
            <p:spPr bwMode="auto">
              <a:xfrm>
                <a:off x="585" y="1152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4026" name="Rectangle 52"/>
              <p:cNvSpPr>
                <a:spLocks noChangeArrowheads="1"/>
              </p:cNvSpPr>
              <p:nvPr/>
            </p:nvSpPr>
            <p:spPr bwMode="auto">
              <a:xfrm>
                <a:off x="542" y="1152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3998" name="Group 53"/>
            <p:cNvGrpSpPr>
              <a:grpSpLocks/>
            </p:cNvGrpSpPr>
            <p:nvPr/>
          </p:nvGrpSpPr>
          <p:grpSpPr bwMode="auto">
            <a:xfrm>
              <a:off x="1632" y="1390"/>
              <a:ext cx="672" cy="240"/>
              <a:chOff x="1422" y="1152"/>
              <a:chExt cx="880" cy="384"/>
            </a:xfrm>
          </p:grpSpPr>
          <p:sp>
            <p:nvSpPr>
              <p:cNvPr id="84023" name="Rectangle 54"/>
              <p:cNvSpPr>
                <a:spLocks noChangeArrowheads="1"/>
              </p:cNvSpPr>
              <p:nvPr/>
            </p:nvSpPr>
            <p:spPr bwMode="auto">
              <a:xfrm>
                <a:off x="1465" y="1152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4024" name="Rectangle 55"/>
              <p:cNvSpPr>
                <a:spLocks noChangeArrowheads="1"/>
              </p:cNvSpPr>
              <p:nvPr/>
            </p:nvSpPr>
            <p:spPr bwMode="auto">
              <a:xfrm>
                <a:off x="1422" y="1152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3999" name="Group 56"/>
            <p:cNvGrpSpPr>
              <a:grpSpLocks/>
            </p:cNvGrpSpPr>
            <p:nvPr/>
          </p:nvGrpSpPr>
          <p:grpSpPr bwMode="auto">
            <a:xfrm>
              <a:off x="192" y="1631"/>
              <a:ext cx="624" cy="242"/>
              <a:chOff x="0" y="1536"/>
              <a:chExt cx="542" cy="384"/>
            </a:xfrm>
          </p:grpSpPr>
          <p:sp>
            <p:nvSpPr>
              <p:cNvPr id="84021" name="Rectangle 57"/>
              <p:cNvSpPr>
                <a:spLocks noChangeArrowheads="1"/>
              </p:cNvSpPr>
              <p:nvPr/>
            </p:nvSpPr>
            <p:spPr bwMode="auto">
              <a:xfrm>
                <a:off x="43" y="1536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4022" name="Rectangle 58"/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4000" name="Group 59"/>
            <p:cNvGrpSpPr>
              <a:grpSpLocks/>
            </p:cNvGrpSpPr>
            <p:nvPr/>
          </p:nvGrpSpPr>
          <p:grpSpPr bwMode="auto">
            <a:xfrm>
              <a:off x="816" y="1631"/>
              <a:ext cx="830" cy="242"/>
              <a:chOff x="542" y="1536"/>
              <a:chExt cx="880" cy="384"/>
            </a:xfrm>
          </p:grpSpPr>
          <p:sp>
            <p:nvSpPr>
              <p:cNvPr id="84019" name="Rectangle 60"/>
              <p:cNvSpPr>
                <a:spLocks noChangeArrowheads="1"/>
              </p:cNvSpPr>
              <p:nvPr/>
            </p:nvSpPr>
            <p:spPr bwMode="auto">
              <a:xfrm>
                <a:off x="585" y="1536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4020" name="Rectangle 61"/>
              <p:cNvSpPr>
                <a:spLocks noChangeArrowheads="1"/>
              </p:cNvSpPr>
              <p:nvPr/>
            </p:nvSpPr>
            <p:spPr bwMode="auto">
              <a:xfrm>
                <a:off x="542" y="1536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4001" name="Group 62"/>
            <p:cNvGrpSpPr>
              <a:grpSpLocks/>
            </p:cNvGrpSpPr>
            <p:nvPr/>
          </p:nvGrpSpPr>
          <p:grpSpPr bwMode="auto">
            <a:xfrm>
              <a:off x="1632" y="1629"/>
              <a:ext cx="672" cy="241"/>
              <a:chOff x="1422" y="1536"/>
              <a:chExt cx="880" cy="384"/>
            </a:xfrm>
          </p:grpSpPr>
          <p:sp>
            <p:nvSpPr>
              <p:cNvPr id="84017" name="Rectangle 63"/>
              <p:cNvSpPr>
                <a:spLocks noChangeArrowheads="1"/>
              </p:cNvSpPr>
              <p:nvPr/>
            </p:nvSpPr>
            <p:spPr bwMode="auto">
              <a:xfrm>
                <a:off x="1465" y="1536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4018" name="Rectangle 64"/>
              <p:cNvSpPr>
                <a:spLocks noChangeArrowheads="1"/>
              </p:cNvSpPr>
              <p:nvPr/>
            </p:nvSpPr>
            <p:spPr bwMode="auto">
              <a:xfrm>
                <a:off x="1422" y="1536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4002" name="Group 65"/>
            <p:cNvGrpSpPr>
              <a:grpSpLocks/>
            </p:cNvGrpSpPr>
            <p:nvPr/>
          </p:nvGrpSpPr>
          <p:grpSpPr bwMode="auto">
            <a:xfrm>
              <a:off x="2304" y="672"/>
              <a:ext cx="643" cy="241"/>
              <a:chOff x="2302" y="0"/>
              <a:chExt cx="880" cy="384"/>
            </a:xfrm>
          </p:grpSpPr>
          <p:sp>
            <p:nvSpPr>
              <p:cNvPr id="84015" name="Rectangle 66"/>
              <p:cNvSpPr>
                <a:spLocks noChangeArrowheads="1"/>
              </p:cNvSpPr>
              <p:nvPr/>
            </p:nvSpPr>
            <p:spPr bwMode="auto">
              <a:xfrm>
                <a:off x="2345" y="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成本</a:t>
                </a:r>
              </a:p>
            </p:txBody>
          </p:sp>
          <p:sp>
            <p:nvSpPr>
              <p:cNvPr id="84016" name="Rectangle 67"/>
              <p:cNvSpPr>
                <a:spLocks noChangeArrowheads="1"/>
              </p:cNvSpPr>
              <p:nvPr/>
            </p:nvSpPr>
            <p:spPr bwMode="auto">
              <a:xfrm>
                <a:off x="2302" y="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4003" name="Group 68"/>
            <p:cNvGrpSpPr>
              <a:grpSpLocks/>
            </p:cNvGrpSpPr>
            <p:nvPr/>
          </p:nvGrpSpPr>
          <p:grpSpPr bwMode="auto">
            <a:xfrm>
              <a:off x="2304" y="911"/>
              <a:ext cx="643" cy="242"/>
              <a:chOff x="2302" y="384"/>
              <a:chExt cx="880" cy="384"/>
            </a:xfrm>
          </p:grpSpPr>
          <p:sp>
            <p:nvSpPr>
              <p:cNvPr id="84013" name="Rectangle 69"/>
              <p:cNvSpPr>
                <a:spLocks noChangeArrowheads="1"/>
              </p:cNvSpPr>
              <p:nvPr/>
            </p:nvSpPr>
            <p:spPr bwMode="auto">
              <a:xfrm>
                <a:off x="2345" y="384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4014" name="Rectangle 70"/>
              <p:cNvSpPr>
                <a:spLocks noChangeArrowheads="1"/>
              </p:cNvSpPr>
              <p:nvPr/>
            </p:nvSpPr>
            <p:spPr bwMode="auto">
              <a:xfrm>
                <a:off x="2302" y="384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4004" name="Group 71"/>
            <p:cNvGrpSpPr>
              <a:grpSpLocks/>
            </p:cNvGrpSpPr>
            <p:nvPr/>
          </p:nvGrpSpPr>
          <p:grpSpPr bwMode="auto">
            <a:xfrm>
              <a:off x="2304" y="1151"/>
              <a:ext cx="643" cy="241"/>
              <a:chOff x="2302" y="768"/>
              <a:chExt cx="880" cy="384"/>
            </a:xfrm>
          </p:grpSpPr>
          <p:sp>
            <p:nvSpPr>
              <p:cNvPr id="84011" name="Rectangle 72"/>
              <p:cNvSpPr>
                <a:spLocks noChangeArrowheads="1"/>
              </p:cNvSpPr>
              <p:nvPr/>
            </p:nvSpPr>
            <p:spPr bwMode="auto">
              <a:xfrm>
                <a:off x="2345" y="768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5.1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4012" name="Rectangle 73"/>
              <p:cNvSpPr>
                <a:spLocks noChangeArrowheads="1"/>
              </p:cNvSpPr>
              <p:nvPr/>
            </p:nvSpPr>
            <p:spPr bwMode="auto">
              <a:xfrm>
                <a:off x="2302" y="768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4005" name="Group 74"/>
            <p:cNvGrpSpPr>
              <a:grpSpLocks/>
            </p:cNvGrpSpPr>
            <p:nvPr/>
          </p:nvGrpSpPr>
          <p:grpSpPr bwMode="auto">
            <a:xfrm>
              <a:off x="2304" y="1390"/>
              <a:ext cx="643" cy="241"/>
              <a:chOff x="2302" y="1152"/>
              <a:chExt cx="880" cy="384"/>
            </a:xfrm>
          </p:grpSpPr>
          <p:sp>
            <p:nvSpPr>
              <p:cNvPr id="84009" name="Rectangle 75"/>
              <p:cNvSpPr>
                <a:spLocks noChangeArrowheads="1"/>
              </p:cNvSpPr>
              <p:nvPr/>
            </p:nvSpPr>
            <p:spPr bwMode="auto">
              <a:xfrm>
                <a:off x="2345" y="1152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5.4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4010" name="Rectangle 76"/>
              <p:cNvSpPr>
                <a:spLocks noChangeArrowheads="1"/>
              </p:cNvSpPr>
              <p:nvPr/>
            </p:nvSpPr>
            <p:spPr bwMode="auto">
              <a:xfrm>
                <a:off x="2302" y="1152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4006" name="Group 77"/>
            <p:cNvGrpSpPr>
              <a:grpSpLocks/>
            </p:cNvGrpSpPr>
            <p:nvPr/>
          </p:nvGrpSpPr>
          <p:grpSpPr bwMode="auto">
            <a:xfrm>
              <a:off x="2304" y="1629"/>
              <a:ext cx="643" cy="242"/>
              <a:chOff x="2302" y="1536"/>
              <a:chExt cx="880" cy="384"/>
            </a:xfrm>
          </p:grpSpPr>
          <p:sp>
            <p:nvSpPr>
              <p:cNvPr id="84007" name="Rectangle 78"/>
              <p:cNvSpPr>
                <a:spLocks noChangeArrowheads="1"/>
              </p:cNvSpPr>
              <p:nvPr/>
            </p:nvSpPr>
            <p:spPr bwMode="auto">
              <a:xfrm>
                <a:off x="2345" y="1536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4008" name="Rectangle 79"/>
              <p:cNvSpPr>
                <a:spLocks noChangeArrowheads="1"/>
              </p:cNvSpPr>
              <p:nvPr/>
            </p:nvSpPr>
            <p:spPr bwMode="auto">
              <a:xfrm>
                <a:off x="2302" y="1536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65616" name="Text Box 80"/>
          <p:cNvSpPr txBox="1">
            <a:spLocks noChangeArrowheads="1"/>
          </p:cNvSpPr>
          <p:nvPr/>
        </p:nvSpPr>
        <p:spPr bwMode="auto">
          <a:xfrm>
            <a:off x="4876800" y="2449513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存贮费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  <a:r>
              <a:rPr lang="en-US" altLang="zh-CN" sz="2800" b="1" dirty="0"/>
              <a:t>0.2(</a:t>
            </a:r>
            <a:r>
              <a:rPr lang="zh-CN" altLang="en-US" sz="2800" b="1" dirty="0">
                <a:latin typeface="宋体" panose="02010600030101010101" pitchFamily="2" charset="-122"/>
              </a:rPr>
              <a:t>千元</a:t>
            </a:r>
            <a:r>
              <a:rPr lang="en-US" altLang="zh-CN" sz="2800" b="1" dirty="0"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宋体" panose="02010600030101010101" pitchFamily="2" charset="-122"/>
              </a:rPr>
              <a:t>周</a:t>
            </a:r>
            <a:r>
              <a:rPr lang="en-US" altLang="zh-CN" sz="2800" b="1" dirty="0"/>
              <a:t>•</a:t>
            </a:r>
            <a:r>
              <a:rPr lang="zh-CN" altLang="en-US" sz="2800" b="1" dirty="0">
                <a:latin typeface="宋体" panose="02010600030101010101" pitchFamily="2" charset="-122"/>
              </a:rPr>
              <a:t>千箱</a:t>
            </a:r>
            <a:r>
              <a:rPr lang="en-US" altLang="zh-CN" sz="2800" b="1" dirty="0">
                <a:latin typeface="宋体" panose="02010600030101010101" pitchFamily="2" charset="-12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524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1000"/>
                                        <p:tgtEl>
                                          <p:spTgt spid="6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10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10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10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nimBg="1" autoUpdateAnimBg="0"/>
      <p:bldP spid="65539" grpId="0" animBg="1" autoUpdateAnimBg="0"/>
      <p:bldP spid="65540" grpId="0" animBg="1" autoUpdateAnimBg="0"/>
      <p:bldP spid="65541" grpId="0" animBg="1" autoUpdateAnimBg="0"/>
      <p:bldP spid="65549" grpId="0" animBg="1" autoUpdateAnimBg="0"/>
      <p:bldP spid="65550" grpId="0" animBg="1" autoUpdateAnimBg="0"/>
      <p:bldP spid="65553" grpId="0" animBg="1" autoUpdateAnimBg="0"/>
      <p:bldP spid="65554" grpId="0" animBg="1" autoUpdateAnimBg="0"/>
      <p:bldP spid="6561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219200" y="547688"/>
            <a:ext cx="19812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模型求解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600200" y="45085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 b="1"/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周生产计划的总费用为</a:t>
            </a:r>
            <a:r>
              <a:rPr lang="en-US" altLang="zh-CN" sz="2800" b="1"/>
              <a:t>528 (</a:t>
            </a:r>
            <a:r>
              <a:rPr lang="zh-CN" altLang="en-US" sz="2800" b="1">
                <a:latin typeface="宋体" panose="02010600030101010101" pitchFamily="2" charset="-122"/>
              </a:rPr>
              <a:t>千元</a:t>
            </a:r>
            <a:r>
              <a:rPr lang="en-US" altLang="zh-CN" sz="2800" b="1"/>
              <a:t>) 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189038" y="1268413"/>
            <a:ext cx="6477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最优解：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~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4</a:t>
            </a:r>
            <a:r>
              <a:rPr lang="zh-CN" altLang="en-US" sz="2800" b="1"/>
              <a:t>：</a:t>
            </a:r>
            <a:r>
              <a:rPr lang="en-US" altLang="zh-CN" sz="2800" b="1"/>
              <a:t>15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/>
              <a:t>40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/>
              <a:t>25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/>
              <a:t>20</a:t>
            </a:r>
            <a:r>
              <a:rPr lang="zh-CN" altLang="en-US" sz="2800" b="1"/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                  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~ 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3</a:t>
            </a:r>
            <a:r>
              <a:rPr lang="zh-CN" altLang="en-US" sz="2800" b="1"/>
              <a:t>：</a:t>
            </a:r>
            <a:r>
              <a:rPr lang="zh-CN" altLang="en-US" sz="2800" b="1">
                <a:latin typeface="宋体" panose="02010600030101010101" pitchFamily="2" charset="-122"/>
              </a:rPr>
              <a:t> </a:t>
            </a:r>
            <a:r>
              <a:rPr lang="en-US" altLang="zh-CN" sz="2800" b="1"/>
              <a:t>0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/>
              <a:t>15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/>
              <a:t>5 .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9038" y="2420938"/>
            <a:ext cx="6507162" cy="1906587"/>
            <a:chOff x="192" y="719"/>
            <a:chExt cx="4099" cy="1201"/>
          </a:xfrm>
        </p:grpSpPr>
        <p:grpSp>
          <p:nvGrpSpPr>
            <p:cNvPr id="85001" name="Group 6"/>
            <p:cNvGrpSpPr>
              <a:grpSpLocks/>
            </p:cNvGrpSpPr>
            <p:nvPr/>
          </p:nvGrpSpPr>
          <p:grpSpPr bwMode="auto">
            <a:xfrm>
              <a:off x="192" y="721"/>
              <a:ext cx="624" cy="241"/>
              <a:chOff x="0" y="0"/>
              <a:chExt cx="542" cy="384"/>
            </a:xfrm>
          </p:grpSpPr>
          <p:sp>
            <p:nvSpPr>
              <p:cNvPr id="85089" name="Rectangle 7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周次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5090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02" name="Group 9"/>
            <p:cNvGrpSpPr>
              <a:grpSpLocks/>
            </p:cNvGrpSpPr>
            <p:nvPr/>
          </p:nvGrpSpPr>
          <p:grpSpPr bwMode="auto">
            <a:xfrm>
              <a:off x="816" y="721"/>
              <a:ext cx="830" cy="241"/>
              <a:chOff x="542" y="0"/>
              <a:chExt cx="880" cy="384"/>
            </a:xfrm>
          </p:grpSpPr>
          <p:sp>
            <p:nvSpPr>
              <p:cNvPr id="85087" name="Rectangle 10"/>
              <p:cNvSpPr>
                <a:spLocks noChangeArrowheads="1"/>
              </p:cNvSpPr>
              <p:nvPr/>
            </p:nvSpPr>
            <p:spPr bwMode="auto">
              <a:xfrm>
                <a:off x="585" y="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需求</a:t>
                </a:r>
              </a:p>
            </p:txBody>
          </p:sp>
          <p:sp>
            <p:nvSpPr>
              <p:cNvPr id="85088" name="Rectangle 11"/>
              <p:cNvSpPr>
                <a:spLocks noChangeArrowheads="1"/>
              </p:cNvSpPr>
              <p:nvPr/>
            </p:nvSpPr>
            <p:spPr bwMode="auto">
              <a:xfrm>
                <a:off x="542" y="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03" name="Group 12"/>
            <p:cNvGrpSpPr>
              <a:grpSpLocks/>
            </p:cNvGrpSpPr>
            <p:nvPr/>
          </p:nvGrpSpPr>
          <p:grpSpPr bwMode="auto">
            <a:xfrm>
              <a:off x="2976" y="719"/>
              <a:ext cx="672" cy="240"/>
              <a:chOff x="1422" y="0"/>
              <a:chExt cx="880" cy="384"/>
            </a:xfrm>
          </p:grpSpPr>
          <p:sp>
            <p:nvSpPr>
              <p:cNvPr id="85085" name="Rectangle 13"/>
              <p:cNvSpPr>
                <a:spLocks noChangeArrowheads="1"/>
              </p:cNvSpPr>
              <p:nvPr/>
            </p:nvSpPr>
            <p:spPr bwMode="auto">
              <a:xfrm>
                <a:off x="1465" y="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能力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5086" name="Rectangle 14"/>
              <p:cNvSpPr>
                <a:spLocks noChangeArrowheads="1"/>
              </p:cNvSpPr>
              <p:nvPr/>
            </p:nvSpPr>
            <p:spPr bwMode="auto">
              <a:xfrm>
                <a:off x="1422" y="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04" name="Group 15"/>
            <p:cNvGrpSpPr>
              <a:grpSpLocks/>
            </p:cNvGrpSpPr>
            <p:nvPr/>
          </p:nvGrpSpPr>
          <p:grpSpPr bwMode="auto">
            <a:xfrm>
              <a:off x="192" y="960"/>
              <a:ext cx="624" cy="242"/>
              <a:chOff x="0" y="384"/>
              <a:chExt cx="542" cy="384"/>
            </a:xfrm>
          </p:grpSpPr>
          <p:sp>
            <p:nvSpPr>
              <p:cNvPr id="85083" name="Rectangle 16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5084" name="Rectangle 17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05" name="Group 18"/>
            <p:cNvGrpSpPr>
              <a:grpSpLocks/>
            </p:cNvGrpSpPr>
            <p:nvPr/>
          </p:nvGrpSpPr>
          <p:grpSpPr bwMode="auto">
            <a:xfrm>
              <a:off x="816" y="960"/>
              <a:ext cx="830" cy="242"/>
              <a:chOff x="542" y="384"/>
              <a:chExt cx="880" cy="384"/>
            </a:xfrm>
          </p:grpSpPr>
          <p:sp>
            <p:nvSpPr>
              <p:cNvPr id="85081" name="Rectangle 19"/>
              <p:cNvSpPr>
                <a:spLocks noChangeArrowheads="1"/>
              </p:cNvSpPr>
              <p:nvPr/>
            </p:nvSpPr>
            <p:spPr bwMode="auto">
              <a:xfrm>
                <a:off x="585" y="384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5082" name="Rectangle 20"/>
              <p:cNvSpPr>
                <a:spLocks noChangeArrowheads="1"/>
              </p:cNvSpPr>
              <p:nvPr/>
            </p:nvSpPr>
            <p:spPr bwMode="auto">
              <a:xfrm>
                <a:off x="542" y="384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06" name="Group 21"/>
            <p:cNvGrpSpPr>
              <a:grpSpLocks/>
            </p:cNvGrpSpPr>
            <p:nvPr/>
          </p:nvGrpSpPr>
          <p:grpSpPr bwMode="auto">
            <a:xfrm>
              <a:off x="2976" y="958"/>
              <a:ext cx="672" cy="241"/>
              <a:chOff x="1422" y="384"/>
              <a:chExt cx="880" cy="384"/>
            </a:xfrm>
          </p:grpSpPr>
          <p:sp>
            <p:nvSpPr>
              <p:cNvPr id="85079" name="Rectangle 22"/>
              <p:cNvSpPr>
                <a:spLocks noChangeArrowheads="1"/>
              </p:cNvSpPr>
              <p:nvPr/>
            </p:nvSpPr>
            <p:spPr bwMode="auto">
              <a:xfrm>
                <a:off x="1465" y="384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5080" name="Rectangle 23"/>
              <p:cNvSpPr>
                <a:spLocks noChangeArrowheads="1"/>
              </p:cNvSpPr>
              <p:nvPr/>
            </p:nvSpPr>
            <p:spPr bwMode="auto">
              <a:xfrm>
                <a:off x="1422" y="384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07" name="Group 24"/>
            <p:cNvGrpSpPr>
              <a:grpSpLocks/>
            </p:cNvGrpSpPr>
            <p:nvPr/>
          </p:nvGrpSpPr>
          <p:grpSpPr bwMode="auto">
            <a:xfrm>
              <a:off x="192" y="1200"/>
              <a:ext cx="624" cy="241"/>
              <a:chOff x="0" y="768"/>
              <a:chExt cx="542" cy="384"/>
            </a:xfrm>
          </p:grpSpPr>
          <p:sp>
            <p:nvSpPr>
              <p:cNvPr id="85077" name="Rectangle 25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5078" name="Rectangle 26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08" name="Group 27"/>
            <p:cNvGrpSpPr>
              <a:grpSpLocks/>
            </p:cNvGrpSpPr>
            <p:nvPr/>
          </p:nvGrpSpPr>
          <p:grpSpPr bwMode="auto">
            <a:xfrm>
              <a:off x="816" y="1200"/>
              <a:ext cx="830" cy="241"/>
              <a:chOff x="542" y="768"/>
              <a:chExt cx="880" cy="384"/>
            </a:xfrm>
          </p:grpSpPr>
          <p:sp>
            <p:nvSpPr>
              <p:cNvPr id="85075" name="Rectangle 28"/>
              <p:cNvSpPr>
                <a:spLocks noChangeArrowheads="1"/>
              </p:cNvSpPr>
              <p:nvPr/>
            </p:nvSpPr>
            <p:spPr bwMode="auto">
              <a:xfrm>
                <a:off x="585" y="768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5076" name="Rectangle 29"/>
              <p:cNvSpPr>
                <a:spLocks noChangeArrowheads="1"/>
              </p:cNvSpPr>
              <p:nvPr/>
            </p:nvSpPr>
            <p:spPr bwMode="auto">
              <a:xfrm>
                <a:off x="542" y="768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09" name="Group 30"/>
            <p:cNvGrpSpPr>
              <a:grpSpLocks/>
            </p:cNvGrpSpPr>
            <p:nvPr/>
          </p:nvGrpSpPr>
          <p:grpSpPr bwMode="auto">
            <a:xfrm>
              <a:off x="2976" y="1198"/>
              <a:ext cx="672" cy="240"/>
              <a:chOff x="1422" y="768"/>
              <a:chExt cx="880" cy="384"/>
            </a:xfrm>
          </p:grpSpPr>
          <p:sp>
            <p:nvSpPr>
              <p:cNvPr id="85073" name="Rectangle 31"/>
              <p:cNvSpPr>
                <a:spLocks noChangeArrowheads="1"/>
              </p:cNvSpPr>
              <p:nvPr/>
            </p:nvSpPr>
            <p:spPr bwMode="auto">
              <a:xfrm>
                <a:off x="1465" y="768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5074" name="Rectangle 32"/>
              <p:cNvSpPr>
                <a:spLocks noChangeArrowheads="1"/>
              </p:cNvSpPr>
              <p:nvPr/>
            </p:nvSpPr>
            <p:spPr bwMode="auto">
              <a:xfrm>
                <a:off x="1422" y="768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10" name="Group 33"/>
            <p:cNvGrpSpPr>
              <a:grpSpLocks/>
            </p:cNvGrpSpPr>
            <p:nvPr/>
          </p:nvGrpSpPr>
          <p:grpSpPr bwMode="auto">
            <a:xfrm>
              <a:off x="192" y="1439"/>
              <a:ext cx="624" cy="241"/>
              <a:chOff x="0" y="1152"/>
              <a:chExt cx="542" cy="384"/>
            </a:xfrm>
          </p:grpSpPr>
          <p:sp>
            <p:nvSpPr>
              <p:cNvPr id="85071" name="Rectangle 34"/>
              <p:cNvSpPr>
                <a:spLocks noChangeArrowheads="1"/>
              </p:cNvSpPr>
              <p:nvPr/>
            </p:nvSpPr>
            <p:spPr bwMode="auto">
              <a:xfrm>
                <a:off x="43" y="1152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5072" name="Rectangle 35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11" name="Group 36"/>
            <p:cNvGrpSpPr>
              <a:grpSpLocks/>
            </p:cNvGrpSpPr>
            <p:nvPr/>
          </p:nvGrpSpPr>
          <p:grpSpPr bwMode="auto">
            <a:xfrm>
              <a:off x="816" y="1439"/>
              <a:ext cx="830" cy="241"/>
              <a:chOff x="542" y="1152"/>
              <a:chExt cx="880" cy="384"/>
            </a:xfrm>
          </p:grpSpPr>
          <p:sp>
            <p:nvSpPr>
              <p:cNvPr id="85069" name="Rectangle 37"/>
              <p:cNvSpPr>
                <a:spLocks noChangeArrowheads="1"/>
              </p:cNvSpPr>
              <p:nvPr/>
            </p:nvSpPr>
            <p:spPr bwMode="auto">
              <a:xfrm>
                <a:off x="585" y="1152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5070" name="Rectangle 38"/>
              <p:cNvSpPr>
                <a:spLocks noChangeArrowheads="1"/>
              </p:cNvSpPr>
              <p:nvPr/>
            </p:nvSpPr>
            <p:spPr bwMode="auto">
              <a:xfrm>
                <a:off x="542" y="1152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12" name="Group 39"/>
            <p:cNvGrpSpPr>
              <a:grpSpLocks/>
            </p:cNvGrpSpPr>
            <p:nvPr/>
          </p:nvGrpSpPr>
          <p:grpSpPr bwMode="auto">
            <a:xfrm>
              <a:off x="2976" y="1437"/>
              <a:ext cx="672" cy="240"/>
              <a:chOff x="1422" y="1152"/>
              <a:chExt cx="880" cy="384"/>
            </a:xfrm>
          </p:grpSpPr>
          <p:sp>
            <p:nvSpPr>
              <p:cNvPr id="85067" name="Rectangle 40"/>
              <p:cNvSpPr>
                <a:spLocks noChangeArrowheads="1"/>
              </p:cNvSpPr>
              <p:nvPr/>
            </p:nvSpPr>
            <p:spPr bwMode="auto">
              <a:xfrm>
                <a:off x="1465" y="1152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5068" name="Rectangle 41"/>
              <p:cNvSpPr>
                <a:spLocks noChangeArrowheads="1"/>
              </p:cNvSpPr>
              <p:nvPr/>
            </p:nvSpPr>
            <p:spPr bwMode="auto">
              <a:xfrm>
                <a:off x="1422" y="1152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13" name="Group 42"/>
            <p:cNvGrpSpPr>
              <a:grpSpLocks/>
            </p:cNvGrpSpPr>
            <p:nvPr/>
          </p:nvGrpSpPr>
          <p:grpSpPr bwMode="auto">
            <a:xfrm>
              <a:off x="192" y="1678"/>
              <a:ext cx="624" cy="242"/>
              <a:chOff x="0" y="1536"/>
              <a:chExt cx="542" cy="384"/>
            </a:xfrm>
          </p:grpSpPr>
          <p:sp>
            <p:nvSpPr>
              <p:cNvPr id="85065" name="Rectangle 43"/>
              <p:cNvSpPr>
                <a:spLocks noChangeArrowheads="1"/>
              </p:cNvSpPr>
              <p:nvPr/>
            </p:nvSpPr>
            <p:spPr bwMode="auto">
              <a:xfrm>
                <a:off x="43" y="1536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5066" name="Rectangle 44"/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14" name="Group 45"/>
            <p:cNvGrpSpPr>
              <a:grpSpLocks/>
            </p:cNvGrpSpPr>
            <p:nvPr/>
          </p:nvGrpSpPr>
          <p:grpSpPr bwMode="auto">
            <a:xfrm>
              <a:off x="816" y="1678"/>
              <a:ext cx="830" cy="242"/>
              <a:chOff x="542" y="1536"/>
              <a:chExt cx="880" cy="384"/>
            </a:xfrm>
          </p:grpSpPr>
          <p:sp>
            <p:nvSpPr>
              <p:cNvPr id="85063" name="Rectangle 46"/>
              <p:cNvSpPr>
                <a:spLocks noChangeArrowheads="1"/>
              </p:cNvSpPr>
              <p:nvPr/>
            </p:nvSpPr>
            <p:spPr bwMode="auto">
              <a:xfrm>
                <a:off x="585" y="1536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5064" name="Rectangle 47"/>
              <p:cNvSpPr>
                <a:spLocks noChangeArrowheads="1"/>
              </p:cNvSpPr>
              <p:nvPr/>
            </p:nvSpPr>
            <p:spPr bwMode="auto">
              <a:xfrm>
                <a:off x="542" y="1536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15" name="Group 48"/>
            <p:cNvGrpSpPr>
              <a:grpSpLocks/>
            </p:cNvGrpSpPr>
            <p:nvPr/>
          </p:nvGrpSpPr>
          <p:grpSpPr bwMode="auto">
            <a:xfrm>
              <a:off x="2976" y="1676"/>
              <a:ext cx="672" cy="241"/>
              <a:chOff x="1422" y="1536"/>
              <a:chExt cx="880" cy="384"/>
            </a:xfrm>
          </p:grpSpPr>
          <p:sp>
            <p:nvSpPr>
              <p:cNvPr id="85061" name="Rectangle 49"/>
              <p:cNvSpPr>
                <a:spLocks noChangeArrowheads="1"/>
              </p:cNvSpPr>
              <p:nvPr/>
            </p:nvSpPr>
            <p:spPr bwMode="auto">
              <a:xfrm>
                <a:off x="1465" y="1536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5062" name="Rectangle 50"/>
              <p:cNvSpPr>
                <a:spLocks noChangeArrowheads="1"/>
              </p:cNvSpPr>
              <p:nvPr/>
            </p:nvSpPr>
            <p:spPr bwMode="auto">
              <a:xfrm>
                <a:off x="1422" y="1536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16" name="Group 51"/>
            <p:cNvGrpSpPr>
              <a:grpSpLocks/>
            </p:cNvGrpSpPr>
            <p:nvPr/>
          </p:nvGrpSpPr>
          <p:grpSpPr bwMode="auto">
            <a:xfrm>
              <a:off x="3648" y="719"/>
              <a:ext cx="643" cy="241"/>
              <a:chOff x="2302" y="0"/>
              <a:chExt cx="880" cy="384"/>
            </a:xfrm>
          </p:grpSpPr>
          <p:sp>
            <p:nvSpPr>
              <p:cNvPr id="85059" name="Rectangle 52"/>
              <p:cNvSpPr>
                <a:spLocks noChangeArrowheads="1"/>
              </p:cNvSpPr>
              <p:nvPr/>
            </p:nvSpPr>
            <p:spPr bwMode="auto">
              <a:xfrm>
                <a:off x="2345" y="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成本</a:t>
                </a:r>
              </a:p>
            </p:txBody>
          </p:sp>
          <p:sp>
            <p:nvSpPr>
              <p:cNvPr id="85060" name="Rectangle 53"/>
              <p:cNvSpPr>
                <a:spLocks noChangeArrowheads="1"/>
              </p:cNvSpPr>
              <p:nvPr/>
            </p:nvSpPr>
            <p:spPr bwMode="auto">
              <a:xfrm>
                <a:off x="2302" y="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17" name="Group 54"/>
            <p:cNvGrpSpPr>
              <a:grpSpLocks/>
            </p:cNvGrpSpPr>
            <p:nvPr/>
          </p:nvGrpSpPr>
          <p:grpSpPr bwMode="auto">
            <a:xfrm>
              <a:off x="3648" y="958"/>
              <a:ext cx="643" cy="242"/>
              <a:chOff x="2302" y="384"/>
              <a:chExt cx="880" cy="384"/>
            </a:xfrm>
          </p:grpSpPr>
          <p:sp>
            <p:nvSpPr>
              <p:cNvPr id="85057" name="Rectangle 55"/>
              <p:cNvSpPr>
                <a:spLocks noChangeArrowheads="1"/>
              </p:cNvSpPr>
              <p:nvPr/>
            </p:nvSpPr>
            <p:spPr bwMode="auto">
              <a:xfrm>
                <a:off x="2345" y="384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5058" name="Rectangle 56"/>
              <p:cNvSpPr>
                <a:spLocks noChangeArrowheads="1"/>
              </p:cNvSpPr>
              <p:nvPr/>
            </p:nvSpPr>
            <p:spPr bwMode="auto">
              <a:xfrm>
                <a:off x="2302" y="384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18" name="Group 57"/>
            <p:cNvGrpSpPr>
              <a:grpSpLocks/>
            </p:cNvGrpSpPr>
            <p:nvPr/>
          </p:nvGrpSpPr>
          <p:grpSpPr bwMode="auto">
            <a:xfrm>
              <a:off x="3648" y="1198"/>
              <a:ext cx="643" cy="241"/>
              <a:chOff x="2302" y="768"/>
              <a:chExt cx="880" cy="384"/>
            </a:xfrm>
          </p:grpSpPr>
          <p:sp>
            <p:nvSpPr>
              <p:cNvPr id="85055" name="Rectangle 58"/>
              <p:cNvSpPr>
                <a:spLocks noChangeArrowheads="1"/>
              </p:cNvSpPr>
              <p:nvPr/>
            </p:nvSpPr>
            <p:spPr bwMode="auto">
              <a:xfrm>
                <a:off x="2345" y="768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5.1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5056" name="Rectangle 59"/>
              <p:cNvSpPr>
                <a:spLocks noChangeArrowheads="1"/>
              </p:cNvSpPr>
              <p:nvPr/>
            </p:nvSpPr>
            <p:spPr bwMode="auto">
              <a:xfrm>
                <a:off x="2302" y="768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19" name="Group 60"/>
            <p:cNvGrpSpPr>
              <a:grpSpLocks/>
            </p:cNvGrpSpPr>
            <p:nvPr/>
          </p:nvGrpSpPr>
          <p:grpSpPr bwMode="auto">
            <a:xfrm>
              <a:off x="3648" y="1437"/>
              <a:ext cx="643" cy="241"/>
              <a:chOff x="2302" y="1152"/>
              <a:chExt cx="880" cy="384"/>
            </a:xfrm>
          </p:grpSpPr>
          <p:sp>
            <p:nvSpPr>
              <p:cNvPr id="85053" name="Rectangle 61"/>
              <p:cNvSpPr>
                <a:spLocks noChangeArrowheads="1"/>
              </p:cNvSpPr>
              <p:nvPr/>
            </p:nvSpPr>
            <p:spPr bwMode="auto">
              <a:xfrm>
                <a:off x="2345" y="1152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5.4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5054" name="Rectangle 62"/>
              <p:cNvSpPr>
                <a:spLocks noChangeArrowheads="1"/>
              </p:cNvSpPr>
              <p:nvPr/>
            </p:nvSpPr>
            <p:spPr bwMode="auto">
              <a:xfrm>
                <a:off x="2302" y="1152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20" name="Group 63"/>
            <p:cNvGrpSpPr>
              <a:grpSpLocks/>
            </p:cNvGrpSpPr>
            <p:nvPr/>
          </p:nvGrpSpPr>
          <p:grpSpPr bwMode="auto">
            <a:xfrm>
              <a:off x="3648" y="1676"/>
              <a:ext cx="643" cy="242"/>
              <a:chOff x="2302" y="1536"/>
              <a:chExt cx="880" cy="384"/>
            </a:xfrm>
          </p:grpSpPr>
          <p:sp>
            <p:nvSpPr>
              <p:cNvPr id="85051" name="Rectangle 64"/>
              <p:cNvSpPr>
                <a:spLocks noChangeArrowheads="1"/>
              </p:cNvSpPr>
              <p:nvPr/>
            </p:nvSpPr>
            <p:spPr bwMode="auto">
              <a:xfrm>
                <a:off x="2345" y="1536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5052" name="Rectangle 65"/>
              <p:cNvSpPr>
                <a:spLocks noChangeArrowheads="1"/>
              </p:cNvSpPr>
              <p:nvPr/>
            </p:nvSpPr>
            <p:spPr bwMode="auto">
              <a:xfrm>
                <a:off x="2302" y="1536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21" name="Group 66"/>
            <p:cNvGrpSpPr>
              <a:grpSpLocks/>
            </p:cNvGrpSpPr>
            <p:nvPr/>
          </p:nvGrpSpPr>
          <p:grpSpPr bwMode="auto">
            <a:xfrm>
              <a:off x="1632" y="720"/>
              <a:ext cx="672" cy="240"/>
              <a:chOff x="1422" y="0"/>
              <a:chExt cx="880" cy="384"/>
            </a:xfrm>
          </p:grpSpPr>
          <p:sp>
            <p:nvSpPr>
              <p:cNvPr id="85049" name="Rectangle 67"/>
              <p:cNvSpPr>
                <a:spLocks noChangeArrowheads="1"/>
              </p:cNvSpPr>
              <p:nvPr/>
            </p:nvSpPr>
            <p:spPr bwMode="auto">
              <a:xfrm>
                <a:off x="1465" y="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rgbClr val="FF3300"/>
                    </a:solidFill>
                  </a:rPr>
                  <a:t>产量</a:t>
                </a:r>
              </a:p>
              <a:p>
                <a:pPr algn="ctr"/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85050" name="Rectangle 68"/>
              <p:cNvSpPr>
                <a:spLocks noChangeArrowheads="1"/>
              </p:cNvSpPr>
              <p:nvPr/>
            </p:nvSpPr>
            <p:spPr bwMode="auto">
              <a:xfrm>
                <a:off x="1422" y="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22" name="Group 69"/>
            <p:cNvGrpSpPr>
              <a:grpSpLocks/>
            </p:cNvGrpSpPr>
            <p:nvPr/>
          </p:nvGrpSpPr>
          <p:grpSpPr bwMode="auto">
            <a:xfrm>
              <a:off x="1632" y="959"/>
              <a:ext cx="672" cy="241"/>
              <a:chOff x="1422" y="384"/>
              <a:chExt cx="880" cy="384"/>
            </a:xfrm>
          </p:grpSpPr>
          <p:sp>
            <p:nvSpPr>
              <p:cNvPr id="85047" name="Rectangle 70"/>
              <p:cNvSpPr>
                <a:spLocks noChangeArrowheads="1"/>
              </p:cNvSpPr>
              <p:nvPr/>
            </p:nvSpPr>
            <p:spPr bwMode="auto">
              <a:xfrm>
                <a:off x="1465" y="384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3300"/>
                    </a:solidFill>
                  </a:rPr>
                  <a:t>15</a:t>
                </a:r>
              </a:p>
              <a:p>
                <a:pPr algn="ctr"/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85048" name="Rectangle 71"/>
              <p:cNvSpPr>
                <a:spLocks noChangeArrowheads="1"/>
              </p:cNvSpPr>
              <p:nvPr/>
            </p:nvSpPr>
            <p:spPr bwMode="auto">
              <a:xfrm>
                <a:off x="1422" y="384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23" name="Group 72"/>
            <p:cNvGrpSpPr>
              <a:grpSpLocks/>
            </p:cNvGrpSpPr>
            <p:nvPr/>
          </p:nvGrpSpPr>
          <p:grpSpPr bwMode="auto">
            <a:xfrm>
              <a:off x="1632" y="1199"/>
              <a:ext cx="672" cy="240"/>
              <a:chOff x="1422" y="768"/>
              <a:chExt cx="880" cy="384"/>
            </a:xfrm>
          </p:grpSpPr>
          <p:sp>
            <p:nvSpPr>
              <p:cNvPr id="85045" name="Rectangle 73"/>
              <p:cNvSpPr>
                <a:spLocks noChangeArrowheads="1"/>
              </p:cNvSpPr>
              <p:nvPr/>
            </p:nvSpPr>
            <p:spPr bwMode="auto">
              <a:xfrm>
                <a:off x="1465" y="768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3300"/>
                    </a:solidFill>
                  </a:rPr>
                  <a:t>40</a:t>
                </a:r>
              </a:p>
              <a:p>
                <a:pPr algn="ctr"/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85046" name="Rectangle 74"/>
              <p:cNvSpPr>
                <a:spLocks noChangeArrowheads="1"/>
              </p:cNvSpPr>
              <p:nvPr/>
            </p:nvSpPr>
            <p:spPr bwMode="auto">
              <a:xfrm>
                <a:off x="1422" y="768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24" name="Group 75"/>
            <p:cNvGrpSpPr>
              <a:grpSpLocks/>
            </p:cNvGrpSpPr>
            <p:nvPr/>
          </p:nvGrpSpPr>
          <p:grpSpPr bwMode="auto">
            <a:xfrm>
              <a:off x="1632" y="1438"/>
              <a:ext cx="672" cy="240"/>
              <a:chOff x="1422" y="1152"/>
              <a:chExt cx="880" cy="384"/>
            </a:xfrm>
          </p:grpSpPr>
          <p:sp>
            <p:nvSpPr>
              <p:cNvPr id="85043" name="Rectangle 76"/>
              <p:cNvSpPr>
                <a:spLocks noChangeArrowheads="1"/>
              </p:cNvSpPr>
              <p:nvPr/>
            </p:nvSpPr>
            <p:spPr bwMode="auto">
              <a:xfrm>
                <a:off x="1465" y="1152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3300"/>
                    </a:solidFill>
                  </a:rPr>
                  <a:t>25</a:t>
                </a:r>
              </a:p>
              <a:p>
                <a:pPr algn="ctr"/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85044" name="Rectangle 77"/>
              <p:cNvSpPr>
                <a:spLocks noChangeArrowheads="1"/>
              </p:cNvSpPr>
              <p:nvPr/>
            </p:nvSpPr>
            <p:spPr bwMode="auto">
              <a:xfrm>
                <a:off x="1422" y="1152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25" name="Group 78"/>
            <p:cNvGrpSpPr>
              <a:grpSpLocks/>
            </p:cNvGrpSpPr>
            <p:nvPr/>
          </p:nvGrpSpPr>
          <p:grpSpPr bwMode="auto">
            <a:xfrm>
              <a:off x="1632" y="1677"/>
              <a:ext cx="672" cy="241"/>
              <a:chOff x="1422" y="1536"/>
              <a:chExt cx="880" cy="384"/>
            </a:xfrm>
          </p:grpSpPr>
          <p:sp>
            <p:nvSpPr>
              <p:cNvPr id="85041" name="Rectangle 79"/>
              <p:cNvSpPr>
                <a:spLocks noChangeArrowheads="1"/>
              </p:cNvSpPr>
              <p:nvPr/>
            </p:nvSpPr>
            <p:spPr bwMode="auto">
              <a:xfrm>
                <a:off x="1465" y="1536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3300"/>
                    </a:solidFill>
                  </a:rPr>
                  <a:t>20</a:t>
                </a:r>
              </a:p>
              <a:p>
                <a:pPr algn="ctr"/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85042" name="Rectangle 80"/>
              <p:cNvSpPr>
                <a:spLocks noChangeArrowheads="1"/>
              </p:cNvSpPr>
              <p:nvPr/>
            </p:nvSpPr>
            <p:spPr bwMode="auto">
              <a:xfrm>
                <a:off x="1422" y="1536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26" name="Group 81"/>
            <p:cNvGrpSpPr>
              <a:grpSpLocks/>
            </p:cNvGrpSpPr>
            <p:nvPr/>
          </p:nvGrpSpPr>
          <p:grpSpPr bwMode="auto">
            <a:xfrm>
              <a:off x="2304" y="720"/>
              <a:ext cx="672" cy="240"/>
              <a:chOff x="1422" y="0"/>
              <a:chExt cx="880" cy="384"/>
            </a:xfrm>
          </p:grpSpPr>
          <p:sp>
            <p:nvSpPr>
              <p:cNvPr id="85039" name="Rectangle 82"/>
              <p:cNvSpPr>
                <a:spLocks noChangeArrowheads="1"/>
              </p:cNvSpPr>
              <p:nvPr/>
            </p:nvSpPr>
            <p:spPr bwMode="auto">
              <a:xfrm>
                <a:off x="1465" y="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rgbClr val="FF3300"/>
                    </a:solidFill>
                  </a:rPr>
                  <a:t>库存</a:t>
                </a:r>
              </a:p>
              <a:p>
                <a:pPr algn="ctr"/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85040" name="Rectangle 83"/>
              <p:cNvSpPr>
                <a:spLocks noChangeArrowheads="1"/>
              </p:cNvSpPr>
              <p:nvPr/>
            </p:nvSpPr>
            <p:spPr bwMode="auto">
              <a:xfrm>
                <a:off x="1422" y="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27" name="Group 84"/>
            <p:cNvGrpSpPr>
              <a:grpSpLocks/>
            </p:cNvGrpSpPr>
            <p:nvPr/>
          </p:nvGrpSpPr>
          <p:grpSpPr bwMode="auto">
            <a:xfrm>
              <a:off x="2304" y="959"/>
              <a:ext cx="672" cy="241"/>
              <a:chOff x="1422" y="384"/>
              <a:chExt cx="880" cy="384"/>
            </a:xfrm>
          </p:grpSpPr>
          <p:sp>
            <p:nvSpPr>
              <p:cNvPr id="85037" name="Rectangle 85"/>
              <p:cNvSpPr>
                <a:spLocks noChangeArrowheads="1"/>
              </p:cNvSpPr>
              <p:nvPr/>
            </p:nvSpPr>
            <p:spPr bwMode="auto">
              <a:xfrm>
                <a:off x="1465" y="384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3300"/>
                    </a:solidFill>
                  </a:rPr>
                  <a:t>0</a:t>
                </a:r>
              </a:p>
              <a:p>
                <a:pPr algn="ctr"/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85038" name="Rectangle 86"/>
              <p:cNvSpPr>
                <a:spLocks noChangeArrowheads="1"/>
              </p:cNvSpPr>
              <p:nvPr/>
            </p:nvSpPr>
            <p:spPr bwMode="auto">
              <a:xfrm>
                <a:off x="1422" y="384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28" name="Group 87"/>
            <p:cNvGrpSpPr>
              <a:grpSpLocks/>
            </p:cNvGrpSpPr>
            <p:nvPr/>
          </p:nvGrpSpPr>
          <p:grpSpPr bwMode="auto">
            <a:xfrm>
              <a:off x="2304" y="1199"/>
              <a:ext cx="672" cy="240"/>
              <a:chOff x="1422" y="768"/>
              <a:chExt cx="880" cy="384"/>
            </a:xfrm>
          </p:grpSpPr>
          <p:sp>
            <p:nvSpPr>
              <p:cNvPr id="85035" name="Rectangle 88"/>
              <p:cNvSpPr>
                <a:spLocks noChangeArrowheads="1"/>
              </p:cNvSpPr>
              <p:nvPr/>
            </p:nvSpPr>
            <p:spPr bwMode="auto">
              <a:xfrm>
                <a:off x="1465" y="768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3300"/>
                    </a:solidFill>
                  </a:rPr>
                  <a:t>15</a:t>
                </a:r>
              </a:p>
              <a:p>
                <a:pPr algn="ctr"/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85036" name="Rectangle 89"/>
              <p:cNvSpPr>
                <a:spLocks noChangeArrowheads="1"/>
              </p:cNvSpPr>
              <p:nvPr/>
            </p:nvSpPr>
            <p:spPr bwMode="auto">
              <a:xfrm>
                <a:off x="1422" y="768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29" name="Group 90"/>
            <p:cNvGrpSpPr>
              <a:grpSpLocks/>
            </p:cNvGrpSpPr>
            <p:nvPr/>
          </p:nvGrpSpPr>
          <p:grpSpPr bwMode="auto">
            <a:xfrm>
              <a:off x="2304" y="1438"/>
              <a:ext cx="672" cy="240"/>
              <a:chOff x="1422" y="1152"/>
              <a:chExt cx="880" cy="384"/>
            </a:xfrm>
          </p:grpSpPr>
          <p:sp>
            <p:nvSpPr>
              <p:cNvPr id="85033" name="Rectangle 91"/>
              <p:cNvSpPr>
                <a:spLocks noChangeArrowheads="1"/>
              </p:cNvSpPr>
              <p:nvPr/>
            </p:nvSpPr>
            <p:spPr bwMode="auto">
              <a:xfrm>
                <a:off x="1465" y="1152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3300"/>
                    </a:solidFill>
                  </a:rPr>
                  <a:t>5</a:t>
                </a:r>
              </a:p>
              <a:p>
                <a:pPr algn="ctr"/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85034" name="Rectangle 92"/>
              <p:cNvSpPr>
                <a:spLocks noChangeArrowheads="1"/>
              </p:cNvSpPr>
              <p:nvPr/>
            </p:nvSpPr>
            <p:spPr bwMode="auto">
              <a:xfrm>
                <a:off x="1422" y="1152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5030" name="Group 93"/>
            <p:cNvGrpSpPr>
              <a:grpSpLocks/>
            </p:cNvGrpSpPr>
            <p:nvPr/>
          </p:nvGrpSpPr>
          <p:grpSpPr bwMode="auto">
            <a:xfrm>
              <a:off x="2304" y="1677"/>
              <a:ext cx="672" cy="241"/>
              <a:chOff x="1422" y="1536"/>
              <a:chExt cx="880" cy="384"/>
            </a:xfrm>
          </p:grpSpPr>
          <p:sp>
            <p:nvSpPr>
              <p:cNvPr id="85031" name="Rectangle 94"/>
              <p:cNvSpPr>
                <a:spLocks noChangeArrowheads="1"/>
              </p:cNvSpPr>
              <p:nvPr/>
            </p:nvSpPr>
            <p:spPr bwMode="auto">
              <a:xfrm>
                <a:off x="1465" y="1536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3300"/>
                    </a:solidFill>
                  </a:rPr>
                  <a:t>0</a:t>
                </a:r>
              </a:p>
              <a:p>
                <a:pPr algn="ctr"/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85032" name="Rectangle 95"/>
              <p:cNvSpPr>
                <a:spLocks noChangeArrowheads="1"/>
              </p:cNvSpPr>
              <p:nvPr/>
            </p:nvSpPr>
            <p:spPr bwMode="auto">
              <a:xfrm>
                <a:off x="1422" y="1536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66656" name="Text Box 96"/>
          <p:cNvSpPr txBox="1">
            <a:spLocks noChangeArrowheads="1"/>
          </p:cNvSpPr>
          <p:nvPr/>
        </p:nvSpPr>
        <p:spPr bwMode="auto">
          <a:xfrm>
            <a:off x="5410200" y="623888"/>
            <a:ext cx="2133600" cy="519112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LINGO</a:t>
            </a:r>
            <a:r>
              <a:rPr lang="zh-CN" altLang="en-US" sz="2800" b="1">
                <a:latin typeface="宋体" panose="02010600030101010101" pitchFamily="2" charset="-122"/>
              </a:rPr>
              <a:t>求解</a:t>
            </a:r>
          </a:p>
        </p:txBody>
      </p:sp>
      <p:sp>
        <p:nvSpPr>
          <p:cNvPr id="66657" name="Text Box 97"/>
          <p:cNvSpPr txBox="1">
            <a:spLocks noChangeArrowheads="1"/>
          </p:cNvSpPr>
          <p:nvPr/>
        </p:nvSpPr>
        <p:spPr bwMode="auto">
          <a:xfrm>
            <a:off x="1258888" y="5157788"/>
            <a:ext cx="1152525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讨论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6658" name="Text Box 98"/>
          <p:cNvSpPr txBox="1">
            <a:spLocks noChangeArrowheads="1"/>
          </p:cNvSpPr>
          <p:nvPr/>
        </p:nvSpPr>
        <p:spPr bwMode="auto">
          <a:xfrm>
            <a:off x="2771775" y="5157788"/>
            <a:ext cx="54006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增加库存量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~ 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)</a:t>
            </a:r>
            <a:r>
              <a:rPr lang="zh-CN" altLang="en-US" sz="2800" b="1"/>
              <a:t>为决策变量使模型清晰并便于检查</a:t>
            </a:r>
            <a:r>
              <a:rPr lang="en-US" altLang="zh-CN" sz="28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807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6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6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1000"/>
                                        <p:tgtEl>
                                          <p:spTgt spid="6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1000"/>
                                        <p:tgtEl>
                                          <p:spTgt spid="6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  <p:bldP spid="66564" grpId="0" animBg="1" autoUpdateAnimBg="0"/>
      <p:bldP spid="66656" grpId="0" animBg="1" autoUpdateAnimBg="0"/>
      <p:bldP spid="66657" grpId="0" animBg="1"/>
      <p:bldP spid="6665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81000" y="404813"/>
            <a:ext cx="19812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检修计划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953000" y="2743200"/>
            <a:ext cx="3962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b="1"/>
              <a:t>0-1</a:t>
            </a:r>
            <a:r>
              <a:rPr lang="zh-CN" altLang="en-US" sz="2800" b="1"/>
              <a:t>变量</a:t>
            </a:r>
            <a:r>
              <a:rPr lang="en-US" altLang="zh-CN" sz="2800" b="1" i="1"/>
              <a:t>w</a:t>
            </a:r>
            <a:r>
              <a:rPr lang="en-US" altLang="zh-CN" sz="2800" b="1" i="1" baseline="-25000"/>
              <a:t>t</a:t>
            </a:r>
            <a:r>
              <a:rPr lang="en-US" altLang="zh-CN" sz="2800" b="1"/>
              <a:t> </a:t>
            </a:r>
            <a:r>
              <a:rPr lang="zh-CN" altLang="en-US" sz="2800" b="1"/>
              <a:t>：</a:t>
            </a:r>
            <a:r>
              <a:rPr lang="en-US" altLang="zh-CN" sz="2800" b="1" i="1"/>
              <a:t>w</a:t>
            </a:r>
            <a:r>
              <a:rPr lang="en-US" altLang="zh-CN" sz="2800" b="1" i="1" baseline="-25000"/>
              <a:t>t</a:t>
            </a:r>
            <a:r>
              <a:rPr lang="en-US" altLang="zh-CN" sz="2800" b="1">
                <a:latin typeface="宋体" panose="02010600030101010101" pitchFamily="2" charset="-122"/>
              </a:rPr>
              <a:t>=1</a:t>
            </a:r>
            <a:r>
              <a:rPr lang="en-US" altLang="zh-CN" sz="2800" b="1"/>
              <a:t>~ </a:t>
            </a:r>
            <a:r>
              <a:rPr lang="zh-CN" altLang="en-US" sz="2800" b="1">
                <a:latin typeface="宋体" panose="02010600030101010101" pitchFamily="2" charset="-122"/>
              </a:rPr>
              <a:t>检修安排在第</a:t>
            </a:r>
            <a:r>
              <a:rPr lang="en-US" altLang="zh-CN" sz="2800" b="1" i="1"/>
              <a:t>t</a:t>
            </a:r>
            <a:r>
              <a:rPr lang="zh-CN" altLang="en-US" sz="2800" b="1">
                <a:latin typeface="宋体" panose="02010600030101010101" pitchFamily="2" charset="-122"/>
              </a:rPr>
              <a:t>周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=1,2,3,4</a:t>
            </a:r>
            <a:r>
              <a:rPr lang="zh-CN" altLang="en-US" sz="2800" b="1"/>
              <a:t>）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79388" y="908050"/>
            <a:ext cx="8915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在</a:t>
            </a:r>
            <a:r>
              <a:rPr lang="en-US" altLang="zh-CN" sz="2800" b="1"/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周内安排一次设备检修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占用当周</a:t>
            </a:r>
            <a:r>
              <a:rPr lang="en-US" altLang="zh-CN" sz="2800" b="1"/>
              <a:t>15</a:t>
            </a:r>
            <a:r>
              <a:rPr lang="zh-CN" altLang="en-US" sz="2800" b="1">
                <a:latin typeface="宋体" panose="02010600030101010101" pitchFamily="2" charset="-122"/>
              </a:rPr>
              <a:t>千箱生产能力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能使检修后每周增产</a:t>
            </a:r>
            <a:r>
              <a:rPr lang="en-US" altLang="zh-CN" sz="2800" b="1"/>
              <a:t>5</a:t>
            </a:r>
            <a:r>
              <a:rPr lang="zh-CN" altLang="en-US" sz="2800" b="1">
                <a:latin typeface="宋体" panose="02010600030101010101" pitchFamily="2" charset="-122"/>
              </a:rPr>
              <a:t>千箱，检修应排在哪一周</a:t>
            </a:r>
            <a:r>
              <a:rPr lang="en-US" altLang="zh-CN" sz="2800" b="1">
                <a:latin typeface="宋体" panose="02010600030101010101" pitchFamily="2" charset="-122"/>
              </a:rPr>
              <a:t>?</a:t>
            </a:r>
            <a:r>
              <a:rPr lang="en-US" altLang="zh-CN" sz="2800" b="1"/>
              <a:t> 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4953000" y="2060575"/>
            <a:ext cx="3810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检修安排在任一周均可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2133600"/>
            <a:ext cx="4373563" cy="1906588"/>
            <a:chOff x="192" y="672"/>
            <a:chExt cx="2755" cy="1201"/>
          </a:xfrm>
        </p:grpSpPr>
        <p:grpSp>
          <p:nvGrpSpPr>
            <p:cNvPr id="86040" name="Group 7"/>
            <p:cNvGrpSpPr>
              <a:grpSpLocks/>
            </p:cNvGrpSpPr>
            <p:nvPr/>
          </p:nvGrpSpPr>
          <p:grpSpPr bwMode="auto">
            <a:xfrm>
              <a:off x="192" y="674"/>
              <a:ext cx="624" cy="241"/>
              <a:chOff x="0" y="0"/>
              <a:chExt cx="542" cy="384"/>
            </a:xfrm>
          </p:grpSpPr>
          <p:sp>
            <p:nvSpPr>
              <p:cNvPr id="86098" name="Rectangle 8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周次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6099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6041" name="Group 10"/>
            <p:cNvGrpSpPr>
              <a:grpSpLocks/>
            </p:cNvGrpSpPr>
            <p:nvPr/>
          </p:nvGrpSpPr>
          <p:grpSpPr bwMode="auto">
            <a:xfrm>
              <a:off x="816" y="674"/>
              <a:ext cx="830" cy="241"/>
              <a:chOff x="542" y="0"/>
              <a:chExt cx="880" cy="384"/>
            </a:xfrm>
          </p:grpSpPr>
          <p:sp>
            <p:nvSpPr>
              <p:cNvPr id="86096" name="Rectangle 11"/>
              <p:cNvSpPr>
                <a:spLocks noChangeArrowheads="1"/>
              </p:cNvSpPr>
              <p:nvPr/>
            </p:nvSpPr>
            <p:spPr bwMode="auto">
              <a:xfrm>
                <a:off x="585" y="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需求</a:t>
                </a:r>
              </a:p>
            </p:txBody>
          </p:sp>
          <p:sp>
            <p:nvSpPr>
              <p:cNvPr id="86097" name="Rectangle 12"/>
              <p:cNvSpPr>
                <a:spLocks noChangeArrowheads="1"/>
              </p:cNvSpPr>
              <p:nvPr/>
            </p:nvSpPr>
            <p:spPr bwMode="auto">
              <a:xfrm>
                <a:off x="542" y="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6042" name="Group 13"/>
            <p:cNvGrpSpPr>
              <a:grpSpLocks/>
            </p:cNvGrpSpPr>
            <p:nvPr/>
          </p:nvGrpSpPr>
          <p:grpSpPr bwMode="auto">
            <a:xfrm>
              <a:off x="1632" y="672"/>
              <a:ext cx="672" cy="240"/>
              <a:chOff x="1422" y="0"/>
              <a:chExt cx="880" cy="384"/>
            </a:xfrm>
          </p:grpSpPr>
          <p:sp>
            <p:nvSpPr>
              <p:cNvPr id="86094" name="Rectangle 14"/>
              <p:cNvSpPr>
                <a:spLocks noChangeArrowheads="1"/>
              </p:cNvSpPr>
              <p:nvPr/>
            </p:nvSpPr>
            <p:spPr bwMode="auto">
              <a:xfrm>
                <a:off x="1465" y="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能力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6095" name="Rectangle 15"/>
              <p:cNvSpPr>
                <a:spLocks noChangeArrowheads="1"/>
              </p:cNvSpPr>
              <p:nvPr/>
            </p:nvSpPr>
            <p:spPr bwMode="auto">
              <a:xfrm>
                <a:off x="1422" y="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6043" name="Group 16"/>
            <p:cNvGrpSpPr>
              <a:grpSpLocks/>
            </p:cNvGrpSpPr>
            <p:nvPr/>
          </p:nvGrpSpPr>
          <p:grpSpPr bwMode="auto">
            <a:xfrm>
              <a:off x="192" y="913"/>
              <a:ext cx="624" cy="242"/>
              <a:chOff x="0" y="384"/>
              <a:chExt cx="542" cy="384"/>
            </a:xfrm>
          </p:grpSpPr>
          <p:sp>
            <p:nvSpPr>
              <p:cNvPr id="86092" name="Rectangle 17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6093" name="Rectangle 18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6044" name="Group 19"/>
            <p:cNvGrpSpPr>
              <a:grpSpLocks/>
            </p:cNvGrpSpPr>
            <p:nvPr/>
          </p:nvGrpSpPr>
          <p:grpSpPr bwMode="auto">
            <a:xfrm>
              <a:off x="816" y="913"/>
              <a:ext cx="830" cy="242"/>
              <a:chOff x="542" y="384"/>
              <a:chExt cx="880" cy="384"/>
            </a:xfrm>
          </p:grpSpPr>
          <p:sp>
            <p:nvSpPr>
              <p:cNvPr id="86090" name="Rectangle 20"/>
              <p:cNvSpPr>
                <a:spLocks noChangeArrowheads="1"/>
              </p:cNvSpPr>
              <p:nvPr/>
            </p:nvSpPr>
            <p:spPr bwMode="auto">
              <a:xfrm>
                <a:off x="585" y="384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6091" name="Rectangle 21"/>
              <p:cNvSpPr>
                <a:spLocks noChangeArrowheads="1"/>
              </p:cNvSpPr>
              <p:nvPr/>
            </p:nvSpPr>
            <p:spPr bwMode="auto">
              <a:xfrm>
                <a:off x="542" y="384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6045" name="Group 22"/>
            <p:cNvGrpSpPr>
              <a:grpSpLocks/>
            </p:cNvGrpSpPr>
            <p:nvPr/>
          </p:nvGrpSpPr>
          <p:grpSpPr bwMode="auto">
            <a:xfrm>
              <a:off x="1632" y="911"/>
              <a:ext cx="672" cy="241"/>
              <a:chOff x="1422" y="384"/>
              <a:chExt cx="880" cy="384"/>
            </a:xfrm>
          </p:grpSpPr>
          <p:sp>
            <p:nvSpPr>
              <p:cNvPr id="86088" name="Rectangle 23"/>
              <p:cNvSpPr>
                <a:spLocks noChangeArrowheads="1"/>
              </p:cNvSpPr>
              <p:nvPr/>
            </p:nvSpPr>
            <p:spPr bwMode="auto">
              <a:xfrm>
                <a:off x="1465" y="384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6089" name="Rectangle 24"/>
              <p:cNvSpPr>
                <a:spLocks noChangeArrowheads="1"/>
              </p:cNvSpPr>
              <p:nvPr/>
            </p:nvSpPr>
            <p:spPr bwMode="auto">
              <a:xfrm>
                <a:off x="1422" y="384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6046" name="Group 25"/>
            <p:cNvGrpSpPr>
              <a:grpSpLocks/>
            </p:cNvGrpSpPr>
            <p:nvPr/>
          </p:nvGrpSpPr>
          <p:grpSpPr bwMode="auto">
            <a:xfrm>
              <a:off x="192" y="1153"/>
              <a:ext cx="624" cy="241"/>
              <a:chOff x="0" y="768"/>
              <a:chExt cx="542" cy="384"/>
            </a:xfrm>
          </p:grpSpPr>
          <p:sp>
            <p:nvSpPr>
              <p:cNvPr id="86086" name="Rectangle 26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6087" name="Rectangle 27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6047" name="Group 28"/>
            <p:cNvGrpSpPr>
              <a:grpSpLocks/>
            </p:cNvGrpSpPr>
            <p:nvPr/>
          </p:nvGrpSpPr>
          <p:grpSpPr bwMode="auto">
            <a:xfrm>
              <a:off x="816" y="1153"/>
              <a:ext cx="830" cy="241"/>
              <a:chOff x="542" y="768"/>
              <a:chExt cx="880" cy="384"/>
            </a:xfrm>
          </p:grpSpPr>
          <p:sp>
            <p:nvSpPr>
              <p:cNvPr id="86084" name="Rectangle 29"/>
              <p:cNvSpPr>
                <a:spLocks noChangeArrowheads="1"/>
              </p:cNvSpPr>
              <p:nvPr/>
            </p:nvSpPr>
            <p:spPr bwMode="auto">
              <a:xfrm>
                <a:off x="585" y="768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6085" name="Rectangle 30"/>
              <p:cNvSpPr>
                <a:spLocks noChangeArrowheads="1"/>
              </p:cNvSpPr>
              <p:nvPr/>
            </p:nvSpPr>
            <p:spPr bwMode="auto">
              <a:xfrm>
                <a:off x="542" y="768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6048" name="Group 31"/>
            <p:cNvGrpSpPr>
              <a:grpSpLocks/>
            </p:cNvGrpSpPr>
            <p:nvPr/>
          </p:nvGrpSpPr>
          <p:grpSpPr bwMode="auto">
            <a:xfrm>
              <a:off x="1632" y="1151"/>
              <a:ext cx="672" cy="240"/>
              <a:chOff x="1422" y="768"/>
              <a:chExt cx="880" cy="384"/>
            </a:xfrm>
          </p:grpSpPr>
          <p:sp>
            <p:nvSpPr>
              <p:cNvPr id="86082" name="Rectangle 32"/>
              <p:cNvSpPr>
                <a:spLocks noChangeArrowheads="1"/>
              </p:cNvSpPr>
              <p:nvPr/>
            </p:nvSpPr>
            <p:spPr bwMode="auto">
              <a:xfrm>
                <a:off x="1465" y="768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6083" name="Rectangle 33"/>
              <p:cNvSpPr>
                <a:spLocks noChangeArrowheads="1"/>
              </p:cNvSpPr>
              <p:nvPr/>
            </p:nvSpPr>
            <p:spPr bwMode="auto">
              <a:xfrm>
                <a:off x="1422" y="768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6049" name="Group 34"/>
            <p:cNvGrpSpPr>
              <a:grpSpLocks/>
            </p:cNvGrpSpPr>
            <p:nvPr/>
          </p:nvGrpSpPr>
          <p:grpSpPr bwMode="auto">
            <a:xfrm>
              <a:off x="192" y="1392"/>
              <a:ext cx="624" cy="241"/>
              <a:chOff x="0" y="1152"/>
              <a:chExt cx="542" cy="384"/>
            </a:xfrm>
          </p:grpSpPr>
          <p:sp>
            <p:nvSpPr>
              <p:cNvPr id="86080" name="Rectangle 35"/>
              <p:cNvSpPr>
                <a:spLocks noChangeArrowheads="1"/>
              </p:cNvSpPr>
              <p:nvPr/>
            </p:nvSpPr>
            <p:spPr bwMode="auto">
              <a:xfrm>
                <a:off x="43" y="1152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6081" name="Rectangle 36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6050" name="Group 37"/>
            <p:cNvGrpSpPr>
              <a:grpSpLocks/>
            </p:cNvGrpSpPr>
            <p:nvPr/>
          </p:nvGrpSpPr>
          <p:grpSpPr bwMode="auto">
            <a:xfrm>
              <a:off x="816" y="1392"/>
              <a:ext cx="830" cy="241"/>
              <a:chOff x="542" y="1152"/>
              <a:chExt cx="880" cy="384"/>
            </a:xfrm>
          </p:grpSpPr>
          <p:sp>
            <p:nvSpPr>
              <p:cNvPr id="86078" name="Rectangle 38"/>
              <p:cNvSpPr>
                <a:spLocks noChangeArrowheads="1"/>
              </p:cNvSpPr>
              <p:nvPr/>
            </p:nvSpPr>
            <p:spPr bwMode="auto">
              <a:xfrm>
                <a:off x="585" y="1152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6079" name="Rectangle 39"/>
              <p:cNvSpPr>
                <a:spLocks noChangeArrowheads="1"/>
              </p:cNvSpPr>
              <p:nvPr/>
            </p:nvSpPr>
            <p:spPr bwMode="auto">
              <a:xfrm>
                <a:off x="542" y="1152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6051" name="Group 40"/>
            <p:cNvGrpSpPr>
              <a:grpSpLocks/>
            </p:cNvGrpSpPr>
            <p:nvPr/>
          </p:nvGrpSpPr>
          <p:grpSpPr bwMode="auto">
            <a:xfrm>
              <a:off x="1632" y="1390"/>
              <a:ext cx="672" cy="240"/>
              <a:chOff x="1422" y="1152"/>
              <a:chExt cx="880" cy="384"/>
            </a:xfrm>
          </p:grpSpPr>
          <p:sp>
            <p:nvSpPr>
              <p:cNvPr id="86076" name="Rectangle 41"/>
              <p:cNvSpPr>
                <a:spLocks noChangeArrowheads="1"/>
              </p:cNvSpPr>
              <p:nvPr/>
            </p:nvSpPr>
            <p:spPr bwMode="auto">
              <a:xfrm>
                <a:off x="1465" y="1152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6077" name="Rectangle 42"/>
              <p:cNvSpPr>
                <a:spLocks noChangeArrowheads="1"/>
              </p:cNvSpPr>
              <p:nvPr/>
            </p:nvSpPr>
            <p:spPr bwMode="auto">
              <a:xfrm>
                <a:off x="1422" y="1152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6052" name="Group 43"/>
            <p:cNvGrpSpPr>
              <a:grpSpLocks/>
            </p:cNvGrpSpPr>
            <p:nvPr/>
          </p:nvGrpSpPr>
          <p:grpSpPr bwMode="auto">
            <a:xfrm>
              <a:off x="192" y="1631"/>
              <a:ext cx="624" cy="242"/>
              <a:chOff x="0" y="1536"/>
              <a:chExt cx="542" cy="384"/>
            </a:xfrm>
          </p:grpSpPr>
          <p:sp>
            <p:nvSpPr>
              <p:cNvPr id="86074" name="Rectangle 44"/>
              <p:cNvSpPr>
                <a:spLocks noChangeArrowheads="1"/>
              </p:cNvSpPr>
              <p:nvPr/>
            </p:nvSpPr>
            <p:spPr bwMode="auto">
              <a:xfrm>
                <a:off x="43" y="1536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6075" name="Rectangle 45"/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6053" name="Group 46"/>
            <p:cNvGrpSpPr>
              <a:grpSpLocks/>
            </p:cNvGrpSpPr>
            <p:nvPr/>
          </p:nvGrpSpPr>
          <p:grpSpPr bwMode="auto">
            <a:xfrm>
              <a:off x="816" y="1631"/>
              <a:ext cx="830" cy="242"/>
              <a:chOff x="542" y="1536"/>
              <a:chExt cx="880" cy="384"/>
            </a:xfrm>
          </p:grpSpPr>
          <p:sp>
            <p:nvSpPr>
              <p:cNvPr id="86072" name="Rectangle 47"/>
              <p:cNvSpPr>
                <a:spLocks noChangeArrowheads="1"/>
              </p:cNvSpPr>
              <p:nvPr/>
            </p:nvSpPr>
            <p:spPr bwMode="auto">
              <a:xfrm>
                <a:off x="585" y="1536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6073" name="Rectangle 48"/>
              <p:cNvSpPr>
                <a:spLocks noChangeArrowheads="1"/>
              </p:cNvSpPr>
              <p:nvPr/>
            </p:nvSpPr>
            <p:spPr bwMode="auto">
              <a:xfrm>
                <a:off x="542" y="1536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6054" name="Group 49"/>
            <p:cNvGrpSpPr>
              <a:grpSpLocks/>
            </p:cNvGrpSpPr>
            <p:nvPr/>
          </p:nvGrpSpPr>
          <p:grpSpPr bwMode="auto">
            <a:xfrm>
              <a:off x="1632" y="1629"/>
              <a:ext cx="672" cy="241"/>
              <a:chOff x="1422" y="1536"/>
              <a:chExt cx="880" cy="384"/>
            </a:xfrm>
          </p:grpSpPr>
          <p:sp>
            <p:nvSpPr>
              <p:cNvPr id="86070" name="Rectangle 50"/>
              <p:cNvSpPr>
                <a:spLocks noChangeArrowheads="1"/>
              </p:cNvSpPr>
              <p:nvPr/>
            </p:nvSpPr>
            <p:spPr bwMode="auto">
              <a:xfrm>
                <a:off x="1465" y="1536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6071" name="Rectangle 51"/>
              <p:cNvSpPr>
                <a:spLocks noChangeArrowheads="1"/>
              </p:cNvSpPr>
              <p:nvPr/>
            </p:nvSpPr>
            <p:spPr bwMode="auto">
              <a:xfrm>
                <a:off x="1422" y="1536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6055" name="Group 52"/>
            <p:cNvGrpSpPr>
              <a:grpSpLocks/>
            </p:cNvGrpSpPr>
            <p:nvPr/>
          </p:nvGrpSpPr>
          <p:grpSpPr bwMode="auto">
            <a:xfrm>
              <a:off x="2304" y="672"/>
              <a:ext cx="643" cy="241"/>
              <a:chOff x="2302" y="0"/>
              <a:chExt cx="880" cy="384"/>
            </a:xfrm>
          </p:grpSpPr>
          <p:sp>
            <p:nvSpPr>
              <p:cNvPr id="86068" name="Rectangle 53"/>
              <p:cNvSpPr>
                <a:spLocks noChangeArrowheads="1"/>
              </p:cNvSpPr>
              <p:nvPr/>
            </p:nvSpPr>
            <p:spPr bwMode="auto">
              <a:xfrm>
                <a:off x="2345" y="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成本</a:t>
                </a:r>
              </a:p>
            </p:txBody>
          </p:sp>
          <p:sp>
            <p:nvSpPr>
              <p:cNvPr id="86069" name="Rectangle 54"/>
              <p:cNvSpPr>
                <a:spLocks noChangeArrowheads="1"/>
              </p:cNvSpPr>
              <p:nvPr/>
            </p:nvSpPr>
            <p:spPr bwMode="auto">
              <a:xfrm>
                <a:off x="2302" y="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6056" name="Group 55"/>
            <p:cNvGrpSpPr>
              <a:grpSpLocks/>
            </p:cNvGrpSpPr>
            <p:nvPr/>
          </p:nvGrpSpPr>
          <p:grpSpPr bwMode="auto">
            <a:xfrm>
              <a:off x="2304" y="911"/>
              <a:ext cx="643" cy="242"/>
              <a:chOff x="2302" y="384"/>
              <a:chExt cx="880" cy="384"/>
            </a:xfrm>
          </p:grpSpPr>
          <p:sp>
            <p:nvSpPr>
              <p:cNvPr id="86066" name="Rectangle 56"/>
              <p:cNvSpPr>
                <a:spLocks noChangeArrowheads="1"/>
              </p:cNvSpPr>
              <p:nvPr/>
            </p:nvSpPr>
            <p:spPr bwMode="auto">
              <a:xfrm>
                <a:off x="2345" y="384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6067" name="Rectangle 57"/>
              <p:cNvSpPr>
                <a:spLocks noChangeArrowheads="1"/>
              </p:cNvSpPr>
              <p:nvPr/>
            </p:nvSpPr>
            <p:spPr bwMode="auto">
              <a:xfrm>
                <a:off x="2302" y="384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6057" name="Group 58"/>
            <p:cNvGrpSpPr>
              <a:grpSpLocks/>
            </p:cNvGrpSpPr>
            <p:nvPr/>
          </p:nvGrpSpPr>
          <p:grpSpPr bwMode="auto">
            <a:xfrm>
              <a:off x="2304" y="1151"/>
              <a:ext cx="643" cy="241"/>
              <a:chOff x="2302" y="768"/>
              <a:chExt cx="880" cy="384"/>
            </a:xfrm>
          </p:grpSpPr>
          <p:sp>
            <p:nvSpPr>
              <p:cNvPr id="86064" name="Rectangle 59"/>
              <p:cNvSpPr>
                <a:spLocks noChangeArrowheads="1"/>
              </p:cNvSpPr>
              <p:nvPr/>
            </p:nvSpPr>
            <p:spPr bwMode="auto">
              <a:xfrm>
                <a:off x="2345" y="768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5.1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6065" name="Rectangle 60"/>
              <p:cNvSpPr>
                <a:spLocks noChangeArrowheads="1"/>
              </p:cNvSpPr>
              <p:nvPr/>
            </p:nvSpPr>
            <p:spPr bwMode="auto">
              <a:xfrm>
                <a:off x="2302" y="768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6058" name="Group 61"/>
            <p:cNvGrpSpPr>
              <a:grpSpLocks/>
            </p:cNvGrpSpPr>
            <p:nvPr/>
          </p:nvGrpSpPr>
          <p:grpSpPr bwMode="auto">
            <a:xfrm>
              <a:off x="2304" y="1390"/>
              <a:ext cx="643" cy="241"/>
              <a:chOff x="2302" y="1152"/>
              <a:chExt cx="880" cy="384"/>
            </a:xfrm>
          </p:grpSpPr>
          <p:sp>
            <p:nvSpPr>
              <p:cNvPr id="86062" name="Rectangle 62"/>
              <p:cNvSpPr>
                <a:spLocks noChangeArrowheads="1"/>
              </p:cNvSpPr>
              <p:nvPr/>
            </p:nvSpPr>
            <p:spPr bwMode="auto">
              <a:xfrm>
                <a:off x="2345" y="1152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5.4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6063" name="Rectangle 63"/>
              <p:cNvSpPr>
                <a:spLocks noChangeArrowheads="1"/>
              </p:cNvSpPr>
              <p:nvPr/>
            </p:nvSpPr>
            <p:spPr bwMode="auto">
              <a:xfrm>
                <a:off x="2302" y="1152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6059" name="Group 64"/>
            <p:cNvGrpSpPr>
              <a:grpSpLocks/>
            </p:cNvGrpSpPr>
            <p:nvPr/>
          </p:nvGrpSpPr>
          <p:grpSpPr bwMode="auto">
            <a:xfrm>
              <a:off x="2304" y="1629"/>
              <a:ext cx="643" cy="242"/>
              <a:chOff x="2302" y="1536"/>
              <a:chExt cx="880" cy="384"/>
            </a:xfrm>
          </p:grpSpPr>
          <p:sp>
            <p:nvSpPr>
              <p:cNvPr id="86060" name="Rectangle 65"/>
              <p:cNvSpPr>
                <a:spLocks noChangeArrowheads="1"/>
              </p:cNvSpPr>
              <p:nvPr/>
            </p:nvSpPr>
            <p:spPr bwMode="auto">
              <a:xfrm>
                <a:off x="2345" y="1536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6061" name="Rectangle 66"/>
              <p:cNvSpPr>
                <a:spLocks noChangeArrowheads="1"/>
              </p:cNvSpPr>
              <p:nvPr/>
            </p:nvSpPr>
            <p:spPr bwMode="auto">
              <a:xfrm>
                <a:off x="2302" y="1536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67651" name="Text Box 67"/>
          <p:cNvSpPr txBox="1">
            <a:spLocks noChangeArrowheads="1"/>
          </p:cNvSpPr>
          <p:nvPr/>
        </p:nvSpPr>
        <p:spPr bwMode="auto">
          <a:xfrm>
            <a:off x="381000" y="4191000"/>
            <a:ext cx="1752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约束条件</a:t>
            </a:r>
            <a:endParaRPr lang="zh-CN" altLang="en-US" sz="2800" b="1"/>
          </a:p>
        </p:txBody>
      </p:sp>
      <p:sp>
        <p:nvSpPr>
          <p:cNvPr id="67652" name="Text Box 68"/>
          <p:cNvSpPr txBox="1">
            <a:spLocks noChangeArrowheads="1"/>
          </p:cNvSpPr>
          <p:nvPr/>
        </p:nvSpPr>
        <p:spPr bwMode="auto">
          <a:xfrm>
            <a:off x="2667000" y="4495800"/>
            <a:ext cx="609600" cy="180022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能力限制 </a:t>
            </a:r>
          </a:p>
        </p:txBody>
      </p:sp>
      <p:graphicFrame>
        <p:nvGraphicFramePr>
          <p:cNvPr id="67653" name="Object 69"/>
          <p:cNvGraphicFramePr>
            <a:graphicFrameLocks noChangeAspect="1"/>
          </p:cNvGraphicFramePr>
          <p:nvPr/>
        </p:nvGraphicFramePr>
        <p:xfrm>
          <a:off x="3432175" y="4114800"/>
          <a:ext cx="11112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482600" imgH="914400" progId="Equation.3">
                  <p:embed/>
                </p:oleObj>
              </mc:Choice>
              <mc:Fallback>
                <p:oleObj name="Equation" r:id="rId3" imgW="482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114800"/>
                        <a:ext cx="111125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70"/>
          <p:cNvGrpSpPr>
            <a:grpSpLocks/>
          </p:cNvGrpSpPr>
          <p:nvPr/>
        </p:nvGrpSpPr>
        <p:grpSpPr bwMode="auto">
          <a:xfrm>
            <a:off x="4727575" y="4038600"/>
            <a:ext cx="2209800" cy="533400"/>
            <a:chOff x="2592" y="2640"/>
            <a:chExt cx="1392" cy="336"/>
          </a:xfrm>
        </p:grpSpPr>
        <p:graphicFrame>
          <p:nvGraphicFramePr>
            <p:cNvPr id="86038" name="Object 71"/>
            <p:cNvGraphicFramePr>
              <a:graphicFrameLocks noChangeAspect="1"/>
            </p:cNvGraphicFramePr>
            <p:nvPr/>
          </p:nvGraphicFramePr>
          <p:xfrm>
            <a:off x="2784" y="2640"/>
            <a:ext cx="120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r:id="rId5" imgW="914003" imgH="215806" progId="Equation.3">
                    <p:embed/>
                  </p:oleObj>
                </mc:Choice>
                <mc:Fallback>
                  <p:oleObj r:id="rId5" imgW="91400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640"/>
                          <a:ext cx="120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9" name="AutoShape 72"/>
            <p:cNvSpPr>
              <a:spLocks noChangeArrowheads="1"/>
            </p:cNvSpPr>
            <p:nvPr/>
          </p:nvSpPr>
          <p:spPr bwMode="auto">
            <a:xfrm>
              <a:off x="2592" y="2736"/>
              <a:ext cx="96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4" name="Group 73"/>
          <p:cNvGrpSpPr>
            <a:grpSpLocks/>
          </p:cNvGrpSpPr>
          <p:nvPr/>
        </p:nvGrpSpPr>
        <p:grpSpPr bwMode="auto">
          <a:xfrm>
            <a:off x="4727575" y="4648200"/>
            <a:ext cx="2895600" cy="533400"/>
            <a:chOff x="2592" y="3024"/>
            <a:chExt cx="1824" cy="336"/>
          </a:xfrm>
        </p:grpSpPr>
        <p:graphicFrame>
          <p:nvGraphicFramePr>
            <p:cNvPr id="86036" name="Object 74"/>
            <p:cNvGraphicFramePr>
              <a:graphicFrameLocks noChangeAspect="1"/>
            </p:cNvGraphicFramePr>
            <p:nvPr/>
          </p:nvGraphicFramePr>
          <p:xfrm>
            <a:off x="2775" y="3024"/>
            <a:ext cx="164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quation" r:id="rId7" imgW="1256755" imgH="215806" progId="Equation.3">
                    <p:embed/>
                  </p:oleObj>
                </mc:Choice>
                <mc:Fallback>
                  <p:oleObj name="Equation" r:id="rId7" imgW="1256755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3024"/>
                          <a:ext cx="164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7" name="AutoShape 75"/>
            <p:cNvSpPr>
              <a:spLocks noChangeArrowheads="1"/>
            </p:cNvSpPr>
            <p:nvPr/>
          </p:nvSpPr>
          <p:spPr bwMode="auto">
            <a:xfrm>
              <a:off x="2592" y="3072"/>
              <a:ext cx="96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5" name="Group 76"/>
          <p:cNvGrpSpPr>
            <a:grpSpLocks/>
          </p:cNvGrpSpPr>
          <p:nvPr/>
        </p:nvGrpSpPr>
        <p:grpSpPr bwMode="auto">
          <a:xfrm>
            <a:off x="4727575" y="5257800"/>
            <a:ext cx="3733800" cy="533400"/>
            <a:chOff x="2592" y="3408"/>
            <a:chExt cx="2352" cy="336"/>
          </a:xfrm>
        </p:grpSpPr>
        <p:graphicFrame>
          <p:nvGraphicFramePr>
            <p:cNvPr id="86034" name="Object 77"/>
            <p:cNvGraphicFramePr>
              <a:graphicFrameLocks noChangeAspect="1"/>
            </p:cNvGraphicFramePr>
            <p:nvPr/>
          </p:nvGraphicFramePr>
          <p:xfrm>
            <a:off x="2744" y="3408"/>
            <a:ext cx="220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Equation" r:id="rId9" imgW="1612900" imgH="228600" progId="Equation.3">
                    <p:embed/>
                  </p:oleObj>
                </mc:Choice>
                <mc:Fallback>
                  <p:oleObj name="Equation" r:id="rId9" imgW="1612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408"/>
                          <a:ext cx="220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5" name="AutoShape 78"/>
            <p:cNvSpPr>
              <a:spLocks noChangeArrowheads="1"/>
            </p:cNvSpPr>
            <p:nvPr/>
          </p:nvSpPr>
          <p:spPr bwMode="auto">
            <a:xfrm>
              <a:off x="2592" y="3456"/>
              <a:ext cx="96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6" name="Group 79"/>
          <p:cNvGrpSpPr>
            <a:grpSpLocks/>
          </p:cNvGrpSpPr>
          <p:nvPr/>
        </p:nvGrpSpPr>
        <p:grpSpPr bwMode="auto">
          <a:xfrm>
            <a:off x="4727575" y="5851525"/>
            <a:ext cx="4340225" cy="549275"/>
            <a:chOff x="2592" y="3782"/>
            <a:chExt cx="2734" cy="346"/>
          </a:xfrm>
        </p:grpSpPr>
        <p:graphicFrame>
          <p:nvGraphicFramePr>
            <p:cNvPr id="86032" name="Object 80"/>
            <p:cNvGraphicFramePr>
              <a:graphicFrameLocks noChangeAspect="1"/>
            </p:cNvGraphicFramePr>
            <p:nvPr/>
          </p:nvGraphicFramePr>
          <p:xfrm>
            <a:off x="2737" y="3782"/>
            <a:ext cx="2589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11" imgW="1993900" imgH="228600" progId="Equation.3">
                    <p:embed/>
                  </p:oleObj>
                </mc:Choice>
                <mc:Fallback>
                  <p:oleObj name="Equation" r:id="rId11" imgW="1993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7" y="3782"/>
                          <a:ext cx="2589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3" name="AutoShape 81"/>
            <p:cNvSpPr>
              <a:spLocks noChangeArrowheads="1"/>
            </p:cNvSpPr>
            <p:nvPr/>
          </p:nvSpPr>
          <p:spPr bwMode="auto">
            <a:xfrm>
              <a:off x="2592" y="3792"/>
              <a:ext cx="96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7666" name="Text Box 82"/>
          <p:cNvSpPr txBox="1">
            <a:spLocks noChangeArrowheads="1"/>
          </p:cNvSpPr>
          <p:nvPr/>
        </p:nvSpPr>
        <p:spPr bwMode="auto">
          <a:xfrm>
            <a:off x="304800" y="4724400"/>
            <a:ext cx="19812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产量、库存与需求平衡条件不变 </a:t>
            </a:r>
          </a:p>
        </p:txBody>
      </p:sp>
      <p:graphicFrame>
        <p:nvGraphicFramePr>
          <p:cNvPr id="86031" name="Object 83"/>
          <p:cNvGraphicFramePr>
            <a:graphicFrameLocks noChangeAspect="1"/>
          </p:cNvGraphicFramePr>
          <p:nvPr/>
        </p:nvGraphicFramePr>
        <p:xfrm>
          <a:off x="7812088" y="333375"/>
          <a:ext cx="10080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Clip" r:id="rId13" imgW="761744" imgH="761744" progId="MS_ClipArt_Gallery.2">
                  <p:embed/>
                </p:oleObj>
              </mc:Choice>
              <mc:Fallback>
                <p:oleObj name="Clip" r:id="rId13" imgW="761744" imgH="76174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333375"/>
                        <a:ext cx="100806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540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1000"/>
                                        <p:tgtEl>
                                          <p:spTgt spid="6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7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6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 autoUpdateAnimBg="0"/>
      <p:bldP spid="67588" grpId="0" animBg="1" autoUpdateAnimBg="0"/>
      <p:bldP spid="67589" grpId="0" animBg="1" autoUpdateAnimBg="0"/>
      <p:bldP spid="67651" grpId="0" animBg="1" autoUpdateAnimBg="0"/>
      <p:bldP spid="67652" grpId="0" animBg="1" autoUpdateAnimBg="0"/>
      <p:bldP spid="6766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39750" y="134143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增加约束条件：检修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次</a:t>
            </a: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457200" y="558800"/>
            <a:ext cx="19812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检修计划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539750" y="1989138"/>
            <a:ext cx="243840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目标函数不变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2555875" y="549275"/>
            <a:ext cx="504031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b="1"/>
              <a:t>0-1</a:t>
            </a:r>
            <a:r>
              <a:rPr lang="zh-CN" altLang="en-US" sz="2800" b="1"/>
              <a:t>变量 </a:t>
            </a:r>
            <a:r>
              <a:rPr lang="en-US" altLang="zh-CN" sz="2800" b="1" i="1"/>
              <a:t>w</a:t>
            </a:r>
            <a:r>
              <a:rPr lang="en-US" altLang="zh-CN" sz="2800" b="1" i="1" baseline="-25000"/>
              <a:t>t</a:t>
            </a:r>
            <a:r>
              <a:rPr lang="en-US" altLang="zh-CN" sz="2800" b="1">
                <a:latin typeface="宋体" panose="02010600030101010101" pitchFamily="2" charset="-122"/>
              </a:rPr>
              <a:t>=</a:t>
            </a:r>
            <a:r>
              <a:rPr lang="en-US" altLang="zh-CN" sz="2800" b="1"/>
              <a:t>1~ </a:t>
            </a:r>
            <a:r>
              <a:rPr lang="zh-CN" altLang="en-US" sz="2800" b="1">
                <a:latin typeface="宋体" panose="02010600030101010101" pitchFamily="2" charset="-122"/>
              </a:rPr>
              <a:t>检修安排在第</a:t>
            </a:r>
            <a:r>
              <a:rPr lang="en-US" altLang="zh-CN" sz="2800" b="1" i="1"/>
              <a:t>t</a:t>
            </a:r>
            <a:r>
              <a:rPr lang="zh-CN" altLang="en-US" sz="2800" b="1">
                <a:latin typeface="宋体" panose="02010600030101010101" pitchFamily="2" charset="-122"/>
              </a:rPr>
              <a:t>周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3924300" y="1989138"/>
            <a:ext cx="2133600" cy="519112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LINGO</a:t>
            </a:r>
            <a:r>
              <a:rPr lang="zh-CN" altLang="en-US" sz="2800" b="1">
                <a:latin typeface="宋体" panose="02010600030101010101" pitchFamily="2" charset="-122"/>
              </a:rPr>
              <a:t>求解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539750" y="3789363"/>
            <a:ext cx="57150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总费用由</a:t>
            </a:r>
            <a:r>
              <a:rPr lang="en-US" altLang="zh-CN" sz="2800" b="1"/>
              <a:t>528</a:t>
            </a:r>
            <a:r>
              <a:rPr lang="zh-CN" altLang="en-US" sz="2800" b="1">
                <a:latin typeface="宋体" panose="02010600030101010101" pitchFamily="2" charset="-122"/>
              </a:rPr>
              <a:t>降</a:t>
            </a:r>
            <a:r>
              <a:rPr lang="zh-CN" altLang="en-US" sz="2800" b="1"/>
              <a:t>为</a:t>
            </a:r>
            <a:r>
              <a:rPr lang="en-US" altLang="zh-CN" sz="2800" b="1"/>
              <a:t>527(</a:t>
            </a:r>
            <a:r>
              <a:rPr lang="zh-CN" altLang="en-US" sz="2800" b="1">
                <a:latin typeface="宋体" panose="02010600030101010101" pitchFamily="2" charset="-122"/>
              </a:rPr>
              <a:t>千元</a:t>
            </a:r>
            <a:r>
              <a:rPr lang="en-US" altLang="zh-CN" sz="2800" b="1"/>
              <a:t>)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827088" y="5229225"/>
            <a:ext cx="75612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检修所导致的生产能力提高的作用</a:t>
            </a:r>
            <a:r>
              <a:rPr lang="en-US" altLang="zh-CN" sz="2800" b="1"/>
              <a:t>, </a:t>
            </a:r>
            <a:r>
              <a:rPr lang="zh-CN" altLang="en-US" sz="2800" b="1"/>
              <a:t>需要更长的时间才能得到充分体现 </a:t>
            </a:r>
            <a:r>
              <a:rPr lang="en-US" altLang="zh-CN" sz="2800" b="1"/>
              <a:t>.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539750" y="2636838"/>
            <a:ext cx="77311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最优解：</a:t>
            </a:r>
            <a:r>
              <a:rPr lang="en-US" altLang="zh-CN" sz="2800" b="1" i="1"/>
              <a:t>w</a:t>
            </a:r>
            <a:r>
              <a:rPr lang="en-US" altLang="zh-CN" sz="2800" b="1" baseline="-25000"/>
              <a:t>1</a:t>
            </a:r>
            <a:r>
              <a:rPr lang="en-US" altLang="zh-CN" sz="2800" b="1">
                <a:latin typeface="宋体" panose="02010600030101010101" pitchFamily="2" charset="-122"/>
              </a:rPr>
              <a:t>=</a:t>
            </a:r>
            <a:r>
              <a:rPr lang="en-US" altLang="zh-CN" sz="2800" b="1"/>
              <a:t>1, </a:t>
            </a:r>
            <a:r>
              <a:rPr lang="en-US" altLang="zh-CN" sz="2800" b="1" i="1"/>
              <a:t>w</a:t>
            </a:r>
            <a:r>
              <a:rPr lang="en-US" altLang="zh-CN" sz="2800" b="1" baseline="-25000"/>
              <a:t>2 </a:t>
            </a:r>
            <a:r>
              <a:rPr lang="en-US" altLang="zh-CN" sz="2800" b="1"/>
              <a:t>, </a:t>
            </a:r>
            <a:r>
              <a:rPr lang="en-US" altLang="zh-CN" sz="2800" b="1" i="1"/>
              <a:t>w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, </a:t>
            </a:r>
            <a:r>
              <a:rPr lang="en-US" altLang="zh-CN" sz="2800" b="1" baseline="-25000"/>
              <a:t> </a:t>
            </a:r>
            <a:r>
              <a:rPr lang="en-US" altLang="zh-CN" sz="2800" b="1" i="1"/>
              <a:t>w</a:t>
            </a:r>
            <a:r>
              <a:rPr lang="en-US" altLang="zh-CN" sz="2800" b="1" baseline="-25000"/>
              <a:t>4</a:t>
            </a:r>
            <a:r>
              <a:rPr lang="en-US" altLang="zh-CN" sz="2800" b="1"/>
              <a:t>=0;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/>
              <a:t>                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~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4</a:t>
            </a:r>
            <a:r>
              <a:rPr lang="zh-CN" altLang="en-US" sz="2800" b="1"/>
              <a:t>：</a:t>
            </a:r>
            <a:r>
              <a:rPr lang="en-US" altLang="zh-CN" sz="2800" b="1"/>
              <a:t>15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en-US" altLang="zh-CN" sz="2800" b="1"/>
              <a:t>45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en-US" altLang="zh-CN" sz="2800" b="1"/>
              <a:t>15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en-US" altLang="zh-CN" sz="2800" b="1"/>
              <a:t>25</a:t>
            </a:r>
            <a:r>
              <a:rPr lang="zh-CN" altLang="en-US" sz="2800" b="1"/>
              <a:t>； 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~ 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3</a:t>
            </a:r>
            <a:r>
              <a:rPr lang="zh-CN" altLang="en-US" sz="2800" b="1"/>
              <a:t>：</a:t>
            </a:r>
            <a:r>
              <a:rPr lang="en-US" altLang="zh-CN" sz="2800" b="1"/>
              <a:t>0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en-US" altLang="zh-CN" sz="2800" b="1"/>
              <a:t>20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en-US" altLang="zh-CN" sz="2800" b="1"/>
              <a:t>0 .</a:t>
            </a:r>
            <a:endParaRPr lang="en-US" altLang="zh-CN" sz="2800"/>
          </a:p>
        </p:txBody>
      </p:sp>
      <p:graphicFrame>
        <p:nvGraphicFramePr>
          <p:cNvPr id="87050" name="Object 11"/>
          <p:cNvGraphicFramePr>
            <a:graphicFrameLocks noChangeAspect="1"/>
          </p:cNvGraphicFramePr>
          <p:nvPr/>
        </p:nvGraphicFramePr>
        <p:xfrm>
          <a:off x="7956550" y="442913"/>
          <a:ext cx="863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Clip" r:id="rId3" imgW="761744" imgH="761744" progId="MS_ClipArt_Gallery.2">
                  <p:embed/>
                </p:oleObj>
              </mc:Choice>
              <mc:Fallback>
                <p:oleObj name="Clip" r:id="rId3" imgW="761744" imgH="76174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442913"/>
                        <a:ext cx="863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714875" y="1346200"/>
            <a:ext cx="3673475" cy="569913"/>
            <a:chOff x="2970" y="848"/>
            <a:chExt cx="2314" cy="359"/>
          </a:xfrm>
        </p:grpSpPr>
        <p:graphicFrame>
          <p:nvGraphicFramePr>
            <p:cNvPr id="87054" name="Object 3"/>
            <p:cNvGraphicFramePr>
              <a:graphicFrameLocks noChangeAspect="1"/>
            </p:cNvGraphicFramePr>
            <p:nvPr/>
          </p:nvGraphicFramePr>
          <p:xfrm>
            <a:off x="3152" y="848"/>
            <a:ext cx="213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r:id="rId5" imgW="1358900" imgH="228600" progId="Equation.3">
                    <p:embed/>
                  </p:oleObj>
                </mc:Choice>
                <mc:Fallback>
                  <p:oleObj r:id="rId5" imgW="1358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848"/>
                          <a:ext cx="213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5" name="AutoShape 12"/>
            <p:cNvSpPr>
              <a:spLocks noChangeArrowheads="1"/>
            </p:cNvSpPr>
            <p:nvPr/>
          </p:nvSpPr>
          <p:spPr bwMode="auto">
            <a:xfrm>
              <a:off x="2970" y="890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611188" y="4508500"/>
            <a:ext cx="1152525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讨论</a:t>
            </a: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2195513" y="4508500"/>
            <a:ext cx="38163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引入</a:t>
            </a:r>
            <a:r>
              <a:rPr lang="en-US" altLang="zh-CN" sz="2800" b="1"/>
              <a:t>0-1</a:t>
            </a:r>
            <a:r>
              <a:rPr lang="zh-CN" altLang="en-US" sz="2800" b="1"/>
              <a:t>变量表示</a:t>
            </a:r>
            <a:r>
              <a:rPr lang="zh-CN" altLang="en-US" sz="2800" b="1">
                <a:latin typeface="宋体" panose="02010600030101010101" pitchFamily="2" charset="-122"/>
              </a:rPr>
              <a:t>检修</a:t>
            </a:r>
          </a:p>
        </p:txBody>
      </p:sp>
    </p:spTree>
    <p:extLst>
      <p:ext uri="{BB962C8B-B14F-4D97-AF65-F5344CB8AC3E}">
        <p14:creationId xmlns:p14="http://schemas.microsoft.com/office/powerpoint/2010/main" val="327434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10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1" dur="10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 autoUpdateAnimBg="0"/>
      <p:bldP spid="68613" grpId="0" animBg="1"/>
      <p:bldP spid="68614" grpId="0" animBg="1" autoUpdateAnimBg="0"/>
      <p:bldP spid="68615" grpId="0" animBg="1" autoUpdateAnimBg="0"/>
      <p:bldP spid="68616" grpId="0" animBg="1" autoUpdateAnimBg="0"/>
      <p:bldP spid="68617" grpId="0" animBg="1" autoUpdateAnimBg="0"/>
      <p:bldP spid="68618" grpId="0" animBg="1" autoUpdateAnimBg="0"/>
      <p:bldP spid="68622" grpId="0" animBg="1"/>
      <p:bldP spid="6862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4800" y="457200"/>
            <a:ext cx="5334000" cy="609600"/>
          </a:xfrm>
          <a:prstGeom prst="rect">
            <a:avLst/>
          </a:prstGeo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tx1"/>
                </a:solidFill>
                <a:ea typeface="楷体_GB2312" pitchFamily="49" charset="-122"/>
              </a:rPr>
              <a:t>例</a:t>
            </a:r>
            <a:r>
              <a:rPr lang="en-US" altLang="zh-CN" sz="3200" b="1" smtClean="0">
                <a:solidFill>
                  <a:schemeClr val="tx1"/>
                </a:solidFill>
                <a:ea typeface="楷体_GB2312" pitchFamily="49" charset="-122"/>
              </a:rPr>
              <a:t>2   </a:t>
            </a:r>
            <a:r>
              <a:rPr lang="zh-CN" altLang="en-US" sz="3200" b="1" smtClean="0">
                <a:solidFill>
                  <a:schemeClr val="tx1"/>
                </a:solidFill>
                <a:ea typeface="楷体_GB2312" pitchFamily="49" charset="-122"/>
              </a:rPr>
              <a:t>饮料的生产批量问题 </a:t>
            </a:r>
            <a:endParaRPr lang="zh-CN" altLang="en-US" sz="3200" smtClean="0">
              <a:ea typeface="楷体_GB2312" pitchFamily="49" charset="-122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28600" y="5867400"/>
            <a:ext cx="86106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安排生产计划</a:t>
            </a:r>
            <a:r>
              <a:rPr lang="en-US" altLang="zh-CN" sz="2800" b="1"/>
              <a:t>, </a:t>
            </a:r>
            <a:r>
              <a:rPr lang="zh-CN" altLang="en-US" sz="2800" b="1">
                <a:latin typeface="宋体" panose="02010600030101010101" pitchFamily="2" charset="-122"/>
              </a:rPr>
              <a:t>满足每周的需求</a:t>
            </a:r>
            <a:r>
              <a:rPr lang="en-US" altLang="zh-CN" sz="2800" b="1"/>
              <a:t>,  </a:t>
            </a:r>
            <a:r>
              <a:rPr lang="zh-CN" altLang="en-US" sz="2800" b="1">
                <a:latin typeface="宋体" panose="02010600030101010101" pitchFamily="2" charset="-122"/>
              </a:rPr>
              <a:t>使</a:t>
            </a:r>
            <a:r>
              <a:rPr lang="en-US" altLang="zh-CN" sz="2800" b="1"/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周总费用最小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28600" y="5348288"/>
            <a:ext cx="861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存贮费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  <a:r>
              <a:rPr lang="zh-CN" altLang="en-US" sz="2800" b="1">
                <a:latin typeface="宋体" panose="02010600030101010101" pitchFamily="2" charset="-122"/>
              </a:rPr>
              <a:t>每周每千箱饮料 </a:t>
            </a:r>
            <a:r>
              <a:rPr lang="en-US" altLang="zh-CN" sz="2800" b="1"/>
              <a:t>0.2</a:t>
            </a:r>
            <a:r>
              <a:rPr lang="en-US" altLang="zh-CN" sz="2800" b="1">
                <a:latin typeface="宋体" panose="02010600030101010101" pitchFamily="2" charset="-122"/>
              </a:rPr>
              <a:t> (</a:t>
            </a:r>
            <a:r>
              <a:rPr lang="zh-CN" altLang="en-US" sz="2800" b="1">
                <a:latin typeface="宋体" panose="02010600030101010101" pitchFamily="2" charset="-122"/>
              </a:rPr>
              <a:t>千元</a:t>
            </a:r>
            <a:r>
              <a:rPr lang="en-US" altLang="zh-CN" sz="2800" b="1">
                <a:latin typeface="宋体" panose="02010600030101010101" pitchFamily="2" charset="-122"/>
              </a:rPr>
              <a:t>) </a:t>
            </a:r>
            <a:r>
              <a:rPr lang="en-US" altLang="zh-CN" sz="2800" b="1"/>
              <a:t>(</a:t>
            </a:r>
            <a:r>
              <a:rPr lang="zh-CN" altLang="en-US" sz="2800" b="1"/>
              <a:t>与例</a:t>
            </a:r>
            <a:r>
              <a:rPr lang="en-US" altLang="zh-CN" sz="2800" b="1"/>
              <a:t>1</a:t>
            </a:r>
            <a:r>
              <a:rPr lang="zh-CN" altLang="en-US" sz="2800" b="1"/>
              <a:t>同</a:t>
            </a:r>
            <a:r>
              <a:rPr lang="en-US" altLang="zh-CN" sz="2800" b="1"/>
              <a:t>)</a:t>
            </a:r>
            <a:r>
              <a:rPr lang="en-US" altLang="zh-CN" sz="2800" b="1">
                <a:latin typeface="宋体" panose="02010600030101010101" pitchFamily="2" charset="-122"/>
              </a:rPr>
              <a:t> . 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381000" y="1254125"/>
            <a:ext cx="85121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饮料厂使用同一条生产线轮流生产</a:t>
            </a:r>
            <a:r>
              <a:rPr lang="zh-CN" altLang="en-US" sz="2800" b="1">
                <a:solidFill>
                  <a:srgbClr val="FF3300"/>
                </a:solidFill>
              </a:rPr>
              <a:t>多种</a:t>
            </a:r>
            <a:r>
              <a:rPr lang="zh-CN" altLang="en-US" sz="2800" b="1"/>
              <a:t>饮料</a:t>
            </a:r>
            <a:r>
              <a:rPr lang="en-US" altLang="zh-CN" sz="2800" b="1"/>
              <a:t>.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若某周开工生产</a:t>
            </a:r>
            <a:r>
              <a:rPr lang="zh-CN" altLang="en-US" sz="2800" b="1">
                <a:solidFill>
                  <a:srgbClr val="FF3300"/>
                </a:solidFill>
              </a:rPr>
              <a:t>某种</a:t>
            </a:r>
            <a:r>
              <a:rPr lang="zh-CN" altLang="en-US" sz="2800" b="1"/>
              <a:t>饮料</a:t>
            </a:r>
            <a:r>
              <a:rPr lang="en-US" altLang="zh-CN" sz="2800" b="1"/>
              <a:t>, </a:t>
            </a:r>
            <a:r>
              <a:rPr lang="zh-CN" altLang="en-US" sz="2800" b="1"/>
              <a:t>需支出</a:t>
            </a:r>
            <a:r>
              <a:rPr lang="zh-CN" altLang="en-US" sz="2800" b="1">
                <a:solidFill>
                  <a:srgbClr val="FF3300"/>
                </a:solidFill>
              </a:rPr>
              <a:t>生产准备费</a:t>
            </a:r>
            <a:r>
              <a:rPr lang="en-US" altLang="zh-CN" sz="2800" b="1">
                <a:solidFill>
                  <a:srgbClr val="FF3300"/>
                </a:solidFill>
              </a:rPr>
              <a:t>8</a:t>
            </a:r>
            <a:r>
              <a:rPr lang="zh-CN" altLang="en-US" sz="2800" b="1">
                <a:solidFill>
                  <a:srgbClr val="FF3300"/>
                </a:solidFill>
              </a:rPr>
              <a:t>千元</a:t>
            </a:r>
            <a:r>
              <a:rPr lang="en-US" altLang="zh-CN" sz="2800" b="1">
                <a:solidFill>
                  <a:srgbClr val="FF3300"/>
                </a:solidFill>
              </a:rPr>
              <a:t>.</a:t>
            </a:r>
            <a:r>
              <a:rPr lang="en-US" altLang="zh-CN" sz="2800" b="1"/>
              <a:t> 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39750" y="2349500"/>
            <a:ext cx="806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某种饮料</a:t>
            </a:r>
            <a:r>
              <a:rPr lang="en-US" altLang="zh-CN" sz="2800" b="1"/>
              <a:t>4</a:t>
            </a:r>
            <a:r>
              <a:rPr lang="zh-CN" altLang="en-US" sz="2800" b="1"/>
              <a:t>周的需求量、生产能力和成本</a:t>
            </a:r>
            <a:r>
              <a:rPr lang="en-US" altLang="zh-CN" sz="2800" b="1"/>
              <a:t>(</a:t>
            </a:r>
            <a:r>
              <a:rPr lang="zh-CN" altLang="en-US" sz="2800" b="1"/>
              <a:t>与例</a:t>
            </a:r>
            <a:r>
              <a:rPr lang="en-US" altLang="zh-CN" sz="2800" b="1"/>
              <a:t>1</a:t>
            </a:r>
            <a:r>
              <a:rPr lang="zh-CN" altLang="en-US" sz="2800" b="1"/>
              <a:t>同</a:t>
            </a:r>
            <a:r>
              <a:rPr lang="en-US" altLang="zh-CN" sz="2800" b="1"/>
              <a:t>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2738" y="2971800"/>
            <a:ext cx="8374062" cy="2286000"/>
            <a:chOff x="53" y="1008"/>
            <a:chExt cx="5275" cy="1440"/>
          </a:xfrm>
        </p:grpSpPr>
        <p:grpSp>
          <p:nvGrpSpPr>
            <p:cNvPr id="88073" name="Group 8"/>
            <p:cNvGrpSpPr>
              <a:grpSpLocks/>
            </p:cNvGrpSpPr>
            <p:nvPr/>
          </p:nvGrpSpPr>
          <p:grpSpPr bwMode="auto">
            <a:xfrm>
              <a:off x="53" y="1012"/>
              <a:ext cx="715" cy="239"/>
              <a:chOff x="0" y="0"/>
              <a:chExt cx="542" cy="384"/>
            </a:xfrm>
          </p:grpSpPr>
          <p:sp>
            <p:nvSpPr>
              <p:cNvPr id="88143" name="Rectangle 9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周次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44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74" name="Group 11"/>
            <p:cNvGrpSpPr>
              <a:grpSpLocks/>
            </p:cNvGrpSpPr>
            <p:nvPr/>
          </p:nvGrpSpPr>
          <p:grpSpPr bwMode="auto">
            <a:xfrm>
              <a:off x="768" y="1012"/>
              <a:ext cx="1344" cy="239"/>
              <a:chOff x="542" y="0"/>
              <a:chExt cx="880" cy="384"/>
            </a:xfrm>
          </p:grpSpPr>
          <p:sp>
            <p:nvSpPr>
              <p:cNvPr id="88141" name="Rectangle 12"/>
              <p:cNvSpPr>
                <a:spLocks noChangeArrowheads="1"/>
              </p:cNvSpPr>
              <p:nvPr/>
            </p:nvSpPr>
            <p:spPr bwMode="auto">
              <a:xfrm>
                <a:off x="585" y="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需求量</a:t>
                </a:r>
                <a:r>
                  <a:rPr lang="en-US" altLang="zh-CN" b="1"/>
                  <a:t>(</a:t>
                </a:r>
                <a:r>
                  <a:rPr lang="zh-CN" altLang="en-US" b="1"/>
                  <a:t>千箱</a:t>
                </a:r>
                <a:r>
                  <a:rPr lang="en-US" altLang="zh-CN" b="1"/>
                  <a:t>)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42" name="Rectangle 13"/>
              <p:cNvSpPr>
                <a:spLocks noChangeArrowheads="1"/>
              </p:cNvSpPr>
              <p:nvPr/>
            </p:nvSpPr>
            <p:spPr bwMode="auto">
              <a:xfrm>
                <a:off x="542" y="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75" name="Group 14"/>
            <p:cNvGrpSpPr>
              <a:grpSpLocks/>
            </p:cNvGrpSpPr>
            <p:nvPr/>
          </p:nvGrpSpPr>
          <p:grpSpPr bwMode="auto">
            <a:xfrm>
              <a:off x="2104" y="1008"/>
              <a:ext cx="1592" cy="239"/>
              <a:chOff x="1422" y="0"/>
              <a:chExt cx="880" cy="384"/>
            </a:xfrm>
          </p:grpSpPr>
          <p:sp>
            <p:nvSpPr>
              <p:cNvPr id="88139" name="Rectangle 15"/>
              <p:cNvSpPr>
                <a:spLocks noChangeArrowheads="1"/>
              </p:cNvSpPr>
              <p:nvPr/>
            </p:nvSpPr>
            <p:spPr bwMode="auto">
              <a:xfrm>
                <a:off x="1465" y="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生产能力</a:t>
                </a:r>
                <a:r>
                  <a:rPr lang="en-US" altLang="zh-CN" b="1"/>
                  <a:t>(</a:t>
                </a:r>
                <a:r>
                  <a:rPr lang="zh-CN" altLang="en-US" b="1"/>
                  <a:t>千箱</a:t>
                </a:r>
                <a:r>
                  <a:rPr lang="en-US" altLang="zh-CN" b="1"/>
                  <a:t>)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40" name="Rectangle 16"/>
              <p:cNvSpPr>
                <a:spLocks noChangeArrowheads="1"/>
              </p:cNvSpPr>
              <p:nvPr/>
            </p:nvSpPr>
            <p:spPr bwMode="auto">
              <a:xfrm>
                <a:off x="1422" y="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76" name="Group 17"/>
            <p:cNvGrpSpPr>
              <a:grpSpLocks/>
            </p:cNvGrpSpPr>
            <p:nvPr/>
          </p:nvGrpSpPr>
          <p:grpSpPr bwMode="auto">
            <a:xfrm>
              <a:off x="3696" y="1012"/>
              <a:ext cx="1632" cy="239"/>
              <a:chOff x="2302" y="0"/>
              <a:chExt cx="880" cy="384"/>
            </a:xfrm>
          </p:grpSpPr>
          <p:sp>
            <p:nvSpPr>
              <p:cNvPr id="88137" name="Rectangle 18"/>
              <p:cNvSpPr>
                <a:spLocks noChangeArrowheads="1"/>
              </p:cNvSpPr>
              <p:nvPr/>
            </p:nvSpPr>
            <p:spPr bwMode="auto">
              <a:xfrm>
                <a:off x="2345" y="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成本</a:t>
                </a:r>
                <a:r>
                  <a:rPr lang="en-US" altLang="zh-CN" b="1"/>
                  <a:t>(</a:t>
                </a:r>
                <a:r>
                  <a:rPr lang="zh-CN" altLang="en-US" b="1"/>
                  <a:t>千元</a:t>
                </a:r>
                <a:r>
                  <a:rPr lang="en-US" altLang="zh-CN" b="1"/>
                  <a:t>/</a:t>
                </a:r>
                <a:r>
                  <a:rPr lang="zh-CN" altLang="en-US" b="1"/>
                  <a:t>千箱</a:t>
                </a:r>
                <a:r>
                  <a:rPr lang="en-US" altLang="zh-CN" b="1"/>
                  <a:t>)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38" name="Rectangle 19"/>
              <p:cNvSpPr>
                <a:spLocks noChangeArrowheads="1"/>
              </p:cNvSpPr>
              <p:nvPr/>
            </p:nvSpPr>
            <p:spPr bwMode="auto">
              <a:xfrm>
                <a:off x="2302" y="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77" name="Group 20"/>
            <p:cNvGrpSpPr>
              <a:grpSpLocks/>
            </p:cNvGrpSpPr>
            <p:nvPr/>
          </p:nvGrpSpPr>
          <p:grpSpPr bwMode="auto">
            <a:xfrm>
              <a:off x="53" y="1251"/>
              <a:ext cx="715" cy="240"/>
              <a:chOff x="0" y="384"/>
              <a:chExt cx="542" cy="384"/>
            </a:xfrm>
          </p:grpSpPr>
          <p:sp>
            <p:nvSpPr>
              <p:cNvPr id="88135" name="Rectangle 21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36" name="Rectangle 22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78" name="Group 23"/>
            <p:cNvGrpSpPr>
              <a:grpSpLocks/>
            </p:cNvGrpSpPr>
            <p:nvPr/>
          </p:nvGrpSpPr>
          <p:grpSpPr bwMode="auto">
            <a:xfrm>
              <a:off x="768" y="1251"/>
              <a:ext cx="1344" cy="240"/>
              <a:chOff x="542" y="384"/>
              <a:chExt cx="880" cy="384"/>
            </a:xfrm>
          </p:grpSpPr>
          <p:sp>
            <p:nvSpPr>
              <p:cNvPr id="88133" name="Rectangle 24"/>
              <p:cNvSpPr>
                <a:spLocks noChangeArrowheads="1"/>
              </p:cNvSpPr>
              <p:nvPr/>
            </p:nvSpPr>
            <p:spPr bwMode="auto">
              <a:xfrm>
                <a:off x="585" y="384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34" name="Rectangle 25"/>
              <p:cNvSpPr>
                <a:spLocks noChangeArrowheads="1"/>
              </p:cNvSpPr>
              <p:nvPr/>
            </p:nvSpPr>
            <p:spPr bwMode="auto">
              <a:xfrm>
                <a:off x="542" y="384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79" name="Group 26"/>
            <p:cNvGrpSpPr>
              <a:grpSpLocks/>
            </p:cNvGrpSpPr>
            <p:nvPr/>
          </p:nvGrpSpPr>
          <p:grpSpPr bwMode="auto">
            <a:xfrm>
              <a:off x="2104" y="1251"/>
              <a:ext cx="1592" cy="240"/>
              <a:chOff x="1422" y="384"/>
              <a:chExt cx="880" cy="384"/>
            </a:xfrm>
          </p:grpSpPr>
          <p:sp>
            <p:nvSpPr>
              <p:cNvPr id="88131" name="Rectangle 27"/>
              <p:cNvSpPr>
                <a:spLocks noChangeArrowheads="1"/>
              </p:cNvSpPr>
              <p:nvPr/>
            </p:nvSpPr>
            <p:spPr bwMode="auto">
              <a:xfrm>
                <a:off x="1465" y="384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32" name="Rectangle 28"/>
              <p:cNvSpPr>
                <a:spLocks noChangeArrowheads="1"/>
              </p:cNvSpPr>
              <p:nvPr/>
            </p:nvSpPr>
            <p:spPr bwMode="auto">
              <a:xfrm>
                <a:off x="1422" y="384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80" name="Group 29"/>
            <p:cNvGrpSpPr>
              <a:grpSpLocks/>
            </p:cNvGrpSpPr>
            <p:nvPr/>
          </p:nvGrpSpPr>
          <p:grpSpPr bwMode="auto">
            <a:xfrm>
              <a:off x="3696" y="1251"/>
              <a:ext cx="1632" cy="240"/>
              <a:chOff x="2302" y="384"/>
              <a:chExt cx="880" cy="384"/>
            </a:xfrm>
          </p:grpSpPr>
          <p:sp>
            <p:nvSpPr>
              <p:cNvPr id="88129" name="Rectangle 30"/>
              <p:cNvSpPr>
                <a:spLocks noChangeArrowheads="1"/>
              </p:cNvSpPr>
              <p:nvPr/>
            </p:nvSpPr>
            <p:spPr bwMode="auto">
              <a:xfrm>
                <a:off x="2345" y="384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30" name="Rectangle 31"/>
              <p:cNvSpPr>
                <a:spLocks noChangeArrowheads="1"/>
              </p:cNvSpPr>
              <p:nvPr/>
            </p:nvSpPr>
            <p:spPr bwMode="auto">
              <a:xfrm>
                <a:off x="2302" y="384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81" name="Group 32"/>
            <p:cNvGrpSpPr>
              <a:grpSpLocks/>
            </p:cNvGrpSpPr>
            <p:nvPr/>
          </p:nvGrpSpPr>
          <p:grpSpPr bwMode="auto">
            <a:xfrm>
              <a:off x="53" y="1491"/>
              <a:ext cx="715" cy="239"/>
              <a:chOff x="0" y="768"/>
              <a:chExt cx="542" cy="384"/>
            </a:xfrm>
          </p:grpSpPr>
          <p:sp>
            <p:nvSpPr>
              <p:cNvPr id="88127" name="Rectangle 33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28" name="Rectangle 34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82" name="Group 35"/>
            <p:cNvGrpSpPr>
              <a:grpSpLocks/>
            </p:cNvGrpSpPr>
            <p:nvPr/>
          </p:nvGrpSpPr>
          <p:grpSpPr bwMode="auto">
            <a:xfrm>
              <a:off x="768" y="1491"/>
              <a:ext cx="1344" cy="239"/>
              <a:chOff x="542" y="768"/>
              <a:chExt cx="880" cy="384"/>
            </a:xfrm>
          </p:grpSpPr>
          <p:sp>
            <p:nvSpPr>
              <p:cNvPr id="88125" name="Rectangle 36"/>
              <p:cNvSpPr>
                <a:spLocks noChangeArrowheads="1"/>
              </p:cNvSpPr>
              <p:nvPr/>
            </p:nvSpPr>
            <p:spPr bwMode="auto">
              <a:xfrm>
                <a:off x="585" y="768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26" name="Rectangle 37"/>
              <p:cNvSpPr>
                <a:spLocks noChangeArrowheads="1"/>
              </p:cNvSpPr>
              <p:nvPr/>
            </p:nvSpPr>
            <p:spPr bwMode="auto">
              <a:xfrm>
                <a:off x="542" y="768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83" name="Group 38"/>
            <p:cNvGrpSpPr>
              <a:grpSpLocks/>
            </p:cNvGrpSpPr>
            <p:nvPr/>
          </p:nvGrpSpPr>
          <p:grpSpPr bwMode="auto">
            <a:xfrm>
              <a:off x="2104" y="1491"/>
              <a:ext cx="1592" cy="239"/>
              <a:chOff x="1422" y="768"/>
              <a:chExt cx="880" cy="384"/>
            </a:xfrm>
          </p:grpSpPr>
          <p:sp>
            <p:nvSpPr>
              <p:cNvPr id="88123" name="Rectangle 39"/>
              <p:cNvSpPr>
                <a:spLocks noChangeArrowheads="1"/>
              </p:cNvSpPr>
              <p:nvPr/>
            </p:nvSpPr>
            <p:spPr bwMode="auto">
              <a:xfrm>
                <a:off x="1465" y="768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24" name="Rectangle 40"/>
              <p:cNvSpPr>
                <a:spLocks noChangeArrowheads="1"/>
              </p:cNvSpPr>
              <p:nvPr/>
            </p:nvSpPr>
            <p:spPr bwMode="auto">
              <a:xfrm>
                <a:off x="1422" y="768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84" name="Group 41"/>
            <p:cNvGrpSpPr>
              <a:grpSpLocks/>
            </p:cNvGrpSpPr>
            <p:nvPr/>
          </p:nvGrpSpPr>
          <p:grpSpPr bwMode="auto">
            <a:xfrm>
              <a:off x="3696" y="1491"/>
              <a:ext cx="1632" cy="239"/>
              <a:chOff x="2302" y="768"/>
              <a:chExt cx="880" cy="384"/>
            </a:xfrm>
          </p:grpSpPr>
          <p:sp>
            <p:nvSpPr>
              <p:cNvPr id="88121" name="Rectangle 42"/>
              <p:cNvSpPr>
                <a:spLocks noChangeArrowheads="1"/>
              </p:cNvSpPr>
              <p:nvPr/>
            </p:nvSpPr>
            <p:spPr bwMode="auto">
              <a:xfrm>
                <a:off x="2345" y="768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5.1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22" name="Rectangle 43"/>
              <p:cNvSpPr>
                <a:spLocks noChangeArrowheads="1"/>
              </p:cNvSpPr>
              <p:nvPr/>
            </p:nvSpPr>
            <p:spPr bwMode="auto">
              <a:xfrm>
                <a:off x="2302" y="768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85" name="Group 44"/>
            <p:cNvGrpSpPr>
              <a:grpSpLocks/>
            </p:cNvGrpSpPr>
            <p:nvPr/>
          </p:nvGrpSpPr>
          <p:grpSpPr bwMode="auto">
            <a:xfrm>
              <a:off x="53" y="1730"/>
              <a:ext cx="715" cy="239"/>
              <a:chOff x="0" y="1152"/>
              <a:chExt cx="542" cy="384"/>
            </a:xfrm>
          </p:grpSpPr>
          <p:sp>
            <p:nvSpPr>
              <p:cNvPr id="88119" name="Rectangle 45"/>
              <p:cNvSpPr>
                <a:spLocks noChangeArrowheads="1"/>
              </p:cNvSpPr>
              <p:nvPr/>
            </p:nvSpPr>
            <p:spPr bwMode="auto">
              <a:xfrm>
                <a:off x="43" y="1152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20" name="Rectangle 46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86" name="Group 47"/>
            <p:cNvGrpSpPr>
              <a:grpSpLocks/>
            </p:cNvGrpSpPr>
            <p:nvPr/>
          </p:nvGrpSpPr>
          <p:grpSpPr bwMode="auto">
            <a:xfrm>
              <a:off x="768" y="1730"/>
              <a:ext cx="1344" cy="239"/>
              <a:chOff x="542" y="1152"/>
              <a:chExt cx="880" cy="384"/>
            </a:xfrm>
          </p:grpSpPr>
          <p:sp>
            <p:nvSpPr>
              <p:cNvPr id="88117" name="Rectangle 48"/>
              <p:cNvSpPr>
                <a:spLocks noChangeArrowheads="1"/>
              </p:cNvSpPr>
              <p:nvPr/>
            </p:nvSpPr>
            <p:spPr bwMode="auto">
              <a:xfrm>
                <a:off x="585" y="1152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18" name="Rectangle 49"/>
              <p:cNvSpPr>
                <a:spLocks noChangeArrowheads="1"/>
              </p:cNvSpPr>
              <p:nvPr/>
            </p:nvSpPr>
            <p:spPr bwMode="auto">
              <a:xfrm>
                <a:off x="542" y="1152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87" name="Group 50"/>
            <p:cNvGrpSpPr>
              <a:grpSpLocks/>
            </p:cNvGrpSpPr>
            <p:nvPr/>
          </p:nvGrpSpPr>
          <p:grpSpPr bwMode="auto">
            <a:xfrm>
              <a:off x="2104" y="1730"/>
              <a:ext cx="1592" cy="239"/>
              <a:chOff x="1422" y="1152"/>
              <a:chExt cx="880" cy="384"/>
            </a:xfrm>
          </p:grpSpPr>
          <p:sp>
            <p:nvSpPr>
              <p:cNvPr id="88115" name="Rectangle 51"/>
              <p:cNvSpPr>
                <a:spLocks noChangeArrowheads="1"/>
              </p:cNvSpPr>
              <p:nvPr/>
            </p:nvSpPr>
            <p:spPr bwMode="auto">
              <a:xfrm>
                <a:off x="1465" y="1152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16" name="Rectangle 52"/>
              <p:cNvSpPr>
                <a:spLocks noChangeArrowheads="1"/>
              </p:cNvSpPr>
              <p:nvPr/>
            </p:nvSpPr>
            <p:spPr bwMode="auto">
              <a:xfrm>
                <a:off x="1422" y="1152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88" name="Group 53"/>
            <p:cNvGrpSpPr>
              <a:grpSpLocks/>
            </p:cNvGrpSpPr>
            <p:nvPr/>
          </p:nvGrpSpPr>
          <p:grpSpPr bwMode="auto">
            <a:xfrm>
              <a:off x="3696" y="1730"/>
              <a:ext cx="1632" cy="239"/>
              <a:chOff x="2302" y="1152"/>
              <a:chExt cx="880" cy="384"/>
            </a:xfrm>
          </p:grpSpPr>
          <p:sp>
            <p:nvSpPr>
              <p:cNvPr id="88113" name="Rectangle 54"/>
              <p:cNvSpPr>
                <a:spLocks noChangeArrowheads="1"/>
              </p:cNvSpPr>
              <p:nvPr/>
            </p:nvSpPr>
            <p:spPr bwMode="auto">
              <a:xfrm>
                <a:off x="2345" y="1152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5.4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14" name="Rectangle 55"/>
              <p:cNvSpPr>
                <a:spLocks noChangeArrowheads="1"/>
              </p:cNvSpPr>
              <p:nvPr/>
            </p:nvSpPr>
            <p:spPr bwMode="auto">
              <a:xfrm>
                <a:off x="2302" y="1152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89" name="Group 56"/>
            <p:cNvGrpSpPr>
              <a:grpSpLocks/>
            </p:cNvGrpSpPr>
            <p:nvPr/>
          </p:nvGrpSpPr>
          <p:grpSpPr bwMode="auto">
            <a:xfrm>
              <a:off x="53" y="1969"/>
              <a:ext cx="715" cy="240"/>
              <a:chOff x="0" y="1536"/>
              <a:chExt cx="542" cy="384"/>
            </a:xfrm>
          </p:grpSpPr>
          <p:sp>
            <p:nvSpPr>
              <p:cNvPr id="88111" name="Rectangle 57"/>
              <p:cNvSpPr>
                <a:spLocks noChangeArrowheads="1"/>
              </p:cNvSpPr>
              <p:nvPr/>
            </p:nvSpPr>
            <p:spPr bwMode="auto">
              <a:xfrm>
                <a:off x="43" y="1536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12" name="Rectangle 58"/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90" name="Group 59"/>
            <p:cNvGrpSpPr>
              <a:grpSpLocks/>
            </p:cNvGrpSpPr>
            <p:nvPr/>
          </p:nvGrpSpPr>
          <p:grpSpPr bwMode="auto">
            <a:xfrm>
              <a:off x="768" y="1969"/>
              <a:ext cx="1344" cy="240"/>
              <a:chOff x="542" y="1536"/>
              <a:chExt cx="880" cy="384"/>
            </a:xfrm>
          </p:grpSpPr>
          <p:sp>
            <p:nvSpPr>
              <p:cNvPr id="88109" name="Rectangle 60"/>
              <p:cNvSpPr>
                <a:spLocks noChangeArrowheads="1"/>
              </p:cNvSpPr>
              <p:nvPr/>
            </p:nvSpPr>
            <p:spPr bwMode="auto">
              <a:xfrm>
                <a:off x="585" y="1536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10" name="Rectangle 61"/>
              <p:cNvSpPr>
                <a:spLocks noChangeArrowheads="1"/>
              </p:cNvSpPr>
              <p:nvPr/>
            </p:nvSpPr>
            <p:spPr bwMode="auto">
              <a:xfrm>
                <a:off x="542" y="1536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91" name="Group 62"/>
            <p:cNvGrpSpPr>
              <a:grpSpLocks/>
            </p:cNvGrpSpPr>
            <p:nvPr/>
          </p:nvGrpSpPr>
          <p:grpSpPr bwMode="auto">
            <a:xfrm>
              <a:off x="2104" y="1969"/>
              <a:ext cx="1592" cy="240"/>
              <a:chOff x="1422" y="1536"/>
              <a:chExt cx="880" cy="384"/>
            </a:xfrm>
          </p:grpSpPr>
          <p:sp>
            <p:nvSpPr>
              <p:cNvPr id="88107" name="Rectangle 63"/>
              <p:cNvSpPr>
                <a:spLocks noChangeArrowheads="1"/>
              </p:cNvSpPr>
              <p:nvPr/>
            </p:nvSpPr>
            <p:spPr bwMode="auto">
              <a:xfrm>
                <a:off x="1465" y="1536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08" name="Rectangle 64"/>
              <p:cNvSpPr>
                <a:spLocks noChangeArrowheads="1"/>
              </p:cNvSpPr>
              <p:nvPr/>
            </p:nvSpPr>
            <p:spPr bwMode="auto">
              <a:xfrm>
                <a:off x="1422" y="1536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92" name="Group 65"/>
            <p:cNvGrpSpPr>
              <a:grpSpLocks/>
            </p:cNvGrpSpPr>
            <p:nvPr/>
          </p:nvGrpSpPr>
          <p:grpSpPr bwMode="auto">
            <a:xfrm>
              <a:off x="3696" y="1969"/>
              <a:ext cx="1632" cy="240"/>
              <a:chOff x="2302" y="1536"/>
              <a:chExt cx="880" cy="384"/>
            </a:xfrm>
          </p:grpSpPr>
          <p:sp>
            <p:nvSpPr>
              <p:cNvPr id="88105" name="Rectangle 66"/>
              <p:cNvSpPr>
                <a:spLocks noChangeArrowheads="1"/>
              </p:cNvSpPr>
              <p:nvPr/>
            </p:nvSpPr>
            <p:spPr bwMode="auto">
              <a:xfrm>
                <a:off x="2345" y="1536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5.5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06" name="Rectangle 67"/>
              <p:cNvSpPr>
                <a:spLocks noChangeArrowheads="1"/>
              </p:cNvSpPr>
              <p:nvPr/>
            </p:nvSpPr>
            <p:spPr bwMode="auto">
              <a:xfrm>
                <a:off x="2302" y="1536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93" name="Group 68"/>
            <p:cNvGrpSpPr>
              <a:grpSpLocks/>
            </p:cNvGrpSpPr>
            <p:nvPr/>
          </p:nvGrpSpPr>
          <p:grpSpPr bwMode="auto">
            <a:xfrm>
              <a:off x="53" y="2209"/>
              <a:ext cx="715" cy="239"/>
              <a:chOff x="0" y="1920"/>
              <a:chExt cx="542" cy="384"/>
            </a:xfrm>
          </p:grpSpPr>
          <p:sp>
            <p:nvSpPr>
              <p:cNvPr id="88103" name="Rectangle 69"/>
              <p:cNvSpPr>
                <a:spLocks noChangeArrowheads="1"/>
              </p:cNvSpPr>
              <p:nvPr/>
            </p:nvSpPr>
            <p:spPr bwMode="auto">
              <a:xfrm>
                <a:off x="43" y="1920"/>
                <a:ext cx="45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合计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04" name="Rectangle 70"/>
              <p:cNvSpPr>
                <a:spLocks noChangeArrowheads="1"/>
              </p:cNvSpPr>
              <p:nvPr/>
            </p:nvSpPr>
            <p:spPr bwMode="auto">
              <a:xfrm>
                <a:off x="0" y="1920"/>
                <a:ext cx="54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94" name="Group 71"/>
            <p:cNvGrpSpPr>
              <a:grpSpLocks/>
            </p:cNvGrpSpPr>
            <p:nvPr/>
          </p:nvGrpSpPr>
          <p:grpSpPr bwMode="auto">
            <a:xfrm>
              <a:off x="768" y="2209"/>
              <a:ext cx="1344" cy="239"/>
              <a:chOff x="542" y="1920"/>
              <a:chExt cx="880" cy="384"/>
            </a:xfrm>
          </p:grpSpPr>
          <p:sp>
            <p:nvSpPr>
              <p:cNvPr id="88101" name="Rectangle 72"/>
              <p:cNvSpPr>
                <a:spLocks noChangeArrowheads="1"/>
              </p:cNvSpPr>
              <p:nvPr/>
            </p:nvSpPr>
            <p:spPr bwMode="auto">
              <a:xfrm>
                <a:off x="585" y="192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100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02" name="Rectangle 73"/>
              <p:cNvSpPr>
                <a:spLocks noChangeArrowheads="1"/>
              </p:cNvSpPr>
              <p:nvPr/>
            </p:nvSpPr>
            <p:spPr bwMode="auto">
              <a:xfrm>
                <a:off x="542" y="192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95" name="Group 74"/>
            <p:cNvGrpSpPr>
              <a:grpSpLocks/>
            </p:cNvGrpSpPr>
            <p:nvPr/>
          </p:nvGrpSpPr>
          <p:grpSpPr bwMode="auto">
            <a:xfrm>
              <a:off x="2104" y="2209"/>
              <a:ext cx="1592" cy="239"/>
              <a:chOff x="1422" y="1920"/>
              <a:chExt cx="880" cy="384"/>
            </a:xfrm>
          </p:grpSpPr>
          <p:sp>
            <p:nvSpPr>
              <p:cNvPr id="88099" name="Rectangle 75"/>
              <p:cNvSpPr>
                <a:spLocks noChangeArrowheads="1"/>
              </p:cNvSpPr>
              <p:nvPr/>
            </p:nvSpPr>
            <p:spPr bwMode="auto">
              <a:xfrm>
                <a:off x="1465" y="192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135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100" name="Rectangle 76"/>
              <p:cNvSpPr>
                <a:spLocks noChangeArrowheads="1"/>
              </p:cNvSpPr>
              <p:nvPr/>
            </p:nvSpPr>
            <p:spPr bwMode="auto">
              <a:xfrm>
                <a:off x="1422" y="192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96" name="Group 77"/>
            <p:cNvGrpSpPr>
              <a:grpSpLocks/>
            </p:cNvGrpSpPr>
            <p:nvPr/>
          </p:nvGrpSpPr>
          <p:grpSpPr bwMode="auto">
            <a:xfrm>
              <a:off x="3696" y="2209"/>
              <a:ext cx="1632" cy="239"/>
              <a:chOff x="2302" y="1920"/>
              <a:chExt cx="880" cy="384"/>
            </a:xfrm>
          </p:grpSpPr>
          <p:sp>
            <p:nvSpPr>
              <p:cNvPr id="88097" name="Rectangle 78"/>
              <p:cNvSpPr>
                <a:spLocks noChangeArrowheads="1"/>
              </p:cNvSpPr>
              <p:nvPr/>
            </p:nvSpPr>
            <p:spPr bwMode="auto">
              <a:xfrm>
                <a:off x="2345" y="1920"/>
                <a:ext cx="7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 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88098" name="Rectangle 79"/>
              <p:cNvSpPr>
                <a:spLocks noChangeArrowheads="1"/>
              </p:cNvSpPr>
              <p:nvPr/>
            </p:nvSpPr>
            <p:spPr bwMode="auto">
              <a:xfrm>
                <a:off x="2302" y="1920"/>
                <a:ext cx="88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aphicFrame>
        <p:nvGraphicFramePr>
          <p:cNvPr id="88072" name="Object 81"/>
          <p:cNvGraphicFramePr>
            <a:graphicFrameLocks noChangeAspect="1"/>
          </p:cNvGraphicFramePr>
          <p:nvPr/>
        </p:nvGraphicFramePr>
        <p:xfrm>
          <a:off x="7956550" y="404813"/>
          <a:ext cx="863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Clip" r:id="rId3" imgW="761744" imgH="761744" progId="MS_ClipArt_Gallery.2">
                  <p:embed/>
                </p:oleObj>
              </mc:Choice>
              <mc:Fallback>
                <p:oleObj name="Clip" r:id="rId3" imgW="761744" imgH="76174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404813"/>
                        <a:ext cx="863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51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nimBg="1"/>
      <p:bldP spid="69636" grpId="0" animBg="1" autoUpdateAnimBg="0"/>
      <p:bldP spid="69637" grpId="0" animBg="1" autoUpdateAnimBg="0"/>
      <p:bldP spid="6963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250825" y="2565400"/>
            <a:ext cx="8893175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i="1"/>
              <a:t>c</a:t>
            </a:r>
            <a:r>
              <a:rPr lang="en-US" altLang="zh-CN" sz="2800" b="1" i="1" baseline="-25000"/>
              <a:t>t </a:t>
            </a:r>
            <a:r>
              <a:rPr lang="en-US" altLang="zh-CN" sz="2800" b="1"/>
              <a:t>~</a:t>
            </a:r>
            <a:r>
              <a:rPr lang="zh-CN" altLang="en-US" sz="2800" b="1">
                <a:latin typeface="宋体" panose="02010600030101010101" pitchFamily="2" charset="-122"/>
              </a:rPr>
              <a:t>时段</a:t>
            </a:r>
            <a:r>
              <a:rPr lang="en-US" altLang="zh-CN" sz="2800" b="1" i="1"/>
              <a:t>t </a:t>
            </a:r>
            <a:r>
              <a:rPr lang="zh-CN" altLang="en-US" sz="2800" b="1">
                <a:latin typeface="宋体" panose="02010600030101010101" pitchFamily="2" charset="-122"/>
              </a:rPr>
              <a:t>生产费用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</a:rPr>
              <a:t>元</a:t>
            </a:r>
            <a:r>
              <a:rPr lang="en-US" altLang="zh-CN" sz="2800" b="1">
                <a:latin typeface="宋体" panose="02010600030101010101" pitchFamily="2" charset="-122"/>
              </a:rPr>
              <a:t>/</a:t>
            </a:r>
            <a:r>
              <a:rPr lang="zh-CN" altLang="en-US" sz="2800" b="1">
                <a:latin typeface="宋体" panose="02010600030101010101" pitchFamily="2" charset="-122"/>
              </a:rPr>
              <a:t>件</a:t>
            </a:r>
            <a:r>
              <a:rPr lang="en-US" altLang="zh-CN" sz="2800" b="1">
                <a:latin typeface="宋体" panose="02010600030101010101" pitchFamily="2" charset="-122"/>
              </a:rPr>
              <a:t>);</a:t>
            </a:r>
            <a:r>
              <a:rPr lang="en-US" altLang="zh-CN" sz="2800" b="1" i="1"/>
              <a:t>h</a:t>
            </a:r>
            <a:r>
              <a:rPr lang="en-US" altLang="zh-CN" sz="2800" b="1" i="1" baseline="-25000"/>
              <a:t>t </a:t>
            </a:r>
            <a:r>
              <a:rPr lang="en-US" altLang="zh-CN" sz="2800" b="1"/>
              <a:t>~</a:t>
            </a:r>
            <a:r>
              <a:rPr lang="zh-CN" altLang="en-US" sz="2800" b="1">
                <a:latin typeface="宋体" panose="02010600030101010101" pitchFamily="2" charset="-122"/>
              </a:rPr>
              <a:t>时段</a:t>
            </a:r>
            <a:r>
              <a:rPr lang="en-US" altLang="zh-CN" sz="2800" b="1" i="1"/>
              <a:t>t 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</a:rPr>
              <a:t>末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存贮费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</a:rPr>
              <a:t>元</a:t>
            </a:r>
            <a:r>
              <a:rPr lang="en-US" altLang="zh-CN" sz="2800" b="1">
                <a:latin typeface="宋体" panose="02010600030101010101" pitchFamily="2" charset="-122"/>
              </a:rPr>
              <a:t>/</a:t>
            </a:r>
            <a:r>
              <a:rPr lang="zh-CN" altLang="en-US" sz="2800" b="1">
                <a:latin typeface="宋体" panose="02010600030101010101" pitchFamily="2" charset="-122"/>
              </a:rPr>
              <a:t>件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i="1"/>
              <a:t>s</a:t>
            </a:r>
            <a:r>
              <a:rPr lang="en-US" altLang="zh-CN" sz="2800" b="1" i="1" baseline="-25000"/>
              <a:t>t </a:t>
            </a:r>
            <a:r>
              <a:rPr lang="en-US" altLang="zh-CN" sz="2800" b="1"/>
              <a:t>~</a:t>
            </a:r>
            <a:r>
              <a:rPr lang="zh-CN" altLang="en-US" sz="2800" b="1">
                <a:latin typeface="宋体" panose="02010600030101010101" pitchFamily="2" charset="-122"/>
              </a:rPr>
              <a:t>时段</a:t>
            </a:r>
            <a:r>
              <a:rPr lang="en-US" altLang="zh-CN" sz="2800" b="1" i="1"/>
              <a:t>t </a:t>
            </a:r>
            <a:r>
              <a:rPr lang="zh-CN" altLang="en-US" sz="2800" b="1">
                <a:latin typeface="宋体" panose="02010600030101010101" pitchFamily="2" charset="-122"/>
              </a:rPr>
              <a:t>生产准备费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</a:rPr>
              <a:t>元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；</a:t>
            </a:r>
            <a:r>
              <a:rPr lang="en-US" altLang="zh-CN" sz="2800" b="1" i="1"/>
              <a:t>d</a:t>
            </a:r>
            <a:r>
              <a:rPr lang="en-US" altLang="zh-CN" sz="2800" b="1" i="1" baseline="-25000"/>
              <a:t>t </a:t>
            </a:r>
            <a:r>
              <a:rPr lang="en-US" altLang="zh-CN" sz="2800" b="1"/>
              <a:t>~</a:t>
            </a:r>
            <a:r>
              <a:rPr lang="zh-CN" altLang="en-US" sz="2800" b="1">
                <a:latin typeface="宋体" panose="02010600030101010101" pitchFamily="2" charset="-122"/>
              </a:rPr>
              <a:t>时段</a:t>
            </a:r>
            <a:r>
              <a:rPr lang="en-US" altLang="zh-CN" sz="2800" b="1" i="1"/>
              <a:t>t </a:t>
            </a:r>
            <a:r>
              <a:rPr lang="zh-CN" altLang="en-US" sz="2800" b="1">
                <a:latin typeface="宋体" panose="02010600030101010101" pitchFamily="2" charset="-122"/>
              </a:rPr>
              <a:t>市场需求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</a:rPr>
              <a:t>件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i="1"/>
              <a:t>M</a:t>
            </a:r>
            <a:r>
              <a:rPr lang="en-US" altLang="zh-CN" sz="2800" b="1" i="1" baseline="-25000"/>
              <a:t>t </a:t>
            </a:r>
            <a:r>
              <a:rPr lang="en-US" altLang="zh-CN" sz="2800" b="1"/>
              <a:t>~</a:t>
            </a:r>
            <a:r>
              <a:rPr lang="zh-CN" altLang="en-US" sz="2800" b="1">
                <a:latin typeface="宋体" panose="02010600030101010101" pitchFamily="2" charset="-122"/>
              </a:rPr>
              <a:t>时段</a:t>
            </a:r>
            <a:r>
              <a:rPr lang="en-US" altLang="zh-CN" sz="2800" b="1" i="1"/>
              <a:t>t </a:t>
            </a:r>
            <a:r>
              <a:rPr lang="zh-CN" altLang="en-US" sz="2800" b="1">
                <a:latin typeface="宋体" panose="02010600030101010101" pitchFamily="2" charset="-122"/>
              </a:rPr>
              <a:t>生产能力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</a:rPr>
              <a:t>件</a:t>
            </a:r>
            <a:r>
              <a:rPr lang="en-US" altLang="zh-CN" sz="2800" b="1">
                <a:latin typeface="宋体" panose="02010600030101010101" pitchFamily="2" charset="-122"/>
              </a:rPr>
              <a:t>).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643438" y="36449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假设初始库存为</a:t>
            </a:r>
            <a:r>
              <a:rPr lang="en-US" altLang="zh-CN" sz="2800" b="1"/>
              <a:t>0.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395288" y="4292600"/>
            <a:ext cx="8424862" cy="6048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制订生产计划</a:t>
            </a:r>
            <a:r>
              <a:rPr lang="en-US" altLang="zh-CN" sz="2800" b="1">
                <a:latin typeface="宋体" panose="02010600030101010101" pitchFamily="2" charset="-122"/>
              </a:rPr>
              <a:t>, </a:t>
            </a:r>
            <a:r>
              <a:rPr lang="zh-CN" altLang="en-US" sz="2800" b="1">
                <a:latin typeface="宋体" panose="02010600030101010101" pitchFamily="2" charset="-122"/>
              </a:rPr>
              <a:t>满足需求并使</a:t>
            </a:r>
            <a:r>
              <a:rPr lang="en-US" altLang="zh-CN" sz="2800" b="1" i="1"/>
              <a:t>T</a:t>
            </a:r>
            <a:r>
              <a:rPr lang="zh-CN" altLang="en-US" sz="2800" b="1">
                <a:latin typeface="宋体" panose="02010600030101010101" pitchFamily="2" charset="-122"/>
              </a:rPr>
              <a:t>个时段的总费用最小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323850" y="5084763"/>
            <a:ext cx="1019175" cy="94615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决策变量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1765300" y="5013325"/>
            <a:ext cx="6767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i="1"/>
              <a:t>x</a:t>
            </a:r>
            <a:r>
              <a:rPr lang="en-US" altLang="zh-CN" sz="2800" b="1" i="1" baseline="-25000"/>
              <a:t>t </a:t>
            </a:r>
            <a:r>
              <a:rPr lang="en-US" altLang="zh-CN" sz="2800" b="1"/>
              <a:t>~</a:t>
            </a:r>
            <a:r>
              <a:rPr lang="zh-CN" altLang="en-US" sz="2800" b="1">
                <a:latin typeface="宋体" panose="02010600030101010101" pitchFamily="2" charset="-122"/>
              </a:rPr>
              <a:t>时段</a:t>
            </a:r>
            <a:r>
              <a:rPr lang="en-US" altLang="zh-CN" sz="2800" b="1" i="1"/>
              <a:t>t </a:t>
            </a:r>
            <a:r>
              <a:rPr lang="zh-CN" altLang="en-US" sz="2800" b="1">
                <a:latin typeface="宋体" panose="02010600030101010101" pitchFamily="2" charset="-122"/>
              </a:rPr>
              <a:t>生产量；</a:t>
            </a:r>
            <a:r>
              <a:rPr lang="en-US" altLang="zh-CN" sz="2800" b="1" i="1"/>
              <a:t>y</a:t>
            </a:r>
            <a:r>
              <a:rPr lang="en-US" altLang="zh-CN" sz="2800" b="1" i="1" baseline="-25000"/>
              <a:t>t </a:t>
            </a:r>
            <a:r>
              <a:rPr lang="en-US" altLang="zh-CN" sz="2800" b="1"/>
              <a:t>~</a:t>
            </a:r>
            <a:r>
              <a:rPr lang="zh-CN" altLang="en-US" sz="2800" b="1">
                <a:latin typeface="宋体" panose="02010600030101010101" pitchFamily="2" charset="-122"/>
              </a:rPr>
              <a:t>时段</a:t>
            </a:r>
            <a:r>
              <a:rPr lang="en-US" altLang="zh-CN" sz="2800" b="1" i="1"/>
              <a:t>t 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</a:rPr>
              <a:t>末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存贮量；</a:t>
            </a:r>
          </a:p>
        </p:txBody>
      </p:sp>
      <p:sp>
        <p:nvSpPr>
          <p:cNvPr id="89095" name="Text Box 15"/>
          <p:cNvSpPr txBox="1">
            <a:spLocks noChangeArrowheads="1"/>
          </p:cNvSpPr>
          <p:nvPr/>
        </p:nvSpPr>
        <p:spPr bwMode="auto">
          <a:xfrm>
            <a:off x="466725" y="476250"/>
            <a:ext cx="1944688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问题分析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2843213" y="549275"/>
            <a:ext cx="324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与例</a:t>
            </a:r>
            <a:r>
              <a:rPr lang="en-US" altLang="zh-CN" sz="2800" b="1"/>
              <a:t>1</a:t>
            </a:r>
            <a:r>
              <a:rPr lang="zh-CN" altLang="en-US" sz="2800" b="1"/>
              <a:t>的主要差别</a:t>
            </a:r>
            <a:r>
              <a:rPr lang="en-US" altLang="zh-CN" sz="2800" b="1"/>
              <a:t>:</a:t>
            </a: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684213" y="1196975"/>
            <a:ext cx="7632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需考虑与生产数量无关的费用</a:t>
            </a:r>
            <a:r>
              <a:rPr lang="en-US" altLang="zh-CN" sz="2800" b="1"/>
              <a:t>——</a:t>
            </a:r>
            <a:r>
              <a:rPr lang="zh-CN" altLang="en-US" sz="2800" b="1">
                <a:solidFill>
                  <a:srgbClr val="FF3300"/>
                </a:solidFill>
              </a:rPr>
              <a:t>生产准备费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468313" y="1844675"/>
            <a:ext cx="1944687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模型建立</a:t>
            </a: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1619250" y="5734050"/>
            <a:ext cx="6338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0000"/>
                </a:solidFill>
              </a:rPr>
              <a:t>w</a:t>
            </a:r>
            <a:r>
              <a:rPr lang="en-US" altLang="zh-CN" sz="2800" b="1" i="1" baseline="-25000">
                <a:solidFill>
                  <a:srgbClr val="FF0000"/>
                </a:solidFill>
              </a:rPr>
              <a:t>t </a:t>
            </a:r>
            <a:r>
              <a:rPr lang="en-US" altLang="zh-CN" sz="2800" b="1">
                <a:solidFill>
                  <a:srgbClr val="FF0000"/>
                </a:solidFill>
              </a:rPr>
              <a:t>=1 ~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时段</a:t>
            </a:r>
            <a:r>
              <a:rPr lang="en-US" altLang="zh-CN" sz="2800" b="1" i="1">
                <a:solidFill>
                  <a:srgbClr val="FF0000"/>
                </a:solidFill>
              </a:rPr>
              <a:t>t </a:t>
            </a:r>
            <a:r>
              <a:rPr lang="zh-CN" altLang="en-US" sz="2800" b="1">
                <a:solidFill>
                  <a:srgbClr val="FF0000"/>
                </a:solidFill>
              </a:rPr>
              <a:t>开工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生产 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</a:rPr>
              <a:t>w</a:t>
            </a:r>
            <a:r>
              <a:rPr lang="en-US" altLang="zh-CN" sz="2800" b="1" i="1" baseline="-25000">
                <a:solidFill>
                  <a:srgbClr val="FF0000"/>
                </a:solidFill>
              </a:rPr>
              <a:t>t </a:t>
            </a:r>
            <a:r>
              <a:rPr lang="en-US" altLang="zh-CN" sz="2800" b="1">
                <a:solidFill>
                  <a:srgbClr val="FF0000"/>
                </a:solidFill>
              </a:rPr>
              <a:t>=0 ~</a:t>
            </a:r>
            <a:r>
              <a:rPr lang="zh-CN" altLang="en-US" sz="2800" b="1">
                <a:solidFill>
                  <a:srgbClr val="FF0000"/>
                </a:solidFill>
              </a:rPr>
              <a:t>不开工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6780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0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0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10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10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1000"/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10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  <p:bldP spid="70660" grpId="0" autoUpdateAnimBg="0"/>
      <p:bldP spid="70661" grpId="0" animBg="1" autoUpdateAnimBg="0"/>
      <p:bldP spid="70666" grpId="0" animBg="1" autoUpdateAnimBg="0"/>
      <p:bldP spid="70667" grpId="0" build="p" autoUpdateAnimBg="0"/>
      <p:bldP spid="70672" grpId="0"/>
      <p:bldP spid="70674" grpId="0"/>
      <p:bldP spid="70675" grpId="0" animBg="1"/>
      <p:bldP spid="7067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1011</Words>
  <Application>Microsoft Office PowerPoint</Application>
  <PresentationFormat>全屏显示(4:3)</PresentationFormat>
  <Paragraphs>231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Office 主题​​</vt:lpstr>
      <vt:lpstr>Clip</vt:lpstr>
      <vt:lpstr>公式</vt:lpstr>
      <vt:lpstr>Microsoft 公式 3.0</vt:lpstr>
      <vt:lpstr>Equation</vt:lpstr>
      <vt:lpstr>PowerPoint 演示文稿</vt:lpstr>
      <vt:lpstr>例1 饮料厂的生产与检修计划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   饮料的生产批量问题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1</cp:revision>
  <dcterms:created xsi:type="dcterms:W3CDTF">2020-04-11T13:11:16Z</dcterms:created>
  <dcterms:modified xsi:type="dcterms:W3CDTF">2020-04-11T13:13:00Z</dcterms:modified>
</cp:coreProperties>
</file>