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11.375" units="1/cm"/>
        </inkml:channelProperties>
      </inkml:inkSource>
      <inkml:timestamp xml:id="ts0" timeString="2020-03-23T08:53:41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13734 17902 10,'0'0'52,"0"0"22,0 0 8,0 0-27,0 0-6,0 0 1,0-15-11,0 11-11,0 1-18,0-2-10,0 4 0,0-1-6,0 2-16,0 0-8,0 0 4,0 0 1,0 0 6,0 0 6,0 0 12,0 0 1,0 0 0,0 0 8,0 0-1,0 0 3,0 1-1,0 0-8,0 0-1,0 1 0,0 1-1,-1 0 1,-2 2-1,0 2 0,2 0 0,-5 2 1,3 2-8,-2 5 7,-1 2 0,-1 5 1,1 1 0,-1 1 0,1-1 1,0 0-1,6-2 1,-2 1 6,2-2-1,0 0-3,2 1-2,7-1 0,5 0-1,0 1-1,2 1-18,4 11-1,-3-5-12,-1-6-99</inkml:trace>
  <inkml:trace contextRef="#ctx0" brushRef="#br0" timeOffset="34240.9585">14196 17736 10,'0'0'132,"0"0"-73,0 0-6,0 0 6,0 0-14,0 0-15,-3 0-2,3 0-5,-2 0 17,2 0 9,0 0-10,-1 0-3,-1 0-3,-2 1-11,-5 6-19,-3 6-3,-3 3-1,-5 4-10,3 0-6,0 3-9,1-3-2,2-1-22,0 0-27,-3 1-12,2-5-32,2-5-35</inkml:trace>
  <inkml:trace contextRef="#ctx0" brushRef="#br0" timeOffset="34502.9734">14012 17902 41,'0'0'76,"0"0"-4,0 0 13,0 0-7,12 92 3,-5-56-23,-3 3-2,2 7-11,-2-2-2,-1-1-16,0-1-18,0-7-7,-2-9 2,2-8-4,-1-6-70,-1-12-56,2 0-64,-2-2-76</inkml:trace>
  <inkml:trace contextRef="#ctx0" brushRef="#br0" timeOffset="35074.0061">14185 17919 183,'0'0'159,"0"0"-128,0 0-30,0 0 11,0 0 1,0 0-12,0 0-1,88-7-5,-77 7-27,-5 7-15,-5-1-11,-1 4 22,0 0 36,-6 4 10,-4 1 6,-4-2 20,4 1 6,-1 2-2,3-2-17,2 2 3,4-1 4,2 4-6,0 0-7,0 2-16,5 0 12,8 0-4,0 1-2,4-3-7,1 1-29,1-1-5,-2-4-10,2 1 7,-8-1-1,-1-2-9,-9 0-2,-1-3 16,0 0 33,-13 0 0,-5-1 18,-3-2 11,-1-3 4,-5-3-5,6-1-17,-5 0-5,3 0 1,6-1-5,4-7 16,5 0 66,4-1-2,4-3-25,0 0-37,6-6-20,9-3 0,9 1-10,1-3-5,15-4-51,-4 7-57,-6 3-73</inkml:trace>
  <inkml:trace contextRef="#ctx0" brushRef="#br0" timeOffset="35546.0331">14582 17950 396,'0'0'145,"0"0"-93,0 0 13,0 0-9,0 0-56,0 0-9,0 0-21,5 8-26,-5 6 18,0 4 27,0 0-7,0 4-3,0-4 9,-2 0-2,-4-1-7,0-2-9,0-4 6,3-3 9,2-4 2,1 1 2,0-2 5,0-1 5,0 3-16,4-1 17,3 1-1,-2 3 1,1 2 0,-2 4 0,-1 5 5,-1 4 46,0 5 8,-2 2-3,0 1 5,0-4-34,0-4-12,-2-6-5,0-6-10,2-7 0,0-4-43,0-13-28,0-9-50,0-5-129</inkml:trace>
  <inkml:trace contextRef="#ctx0" brushRef="#br0" timeOffset="35752.0449">14703 18008 77,'0'0'128,"0"0"-4,0 0-4,0 107-45,0-66-33,0-1-13,0 0-6,0-2-9,0-4-13,0-9-1,1-18-55,3-7-118,0 0-3</inkml:trace>
  <inkml:trace contextRef="#ctx0" brushRef="#br0" timeOffset="36064.0627">14767 17935 117,'0'0'237,"0"0"-139,0 0-28,0 0 7,0 0-50,0 0-21,0 0-6,79 9 0,-67 3-12,6 6-23,-6 8-6,-2 6 33,0 7 8,-4 7 18,1 2 26,-4 3-9,0-1-8,0-3-5,-2-6-12,-1-12-10,0-10 0,0-9-49,0-9 13,0-1-2,-6-6-76,-5-10-63,-5-6 64,-15-14 81,2 5-12,4 1-45</inkml:trace>
  <inkml:trace contextRef="#ctx0" brushRef="#br0" timeOffset="36432.0838">14728 18176 91,'0'0'170,"0"0"15,0 0-54,0 0-44,0 0-60,0 0-27,0 0 9,36-13-8,-14 9 7,-1-2-8,2-5-6,-1 0-42,-4-3-25,0-5-20,-6 0-1,-3-1-18,-4 1 27,-5 2-35,0 5 44,-7 2 74,-8 4 2,0 5 49,-1 1 15,2 0-1,1 1 2,2 14-3,4 3 12,-2 3 2,5 4-21,1 5-25,0 3 5,0 3-3,1 1-5,-2 1-7,4-2-8,-2-5-11,2-9 8,0-7-9,0-7 0,8-7-39,2-1 6,13-9-6,-4-8-50,-1 0-132</inkml:trace>
  <inkml:trace contextRef="#ctx0" brushRef="#br0" timeOffset="41876.3952">15152 17924 68,'0'0'128,"0"0"-60,0 0 22,0 0 21,0 0-35,0 0-28,0-2 5,0 2 11,0 0-18,0 0-19,0 0-17,0 0-10,0 0-13,0-1-12,13 1-2,9-2 17,4-3-13,4 0-32,-4 0-16,0 0-7,-2 1-4,-6 3 56,-6 1-49,-3 0-30,-7 0 1,-2 3 39,0 4 42,0 0 23,-7 1 32,-3-2 33,-5 4 4,0 3 7,-3 2-1,-2 6-16,-3 6-20,-1 2-10,0 4 10,0 3-33,3-1-5,1 0-2,6-2-5,2-7-23,6-6-60,3-7-32,3-7-34</inkml:trace>
  <inkml:trace contextRef="#ctx0" brushRef="#br0" timeOffset="42110.4086">15197 18144 104,'0'0'74,"0"0"-20,0 0 49,-2 85-41,-3-56-30,1-1-31,1-3 12,0-3-7,0-7-6,3-3 0,0-8-31,0-4-42,0 0 7,0-12 21,0-3-138</inkml:trace>
  <inkml:trace contextRef="#ctx0" brushRef="#br0" timeOffset="42404.4254">15219 18190 97,'0'0'55,"0"0"-6,0 0-20,0 0-5,0 0-23,0 0 11,0 0-11,78 34 6,-70-18-7,-5-1-1,-3 4 1,0-2 19,0 0-1,-6-1 7,-6 0 18,0-2 5,-4-2-1,3-1-8,-2-5-6,1-1 8,1-3-14,3-2-9,-1 0-18,2 0 0,3-5-12,3-6-38,3-18-64,5 4-29,8-1 56</inkml:trace>
  <inkml:trace contextRef="#ctx0" brushRef="#br0" timeOffset="42598.4365">15474 17953 103,'0'0'122,"0"0"-89,0 0-5,0 0-11,0 0 25,0 0-12,0 0-17,74 12-12,-57-10-1,-1 3 0,-4 4-39,-4 0-36,-4 1-98</inkml:trace>
  <inkml:trace contextRef="#ctx0" brushRef="#br0" timeOffset="42838.4502">15338 18230 179,'0'0'209,"0"0"-145,0 0-11,0 0 54,0 0-18,0 0-87,0 0-2,20-3-3,-1-1 3,8-3 20,6-5-19,1-2-1,5-1-9,1-4 1,-3 0-53,5-8-28,-10 7-63,-10 4-63</inkml:trace>
  <inkml:trace contextRef="#ctx0" brushRef="#br0" timeOffset="43086.4644">15466 18098 65,'0'0'87,"0"0"-54,0 0 49,0 0 44,0 0-15,0 92-54,0-66-29,0-1-7,0-4-19,0-6 5,0-6-7,0-6-43,7-3-75,-1-10-75,1-4 20</inkml:trace>
  <inkml:trace contextRef="#ctx0" brushRef="#br0" timeOffset="43303.4768">15537 18032 192,'0'0'118,"0"0"-90,0 0 58,7 75 1,-4-35-54,-2 5-31,2 6-1,-3 3 8,0 3 0,0-1-8,0-3 9,0-9-10,0-8 0,0-10-37,0-16-44,0-10-82,0 0-92</inkml:trace>
  <inkml:trace contextRef="#ctx0" brushRef="#br0" timeOffset="43570.4921">15783 17793 459,'0'0'66,"0"0"-66,0 0-9,0 0 3,0 0-1,0 0-5,0 0-21,68 27-41,-53-18 41,-3-3-84,-5-2-95</inkml:trace>
  <inkml:trace contextRef="#ctx0" brushRef="#br0" timeOffset="43785.5044">15760 17929 373,'0'0'77,"0"0"-77,0 0 1,0 0-1,0 0 16,0 74-15,0-37 12,0 4 7,0 2-19,0-7 0,0-4-1,2-11-85,4-11-87</inkml:trace>
  <inkml:trace contextRef="#ctx0" brushRef="#br0" timeOffset="44257.5314">15874 17926 217,'0'0'90,"0"0"-64,0 0 8,0 0-1,0 0-22,96 0-10,-73 0 1,-1 0-2,1 0-14,-5 0-10,-4 0 6,-4 0-2,-4 0-4,-6 0-18,0 5 4,0 3 4,-9 6 25,-7 2 8,-3 2-26,-5 1-15,-1-2-13,-2 4 32,0-1 4,-1-1 3,-1 1 8,1-2 8,3 0 20,3-6 32,6-3-1,5-3 18,5-4 13,3-1-5,1-1-14,2 0-4,0 0-2,0 0 2,0 0-13,0 0-14,0 0-31,0 0-1,0 0-8,0 11-13,-3 8 14,-1 6 7,-1 6 0,-1 8-41,2-8-109,4-11-140</inkml:trace>
  <inkml:trace contextRef="#ctx0" brushRef="#br0" timeOffset="44454.5426">15909 18100 656,'0'0'104,"0"0"-104,0 0-6,0 0 6,0 0 11,0 0-4,57 73-7,-43-53-68,-4 3-69,-4-4-51,-2-2-119</inkml:trace>
  <inkml:trace contextRef="#ctx0" brushRef="#br0" timeOffset="44849.5652">15747 18377 644,'0'0'178,"0"0"-132,0 0 6,0 0 30,0 0-66,0 0-16,0 0-1,60-25 0,-37 17 1,0-1-2,-5 6-6,-4 1 2,-4 2-16,-4 0-14,-3 5-10,-3 12 23,0 3 22,0 3 1,-6 5 9,-3 0 0,-2 2-7,1-4-1,4-2 12,0-2-1,4-5-6,2-5-6,0-3 0,0-2-6,2-4 4,8-3 1,6 0-7,3-2 0,1-11-18,4-8-36,7-17-73,-7 6-62,-6 0-82</inkml:trace>
  <inkml:trace contextRef="#ctx0" brushRef="#br0" timeOffset="45103.5798">15866 18284 548,'0'0'165,"0"0"-76,0 0 8,0 0-9,0 0-78,0 0-10,0 0-11,-22 57 11,7-15 0,-4 8 0,-3 0-5,0-2-14,-8 7-43,8-12-52,1-9-146</inkml:trace>
  <inkml:trace contextRef="#ctx0" brushRef="#br0" timeOffset="45847.6223">16309 18045 163,'0'0'267,"0"0"-140,0 0-7,0 0 13,0 0-63,0 0-55,0 0-15,0 0-19,0 0 0,0 0-1,8 3 1,-1 3-2,3-3-5,-4 4-36,-2-2 2,0 0-13,-4 2-35,0 1 21,0 4 26,0 2 42,-5 2 19,-2 1 0,-2-2 1,3 1 0,2-3 1,1-3 8,3 0-3,0 0-3,0-2-3,0-2-1,6 2 7,4-5-7,3-3-8,1 0 7,5-4-7,4-12-46,-1-7-31,4-4-13,-3-1 18</inkml:trace>
  <inkml:trace contextRef="#ctx0" brushRef="#br0" timeOffset="45969.6293">16538 18062 71,'0'0'100,"0"0"-25,0 0-3,0 0-24,0 0-25,0 0 3,6 21 0,-6-3 0,0 2-12,0 3-1,0 6-13,-2-5-56,-5-5-123</inkml:trace>
  <inkml:trace contextRef="#ctx0" brushRef="#br0" timeOffset="46225.6439">16239 18453 347,'0'0'40,"0"0"-40,0 0 0,0 0-1,0 0 7,0 0-6,0 0 1,51-9 7,-30-2 5,1-2-6,1-2-7,2-4 0,0 2-4,-4 0-41,-4 0-49,-4 5-93</inkml:trace>
  <inkml:trace contextRef="#ctx0" brushRef="#br0" timeOffset="46875.6811">16382 18323 110,'0'0'122,"0"0"-68,0 0-8,0 0 30,0 0-21,0 0-30,0 0 18,-29 87 2,29-63-15,0 3 13,0-1-18,0-6-11,0-4-5,4-6-7,3-6-2,1-4-29,1 0 2,5-6 4,3-13-15,5-8-57,2-5-19,3-6 7,-4 0 19,-1 1-1,-3 3 76,-4 5 13,0 1 8,-4 8 37,-1 3 26,0 4-6,-2 6-12,-2 5-14,0 2-23,-1 0-10,0 7 7,-2 8 23,0 3-6,-1 3-3,-2 2-12,0-3-9,0 1-6,0-8 0,0-3-35,0-6-28,1-4-19,4 0 34,1-18-2,2-7-141,5-9 181,-1-5-17,1-2 27,-1-2 0,0 4 0,-2 3 0,-2 6 0,-4 8 11,-1 8 38,0 8 31,-2 6-20,-1 0-44,3 11 19,1 13 25,-1 8 44,3 12-6,-2 18-26,1 18-7,-2 17-11,1-6-5,-4-18-10,0-20-20,0-16-5,0 4-5,0 0-8,0-2 1,0-12-1,-2-11-1,-2-7-34,-5-9-28,2 0-55,-3 0-180</inkml:trace>
  <inkml:trace contextRef="#ctx0" brushRef="#br0" timeOffset="48129.7528">17080 17928 205,'0'0'180,"0"0"-102,0 0 45,0 0-5,0 0-63,0 0-55,0 0-19,0-13 3,10 13 13,3 0 2,1 0-5,3 0-11,2 0 10,-1 0 6,-1 0-27,-4 0-58,-4 7-11,-3 6 31,-6 7 51,0 2 15,0 4 42,-10 3 10,-1 0-12,-1-1-11,-1-5-10,1 1-12,1-4 2,1-3-2,-1-3-6,2-2 6,2-2-7,4-4 0,3-5-26,0-1-53,2 0-41,12 0 77,5-1 26,6-12 1,3-4-10,5-5 26,1 0-3,-1 0-34,0 1 37,-3 4 10,-6 3-8,-8 6 0,-7 6-2,-6 2 0,-3 0 0,0 12 39,-3 6 10,-10 4-20,-4 5-10,-5 2-19,-3 2 13,-2 2-13,-2-2 0,-5 0 10,0 0-9,2-4 11,3-1-4,7-6 11,6-7-6,9-5-10,2-4 6,5-2-3,0-2-6,0 1-10,0-1-14,2 0 11,8 0 13,4 0 1,5 0 12,3-8 1,2-6 2,2-6-15,1 1-1,-2-3-16,-1-2-10,-4 2-2,-3 0-2,-7 5 8,-5 5 1,-5 3 12,0 2 9,-7 2 6,-8-1 14,-3 0 33,0-2-27,-2-1-19,0-2-7,1-1-30,3 0-19,4 1 40,5 4 9,4 4 64,3 3-64,0 0 1,0 16 33,0 11 75,3 12 1,1 8-22,-2 9-17,-1 2-5,-1-2-20,0-2-21,0-2-12,0-4-6,0-3 0,0-6-6,0-6 5,2-8-6,-1-8-22,2-6-17,-1-6-17,-1-4-34,1-1-25,2-1-11,0-11-36,-2-3-76</inkml:trace>
  <inkml:trace contextRef="#ctx0" brushRef="#br0" timeOffset="49722.844">17549 18081 62,'0'0'93,"0"0"-39,0 0-16,0 0-11,0 0 2,0 0-4,0 0-25,-43 38-6,43-47-6,0 2 12,4-1 0,3 3 6,-1-1 20,3 3 3,2-4-13,2 3 1,0 0 8,4 2-5,-4-1-1,2 1-18,-6 0 2,-1 1-3,-5 1-10,-3 0-28,0 5 4,0 5 6,-6 8 27,-6 3-6,-1 3 6,-1 0 0,1-2-8,4 0 8,0 0 1,0-3-1,1-2 1,4-3-1,-1-4 1,4-5 10,-1-3-8,2 1 5,0-3-6,0 0 0,0 0-1,0 0-16,0 0-4,8 0 19,-1 0 1,4 0 1,-2 0 12,-2 0 2,-2 0-15,0 0 0,-2 5-6,-3 4-1,0 6 7,0 6 23,0 7 0,0 3-7,-3 5 27,3 2 10,0 0-8,0-1 11,0-3 1,0-5-24,3-4-16,2-9-7,-2-7-4,0-5-3,-1-4 11,-1 0-2,-1 0-3,1-7-9,-1-10-5,2-8-42,0-6-23,-1-10 11,5-6 4,3-17-111,9-18-34,4 4 67,0 7 133,2 7 46,-4 13 34,2-3-1,1-2-10,-3 11 16,-5 11-17,-4 7 6,-3 13-27,-3 6-15,-4 7-13,3 1-7,-3 0-12,2 1-1,3 7 1,3 0 1,-2 1 0,2 3 1,-1-3-1,1 1 1,-2 0-1,0-3 0,-2 0 0,0-1-1,-1-1 0,-4-1-9,0 0-8,0 0-9,0 2-8,-6 4-7,-6 2 6,-7 5-65,-4 2-60,-3 1 35,-2-3 34</inkml:trace>
  <inkml:trace contextRef="#ctx0" brushRef="#br0" timeOffset="49896.8539">17734 18124 55,'0'0'67,"0"0"44,0 0-14,-2 83-18,5-50-14,0 4-17,-1 2-16,-2 2-14,0-3-6,0-6-5,0-8-5,0-9-1,0-8 6,0-7 11,0 0-18,0-5-6,0-13-76,0-9-94,0-21 4,6 6 57</inkml:trace>
  <inkml:trace contextRef="#ctx0" brushRef="#br0" timeOffset="50180.8702">17775 18192 49,'0'0'160,"0"0"-51,0 0-21,0 0-26,0 0-15,0 0-2,104-71-21,-76 65-6,0 3 8,-1 3-14,-3 3-12,-7 11-8,-4 4 7,-6 1 1,-2 0 0,-5 3 2,0-2 5,0-2-4,-12-1-3,-5-2-2,-1 2-28,-4-5-25,-2-2-1,-1-3 5,5-3 12,0-4-13,7 0-10,3 0-23,3-7-3,7-3 51,0-2-4,0-2 18</inkml:trace>
  <inkml:trace contextRef="#ctx0" brushRef="#br0" timeOffset="50720.9011">17775 18192 24,'118'-7'36,"-116"7"-20,-2 0-9,0 0-7,0 0 1,0 10 5,-2 1 27,-5 5-1,-2 0-10,1 1-15,1-3-6,2-1 0,1-4 0,0 1 0,4-3 22,0-2 9,0 1 8,0 0 2,0 2 23,4 0-20,5 0-18,3 1-9,4-1-8,-1 0-9,2-2-1,-4-1-14,-1 1-16,-8 0-22,-2 0-19,-2 4 11,-2 1 45,-12 4 15,-6-1 8,-4 3-6,-3-2 11,-1 2-3,-2 0-9,0 0 5,1 0-5,3 0 0,5 0 19,3-2 41,6-2 23,5-5-22,4-2-18,3 0-22,0-4 4,0 3 0,3-2-19,9-2-7,3-1 0,6 0 0,3 0 0,5-13-1,1-1 1,2-3-9,-3-1 2,-2 3-26,-6 1-16,-4 2 4,-5 5-24,-6 2-6,-1 0 7,-5-2 4,0 3 2,0 1-83</inkml:trace>
  <inkml:trace contextRef="#ctx0" brushRef="#br0" timeOffset="50895.9111">17940 18511 46,'0'0'119,"0"0"-24,0 0-4,0 0 8,0 0-25,0 0-24,-100 87-14,79-62-20,2-2-7,1-2-8,4-3 1,2-1-1,3-4-1,2-1 0,4-4-24,1-2-25,2-3-32,0-3-40,0 0-15,5-13-5</inkml:trace>
  <inkml:trace contextRef="#ctx0" brushRef="#br0" timeOffset="51066.9208">17874 18599 372,'0'0'104,"0"0"-65,0 0 69,0 0-15,0 0-11,54 89-30,-42-62-32,4-4-10,-4-1-1,1-4-9,-4-6-58,4-12-85,-3 0-89,-4-7-67</inkml:trace>
  <inkml:trace contextRef="#ctx0" brushRef="#br0" timeOffset="51293.9338">18138 17990 935,'0'0'187,"0"0"-187,0 0-88,0 0 59,0 0 19,0 0 9,0 0 1,0 0-68,58 74-88,-56-52-86,-2-1-32</inkml:trace>
  <inkml:trace contextRef="#ctx0" brushRef="#br0" timeOffset="51660.9548">18038 18320 199,'0'0'316,"0"0"-239,0 0-57,0 0 108,0 0-5,0 0-114,0 0-9,28-29-10,-8 12 8,2-5-9,0 4-14,-5 3-7,-5 6-8,-6 5-5,-3 4-23,-3 0 6,0 1 62,0 11 0,0 4 71,0 6-3,0 3-15,-3 6-11,-2 4-16,2 7-9,-3 4 4,2 5 2,-2 5-3,4-1-11,1-5-1,-1-8-6,2-8-1,0-10 7,0-7-8,0-9 0,0-4-43,0-4-51,0 0-96,-1-5-79</inkml:trace>
  <inkml:trace contextRef="#ctx0" brushRef="#br0" timeOffset="51900.9685">18347 18185 933,'0'0'180,"0"0"-180,0 0-47,0 0 47,0 0 5,0 0 3,0 0-8,100 0-10,-75 0-34,-4-9-41,-3-2-32,-6-10-53,-2 3-45,-7 1-77</inkml:trace>
  <inkml:trace contextRef="#ctx0" brushRef="#br0" timeOffset="52646.0112">18408 18032 408,'0'0'85,"0"0"-36,-21 83 87,10-32-22,-3 10-36,4 6-51,2-4-18,2-3 0,3-7-1,3-8-8,0-12 0,0-11-13,3-10-46,0-5 2,0-7 33,-2 0 22,2-7-14,1-10-34,1-6-92,5-4 20,-1-3 63,2 5 23,2 4 36,-2 2 20,-1 7 58,1 1-2,-1 2-11,-1 2-9,1 3-28,-2 2-17,0 2-11,-4 0 0,-1 0-17,-1 5-8,-2 7-19,0 4 12,0 3 22,-11 3 1,-1-1 1,-3-4-3,2 0 4,-1-6-7,5-4-11,0-3-15,1-1 4,5-3 36,0 0 0,3 0 32,0 0 22,0 0-9,0 0-26,1 0-19,8 0 0,0 0 0,1 0 0,2 0 0,-3 0 0,-1 0-1,-5 0-32,-3 6-24,0 4 17,0 4 26,-9 3 2,-10 1 12,2 0 0,-6 1 1,0-2 12,2-3-3,0-2 13,3-2 5,6-3 3,3-3 21,2-1 12,5-3-11,1 3-12,1-3-24,0 0-10,0 0-7,1 0-18,11 0 5,2 0 6,6 0-45,13 0-37,-5 0-60,-2 0-106</inkml:trace>
  <inkml:trace contextRef="#ctx0" brushRef="#br0" timeOffset="52818.021">18502 18652 403,'0'0'271,"0"0"-219,0 0-51,0 0 41,0 0-15,0 0-20,0 0 1,15 33-8,-6-20-19,3-3-98,-3-1-68,-1-4-60</inkml:trace>
  <inkml:trace contextRef="#ctx0" brushRef="#br0" timeOffset="52997.0312">18623 18651 819,'0'0'103,"0"0"-93,0 0 45,0 0 23,0 0-38,0 0-21,0 0-10,46 36-9,-33-35-64,-2-1-176,-5 0-559</inkml:trace>
  <inkml:trace contextRef="#ctx0" brushRef="#br0" timeOffset="53542.0624">18927 17995 967,'0'0'234,"0"0"-234,0 0-106,0 0 70,0 0 35,0 0-39,0 0-57,28 30 5,-9-8-83,-5-3-80,-5-4-57</inkml:trace>
  <inkml:trace contextRef="#ctx0" brushRef="#br0" timeOffset="53936.085">18873 18251 455,'0'0'85,"0"0"-69,0 0 10,0 0 92,0 0-63,0 0-45,0 0-9,49 7 12,-23-5-1,0-2-2,0 0-3,-4 0-6,-2 0 1,-10 0-2,-2 5-6,-5 1-29,-3 5-1,0 6 1,-2 4 33,-10 4 2,-2 4 0,0-2 2,0-1-1,3-6-1,2 0 1,1-4-1,3-2 1,1-2 8,3-4-3,1-2-5,0-2 6,0-2-7,8-2-9,5 0 8,4-6-8,5-11-1,4-6-35,6-9-7,11-20-66,-8 7-59,-5 1-73</inkml:trace>
  <inkml:trace contextRef="#ctx0" brushRef="#br0" timeOffset="54124.0957">19303 17987 772,'0'0'166,"0"0"-127,0 0-19,0 0 29,0 0-49,0 0-47,0 0-10,34 26-16,-13-12-62,17-9-76,-6-2-14,1-3-73</inkml:trace>
  <inkml:trace contextRef="#ctx0" brushRef="#br0" timeOffset="54957.1434">19625 17925 325,'0'0'250,"0"0"-187,0 0-41,0 0 46,0 0-39,0 0-13,0 0-14,-77 103-1,47-67 0,-3-2 1,-1-1-2,-2-1-6,0 0 0,0-3 6,5-2 0,4-4 0,6-6 0,9-6 0,3-5 1,8-3 0,1-3 1,0 0 9,0 0-11,1 0-5,11 0 5,3 0 7,7 0 2,4-3-8,2-6-1,2-2-13,-2 0-10,-6 3-5,0 4 5,-9 4 7,-7 0-10,0 6-16,-6 11 42,0 5 3,0 8 19,-11 4 1,0 2 7,-2 1-12,1-1-7,7-5-6,-1-8-3,4-5-1,1-8 5,1-8-5,0-2-1,0 0-2,0-2-15,1-10-25,7-5-43,2-4-2,1 0 17,-1-3 21,3 4 27,-2 1 22,-2 4 1,0 2 23,-3 5 31,-3 4-4,0 3-25,-3 1-10,0 0-14,0 8-2,3 7 29,-3 3 18,1 5-13,-1 0-11,2-1-12,-1-2-1,1-4-8,-1-6-1,1-2-1,-1-5-42,2-3-13,-2 0 12,2 0 17,0-13 7,2-4-122,1-4 7,2 0 25,0-2 21,-2 3 42,-1 6 46,1 2 12,-5 7 90,1 3 8,-2 2-14,0 0-48,0 2-28,0 10 13,0 0 34,0 4-34,0 0-19,0-5-14,0-1-5,0-5-31,6-2-16,-3-3-49,4-10-5,1-8 69</inkml:trace>
  <inkml:trace contextRef="#ctx0" brushRef="#br0" timeOffset="55210.1578">19667 18185 82,'0'0'210,"0"0"-118,0 0-72,0 0-18,0 0 78,0 0-16,12 100-37,-9-61-17,0 1-10,-2 1 0,0 1-18,1 1-21,0 2-4,-2-1-16,0 3 17,0 0 20,0-3 9,0-3 13,0 0 1,0-4 0,-2-1-1,-2 3-11,-1-9-69,2-7-96</inkml:trace>
  <inkml:trace contextRef="#ctx0" brushRef="#br0" timeOffset="59904.4263">19919 18306 48,'0'0'81,"0"0"-9,0 0 10,0 0 3,0 0-26,0 0-24,0 0 1,0 0 10,0 0 0,0 0-20,0 0-14,0 0-12,1-8-16,2-2-14,2-4-14,2 0-5,1-2 15,1 1-8,0-1 6,-2 2 10,-1 5 8,1-1 5,-2 3 11,-3 2 1,2 0 0,-3 1 1,1 3 0,0-1 2,-2 2-2,1 0 0,2 0 0,3 0 10,0 4-3,1 6-6,1 5 11,7 2 7,-2 3 4,3 5 14,1 2 9,2 4 22,-2 1-23,1 3 5,-5-2-11,0-2-13,-3-3-3,1-5-4,-5-3-7,0-2-6,-3-7-6,-1-2 3,-1-6-2,-1 2 5,0-3-6,0-2 0,0 1-1,0-1-11,-6 0 1,-3 0-31,-5 0-45,0-13-30,1-3-85,4 0-56</inkml:trace>
  <inkml:trace contextRef="#ctx0" brushRef="#br0" timeOffset="60227.4448">20199 18149 178,'0'0'311,"0"0"-214,0 0-86,0 0 2,0 0 68,0 0-29,0 0-29,-43 94-13,28-63 8,-1 0 15,0-3-7,2-1 3,-2-2-6,1 0 0,-2-1 2,1 0-11,2-4-7,4-3-6,0-5 0,5-3 8,1-6-9,3-2-1,1-1-16,0 0-13,0 0-28,0 0-32,0 0-50,0 0-60,0 0-106</inkml:trace>
  <inkml:trace contextRef="#ctx0" brushRef="#br0" timeOffset="60648.4689">20478 18420 1008,'0'0'205,"0"0"-205,0 0-26,0 0 9,0 0 16,0 0-22,0 0 1,5 40-1,-4-24-25,-1 0-27,0-1-9,0 3 2,-12 0-26,-1-4-52,1-4-93</inkml:trace>
  <inkml:trace contextRef="#ctx0" brushRef="#br0" timeOffset="61442.5143">20644 18195 28,'0'0'761,"0"0"-688,0 0-73,0 0-27,0 0 8,0 0 0,0 0 19,13 49 7,-9-28-6,0-7 5,-1-2-3,0-6 4,1-2-7,0-4 0,2 0-16,4-2 9,3-12 6,0-9-27,2-4-48,-1-6 15,-4 0-46,-1 0 58,-3 0-27,-1 3 30,-2 5 46,0 5 31,-2 7 46,-1 6 66,0 7-65,0 0-45,0 0-16,0 15 3,0 6 16,0 6 2,0 12-15,2 7 7,-1 4-12,-1 6-17,1 2 7,1 2-7,-2-3 10,3-4-11,-2-3 0,1-8-4,-2-8-15,0-7-6,0-7 8,-2-2-15,-11-6 26,-5 0 5,-6 0-22,-3-5-1,-1 0-1,1-6 25,5-1 1,4 0 0,5-8 10,5-4-2,3 1-8,4-7 11,1 0-12,0-5 0,11-3-10,6 0 6,3-2-6,2-1 9,2 2 0,1 1-6,1 2 7,-4 5 0,1 4 10,-6 6 15,-3 6 4,-5 3-5,0 0-24,-6 0 0,0 2 0,0 5 7,-2 1-1,1-4-6,-1 1 0,-1-2-22,0-2-30,0-1-36,0 0-40,-4 0-18,-5 0-176</inkml:trace>
  <inkml:trace contextRef="#ctx0" brushRef="#br0" timeOffset="62802.5921">21414 17983 929,'0'0'180,"0"0"-138,0 0-35,0 0 40,0 0 21,0 0-54,0 0-14,0 0-7,0 0-6,0 0-41,0 4-51,0 3-18,-10 9 61,-10 9 24,-10 10-20,-19 24-129,4-6-93,6-9-19</inkml:trace>
  <inkml:trace contextRef="#ctx0" brushRef="#br0" timeOffset="63061.6069">21213 18215 3,'0'0'525,"0"0"-435,0 0-81,0 0-8,0 0 22,0 0-22,0 0-1,5 20 0,-1-3 0,-2 2 10,-2 4-8,3-1 5,-2 2-5,1-3 4,-1-2 1,1-7-7,1-5-25,0-5-58,3-2-47,1-13 9,-1-3 30</inkml:trace>
  <inkml:trace contextRef="#ctx0" brushRef="#br0" timeOffset="63560.6354">21263 18236 120,'0'0'195,"0"0"-122,0 0-44,0 0-3,0 0 7,0 0 22,0 0-12,16 63-9,-9-47-19,0-1 3,-1-4-17,-2 0 9,-1-6 1,3-2-9,-4-3-2,3 0 0,3 0-13,4-8 13,3-9-1,5 0 0,0-2-20,2-1-5,-1 6 14,-4 0 5,2 6 0,-4 3 5,1 3-5,-2 2 2,2 0 4,1 8 1,1 5 0,-2 1-1,-1 1 1,0 3 0,-6-2 0,-2 1 0,-4-2 11,-2-5 4,-1 0-1,0-1 18,0-2 4,-7-3-8,-3 1-14,-5-3 0,0-2 1,-3 0-8,3 0-4,0-2-2,6-9-1,3 2-12,2-2 1,4 0 4,0-3-22,9-4-39,5-3 9,6-4-18,10-11-14,-5 5-64,-5 3-50</inkml:trace>
  <inkml:trace contextRef="#ctx0" brushRef="#br0" timeOffset="63780.648">21866 17888 332,'0'0'160,"0"0"-112,0 0-15,0 0 6,0 0-15,0 0-3,0 0-11,30 17-10,-23-7 1,-4 1-1,0 5-7,-3 4-75,-3 15 20,-9-4-100,-6-2-109</inkml:trace>
  <inkml:trace contextRef="#ctx0" brushRef="#br0" timeOffset="64005.6609">21672 18151 332,'0'0'290,"0"0"-185,0 0-17,0 0 18,0 0-22,0 0-79,0 0-5,26-4-9,1-3 9,6-2 0,7-2-1,2-3-19,0-2-18,-2 0-53,-7 4-71,-5 4 4,-10 2-36,-8 6-86</inkml:trace>
  <inkml:trace contextRef="#ctx0" brushRef="#br0" timeOffset="64238.6742">21822 18162 446,'0'0'315,"0"0"-232,0 0-60,0 0-4,0 0-4,0 0-7,0 0 2,-16 95-10,13-67-7,0-5-45,1-6-49,2-5-41,2-12-66,7 0-24,1 0 55</inkml:trace>
  <inkml:trace contextRef="#ctx0" brushRef="#br0" timeOffset="65113.7243">21894 18165 127,'0'0'323,"0"0"-210,0 0-71,0 0-5,0 0-35,0 0-1,0 0 8,-5 54-9,-2-28-5,-1-3-12,0-2-28,3-2 9,-2-5-6,1-1-14,1-7-22,0-2 39,1-4 25,-1 0 12,-2-1 0,3-11-14,-1-5-1,2-1 17,3-5 10,0 3 6,0 0 39,3 2-33,5 1 4,0 3 39,3 4-15,0-2-11,3 2-9,0-1 2,1 1-6,-5 5-3,-1 1-11,-2 1-2,-2 3-3,-4 0-7,-1 0-1,0 6 1,0 7 7,0 2 21,0 4-1,-7 3 18,-3-1-25,1 6-5,-6-1-5,4-1-2,-1 3 5,1-3 12,2 0-3,2-3 1,4-4-12,3-1-10,0-2 1,0-3 5,3 0-7,8-3 0,1-1-16,1-1 3,1-1 7,4 0 5,-5-1 1,2 0 0,-4-2 0,-1 2 0,-3-1-1,-4 1 0,-1-1-11,-2 0-1,0 2 0,0 6 4,-9 3 9,-10 3 1,-2 1 6,-5 1-1,-4-1-5,0-4 1,2-4 8,0-4-3,0-4 0,4-3-6,-2 0-1,7-7-29,1-8-55,9-5-77,4-2 38,5 1 13,0 3 9,8 2 65,3 6 36,-1 3 65,2 2 38,-2 4 22,1 1 14,1 0-51,0 0-52,1 3-16,2 7 0,0 0-8,1 4-11,1-3-1,1-2-9,12-4-69,-5-5-82,0 0-97</inkml:trace>
  <inkml:trace contextRef="#ctx0" brushRef="#br0" timeOffset="65340.7373">22273 18165 514,'0'0'254,"0"0"-179,0 0-35,0 0 44,0 0-20,0 0-64,0 0-3,-11 20-25,-4-1 27,-3 6-17,-4 0-49,0-2-37,-4-3-30,8-9-36,5-9-100</inkml:trace>
  <inkml:trace contextRef="#ctx0" brushRef="#br0" timeOffset="65533.7483">22143 18271 80,'0'0'272,"0"0"-207,0 0 4,0 0 53,0 0 7,12 76-35,-12-42-30,0 7-14,0 3-11,-2-1-10,-5 0-19,2-5-1,1-5-9,2-7-35,2-8-61,0-12-81,0-6-105,8 0-23</inkml:trace>
  <inkml:trace contextRef="#ctx0" brushRef="#br0" timeOffset="65835.7656">22318 18284 441,'0'0'230,"0"0"-230,0 0 0,0 0 22,0 0 37,0 99-22,0-59-22,-1 1-4,0 0-2,1-4 1,0-3-1,0-8 1,4-2 6,5-8 3,2-3 5,2-6 14,4-3-12,5-3-26,3-1-19,4 0-35,-3-10-50,1-2-47,1-7-29,-7 1 0,-4 2-11</inkml:trace>
  <inkml:trace contextRef="#ctx0" brushRef="#br0" timeOffset="66048.7778">22614 18342 590,'0'0'221,"0"0"-136,0 0-3,0 0-12,0 0-37,-103 39-23,66-13-9,-5 1 5,-3 3-5,-5 1 1,-1 1-2,-1 1-5,1-2-45,-7 6-56,13-9-99,11-11-319</inkml:trace>
  <inkml:trace contextRef="#ctx0" brushRef="#br0" timeOffset="72606.1528">22701 18065 303,'0'0'169,"0"0"-15,0 0-51,0 0-41,0 0-13,0 0-14,0-50-18,0 45 6,0-1 20,0 3-15,0 3-14,0 0 4,0 0-7,0 0-9,0 0-2,0 0-1,0 0-12,0 0-6,0 0-15,0 3-7,0-1 7,0 5 16,8 0 5,0 3-3,1 2-8,0 3-2,1 4-6,-1 5 9,0 3 13,2 4-3,-4 3 11,1 0-5,-2 0 7,-1 0-8,-3-1 8,-2 1 2,0 0-2,-7 4 0,-9 2 14,-4 4-7,-5 4 13,-4-2-2,3-2-4,3-5-11,4-6-3,10-9-55,4-10-215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6215-68E6-41A7-B93D-C8E334B6398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5E4DD-596F-410B-A4CA-295DC3754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72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6215-68E6-41A7-B93D-C8E334B6398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5E4DD-596F-410B-A4CA-295DC3754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02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6215-68E6-41A7-B93D-C8E334B6398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5E4DD-596F-410B-A4CA-295DC3754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79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6215-68E6-41A7-B93D-C8E334B6398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5E4DD-596F-410B-A4CA-295DC3754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7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6215-68E6-41A7-B93D-C8E334B6398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5E4DD-596F-410B-A4CA-295DC3754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68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6215-68E6-41A7-B93D-C8E334B6398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5E4DD-596F-410B-A4CA-295DC3754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6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6215-68E6-41A7-B93D-C8E334B6398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5E4DD-596F-410B-A4CA-295DC3754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72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6215-68E6-41A7-B93D-C8E334B6398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5E4DD-596F-410B-A4CA-295DC3754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68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6215-68E6-41A7-B93D-C8E334B6398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5E4DD-596F-410B-A4CA-295DC3754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87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6215-68E6-41A7-B93D-C8E334B6398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5E4DD-596F-410B-A4CA-295DC3754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5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6215-68E6-41A7-B93D-C8E334B6398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5E4DD-596F-410B-A4CA-295DC3754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36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86215-68E6-41A7-B93D-C8E334B63984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5E4DD-596F-410B-A4CA-295DC3754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3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771800" y="476250"/>
            <a:ext cx="3096344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latin typeface="+mj-lt"/>
                <a:ea typeface="楷体" panose="02010609060101010101" pitchFamily="49" charset="-122"/>
              </a:rPr>
              <a:t>2.5  </a:t>
            </a:r>
            <a:r>
              <a:rPr lang="zh-CN" altLang="en-US" sz="3200" b="1" dirty="0">
                <a:latin typeface="+mj-lt"/>
                <a:ea typeface="楷体" panose="02010609060101010101" pitchFamily="49" charset="-122"/>
              </a:rPr>
              <a:t>核军备竞赛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143000" y="1196975"/>
            <a:ext cx="76962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冷战时期美苏声称为了保卫自己的安全</a:t>
            </a:r>
            <a:r>
              <a:rPr lang="en-US" altLang="zh-CN" sz="2800" b="1"/>
              <a:t>, </a:t>
            </a:r>
            <a:r>
              <a:rPr lang="zh-CN" altLang="en-US" sz="2800" b="1"/>
              <a:t>实行“核威慑战略”</a:t>
            </a:r>
            <a:r>
              <a:rPr lang="en-US" altLang="zh-CN" sz="2800" b="1"/>
              <a:t>, </a:t>
            </a:r>
            <a:r>
              <a:rPr lang="zh-CN" altLang="en-US" sz="2800" b="1"/>
              <a:t>核军备竞赛不断升级</a:t>
            </a:r>
            <a:r>
              <a:rPr lang="en-US" altLang="zh-CN" sz="2800" b="1"/>
              <a:t>.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143000" y="2205038"/>
            <a:ext cx="74612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随着前苏联的解体和冷战的结束</a:t>
            </a:r>
            <a:r>
              <a:rPr lang="en-US" altLang="zh-CN" sz="2800" b="1"/>
              <a:t>, </a:t>
            </a:r>
            <a:r>
              <a:rPr lang="zh-CN" altLang="en-US" sz="2800" b="1"/>
              <a:t>双方通过了一系列核裁军协议</a:t>
            </a:r>
            <a:r>
              <a:rPr lang="en-US" altLang="zh-CN" sz="2800" b="1"/>
              <a:t>.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143000" y="3213100"/>
            <a:ext cx="7750175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在什么情况下双方的核军备竞赛不会无限扩张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而存在暂时的</a:t>
            </a:r>
            <a:r>
              <a:rPr lang="zh-CN" altLang="en-US" sz="2800" b="1" dirty="0">
                <a:solidFill>
                  <a:srgbClr val="FF0000"/>
                </a:solidFill>
              </a:rPr>
              <a:t>平衡状态</a:t>
            </a:r>
            <a:r>
              <a:rPr lang="en-US" altLang="zh-CN" sz="2800" b="1" dirty="0"/>
              <a:t>.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1123950" y="5380038"/>
            <a:ext cx="76962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当一方采取加强防御、提高武器精度、发展多弹头导弹等措施时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平衡状态会</a:t>
            </a:r>
            <a:r>
              <a:rPr lang="zh-CN" altLang="en-US" sz="2800" b="1" dirty="0">
                <a:solidFill>
                  <a:srgbClr val="FF0000"/>
                </a:solidFill>
              </a:rPr>
              <a:t>发生什么变化</a:t>
            </a:r>
            <a:r>
              <a:rPr lang="en-US" altLang="zh-CN" sz="2800" b="1" dirty="0"/>
              <a:t>.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143000" y="4332288"/>
            <a:ext cx="76962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估计平衡状态下双方拥有的</a:t>
            </a:r>
            <a:r>
              <a:rPr lang="zh-CN" altLang="en-US" sz="2800" b="1" dirty="0">
                <a:solidFill>
                  <a:srgbClr val="FF0000"/>
                </a:solidFill>
              </a:rPr>
              <a:t>最少的核武器</a:t>
            </a:r>
            <a:r>
              <a:rPr lang="zh-CN" altLang="en-US" sz="2800" b="1" dirty="0"/>
              <a:t>数量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这个数量受哪些因素影响</a:t>
            </a:r>
            <a:r>
              <a:rPr lang="en-US" altLang="zh-CN" sz="2800" b="1" dirty="0"/>
              <a:t>.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323850" y="1268413"/>
            <a:ext cx="609600" cy="2528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背景与问题</a:t>
            </a:r>
          </a:p>
        </p:txBody>
      </p:sp>
      <p:pic>
        <p:nvPicPr>
          <p:cNvPr id="57353" name="Picture 2" descr="j021508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476250"/>
            <a:ext cx="5064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4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10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1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nimBg="1" autoUpdateAnimBg="0"/>
      <p:bldP spid="57348" grpId="0" animBg="1" autoUpdateAnimBg="0"/>
      <p:bldP spid="57349" grpId="0"/>
      <p:bldP spid="57350" grpId="0"/>
      <p:bldP spid="57351" grpId="0"/>
      <p:bldP spid="5735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447800" y="554038"/>
            <a:ext cx="71628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/>
              <a:t>以双方</a:t>
            </a:r>
            <a:r>
              <a:rPr lang="en-US" altLang="zh-CN" sz="2800" b="1"/>
              <a:t>(</a:t>
            </a:r>
            <a:r>
              <a:rPr lang="zh-CN" altLang="en-US" sz="2800" b="1"/>
              <a:t>战略</a:t>
            </a:r>
            <a:r>
              <a:rPr lang="en-US" altLang="zh-CN" sz="2800" b="1"/>
              <a:t>)</a:t>
            </a:r>
            <a:r>
              <a:rPr lang="zh-CN" altLang="en-US" sz="2800" b="1"/>
              <a:t>核导弹数量描述核军备的大小</a:t>
            </a:r>
            <a:r>
              <a:rPr lang="en-US" altLang="zh-CN" sz="2800" b="1"/>
              <a:t>.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447800" y="1219200"/>
            <a:ext cx="71628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/>
              <a:t>假定双方采取如下同样的</a:t>
            </a:r>
            <a:r>
              <a:rPr lang="zh-CN" altLang="en-US" sz="2800" b="1">
                <a:solidFill>
                  <a:srgbClr val="FF3300"/>
                </a:solidFill>
              </a:rPr>
              <a:t>核威慑战略：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371600" y="1828800"/>
            <a:ext cx="7239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认为对方可能发起所谓</a:t>
            </a:r>
            <a:r>
              <a:rPr lang="zh-CN" altLang="en-US" sz="2800" b="1" dirty="0">
                <a:solidFill>
                  <a:srgbClr val="FF0000"/>
                </a:solidFill>
              </a:rPr>
              <a:t>第一次核打击</a:t>
            </a:r>
            <a:r>
              <a:rPr lang="zh-CN" altLang="en-US" sz="2800" b="1" dirty="0"/>
              <a:t>，即倾其全部核导弹攻击己方的核导弹基地；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1371600" y="2895600"/>
            <a:ext cx="7239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己方在经受第一次核打击后，应保存</a:t>
            </a:r>
            <a:r>
              <a:rPr lang="zh-CN" altLang="en-US" sz="2800" b="1" dirty="0">
                <a:solidFill>
                  <a:srgbClr val="FF0000"/>
                </a:solidFill>
              </a:rPr>
              <a:t>足够的核导弹</a:t>
            </a:r>
            <a:r>
              <a:rPr lang="zh-CN" altLang="en-US" sz="2800" b="1" dirty="0"/>
              <a:t>，给对方重要目标以毁灭性的打击</a:t>
            </a:r>
            <a:r>
              <a:rPr lang="en-US" altLang="zh-CN" sz="2800" b="1" dirty="0"/>
              <a:t>.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371600" y="3962400"/>
            <a:ext cx="7242175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/>
              <a:t>在任一方实施第一次核打击时，假定一枚核导弹只能攻击对方的一个核导弹基地</a:t>
            </a:r>
            <a:r>
              <a:rPr lang="en-US" altLang="zh-CN" sz="2800" b="1"/>
              <a:t>.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403350" y="5013325"/>
            <a:ext cx="71628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/>
              <a:t>摧毁这个基地的可能性是常数，它由一方的攻击精度和另一方的防御能力决定</a:t>
            </a:r>
            <a:r>
              <a:rPr lang="en-US" altLang="zh-CN" sz="2800" b="1"/>
              <a:t>.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381000" y="457200"/>
            <a:ext cx="685800" cy="20415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模型假设</a:t>
            </a:r>
          </a:p>
        </p:txBody>
      </p:sp>
    </p:spTree>
    <p:extLst>
      <p:ext uri="{BB962C8B-B14F-4D97-AF65-F5344CB8AC3E}">
        <p14:creationId xmlns:p14="http://schemas.microsoft.com/office/powerpoint/2010/main" val="124876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 autoUpdateAnimBg="0"/>
      <p:bldP spid="58371" grpId="0" animBg="1" autoUpdateAnimBg="0"/>
      <p:bldP spid="58372" grpId="0"/>
      <p:bldP spid="58373" grpId="0"/>
      <p:bldP spid="58374" grpId="0" animBg="1" autoUpdateAnimBg="0"/>
      <p:bldP spid="583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250825" y="685800"/>
            <a:ext cx="685800" cy="20415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图的模型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971550" y="549275"/>
            <a:ext cx="8172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y</a:t>
            </a:r>
            <a:r>
              <a:rPr lang="en-US" altLang="zh-CN" sz="2800" b="1"/>
              <a:t>=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)~</a:t>
            </a:r>
            <a:r>
              <a:rPr lang="zh-CN" altLang="en-US" sz="2800" b="1"/>
              <a:t>甲有</a:t>
            </a:r>
            <a:r>
              <a:rPr lang="en-US" altLang="zh-CN" sz="2800" b="1" i="1"/>
              <a:t>x</a:t>
            </a:r>
            <a:r>
              <a:rPr lang="zh-CN" altLang="en-US" sz="2800" b="1"/>
              <a:t>枚导弹</a:t>
            </a:r>
            <a:r>
              <a:rPr lang="en-US" altLang="zh-CN" sz="2800" b="1"/>
              <a:t>,</a:t>
            </a:r>
            <a:r>
              <a:rPr lang="zh-CN" altLang="en-US" sz="2800" b="1"/>
              <a:t>乙所需的最少导弹数</a:t>
            </a:r>
            <a:r>
              <a:rPr lang="en-US" altLang="zh-CN" sz="2800" b="1"/>
              <a:t>(</a:t>
            </a:r>
            <a:r>
              <a:rPr lang="zh-CN" altLang="en-US" sz="2800" b="1">
                <a:solidFill>
                  <a:srgbClr val="FF3300"/>
                </a:solidFill>
              </a:rPr>
              <a:t>乙安全线</a:t>
            </a:r>
            <a:r>
              <a:rPr lang="en-US" altLang="zh-CN" sz="2800" b="1"/>
              <a:t>)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00113" y="1052513"/>
            <a:ext cx="8243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/>
              <a:t>=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/>
              <a:t>y</a:t>
            </a:r>
            <a:r>
              <a:rPr lang="en-US" altLang="zh-CN" sz="2800" b="1"/>
              <a:t>)~</a:t>
            </a:r>
            <a:r>
              <a:rPr lang="zh-CN" altLang="en-US" sz="2800" b="1"/>
              <a:t>乙有</a:t>
            </a:r>
            <a:r>
              <a:rPr lang="en-US" altLang="zh-CN" sz="2800" b="1" i="1"/>
              <a:t>y</a:t>
            </a:r>
            <a:r>
              <a:rPr lang="zh-CN" altLang="en-US" sz="2800" b="1"/>
              <a:t>枚导弹</a:t>
            </a:r>
            <a:r>
              <a:rPr lang="en-US" altLang="zh-CN" sz="2800" b="1"/>
              <a:t>,</a:t>
            </a:r>
            <a:r>
              <a:rPr lang="zh-CN" altLang="en-US" sz="2800" b="1"/>
              <a:t>甲所需的最少导弹数</a:t>
            </a:r>
            <a:r>
              <a:rPr lang="en-US" altLang="zh-CN" sz="2800" b="1"/>
              <a:t>(</a:t>
            </a:r>
            <a:r>
              <a:rPr lang="zh-CN" altLang="en-US" sz="2800" b="1">
                <a:solidFill>
                  <a:srgbClr val="FF3300"/>
                </a:solidFill>
              </a:rPr>
              <a:t>甲安全线</a:t>
            </a:r>
            <a:r>
              <a:rPr lang="en-US" altLang="zh-CN" sz="2800" b="1"/>
              <a:t>)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900113" y="1557338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当 </a:t>
            </a:r>
            <a:r>
              <a:rPr lang="en-US" altLang="zh-CN" sz="2800" b="1" i="1"/>
              <a:t>x</a:t>
            </a:r>
            <a:r>
              <a:rPr lang="en-US" altLang="zh-CN" sz="2800" b="1"/>
              <a:t>=0</a:t>
            </a:r>
            <a:r>
              <a:rPr lang="zh-CN" altLang="en-US" sz="2800" b="1"/>
              <a:t>时 </a:t>
            </a:r>
            <a:r>
              <a:rPr lang="en-US" altLang="zh-CN" sz="2800" b="1" i="1"/>
              <a:t>y</a:t>
            </a:r>
            <a:r>
              <a:rPr lang="en-US" altLang="zh-CN" sz="2800" b="1"/>
              <a:t>=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zh-CN" altLang="en-US" sz="2800" b="1"/>
              <a:t>，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~</a:t>
            </a:r>
            <a:r>
              <a:rPr lang="zh-CN" altLang="en-US" sz="2800" b="1"/>
              <a:t>乙方的</a:t>
            </a:r>
            <a:r>
              <a:rPr lang="zh-CN" altLang="en-US" sz="2800" b="1">
                <a:solidFill>
                  <a:srgbClr val="FF3300"/>
                </a:solidFill>
              </a:rPr>
              <a:t>威慑值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43000" y="3352800"/>
            <a:ext cx="2438400" cy="1722438"/>
            <a:chOff x="1392" y="2083"/>
            <a:chExt cx="1536" cy="1085"/>
          </a:xfrm>
        </p:grpSpPr>
        <p:sp>
          <p:nvSpPr>
            <p:cNvPr id="31792" name="Line 7"/>
            <p:cNvSpPr>
              <a:spLocks noChangeShapeType="1"/>
            </p:cNvSpPr>
            <p:nvPr/>
          </p:nvSpPr>
          <p:spPr bwMode="auto">
            <a:xfrm>
              <a:off x="1392" y="3168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3" name="Line 8"/>
            <p:cNvSpPr>
              <a:spLocks noChangeShapeType="1"/>
            </p:cNvSpPr>
            <p:nvPr/>
          </p:nvSpPr>
          <p:spPr bwMode="auto">
            <a:xfrm flipV="1">
              <a:off x="1392" y="2208"/>
              <a:ext cx="96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47" name="Object 9"/>
            <p:cNvGraphicFramePr>
              <a:graphicFrameLocks noChangeAspect="1"/>
            </p:cNvGraphicFramePr>
            <p:nvPr/>
          </p:nvGraphicFramePr>
          <p:xfrm>
            <a:off x="1536" y="2083"/>
            <a:ext cx="72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公式" r:id="rId3" imgW="647640" imgH="228600" progId="Equation.3">
                    <p:embed/>
                  </p:oleObj>
                </mc:Choice>
                <mc:Fallback>
                  <p:oleObj name="公式" r:id="rId3" imgW="647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083"/>
                          <a:ext cx="720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62000" y="3124200"/>
            <a:ext cx="3886200" cy="2819400"/>
            <a:chOff x="480" y="1968"/>
            <a:chExt cx="2448" cy="1776"/>
          </a:xfrm>
        </p:grpSpPr>
        <p:sp>
          <p:nvSpPr>
            <p:cNvPr id="31786" name="Line 11"/>
            <p:cNvSpPr>
              <a:spLocks noChangeShapeType="1"/>
            </p:cNvSpPr>
            <p:nvPr/>
          </p:nvSpPr>
          <p:spPr bwMode="auto">
            <a:xfrm>
              <a:off x="720" y="3504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7" name="Line 12"/>
            <p:cNvSpPr>
              <a:spLocks noChangeShapeType="1"/>
            </p:cNvSpPr>
            <p:nvPr/>
          </p:nvSpPr>
          <p:spPr bwMode="auto">
            <a:xfrm flipV="1">
              <a:off x="720" y="211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8" name="Text Box 13"/>
            <p:cNvSpPr txBox="1">
              <a:spLocks noChangeArrowheads="1"/>
            </p:cNvSpPr>
            <p:nvPr/>
          </p:nvSpPr>
          <p:spPr bwMode="auto">
            <a:xfrm>
              <a:off x="2496" y="34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</a:p>
          </p:txBody>
        </p:sp>
        <p:sp>
          <p:nvSpPr>
            <p:cNvPr id="31789" name="Text Box 14"/>
            <p:cNvSpPr txBox="1">
              <a:spLocks noChangeArrowheads="1"/>
            </p:cNvSpPr>
            <p:nvPr/>
          </p:nvSpPr>
          <p:spPr bwMode="auto">
            <a:xfrm>
              <a:off x="528" y="196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</a:p>
          </p:txBody>
        </p:sp>
        <p:sp>
          <p:nvSpPr>
            <p:cNvPr id="31790" name="Text Box 15"/>
            <p:cNvSpPr txBox="1">
              <a:spLocks noChangeArrowheads="1"/>
            </p:cNvSpPr>
            <p:nvPr/>
          </p:nvSpPr>
          <p:spPr bwMode="auto">
            <a:xfrm>
              <a:off x="480" y="302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 baseline="-25000"/>
                <a:t>0</a:t>
              </a:r>
              <a:endParaRPr lang="en-US" altLang="zh-CN" i="1"/>
            </a:p>
          </p:txBody>
        </p:sp>
        <p:sp>
          <p:nvSpPr>
            <p:cNvPr id="31791" name="Text Box 16"/>
            <p:cNvSpPr txBox="1">
              <a:spLocks noChangeArrowheads="1"/>
            </p:cNvSpPr>
            <p:nvPr/>
          </p:nvSpPr>
          <p:spPr bwMode="auto">
            <a:xfrm>
              <a:off x="528" y="336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O</a:t>
              </a:r>
            </a:p>
          </p:txBody>
        </p:sp>
      </p:grpSp>
      <p:graphicFrame>
        <p:nvGraphicFramePr>
          <p:cNvPr id="59409" name="Object 17"/>
          <p:cNvGraphicFramePr>
            <a:graphicFrameLocks noChangeAspect="1"/>
          </p:cNvGraphicFramePr>
          <p:nvPr/>
        </p:nvGraphicFramePr>
        <p:xfrm>
          <a:off x="1219200" y="5791200"/>
          <a:ext cx="24384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公式" r:id="rId5" imgW="1384200" imgH="228600" progId="Equation.3">
                  <p:embed/>
                </p:oleObj>
              </mc:Choice>
              <mc:Fallback>
                <p:oleObj name="公式" r:id="rId5" imgW="1384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91200"/>
                        <a:ext cx="24384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971550" y="2090738"/>
            <a:ext cx="7620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~</a:t>
            </a:r>
            <a:r>
              <a:rPr lang="zh-CN" altLang="en-US" sz="2800" b="1"/>
              <a:t>甲方实行第一次打击后已经没有导弹，乙方为毁灭甲方工业、交通中心等目标所需导弹数</a:t>
            </a:r>
            <a:r>
              <a:rPr lang="en-US" altLang="zh-CN" sz="2800" b="1"/>
              <a:t>.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5867400" y="4495800"/>
            <a:ext cx="1295400" cy="1447800"/>
            <a:chOff x="3696" y="1440"/>
            <a:chExt cx="816" cy="912"/>
          </a:xfrm>
        </p:grpSpPr>
        <p:sp>
          <p:nvSpPr>
            <p:cNvPr id="31783" name="Line 20"/>
            <p:cNvSpPr>
              <a:spLocks noChangeShapeType="1"/>
            </p:cNvSpPr>
            <p:nvPr/>
          </p:nvSpPr>
          <p:spPr bwMode="auto">
            <a:xfrm>
              <a:off x="4224" y="148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4" name="Line 21"/>
            <p:cNvSpPr>
              <a:spLocks noChangeShapeType="1"/>
            </p:cNvSpPr>
            <p:nvPr/>
          </p:nvSpPr>
          <p:spPr bwMode="auto">
            <a:xfrm>
              <a:off x="3696" y="14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5" name="Text Box 22"/>
            <p:cNvSpPr txBox="1">
              <a:spLocks noChangeArrowheads="1"/>
            </p:cNvSpPr>
            <p:nvPr/>
          </p:nvSpPr>
          <p:spPr bwMode="auto">
            <a:xfrm>
              <a:off x="4080" y="206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572000" y="4267200"/>
            <a:ext cx="1752600" cy="1676400"/>
            <a:chOff x="2880" y="2688"/>
            <a:chExt cx="1104" cy="1056"/>
          </a:xfrm>
        </p:grpSpPr>
        <p:sp>
          <p:nvSpPr>
            <p:cNvPr id="31779" name="Line 24"/>
            <p:cNvSpPr>
              <a:spLocks noChangeShapeType="1"/>
            </p:cNvSpPr>
            <p:nvPr/>
          </p:nvSpPr>
          <p:spPr bwMode="auto">
            <a:xfrm flipH="1">
              <a:off x="3120" y="28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Line 25"/>
            <p:cNvSpPr>
              <a:spLocks noChangeShapeType="1"/>
            </p:cNvSpPr>
            <p:nvPr/>
          </p:nvSpPr>
          <p:spPr bwMode="auto">
            <a:xfrm flipV="1">
              <a:off x="3696" y="283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Text Box 26"/>
            <p:cNvSpPr txBox="1">
              <a:spLocks noChangeArrowheads="1"/>
            </p:cNvSpPr>
            <p:nvPr/>
          </p:nvSpPr>
          <p:spPr bwMode="auto">
            <a:xfrm>
              <a:off x="3552" y="34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 baseline="-25000"/>
                <a:t>0</a:t>
              </a:r>
              <a:endParaRPr lang="en-US" altLang="zh-CN" i="1"/>
            </a:p>
          </p:txBody>
        </p:sp>
        <p:sp>
          <p:nvSpPr>
            <p:cNvPr id="31782" name="Text Box 27"/>
            <p:cNvSpPr txBox="1">
              <a:spLocks noChangeArrowheads="1"/>
            </p:cNvSpPr>
            <p:nvPr/>
          </p:nvSpPr>
          <p:spPr bwMode="auto">
            <a:xfrm>
              <a:off x="2880" y="268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 baseline="-25000"/>
                <a:t>1</a:t>
              </a:r>
              <a:endParaRPr lang="en-US" altLang="zh-CN" i="1"/>
            </a:p>
          </p:txBody>
        </p:sp>
      </p:grpSp>
      <p:sp>
        <p:nvSpPr>
          <p:cNvPr id="59420" name="Line 28"/>
          <p:cNvSpPr>
            <a:spLocks noChangeShapeType="1"/>
          </p:cNvSpPr>
          <p:nvPr/>
        </p:nvSpPr>
        <p:spPr bwMode="auto">
          <a:xfrm flipV="1">
            <a:off x="67056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6761163" y="4038600"/>
            <a:ext cx="125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3300"/>
                </a:solidFill>
              </a:rPr>
              <a:t>P</a:t>
            </a:r>
            <a:r>
              <a:rPr lang="en-US" altLang="zh-CN" b="1">
                <a:solidFill>
                  <a:srgbClr val="FF3300"/>
                </a:solidFill>
              </a:rPr>
              <a:t>(</a:t>
            </a:r>
            <a:r>
              <a:rPr lang="en-US" altLang="zh-CN" b="1" i="1">
                <a:solidFill>
                  <a:srgbClr val="FF3300"/>
                </a:solidFill>
              </a:rPr>
              <a:t>x</a:t>
            </a:r>
            <a:r>
              <a:rPr lang="en-US" altLang="zh-CN" b="1" i="1" baseline="-25000">
                <a:solidFill>
                  <a:srgbClr val="FF3300"/>
                </a:solidFill>
              </a:rPr>
              <a:t>m</a:t>
            </a:r>
            <a:r>
              <a:rPr lang="en-US" altLang="zh-CN" b="1">
                <a:solidFill>
                  <a:srgbClr val="FF3300"/>
                </a:solidFill>
              </a:rPr>
              <a:t>,</a:t>
            </a:r>
            <a:r>
              <a:rPr lang="en-US" altLang="zh-CN" b="1" i="1">
                <a:solidFill>
                  <a:srgbClr val="FF3300"/>
                </a:solidFill>
              </a:rPr>
              <a:t>y</a:t>
            </a:r>
            <a:r>
              <a:rPr lang="en-US" altLang="zh-CN" b="1" i="1" baseline="-25000">
                <a:solidFill>
                  <a:srgbClr val="FF3300"/>
                </a:solidFill>
              </a:rPr>
              <a:t>m</a:t>
            </a:r>
            <a:r>
              <a:rPr lang="en-US" altLang="zh-CN" b="1">
                <a:solidFill>
                  <a:srgbClr val="FF3300"/>
                </a:solidFill>
              </a:rPr>
              <a:t>)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867400" y="3581400"/>
            <a:ext cx="1590675" cy="2057400"/>
            <a:chOff x="-288" y="1824"/>
            <a:chExt cx="1002" cy="1296"/>
          </a:xfrm>
        </p:grpSpPr>
        <p:sp>
          <p:nvSpPr>
            <p:cNvPr id="31777" name="Freeform 31"/>
            <p:cNvSpPr>
              <a:spLocks/>
            </p:cNvSpPr>
            <p:nvPr/>
          </p:nvSpPr>
          <p:spPr bwMode="auto">
            <a:xfrm>
              <a:off x="-288" y="1824"/>
              <a:ext cx="720" cy="1296"/>
            </a:xfrm>
            <a:custGeom>
              <a:avLst/>
              <a:gdLst>
                <a:gd name="T0" fmla="*/ 0 w 684"/>
                <a:gd name="T1" fmla="*/ 1296 h 1260"/>
                <a:gd name="T2" fmla="*/ 291 w 684"/>
                <a:gd name="T3" fmla="*/ 975 h 1260"/>
                <a:gd name="T4" fmla="*/ 480 w 684"/>
                <a:gd name="T5" fmla="*/ 704 h 1260"/>
                <a:gd name="T6" fmla="*/ 568 w 684"/>
                <a:gd name="T7" fmla="*/ 518 h 1260"/>
                <a:gd name="T8" fmla="*/ 669 w 684"/>
                <a:gd name="T9" fmla="*/ 272 h 1260"/>
                <a:gd name="T10" fmla="*/ 720 w 684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4"/>
                <a:gd name="T19" fmla="*/ 0 h 1260"/>
                <a:gd name="T20" fmla="*/ 684 w 684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4" h="1260">
                  <a:moveTo>
                    <a:pt x="0" y="1260"/>
                  </a:moveTo>
                  <a:cubicBezTo>
                    <a:pt x="46" y="1208"/>
                    <a:pt x="200" y="1044"/>
                    <a:pt x="276" y="948"/>
                  </a:cubicBezTo>
                  <a:cubicBezTo>
                    <a:pt x="352" y="852"/>
                    <a:pt x="412" y="758"/>
                    <a:pt x="456" y="684"/>
                  </a:cubicBezTo>
                  <a:cubicBezTo>
                    <a:pt x="500" y="610"/>
                    <a:pt x="510" y="574"/>
                    <a:pt x="540" y="504"/>
                  </a:cubicBezTo>
                  <a:cubicBezTo>
                    <a:pt x="570" y="434"/>
                    <a:pt x="612" y="348"/>
                    <a:pt x="636" y="264"/>
                  </a:cubicBezTo>
                  <a:cubicBezTo>
                    <a:pt x="660" y="180"/>
                    <a:pt x="674" y="55"/>
                    <a:pt x="68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8" name="Text Box 32"/>
            <p:cNvSpPr txBox="1">
              <a:spLocks noChangeArrowheads="1"/>
            </p:cNvSpPr>
            <p:nvPr/>
          </p:nvSpPr>
          <p:spPr bwMode="auto">
            <a:xfrm>
              <a:off x="96" y="2544"/>
              <a:ext cx="6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/>
                <a:t>=</a:t>
              </a:r>
              <a:r>
                <a:rPr lang="en-US" altLang="zh-CN" i="1"/>
                <a:t>g</a:t>
              </a:r>
              <a:r>
                <a:rPr lang="en-US" altLang="zh-CN"/>
                <a:t>(</a:t>
              </a:r>
              <a:r>
                <a:rPr lang="en-US" altLang="zh-CN" i="1"/>
                <a:t>y</a:t>
              </a:r>
              <a:r>
                <a:rPr lang="en-US" altLang="zh-CN"/>
                <a:t>)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572000" y="3200400"/>
            <a:ext cx="4114800" cy="2743200"/>
            <a:chOff x="2880" y="2016"/>
            <a:chExt cx="2592" cy="1728"/>
          </a:xfrm>
        </p:grpSpPr>
        <p:sp>
          <p:nvSpPr>
            <p:cNvPr id="31769" name="Line 34"/>
            <p:cNvSpPr>
              <a:spLocks noChangeShapeType="1"/>
            </p:cNvSpPr>
            <p:nvPr/>
          </p:nvSpPr>
          <p:spPr bwMode="auto">
            <a:xfrm>
              <a:off x="3120" y="355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Line 35"/>
            <p:cNvSpPr>
              <a:spLocks noChangeShapeType="1"/>
            </p:cNvSpPr>
            <p:nvPr/>
          </p:nvSpPr>
          <p:spPr bwMode="auto">
            <a:xfrm flipV="1">
              <a:off x="3120" y="2160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Freeform 36"/>
            <p:cNvSpPr>
              <a:spLocks/>
            </p:cNvSpPr>
            <p:nvPr/>
          </p:nvSpPr>
          <p:spPr bwMode="auto">
            <a:xfrm>
              <a:off x="3120" y="2496"/>
              <a:ext cx="1536" cy="828"/>
            </a:xfrm>
            <a:custGeom>
              <a:avLst/>
              <a:gdLst>
                <a:gd name="T0" fmla="*/ 0 w 1380"/>
                <a:gd name="T1" fmla="*/ 828 h 780"/>
                <a:gd name="T2" fmla="*/ 240 w 1380"/>
                <a:gd name="T3" fmla="*/ 611 h 780"/>
                <a:gd name="T4" fmla="*/ 441 w 1380"/>
                <a:gd name="T5" fmla="*/ 459 h 780"/>
                <a:gd name="T6" fmla="*/ 628 w 1380"/>
                <a:gd name="T7" fmla="*/ 344 h 780"/>
                <a:gd name="T8" fmla="*/ 882 w 1380"/>
                <a:gd name="T9" fmla="*/ 204 h 780"/>
                <a:gd name="T10" fmla="*/ 1135 w 1380"/>
                <a:gd name="T11" fmla="*/ 89 h 780"/>
                <a:gd name="T12" fmla="*/ 1362 w 1380"/>
                <a:gd name="T13" fmla="*/ 25 h 780"/>
                <a:gd name="T14" fmla="*/ 1536 w 1380"/>
                <a:gd name="T15" fmla="*/ 0 h 7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0"/>
                <a:gd name="T25" fmla="*/ 0 h 780"/>
                <a:gd name="T26" fmla="*/ 1380 w 1380"/>
                <a:gd name="T27" fmla="*/ 780 h 7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0" h="780">
                  <a:moveTo>
                    <a:pt x="0" y="780"/>
                  </a:moveTo>
                  <a:cubicBezTo>
                    <a:pt x="36" y="746"/>
                    <a:pt x="150" y="634"/>
                    <a:pt x="216" y="576"/>
                  </a:cubicBezTo>
                  <a:cubicBezTo>
                    <a:pt x="282" y="518"/>
                    <a:pt x="338" y="474"/>
                    <a:pt x="396" y="432"/>
                  </a:cubicBezTo>
                  <a:cubicBezTo>
                    <a:pt x="454" y="390"/>
                    <a:pt x="498" y="364"/>
                    <a:pt x="564" y="324"/>
                  </a:cubicBezTo>
                  <a:cubicBezTo>
                    <a:pt x="630" y="284"/>
                    <a:pt x="716" y="232"/>
                    <a:pt x="792" y="192"/>
                  </a:cubicBezTo>
                  <a:cubicBezTo>
                    <a:pt x="868" y="152"/>
                    <a:pt x="948" y="112"/>
                    <a:pt x="1020" y="84"/>
                  </a:cubicBezTo>
                  <a:cubicBezTo>
                    <a:pt x="1092" y="56"/>
                    <a:pt x="1164" y="38"/>
                    <a:pt x="1224" y="24"/>
                  </a:cubicBezTo>
                  <a:cubicBezTo>
                    <a:pt x="1284" y="10"/>
                    <a:pt x="1348" y="5"/>
                    <a:pt x="138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Text Box 37"/>
            <p:cNvSpPr txBox="1">
              <a:spLocks noChangeArrowheads="1"/>
            </p:cNvSpPr>
            <p:nvPr/>
          </p:nvSpPr>
          <p:spPr bwMode="auto">
            <a:xfrm>
              <a:off x="5040" y="345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</a:p>
          </p:txBody>
        </p:sp>
        <p:sp>
          <p:nvSpPr>
            <p:cNvPr id="31773" name="Text Box 38"/>
            <p:cNvSpPr txBox="1">
              <a:spLocks noChangeArrowheads="1"/>
            </p:cNvSpPr>
            <p:nvPr/>
          </p:nvSpPr>
          <p:spPr bwMode="auto">
            <a:xfrm>
              <a:off x="2928" y="201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</a:p>
          </p:txBody>
        </p:sp>
        <p:sp>
          <p:nvSpPr>
            <p:cNvPr id="31774" name="Text Box 39"/>
            <p:cNvSpPr txBox="1">
              <a:spLocks noChangeArrowheads="1"/>
            </p:cNvSpPr>
            <p:nvPr/>
          </p:nvSpPr>
          <p:spPr bwMode="auto">
            <a:xfrm>
              <a:off x="2928" y="340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O</a:t>
              </a:r>
            </a:p>
          </p:txBody>
        </p:sp>
        <p:sp>
          <p:nvSpPr>
            <p:cNvPr id="31775" name="Text Box 40"/>
            <p:cNvSpPr txBox="1">
              <a:spLocks noChangeArrowheads="1"/>
            </p:cNvSpPr>
            <p:nvPr/>
          </p:nvSpPr>
          <p:spPr bwMode="auto">
            <a:xfrm>
              <a:off x="2880" y="312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 baseline="-25000"/>
                <a:t>0</a:t>
              </a:r>
              <a:endParaRPr lang="en-US" altLang="zh-CN" i="1"/>
            </a:p>
          </p:txBody>
        </p:sp>
        <p:sp>
          <p:nvSpPr>
            <p:cNvPr id="31776" name="Text Box 41"/>
            <p:cNvSpPr txBox="1">
              <a:spLocks noChangeArrowheads="1"/>
            </p:cNvSpPr>
            <p:nvPr/>
          </p:nvSpPr>
          <p:spPr bwMode="auto">
            <a:xfrm>
              <a:off x="3456" y="2496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/>
                <a:t>=</a:t>
              </a:r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</a:p>
          </p:txBody>
        </p: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1143000" y="3810000"/>
            <a:ext cx="2320925" cy="1238250"/>
            <a:chOff x="720" y="2400"/>
            <a:chExt cx="1462" cy="780"/>
          </a:xfrm>
        </p:grpSpPr>
        <p:sp>
          <p:nvSpPr>
            <p:cNvPr id="31767" name="Freeform 43"/>
            <p:cNvSpPr>
              <a:spLocks/>
            </p:cNvSpPr>
            <p:nvPr/>
          </p:nvSpPr>
          <p:spPr bwMode="auto">
            <a:xfrm>
              <a:off x="720" y="2400"/>
              <a:ext cx="1380" cy="780"/>
            </a:xfrm>
            <a:custGeom>
              <a:avLst/>
              <a:gdLst>
                <a:gd name="T0" fmla="*/ 0 w 1380"/>
                <a:gd name="T1" fmla="*/ 780 h 780"/>
                <a:gd name="T2" fmla="*/ 216 w 1380"/>
                <a:gd name="T3" fmla="*/ 576 h 780"/>
                <a:gd name="T4" fmla="*/ 396 w 1380"/>
                <a:gd name="T5" fmla="*/ 432 h 780"/>
                <a:gd name="T6" fmla="*/ 564 w 1380"/>
                <a:gd name="T7" fmla="*/ 324 h 780"/>
                <a:gd name="T8" fmla="*/ 792 w 1380"/>
                <a:gd name="T9" fmla="*/ 192 h 780"/>
                <a:gd name="T10" fmla="*/ 1020 w 1380"/>
                <a:gd name="T11" fmla="*/ 84 h 780"/>
                <a:gd name="T12" fmla="*/ 1224 w 1380"/>
                <a:gd name="T13" fmla="*/ 24 h 780"/>
                <a:gd name="T14" fmla="*/ 1380 w 1380"/>
                <a:gd name="T15" fmla="*/ 0 h 7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0"/>
                <a:gd name="T25" fmla="*/ 0 h 780"/>
                <a:gd name="T26" fmla="*/ 1380 w 1380"/>
                <a:gd name="T27" fmla="*/ 780 h 7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0" h="780">
                  <a:moveTo>
                    <a:pt x="0" y="780"/>
                  </a:moveTo>
                  <a:cubicBezTo>
                    <a:pt x="36" y="746"/>
                    <a:pt x="150" y="634"/>
                    <a:pt x="216" y="576"/>
                  </a:cubicBezTo>
                  <a:cubicBezTo>
                    <a:pt x="282" y="518"/>
                    <a:pt x="338" y="474"/>
                    <a:pt x="396" y="432"/>
                  </a:cubicBezTo>
                  <a:cubicBezTo>
                    <a:pt x="454" y="390"/>
                    <a:pt x="498" y="364"/>
                    <a:pt x="564" y="324"/>
                  </a:cubicBezTo>
                  <a:cubicBezTo>
                    <a:pt x="630" y="284"/>
                    <a:pt x="716" y="232"/>
                    <a:pt x="792" y="192"/>
                  </a:cubicBezTo>
                  <a:cubicBezTo>
                    <a:pt x="868" y="152"/>
                    <a:pt x="948" y="112"/>
                    <a:pt x="1020" y="84"/>
                  </a:cubicBezTo>
                  <a:cubicBezTo>
                    <a:pt x="1092" y="56"/>
                    <a:pt x="1164" y="38"/>
                    <a:pt x="1224" y="24"/>
                  </a:cubicBezTo>
                  <a:cubicBezTo>
                    <a:pt x="1284" y="10"/>
                    <a:pt x="1348" y="5"/>
                    <a:pt x="1380" y="0"/>
                  </a:cubicBezTo>
                </a:path>
              </a:pathLst>
            </a:cu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Text Box 44"/>
            <p:cNvSpPr txBox="1">
              <a:spLocks noChangeArrowheads="1"/>
            </p:cNvSpPr>
            <p:nvPr/>
          </p:nvSpPr>
          <p:spPr bwMode="auto">
            <a:xfrm>
              <a:off x="1584" y="2496"/>
              <a:ext cx="5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y</a:t>
              </a:r>
              <a:r>
                <a:rPr lang="en-US" altLang="zh-CN" b="1">
                  <a:solidFill>
                    <a:srgbClr val="FF3300"/>
                  </a:solidFill>
                </a:rPr>
                <a:t>=</a:t>
              </a:r>
              <a:r>
                <a:rPr lang="en-US" altLang="zh-CN" b="1" i="1">
                  <a:solidFill>
                    <a:srgbClr val="FF3300"/>
                  </a:solidFill>
                </a:rPr>
                <a:t>f</a:t>
              </a:r>
              <a:r>
                <a:rPr lang="en-US" altLang="zh-CN" b="1">
                  <a:solidFill>
                    <a:srgbClr val="FF3300"/>
                  </a:solidFill>
                </a:rPr>
                <a:t>(</a:t>
              </a:r>
              <a:r>
                <a:rPr lang="en-US" altLang="zh-CN" b="1" i="1">
                  <a:solidFill>
                    <a:srgbClr val="FF3300"/>
                  </a:solidFill>
                </a:rPr>
                <a:t>x</a:t>
              </a:r>
              <a:r>
                <a:rPr lang="en-US" altLang="zh-CN" b="1">
                  <a:solidFill>
                    <a:srgbClr val="FF3300"/>
                  </a:solidFill>
                </a:rPr>
                <a:t>)</a:t>
              </a:r>
            </a:p>
          </p:txBody>
        </p:sp>
      </p:grpSp>
      <p:sp>
        <p:nvSpPr>
          <p:cNvPr id="59437" name="Text Box 45"/>
          <p:cNvSpPr txBox="1">
            <a:spLocks noChangeArrowheads="1"/>
          </p:cNvSpPr>
          <p:nvPr/>
        </p:nvSpPr>
        <p:spPr bwMode="auto">
          <a:xfrm>
            <a:off x="5172075" y="3505200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/>
              <a:t>乙安全区</a:t>
            </a:r>
          </a:p>
        </p:txBody>
      </p:sp>
      <p:sp>
        <p:nvSpPr>
          <p:cNvPr id="59438" name="Text Box 46"/>
          <p:cNvSpPr txBox="1">
            <a:spLocks noChangeArrowheads="1"/>
          </p:cNvSpPr>
          <p:nvPr/>
        </p:nvSpPr>
        <p:spPr bwMode="auto">
          <a:xfrm>
            <a:off x="7669213" y="4038600"/>
            <a:ext cx="788987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/>
              <a:t>甲安全区</a:t>
            </a:r>
          </a:p>
        </p:txBody>
      </p:sp>
      <p:sp>
        <p:nvSpPr>
          <p:cNvPr id="59439" name="Text Box 47"/>
          <p:cNvSpPr txBox="1">
            <a:spLocks noChangeArrowheads="1"/>
          </p:cNvSpPr>
          <p:nvPr/>
        </p:nvSpPr>
        <p:spPr bwMode="auto">
          <a:xfrm>
            <a:off x="7196138" y="3111500"/>
            <a:ext cx="1262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3300"/>
                </a:solidFill>
              </a:rPr>
              <a:t>双方</a:t>
            </a:r>
          </a:p>
          <a:p>
            <a:pPr algn="ctr" eaLnBrk="1" hangingPunct="1"/>
            <a:r>
              <a:rPr lang="zh-CN" altLang="en-US" b="1">
                <a:solidFill>
                  <a:srgbClr val="FF3300"/>
                </a:solidFill>
              </a:rPr>
              <a:t>安全区</a:t>
            </a:r>
          </a:p>
        </p:txBody>
      </p:sp>
      <p:sp>
        <p:nvSpPr>
          <p:cNvPr id="59440" name="Text Box 48"/>
          <p:cNvSpPr txBox="1">
            <a:spLocks noChangeArrowheads="1"/>
          </p:cNvSpPr>
          <p:nvPr/>
        </p:nvSpPr>
        <p:spPr bwMode="auto">
          <a:xfrm>
            <a:off x="4343400" y="5913438"/>
            <a:ext cx="4495800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P~</a:t>
            </a:r>
            <a:r>
              <a:rPr lang="zh-CN" altLang="en-US" sz="2800" b="1"/>
              <a:t>平衡点</a:t>
            </a:r>
            <a:r>
              <a:rPr lang="en-US" altLang="zh-CN" sz="2800" b="1"/>
              <a:t>(</a:t>
            </a:r>
            <a:r>
              <a:rPr lang="zh-CN" altLang="en-US" sz="2800" b="1"/>
              <a:t>双方最少导弹数</a:t>
            </a:r>
            <a:r>
              <a:rPr lang="en-US" altLang="zh-CN" sz="2800" b="1"/>
              <a:t>)</a:t>
            </a:r>
          </a:p>
        </p:txBody>
      </p:sp>
      <p:sp>
        <p:nvSpPr>
          <p:cNvPr id="59441" name="Text Box 49"/>
          <p:cNvSpPr txBox="1">
            <a:spLocks noChangeArrowheads="1"/>
          </p:cNvSpPr>
          <p:nvPr/>
        </p:nvSpPr>
        <p:spPr bwMode="auto">
          <a:xfrm>
            <a:off x="2286000" y="4419600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</a:rPr>
              <a:t>乙安全线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墨迹 8"/>
              <p14:cNvContentPartPr/>
              <p14:nvPr/>
            </p14:nvContentPartPr>
            <p14:xfrm>
              <a:off x="4921920" y="6384960"/>
              <a:ext cx="3287160" cy="442440"/>
            </p14:xfrm>
          </p:contentPart>
        </mc:Choice>
        <mc:Fallback>
          <p:pic>
            <p:nvPicPr>
              <p:cNvPr id="9" name="墨迹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8320" y="6380280"/>
                <a:ext cx="3295440" cy="4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788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10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5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1000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2000"/>
                                        <p:tgtEl>
                                          <p:spTgt spid="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20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nimBg="1" autoUpdateAnimBg="0"/>
      <p:bldP spid="59396" grpId="0" animBg="1" autoUpdateAnimBg="0"/>
      <p:bldP spid="59397" grpId="0" animBg="1" autoUpdateAnimBg="0"/>
      <p:bldP spid="59410" grpId="0" animBg="1" autoUpdateAnimBg="0"/>
      <p:bldP spid="59420" grpId="0" animBg="1"/>
      <p:bldP spid="59421" grpId="0" autoUpdateAnimBg="0"/>
      <p:bldP spid="59437" grpId="0" autoUpdateAnimBg="0"/>
      <p:bldP spid="59438" grpId="0" autoUpdateAnimBg="0"/>
      <p:bldP spid="59439" grpId="0" autoUpdateAnimBg="0"/>
      <p:bldP spid="59440" grpId="0" animBg="1" autoUpdateAnimBg="0"/>
      <p:bldP spid="5944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81000" y="476250"/>
            <a:ext cx="12192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分析模型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828800" y="476250"/>
            <a:ext cx="6846888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/>
              <a:t>乙方</a:t>
            </a:r>
            <a:r>
              <a:rPr lang="zh-CN" altLang="en-US" sz="2800" b="1">
                <a:solidFill>
                  <a:srgbClr val="FF3300"/>
                </a:solidFill>
              </a:rPr>
              <a:t>残存率</a:t>
            </a:r>
            <a:r>
              <a:rPr lang="zh-CN" altLang="en-US" sz="2800" b="1"/>
              <a:t> </a:t>
            </a:r>
            <a:r>
              <a:rPr lang="en-US" altLang="zh-CN" sz="2800" b="1" i="1">
                <a:solidFill>
                  <a:srgbClr val="FF3300"/>
                </a:solidFill>
              </a:rPr>
              <a:t>s</a:t>
            </a:r>
            <a:r>
              <a:rPr lang="en-US" altLang="zh-CN" sz="2800" b="1" i="1"/>
              <a:t> ~</a:t>
            </a:r>
            <a:r>
              <a:rPr lang="zh-CN" altLang="en-US" sz="2800" b="1"/>
              <a:t>甲方一枚导弹攻击乙方一个基地，基地未被摧毁的概率</a:t>
            </a:r>
            <a:r>
              <a:rPr lang="en-US" altLang="zh-CN" sz="2800" b="1"/>
              <a:t>.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900238" y="2117725"/>
            <a:ext cx="6559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sx</a:t>
            </a:r>
            <a:r>
              <a:rPr lang="zh-CN" altLang="en-US" sz="2800" b="1"/>
              <a:t>个基地未被摧毁，</a:t>
            </a:r>
            <a:r>
              <a:rPr lang="en-US" altLang="zh-CN" sz="2800" b="1" i="1"/>
              <a:t>y</a:t>
            </a:r>
            <a:r>
              <a:rPr lang="en-US" altLang="zh-CN" sz="2800" b="1"/>
              <a:t>–</a:t>
            </a:r>
            <a:r>
              <a:rPr lang="en-US" altLang="zh-CN" sz="2800" b="1" i="1"/>
              <a:t>x</a:t>
            </a:r>
            <a:r>
              <a:rPr lang="zh-CN" altLang="en-US" sz="2800" b="1"/>
              <a:t>个基地未被攻击</a:t>
            </a:r>
            <a:r>
              <a:rPr lang="en-US" altLang="zh-CN" sz="2800" b="1"/>
              <a:t>.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85800" y="1700213"/>
            <a:ext cx="722313" cy="5191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x&lt;y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1835150" y="1614488"/>
            <a:ext cx="698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甲方以 </a:t>
            </a:r>
            <a:r>
              <a:rPr lang="en-US" altLang="zh-CN" sz="2800" b="1" i="1"/>
              <a:t>x</a:t>
            </a:r>
            <a:r>
              <a:rPr lang="zh-CN" altLang="en-US" sz="2800" b="1"/>
              <a:t>枚导弹攻击乙方 </a:t>
            </a:r>
            <a:r>
              <a:rPr lang="en-US" altLang="zh-CN" sz="2800" b="1" i="1"/>
              <a:t>y</a:t>
            </a:r>
            <a:r>
              <a:rPr lang="zh-CN" altLang="en-US" sz="2800" b="1"/>
              <a:t>个基地中的 </a:t>
            </a:r>
            <a:r>
              <a:rPr lang="en-US" altLang="zh-CN" sz="2800" b="1" i="1"/>
              <a:t>x</a:t>
            </a:r>
            <a:r>
              <a:rPr lang="zh-CN" altLang="en-US" sz="2800" b="1"/>
              <a:t>个</a:t>
            </a:r>
            <a:r>
              <a:rPr lang="en-US" altLang="zh-CN" sz="2800" b="1"/>
              <a:t>,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1908175" y="2636838"/>
            <a:ext cx="1820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=</a:t>
            </a:r>
            <a:r>
              <a:rPr lang="en-US" altLang="zh-CN" sz="2800" b="1" i="1"/>
              <a:t>sx</a:t>
            </a:r>
            <a:r>
              <a:rPr lang="en-US" altLang="zh-CN" sz="2800" b="1"/>
              <a:t>+</a:t>
            </a:r>
            <a:r>
              <a:rPr lang="en-US" altLang="zh-CN" sz="2800" b="1" i="1"/>
              <a:t>y</a:t>
            </a:r>
            <a:r>
              <a:rPr lang="en-US" altLang="zh-CN" sz="2800" b="1"/>
              <a:t>–</a:t>
            </a:r>
            <a:r>
              <a:rPr lang="en-US" altLang="zh-CN" sz="2800" b="1" i="1"/>
              <a:t>x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725488" y="3197225"/>
            <a:ext cx="722312" cy="5191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x=y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1835150" y="3141663"/>
            <a:ext cx="1260475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=</a:t>
            </a:r>
            <a:r>
              <a:rPr lang="en-US" altLang="zh-CN" sz="2800" b="1" i="1"/>
              <a:t>sy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1619250" y="3860800"/>
            <a:ext cx="75247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/>
              <a:t>乙的</a:t>
            </a:r>
            <a:r>
              <a:rPr lang="en-US" altLang="zh-CN" sz="2800" b="1" i="1"/>
              <a:t>x</a:t>
            </a:r>
            <a:r>
              <a:rPr lang="en-US" altLang="zh-CN" sz="2800" b="1"/>
              <a:t>–</a:t>
            </a:r>
            <a:r>
              <a:rPr lang="en-US" altLang="zh-CN" sz="2800" b="1" i="1"/>
              <a:t>y</a:t>
            </a:r>
            <a:r>
              <a:rPr lang="zh-CN" altLang="en-US" sz="2800" b="1"/>
              <a:t>个基地被攻击</a:t>
            </a:r>
            <a:r>
              <a:rPr lang="en-US" altLang="zh-CN" sz="2800" b="1"/>
              <a:t>2</a:t>
            </a:r>
            <a:r>
              <a:rPr lang="zh-CN" altLang="en-US" sz="2800" b="1"/>
              <a:t>次</a:t>
            </a:r>
            <a:r>
              <a:rPr lang="en-US" altLang="zh-CN" sz="2800" b="1"/>
              <a:t>, </a:t>
            </a:r>
            <a:r>
              <a:rPr lang="en-US" altLang="zh-CN" sz="2800" b="1" i="1"/>
              <a:t>s</a:t>
            </a:r>
            <a:r>
              <a:rPr lang="en-US" altLang="zh-CN" sz="2800" b="1" baseline="30000"/>
              <a:t>2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–</a:t>
            </a:r>
            <a:r>
              <a:rPr lang="en-US" altLang="zh-CN" sz="2800" b="1" i="1"/>
              <a:t>y</a:t>
            </a:r>
            <a:r>
              <a:rPr lang="en-US" altLang="zh-CN" sz="2800" b="1"/>
              <a:t>)</a:t>
            </a:r>
            <a:r>
              <a:rPr lang="zh-CN" altLang="en-US" sz="2800" b="1"/>
              <a:t>个未被摧毁</a:t>
            </a:r>
            <a:r>
              <a:rPr lang="en-US" altLang="zh-CN" sz="2800" b="1"/>
              <a:t>;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800" b="1" i="1"/>
              <a:t>y </a:t>
            </a:r>
            <a:r>
              <a:rPr lang="en-US" altLang="zh-CN" sz="2800" b="1"/>
              <a:t>–(</a:t>
            </a:r>
            <a:r>
              <a:rPr lang="en-US" altLang="zh-CN" sz="2800" b="1" i="1"/>
              <a:t>x</a:t>
            </a:r>
            <a:r>
              <a:rPr lang="en-US" altLang="zh-CN" sz="2800" b="1"/>
              <a:t>–</a:t>
            </a:r>
            <a:r>
              <a:rPr lang="en-US" altLang="zh-CN" sz="2800" b="1" i="1"/>
              <a:t>y</a:t>
            </a:r>
            <a:r>
              <a:rPr lang="en-US" altLang="zh-CN" sz="2800" b="1"/>
              <a:t>)=2</a:t>
            </a:r>
            <a:r>
              <a:rPr lang="en-US" altLang="zh-CN" sz="2800" b="1" i="1"/>
              <a:t>y</a:t>
            </a:r>
            <a:r>
              <a:rPr lang="en-US" altLang="zh-CN" sz="2800" b="1"/>
              <a:t>–</a:t>
            </a:r>
            <a:r>
              <a:rPr lang="en-US" altLang="zh-CN" sz="2800" b="1" i="1"/>
              <a:t> x</a:t>
            </a:r>
            <a:r>
              <a:rPr lang="zh-CN" altLang="en-US" sz="2800" b="1"/>
              <a:t>个被攻击</a:t>
            </a:r>
            <a:r>
              <a:rPr lang="en-US" altLang="zh-CN" sz="2800" b="1"/>
              <a:t>1</a:t>
            </a:r>
            <a:r>
              <a:rPr lang="zh-CN" altLang="en-US" sz="2800" b="1"/>
              <a:t>次</a:t>
            </a:r>
            <a:r>
              <a:rPr lang="en-US" altLang="zh-CN" sz="2800" b="1"/>
              <a:t>, </a:t>
            </a:r>
            <a:r>
              <a:rPr lang="en-US" altLang="zh-CN" sz="2800" b="1" i="1"/>
              <a:t>s</a:t>
            </a:r>
            <a:r>
              <a:rPr lang="en-US" altLang="zh-CN" sz="2800" b="1"/>
              <a:t>(2</a:t>
            </a:r>
            <a:r>
              <a:rPr lang="en-US" altLang="zh-CN" sz="2800" b="1" i="1"/>
              <a:t>y</a:t>
            </a:r>
            <a:r>
              <a:rPr lang="en-US" altLang="zh-CN" sz="2800" b="1"/>
              <a:t>–</a:t>
            </a:r>
            <a:r>
              <a:rPr lang="en-US" altLang="zh-CN" sz="2800" b="1" i="1"/>
              <a:t> x </a:t>
            </a:r>
            <a:r>
              <a:rPr lang="en-US" altLang="zh-CN" sz="2800" b="1"/>
              <a:t>)</a:t>
            </a:r>
            <a:r>
              <a:rPr lang="zh-CN" altLang="en-US" sz="2800" b="1"/>
              <a:t>个未被摧毁</a:t>
            </a:r>
            <a:r>
              <a:rPr lang="en-US" altLang="zh-CN" sz="2800" b="1"/>
              <a:t>.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1847850" y="4941888"/>
            <a:ext cx="3300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=</a:t>
            </a:r>
            <a:r>
              <a:rPr lang="en-US" altLang="zh-CN" sz="2800" b="1" i="1"/>
              <a:t> s</a:t>
            </a:r>
            <a:r>
              <a:rPr lang="en-US" altLang="zh-CN" sz="2800" b="1" baseline="30000"/>
              <a:t>2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–</a:t>
            </a:r>
            <a:r>
              <a:rPr lang="en-US" altLang="zh-CN" sz="2800" b="1" i="1"/>
              <a:t>y</a:t>
            </a:r>
            <a:r>
              <a:rPr lang="en-US" altLang="zh-CN" sz="2800" b="1"/>
              <a:t>)+</a:t>
            </a:r>
            <a:r>
              <a:rPr lang="en-US" altLang="zh-CN" sz="2800" b="1" i="1"/>
              <a:t> s</a:t>
            </a:r>
            <a:r>
              <a:rPr lang="en-US" altLang="zh-CN" sz="2800" b="1"/>
              <a:t>(2</a:t>
            </a:r>
            <a:r>
              <a:rPr lang="en-US" altLang="zh-CN" sz="2800" b="1" i="1"/>
              <a:t>y</a:t>
            </a:r>
            <a:r>
              <a:rPr lang="en-US" altLang="zh-CN" sz="2800" b="1"/>
              <a:t>–</a:t>
            </a:r>
            <a:r>
              <a:rPr lang="en-US" altLang="zh-CN" sz="2800" b="1" i="1"/>
              <a:t> x </a:t>
            </a:r>
            <a:r>
              <a:rPr lang="en-US" altLang="zh-CN" sz="2800" b="1"/>
              <a:t>)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561975" y="5791200"/>
            <a:ext cx="914400" cy="5191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/>
              <a:t>=2</a:t>
            </a:r>
            <a:r>
              <a:rPr lang="en-US" altLang="zh-CN" sz="2800" b="1" i="1"/>
              <a:t>y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1979613" y="5734050"/>
            <a:ext cx="12192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=</a:t>
            </a:r>
            <a:r>
              <a:rPr lang="en-US" altLang="zh-CN" sz="2800" b="1" i="1"/>
              <a:t>s</a:t>
            </a:r>
            <a:r>
              <a:rPr lang="en-US" altLang="zh-CN" sz="2800" b="1" baseline="30000"/>
              <a:t>2</a:t>
            </a:r>
            <a:r>
              <a:rPr lang="en-US" altLang="zh-CN" sz="2800" b="1" i="1"/>
              <a:t>y</a:t>
            </a: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28600" y="3900488"/>
            <a:ext cx="1260475" cy="5191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y&lt;x&lt;</a:t>
            </a:r>
            <a:r>
              <a:rPr lang="en-US" altLang="zh-CN" sz="2800" b="1"/>
              <a:t>2</a:t>
            </a:r>
            <a:r>
              <a:rPr lang="en-US" altLang="zh-CN" sz="2800" b="1" i="1"/>
              <a:t>y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219700" y="4876800"/>
            <a:ext cx="3529013" cy="857250"/>
            <a:chOff x="3197" y="3120"/>
            <a:chExt cx="2132" cy="628"/>
          </a:xfrm>
        </p:grpSpPr>
        <p:graphicFrame>
          <p:nvGraphicFramePr>
            <p:cNvPr id="32770" name="Object 19"/>
            <p:cNvGraphicFramePr>
              <a:graphicFrameLocks noChangeAspect="1"/>
            </p:cNvGraphicFramePr>
            <p:nvPr/>
          </p:nvGraphicFramePr>
          <p:xfrm>
            <a:off x="3333" y="3120"/>
            <a:ext cx="199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公式" r:id="rId3" imgW="1333440" imgH="419040" progId="Equation.3">
                    <p:embed/>
                  </p:oleObj>
                </mc:Choice>
                <mc:Fallback>
                  <p:oleObj name="公式" r:id="rId3" imgW="133344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3" y="3120"/>
                          <a:ext cx="1996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4" name="AutoShape 20"/>
            <p:cNvSpPr>
              <a:spLocks noChangeArrowheads="1"/>
            </p:cNvSpPr>
            <p:nvPr/>
          </p:nvSpPr>
          <p:spPr bwMode="auto">
            <a:xfrm>
              <a:off x="3197" y="3294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211638" y="2636838"/>
            <a:ext cx="2366962" cy="519112"/>
            <a:chOff x="2925" y="1519"/>
            <a:chExt cx="1491" cy="477"/>
          </a:xfrm>
        </p:grpSpPr>
        <p:sp>
          <p:nvSpPr>
            <p:cNvPr id="32792" name="Text Box 8"/>
            <p:cNvSpPr txBox="1">
              <a:spLocks noChangeArrowheads="1"/>
            </p:cNvSpPr>
            <p:nvPr/>
          </p:nvSpPr>
          <p:spPr bwMode="auto">
            <a:xfrm>
              <a:off x="3072" y="1519"/>
              <a:ext cx="1344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/>
                <a:t>y</a:t>
              </a:r>
              <a:r>
                <a:rPr lang="en-US" altLang="zh-CN" sz="2800" b="1"/>
                <a:t>= </a:t>
              </a:r>
              <a:r>
                <a:rPr lang="en-US" altLang="zh-CN" sz="2800" b="1" i="1"/>
                <a:t>y</a:t>
              </a:r>
              <a:r>
                <a:rPr lang="en-US" altLang="zh-CN" sz="2800" b="1" baseline="-25000"/>
                <a:t>0</a:t>
              </a:r>
              <a:r>
                <a:rPr lang="en-US" altLang="zh-CN" sz="2800" b="1"/>
                <a:t>+(1–</a:t>
              </a:r>
              <a:r>
                <a:rPr lang="en-US" altLang="zh-CN" sz="2800" b="1" i="1"/>
                <a:t>s</a:t>
              </a:r>
              <a:r>
                <a:rPr lang="en-US" altLang="zh-CN" sz="2800" b="1"/>
                <a:t>)</a:t>
              </a:r>
              <a:r>
                <a:rPr lang="en-US" altLang="zh-CN" sz="2800" b="1" i="1"/>
                <a:t>x</a:t>
              </a:r>
            </a:p>
          </p:txBody>
        </p:sp>
        <p:sp>
          <p:nvSpPr>
            <p:cNvPr id="32793" name="AutoShape 22"/>
            <p:cNvSpPr>
              <a:spLocks noChangeArrowheads="1"/>
            </p:cNvSpPr>
            <p:nvPr/>
          </p:nvSpPr>
          <p:spPr bwMode="auto">
            <a:xfrm>
              <a:off x="2925" y="1616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203700" y="3246438"/>
            <a:ext cx="1447800" cy="519112"/>
            <a:chOff x="2925" y="1906"/>
            <a:chExt cx="912" cy="453"/>
          </a:xfrm>
        </p:grpSpPr>
        <p:sp>
          <p:nvSpPr>
            <p:cNvPr id="32790" name="Text Box 11"/>
            <p:cNvSpPr txBox="1">
              <a:spLocks noChangeArrowheads="1"/>
            </p:cNvSpPr>
            <p:nvPr/>
          </p:nvSpPr>
          <p:spPr bwMode="auto">
            <a:xfrm>
              <a:off x="3072" y="1906"/>
              <a:ext cx="765" cy="45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/>
                <a:t>y</a:t>
              </a:r>
              <a:r>
                <a:rPr lang="en-US" altLang="zh-CN" sz="2800" b="1"/>
                <a:t>=</a:t>
              </a:r>
              <a:r>
                <a:rPr lang="en-US" altLang="zh-CN" sz="2800" b="1" i="1"/>
                <a:t>y</a:t>
              </a:r>
              <a:r>
                <a:rPr lang="en-US" altLang="zh-CN" sz="2800" b="1" baseline="-25000"/>
                <a:t>0</a:t>
              </a:r>
              <a:r>
                <a:rPr lang="en-US" altLang="zh-CN" sz="2800" b="1"/>
                <a:t>/</a:t>
              </a:r>
              <a:r>
                <a:rPr lang="en-US" altLang="zh-CN" sz="2800" b="1" i="1"/>
                <a:t>s</a:t>
              </a:r>
              <a:endParaRPr lang="en-US" altLang="zh-CN" sz="2800" b="1"/>
            </a:p>
          </p:txBody>
        </p:sp>
        <p:sp>
          <p:nvSpPr>
            <p:cNvPr id="32791" name="AutoShape 23"/>
            <p:cNvSpPr>
              <a:spLocks noChangeArrowheads="1"/>
            </p:cNvSpPr>
            <p:nvPr/>
          </p:nvSpPr>
          <p:spPr bwMode="auto">
            <a:xfrm>
              <a:off x="2925" y="1979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211638" y="5734050"/>
            <a:ext cx="1474787" cy="519113"/>
            <a:chOff x="3016" y="3758"/>
            <a:chExt cx="929" cy="414"/>
          </a:xfrm>
        </p:grpSpPr>
        <p:sp>
          <p:nvSpPr>
            <p:cNvPr id="32788" name="Text Box 17"/>
            <p:cNvSpPr txBox="1">
              <a:spLocks noChangeArrowheads="1"/>
            </p:cNvSpPr>
            <p:nvPr/>
          </p:nvSpPr>
          <p:spPr bwMode="auto">
            <a:xfrm>
              <a:off x="3168" y="3758"/>
              <a:ext cx="777" cy="41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/>
                <a:t>y</a:t>
              </a:r>
              <a:r>
                <a:rPr lang="en-US" altLang="zh-CN" sz="2800" b="1"/>
                <a:t>=</a:t>
              </a:r>
              <a:r>
                <a:rPr lang="en-US" altLang="zh-CN" sz="2800" b="1" i="1"/>
                <a:t>y</a:t>
              </a:r>
              <a:r>
                <a:rPr lang="en-US" altLang="zh-CN" sz="2800" b="1" baseline="-25000"/>
                <a:t>0</a:t>
              </a:r>
              <a:r>
                <a:rPr lang="en-US" altLang="zh-CN" sz="2800" b="1"/>
                <a:t>/</a:t>
              </a:r>
              <a:r>
                <a:rPr lang="en-US" altLang="zh-CN" sz="2800" b="1" i="1"/>
                <a:t>s</a:t>
              </a:r>
              <a:r>
                <a:rPr lang="en-US" altLang="zh-CN" sz="2800" b="1" baseline="30000"/>
                <a:t>2</a:t>
              </a:r>
              <a:endParaRPr lang="en-US" altLang="zh-CN" sz="2800" b="1"/>
            </a:p>
          </p:txBody>
        </p:sp>
        <p:sp>
          <p:nvSpPr>
            <p:cNvPr id="32789" name="AutoShape 24"/>
            <p:cNvSpPr>
              <a:spLocks noChangeArrowheads="1"/>
            </p:cNvSpPr>
            <p:nvPr/>
          </p:nvSpPr>
          <p:spPr bwMode="auto">
            <a:xfrm>
              <a:off x="3016" y="3838"/>
              <a:ext cx="91" cy="30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47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10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6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0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60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utoUpdateAnimBg="0"/>
      <p:bldP spid="60420" grpId="0" autoUpdateAnimBg="0"/>
      <p:bldP spid="60421" grpId="0" animBg="1" autoUpdateAnimBg="0"/>
      <p:bldP spid="60422" grpId="0" autoUpdateAnimBg="0"/>
      <p:bldP spid="60423" grpId="0" autoUpdateAnimBg="0"/>
      <p:bldP spid="60425" grpId="0" animBg="1" autoUpdateAnimBg="0"/>
      <p:bldP spid="60426" grpId="0" animBg="1" autoUpdateAnimBg="0"/>
      <p:bldP spid="60429" grpId="0" autoUpdateAnimBg="0"/>
      <p:bldP spid="60431" grpId="0" animBg="1" autoUpdateAnimBg="0"/>
      <p:bldP spid="60432" grpId="0" animBg="1" autoUpdateAnimBg="0"/>
      <p:bldP spid="6043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676400" y="2179638"/>
          <a:ext cx="27432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公式" r:id="rId3" imgW="876240" imgH="393480" progId="Equation.3">
                  <p:embed/>
                </p:oleObj>
              </mc:Choice>
              <mc:Fallback>
                <p:oleObj name="公式" r:id="rId3" imgW="876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79638"/>
                        <a:ext cx="274320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412750" y="2484438"/>
            <a:ext cx="1077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en-US" altLang="zh-CN" sz="2800" b="1"/>
              <a:t>=</a:t>
            </a:r>
            <a:r>
              <a:rPr lang="en-US" altLang="zh-CN" sz="2800" b="1" i="1"/>
              <a:t>a y,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57175" y="549275"/>
            <a:ext cx="1219200" cy="10668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分析模型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571625" y="1570038"/>
            <a:ext cx="1774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3300"/>
                </a:solidFill>
              </a:rPr>
              <a:t>x=y, y</a:t>
            </a:r>
            <a:r>
              <a:rPr lang="en-US" altLang="zh-CN" sz="2800" b="1">
                <a:solidFill>
                  <a:srgbClr val="FF3300"/>
                </a:solidFill>
              </a:rPr>
              <a:t>=</a:t>
            </a:r>
            <a:r>
              <a:rPr lang="en-US" altLang="zh-CN" sz="2800" b="1" i="1">
                <a:solidFill>
                  <a:srgbClr val="FF3300"/>
                </a:solidFill>
              </a:rPr>
              <a:t>y</a:t>
            </a:r>
            <a:r>
              <a:rPr lang="en-US" altLang="zh-CN" sz="2800" b="1" baseline="-25000">
                <a:solidFill>
                  <a:srgbClr val="FF3300"/>
                </a:solidFill>
              </a:rPr>
              <a:t>0</a:t>
            </a:r>
            <a:r>
              <a:rPr lang="en-US" altLang="zh-CN" sz="2800" b="1">
                <a:solidFill>
                  <a:srgbClr val="FF3300"/>
                </a:solidFill>
              </a:rPr>
              <a:t>/</a:t>
            </a:r>
            <a:r>
              <a:rPr lang="en-US" altLang="zh-CN" sz="2800" b="1" i="1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3810000" y="1570038"/>
            <a:ext cx="2357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chemeClr val="accent2"/>
                </a:solidFill>
              </a:rPr>
              <a:t>x</a:t>
            </a:r>
            <a:r>
              <a:rPr lang="en-US" altLang="zh-CN" sz="2800" b="1">
                <a:solidFill>
                  <a:schemeClr val="accent2"/>
                </a:solidFill>
              </a:rPr>
              <a:t>=2</a:t>
            </a:r>
            <a:r>
              <a:rPr lang="en-US" altLang="zh-CN" sz="2800" b="1" i="1">
                <a:solidFill>
                  <a:schemeClr val="accent2"/>
                </a:solidFill>
              </a:rPr>
              <a:t>y,  y</a:t>
            </a:r>
            <a:r>
              <a:rPr lang="en-US" altLang="zh-CN" sz="2800" b="1">
                <a:solidFill>
                  <a:schemeClr val="accent2"/>
                </a:solidFill>
              </a:rPr>
              <a:t>=</a:t>
            </a:r>
            <a:r>
              <a:rPr lang="en-US" altLang="zh-CN" sz="2800" b="1" i="1">
                <a:solidFill>
                  <a:schemeClr val="accent2"/>
                </a:solidFill>
              </a:rPr>
              <a:t>y</a:t>
            </a:r>
            <a:r>
              <a:rPr lang="en-US" altLang="zh-CN" sz="2800" b="1" baseline="-25000">
                <a:solidFill>
                  <a:schemeClr val="accent2"/>
                </a:solidFill>
              </a:rPr>
              <a:t>0</a:t>
            </a:r>
            <a:r>
              <a:rPr lang="en-US" altLang="zh-CN" sz="2800" b="1">
                <a:solidFill>
                  <a:schemeClr val="accent2"/>
                </a:solidFill>
              </a:rPr>
              <a:t>/</a:t>
            </a:r>
            <a:r>
              <a:rPr lang="en-US" altLang="zh-CN" sz="2800" b="1" i="1">
                <a:solidFill>
                  <a:schemeClr val="accent2"/>
                </a:solidFill>
              </a:rPr>
              <a:t>s</a:t>
            </a:r>
            <a:r>
              <a:rPr lang="en-US" altLang="zh-CN" sz="2800" b="1" baseline="30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5060950" y="2346325"/>
            <a:ext cx="1717675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~</a:t>
            </a:r>
            <a:r>
              <a:rPr lang="zh-CN" altLang="en-US" sz="2800" b="1"/>
              <a:t>威慑值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7086600" y="2332038"/>
            <a:ext cx="17526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s~</a:t>
            </a:r>
            <a:r>
              <a:rPr lang="zh-CN" altLang="en-US" sz="2800" b="1"/>
              <a:t>残存率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66800" y="4400550"/>
            <a:ext cx="2895600" cy="1162050"/>
            <a:chOff x="240" y="1584"/>
            <a:chExt cx="1824" cy="732"/>
          </a:xfrm>
        </p:grpSpPr>
        <p:sp>
          <p:nvSpPr>
            <p:cNvPr id="33824" name="Freeform 11"/>
            <p:cNvSpPr>
              <a:spLocks/>
            </p:cNvSpPr>
            <p:nvPr/>
          </p:nvSpPr>
          <p:spPr bwMode="auto">
            <a:xfrm>
              <a:off x="240" y="1584"/>
              <a:ext cx="1824" cy="732"/>
            </a:xfrm>
            <a:custGeom>
              <a:avLst/>
              <a:gdLst>
                <a:gd name="T0" fmla="*/ 0 w 1380"/>
                <a:gd name="T1" fmla="*/ 732 h 780"/>
                <a:gd name="T2" fmla="*/ 285 w 1380"/>
                <a:gd name="T3" fmla="*/ 541 h 780"/>
                <a:gd name="T4" fmla="*/ 523 w 1380"/>
                <a:gd name="T5" fmla="*/ 405 h 780"/>
                <a:gd name="T6" fmla="*/ 745 w 1380"/>
                <a:gd name="T7" fmla="*/ 304 h 780"/>
                <a:gd name="T8" fmla="*/ 1047 w 1380"/>
                <a:gd name="T9" fmla="*/ 180 h 780"/>
                <a:gd name="T10" fmla="*/ 1348 w 1380"/>
                <a:gd name="T11" fmla="*/ 79 h 780"/>
                <a:gd name="T12" fmla="*/ 1618 w 1380"/>
                <a:gd name="T13" fmla="*/ 23 h 780"/>
                <a:gd name="T14" fmla="*/ 1824 w 1380"/>
                <a:gd name="T15" fmla="*/ 0 h 7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0"/>
                <a:gd name="T25" fmla="*/ 0 h 780"/>
                <a:gd name="T26" fmla="*/ 1380 w 1380"/>
                <a:gd name="T27" fmla="*/ 780 h 7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0" h="780">
                  <a:moveTo>
                    <a:pt x="0" y="780"/>
                  </a:moveTo>
                  <a:cubicBezTo>
                    <a:pt x="36" y="746"/>
                    <a:pt x="150" y="634"/>
                    <a:pt x="216" y="576"/>
                  </a:cubicBezTo>
                  <a:cubicBezTo>
                    <a:pt x="282" y="518"/>
                    <a:pt x="338" y="474"/>
                    <a:pt x="396" y="432"/>
                  </a:cubicBezTo>
                  <a:cubicBezTo>
                    <a:pt x="454" y="390"/>
                    <a:pt x="498" y="364"/>
                    <a:pt x="564" y="324"/>
                  </a:cubicBezTo>
                  <a:cubicBezTo>
                    <a:pt x="630" y="284"/>
                    <a:pt x="716" y="232"/>
                    <a:pt x="792" y="192"/>
                  </a:cubicBezTo>
                  <a:cubicBezTo>
                    <a:pt x="868" y="152"/>
                    <a:pt x="948" y="112"/>
                    <a:pt x="1020" y="84"/>
                  </a:cubicBezTo>
                  <a:cubicBezTo>
                    <a:pt x="1092" y="56"/>
                    <a:pt x="1164" y="38"/>
                    <a:pt x="1224" y="24"/>
                  </a:cubicBezTo>
                  <a:cubicBezTo>
                    <a:pt x="1284" y="10"/>
                    <a:pt x="1348" y="5"/>
                    <a:pt x="138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5" name="Text Box 12"/>
            <p:cNvSpPr txBox="1">
              <a:spLocks noChangeArrowheads="1"/>
            </p:cNvSpPr>
            <p:nvPr/>
          </p:nvSpPr>
          <p:spPr bwMode="auto">
            <a:xfrm>
              <a:off x="528" y="1632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/>
                <a:t>=</a:t>
              </a:r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</a:p>
          </p:txBody>
        </p:sp>
      </p:grp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4716463" y="3213100"/>
            <a:ext cx="40322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1"/>
              <a:t>利用微积分知识可知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2800" b="1" i="1"/>
              <a:t>y</a:t>
            </a:r>
            <a:r>
              <a:rPr lang="zh-CN" altLang="en-US" sz="2800" b="1"/>
              <a:t>是一条上凸的曲线，且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4500563" y="4437063"/>
            <a:ext cx="4343400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i="1"/>
              <a:t> y</a:t>
            </a:r>
            <a:r>
              <a:rPr lang="en-US" altLang="zh-CN" sz="2800" b="1" baseline="-25000"/>
              <a:t>0</a:t>
            </a:r>
            <a:r>
              <a:rPr lang="zh-CN" altLang="en-US" sz="2800" b="1"/>
              <a:t>变大，曲线上移、变陡</a:t>
            </a:r>
            <a:r>
              <a:rPr lang="en-US" altLang="zh-CN" sz="2800" b="1"/>
              <a:t>.</a:t>
            </a: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4500563" y="5075238"/>
            <a:ext cx="4414837" cy="519112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 i="1"/>
              <a:t> s</a:t>
            </a:r>
            <a:r>
              <a:rPr lang="zh-CN" altLang="en-US" sz="2800" b="1"/>
              <a:t>变大，</a:t>
            </a:r>
            <a:r>
              <a:rPr lang="en-US" altLang="zh-CN" sz="2800" b="1" i="1"/>
              <a:t>y</a:t>
            </a:r>
            <a:r>
              <a:rPr lang="zh-CN" altLang="en-US" sz="2800" b="1"/>
              <a:t>减小，曲线变平</a:t>
            </a:r>
            <a:r>
              <a:rPr lang="en-US" altLang="zh-CN" sz="2800" b="1"/>
              <a:t>.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84213" y="3500438"/>
            <a:ext cx="4114800" cy="2743200"/>
            <a:chOff x="432" y="2208"/>
            <a:chExt cx="2592" cy="1728"/>
          </a:xfrm>
        </p:grpSpPr>
        <p:sp>
          <p:nvSpPr>
            <p:cNvPr id="33818" name="Line 18"/>
            <p:cNvSpPr>
              <a:spLocks noChangeShapeType="1"/>
            </p:cNvSpPr>
            <p:nvPr/>
          </p:nvSpPr>
          <p:spPr bwMode="auto">
            <a:xfrm>
              <a:off x="672" y="3744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9" name="Text Box 19"/>
            <p:cNvSpPr txBox="1">
              <a:spLocks noChangeArrowheads="1"/>
            </p:cNvSpPr>
            <p:nvPr/>
          </p:nvSpPr>
          <p:spPr bwMode="auto">
            <a:xfrm>
              <a:off x="2592" y="364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</a:p>
          </p:txBody>
        </p:sp>
        <p:sp>
          <p:nvSpPr>
            <p:cNvPr id="33820" name="Text Box 20"/>
            <p:cNvSpPr txBox="1">
              <a:spLocks noChangeArrowheads="1"/>
            </p:cNvSpPr>
            <p:nvPr/>
          </p:nvSpPr>
          <p:spPr bwMode="auto">
            <a:xfrm>
              <a:off x="480" y="220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</a:p>
          </p:txBody>
        </p:sp>
        <p:sp>
          <p:nvSpPr>
            <p:cNvPr id="33821" name="Text Box 21"/>
            <p:cNvSpPr txBox="1">
              <a:spLocks noChangeArrowheads="1"/>
            </p:cNvSpPr>
            <p:nvPr/>
          </p:nvSpPr>
          <p:spPr bwMode="auto">
            <a:xfrm>
              <a:off x="480" y="360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O</a:t>
              </a:r>
            </a:p>
          </p:txBody>
        </p:sp>
        <p:sp>
          <p:nvSpPr>
            <p:cNvPr id="33822" name="Text Box 22"/>
            <p:cNvSpPr txBox="1">
              <a:spLocks noChangeArrowheads="1"/>
            </p:cNvSpPr>
            <p:nvPr/>
          </p:nvSpPr>
          <p:spPr bwMode="auto">
            <a:xfrm>
              <a:off x="432" y="331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 baseline="-25000"/>
                <a:t>0</a:t>
              </a:r>
              <a:endParaRPr lang="en-US" altLang="zh-CN" i="1"/>
            </a:p>
          </p:txBody>
        </p:sp>
        <p:sp>
          <p:nvSpPr>
            <p:cNvPr id="33823" name="Line 23"/>
            <p:cNvSpPr>
              <a:spLocks noChangeShapeType="1"/>
            </p:cNvSpPr>
            <p:nvPr/>
          </p:nvSpPr>
          <p:spPr bwMode="auto">
            <a:xfrm flipV="1">
              <a:off x="672" y="230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1489075" y="808038"/>
            <a:ext cx="2828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3300"/>
                </a:solidFill>
              </a:rPr>
              <a:t>x&lt;y,  y</a:t>
            </a:r>
            <a:r>
              <a:rPr lang="en-US" altLang="zh-CN" sz="2800" b="1">
                <a:solidFill>
                  <a:srgbClr val="FF3300"/>
                </a:solidFill>
              </a:rPr>
              <a:t>= </a:t>
            </a:r>
            <a:r>
              <a:rPr lang="en-US" altLang="zh-CN" sz="2800" b="1" i="1">
                <a:solidFill>
                  <a:srgbClr val="FF3300"/>
                </a:solidFill>
              </a:rPr>
              <a:t>y</a:t>
            </a:r>
            <a:r>
              <a:rPr lang="en-US" altLang="zh-CN" sz="2800" b="1" baseline="-25000">
                <a:solidFill>
                  <a:srgbClr val="FF3300"/>
                </a:solidFill>
              </a:rPr>
              <a:t>0</a:t>
            </a:r>
            <a:r>
              <a:rPr lang="en-US" altLang="zh-CN" sz="2800" b="1">
                <a:solidFill>
                  <a:srgbClr val="FF3300"/>
                </a:solidFill>
              </a:rPr>
              <a:t>+(1–</a:t>
            </a:r>
            <a:r>
              <a:rPr lang="en-US" altLang="zh-CN" sz="2800" b="1" i="1">
                <a:solidFill>
                  <a:srgbClr val="FF3300"/>
                </a:solidFill>
              </a:rPr>
              <a:t>s</a:t>
            </a:r>
            <a:r>
              <a:rPr lang="en-US" altLang="zh-CN" sz="2800" b="1">
                <a:solidFill>
                  <a:srgbClr val="FF3300"/>
                </a:solidFill>
              </a:rPr>
              <a:t>)</a:t>
            </a:r>
            <a:r>
              <a:rPr lang="en-US" altLang="zh-CN" sz="2800" b="1" i="1">
                <a:solidFill>
                  <a:srgbClr val="FF3300"/>
                </a:solidFill>
              </a:rPr>
              <a:t>x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066800" y="3763963"/>
            <a:ext cx="1981200" cy="2179637"/>
            <a:chOff x="672" y="2371"/>
            <a:chExt cx="1248" cy="1373"/>
          </a:xfrm>
        </p:grpSpPr>
        <p:sp>
          <p:nvSpPr>
            <p:cNvPr id="33815" name="Line 29"/>
            <p:cNvSpPr>
              <a:spLocks noChangeShapeType="1"/>
            </p:cNvSpPr>
            <p:nvPr/>
          </p:nvSpPr>
          <p:spPr bwMode="auto">
            <a:xfrm flipV="1">
              <a:off x="672" y="2544"/>
              <a:ext cx="1248" cy="12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Line 30"/>
            <p:cNvSpPr>
              <a:spLocks noChangeShapeType="1"/>
            </p:cNvSpPr>
            <p:nvPr/>
          </p:nvSpPr>
          <p:spPr bwMode="auto">
            <a:xfrm flipV="1">
              <a:off x="672" y="3120"/>
              <a:ext cx="624" cy="38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7" name="Text Box 31"/>
            <p:cNvSpPr txBox="1">
              <a:spLocks noChangeArrowheads="1"/>
            </p:cNvSpPr>
            <p:nvPr/>
          </p:nvSpPr>
          <p:spPr bwMode="auto">
            <a:xfrm>
              <a:off x="1421" y="2371"/>
              <a:ext cx="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x=y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066800" y="3687763"/>
            <a:ext cx="3276600" cy="2255837"/>
            <a:chOff x="672" y="2323"/>
            <a:chExt cx="2064" cy="1421"/>
          </a:xfrm>
        </p:grpSpPr>
        <p:sp>
          <p:nvSpPr>
            <p:cNvPr id="33812" name="Line 33"/>
            <p:cNvSpPr>
              <a:spLocks noChangeShapeType="1"/>
            </p:cNvSpPr>
            <p:nvPr/>
          </p:nvSpPr>
          <p:spPr bwMode="auto">
            <a:xfrm flipV="1">
              <a:off x="672" y="2592"/>
              <a:ext cx="1776" cy="115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3" name="Line 34"/>
            <p:cNvSpPr>
              <a:spLocks noChangeShapeType="1"/>
            </p:cNvSpPr>
            <p:nvPr/>
          </p:nvSpPr>
          <p:spPr bwMode="auto">
            <a:xfrm flipV="1">
              <a:off x="1296" y="2832"/>
              <a:ext cx="768" cy="28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4" name="Text Box 35"/>
            <p:cNvSpPr txBox="1">
              <a:spLocks noChangeArrowheads="1"/>
            </p:cNvSpPr>
            <p:nvPr/>
          </p:nvSpPr>
          <p:spPr bwMode="auto">
            <a:xfrm>
              <a:off x="2246" y="2323"/>
              <a:ext cx="4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chemeClr val="accent2"/>
                  </a:solidFill>
                </a:rPr>
                <a:t>x</a:t>
              </a:r>
              <a:r>
                <a:rPr lang="en-US" altLang="zh-CN">
                  <a:solidFill>
                    <a:schemeClr val="accent2"/>
                  </a:solidFill>
                </a:rPr>
                <a:t>=2</a:t>
              </a:r>
              <a:r>
                <a:rPr lang="en-US" altLang="zh-CN" i="1">
                  <a:solidFill>
                    <a:schemeClr val="accent2"/>
                  </a:solidFill>
                </a:rPr>
                <a:t>y</a:t>
              </a:r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4572000" y="620713"/>
            <a:ext cx="4176713" cy="927100"/>
            <a:chOff x="2873" y="73"/>
            <a:chExt cx="2638" cy="585"/>
          </a:xfrm>
        </p:grpSpPr>
        <p:sp>
          <p:nvSpPr>
            <p:cNvPr id="33811" name="Text Box 26"/>
            <p:cNvSpPr txBox="1">
              <a:spLocks noChangeArrowheads="1"/>
            </p:cNvSpPr>
            <p:nvPr/>
          </p:nvSpPr>
          <p:spPr bwMode="auto">
            <a:xfrm>
              <a:off x="2873" y="211"/>
              <a:ext cx="7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accent2"/>
                  </a:solidFill>
                </a:rPr>
                <a:t>y&lt;x&lt;</a:t>
              </a:r>
              <a:r>
                <a:rPr lang="en-US" altLang="zh-CN" b="1">
                  <a:solidFill>
                    <a:schemeClr val="accent2"/>
                  </a:solidFill>
                </a:rPr>
                <a:t>2</a:t>
              </a:r>
              <a:r>
                <a:rPr lang="en-US" altLang="zh-CN" b="1" i="1">
                  <a:solidFill>
                    <a:schemeClr val="accent2"/>
                  </a:solidFill>
                </a:rPr>
                <a:t>y,</a:t>
              </a:r>
            </a:p>
          </p:txBody>
        </p:sp>
        <p:graphicFrame>
          <p:nvGraphicFramePr>
            <p:cNvPr id="33795" name="Object 37"/>
            <p:cNvGraphicFramePr>
              <a:graphicFrameLocks noChangeAspect="1"/>
            </p:cNvGraphicFramePr>
            <p:nvPr/>
          </p:nvGraphicFramePr>
          <p:xfrm>
            <a:off x="3651" y="73"/>
            <a:ext cx="1860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公式" r:id="rId5" imgW="1333440" imgH="419040" progId="Equation.3">
                    <p:embed/>
                  </p:oleObj>
                </mc:Choice>
                <mc:Fallback>
                  <p:oleObj name="公式" r:id="rId5" imgW="133344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73"/>
                          <a:ext cx="1860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8504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10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10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utoUpdateAnimBg="0"/>
      <p:bldP spid="61446" grpId="0" autoUpdateAnimBg="0"/>
      <p:bldP spid="61447" grpId="0" autoUpdateAnimBg="0"/>
      <p:bldP spid="61448" grpId="0" animBg="1"/>
      <p:bldP spid="61449" grpId="0" animBg="1"/>
      <p:bldP spid="61453" grpId="0" animBg="1" autoUpdateAnimBg="0"/>
      <p:bldP spid="61454" grpId="0" animBg="1"/>
      <p:bldP spid="61455" grpId="0" animBg="1"/>
      <p:bldP spid="6146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81000" y="1371600"/>
            <a:ext cx="8153400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甲方增加经费保护及疏散工业、交通中心等目标</a:t>
            </a:r>
            <a:r>
              <a:rPr lang="en-US" altLang="zh-CN" sz="2800" b="1"/>
              <a:t>.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066800" y="202565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乙方威慑值 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zh-CN" altLang="en-US" sz="2800" b="1"/>
              <a:t>变大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76800" y="2209800"/>
            <a:ext cx="3962400" cy="2743200"/>
            <a:chOff x="3072" y="1392"/>
            <a:chExt cx="2496" cy="1728"/>
          </a:xfrm>
        </p:grpSpPr>
        <p:sp>
          <p:nvSpPr>
            <p:cNvPr id="34834" name="Line 5"/>
            <p:cNvSpPr>
              <a:spLocks noChangeShapeType="1"/>
            </p:cNvSpPr>
            <p:nvPr/>
          </p:nvSpPr>
          <p:spPr bwMode="auto">
            <a:xfrm>
              <a:off x="3312" y="2928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Line 6"/>
            <p:cNvSpPr>
              <a:spLocks noChangeShapeType="1"/>
            </p:cNvSpPr>
            <p:nvPr/>
          </p:nvSpPr>
          <p:spPr bwMode="auto">
            <a:xfrm flipV="1">
              <a:off x="3312" y="153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6" name="Freeform 7"/>
            <p:cNvSpPr>
              <a:spLocks/>
            </p:cNvSpPr>
            <p:nvPr/>
          </p:nvSpPr>
          <p:spPr bwMode="auto">
            <a:xfrm>
              <a:off x="3312" y="1872"/>
              <a:ext cx="1536" cy="828"/>
            </a:xfrm>
            <a:custGeom>
              <a:avLst/>
              <a:gdLst>
                <a:gd name="T0" fmla="*/ 0 w 1380"/>
                <a:gd name="T1" fmla="*/ 828 h 780"/>
                <a:gd name="T2" fmla="*/ 240 w 1380"/>
                <a:gd name="T3" fmla="*/ 611 h 780"/>
                <a:gd name="T4" fmla="*/ 441 w 1380"/>
                <a:gd name="T5" fmla="*/ 459 h 780"/>
                <a:gd name="T6" fmla="*/ 628 w 1380"/>
                <a:gd name="T7" fmla="*/ 344 h 780"/>
                <a:gd name="T8" fmla="*/ 882 w 1380"/>
                <a:gd name="T9" fmla="*/ 204 h 780"/>
                <a:gd name="T10" fmla="*/ 1135 w 1380"/>
                <a:gd name="T11" fmla="*/ 89 h 780"/>
                <a:gd name="T12" fmla="*/ 1362 w 1380"/>
                <a:gd name="T13" fmla="*/ 25 h 780"/>
                <a:gd name="T14" fmla="*/ 1536 w 1380"/>
                <a:gd name="T15" fmla="*/ 0 h 7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0"/>
                <a:gd name="T25" fmla="*/ 0 h 780"/>
                <a:gd name="T26" fmla="*/ 1380 w 1380"/>
                <a:gd name="T27" fmla="*/ 780 h 7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0" h="780">
                  <a:moveTo>
                    <a:pt x="0" y="780"/>
                  </a:moveTo>
                  <a:cubicBezTo>
                    <a:pt x="36" y="746"/>
                    <a:pt x="150" y="634"/>
                    <a:pt x="216" y="576"/>
                  </a:cubicBezTo>
                  <a:cubicBezTo>
                    <a:pt x="282" y="518"/>
                    <a:pt x="338" y="474"/>
                    <a:pt x="396" y="432"/>
                  </a:cubicBezTo>
                  <a:cubicBezTo>
                    <a:pt x="454" y="390"/>
                    <a:pt x="498" y="364"/>
                    <a:pt x="564" y="324"/>
                  </a:cubicBezTo>
                  <a:cubicBezTo>
                    <a:pt x="630" y="284"/>
                    <a:pt x="716" y="232"/>
                    <a:pt x="792" y="192"/>
                  </a:cubicBezTo>
                  <a:cubicBezTo>
                    <a:pt x="868" y="152"/>
                    <a:pt x="948" y="112"/>
                    <a:pt x="1020" y="84"/>
                  </a:cubicBezTo>
                  <a:cubicBezTo>
                    <a:pt x="1092" y="56"/>
                    <a:pt x="1164" y="38"/>
                    <a:pt x="1224" y="24"/>
                  </a:cubicBezTo>
                  <a:cubicBezTo>
                    <a:pt x="1284" y="10"/>
                    <a:pt x="1348" y="5"/>
                    <a:pt x="138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7" name="Text Box 8"/>
            <p:cNvSpPr txBox="1">
              <a:spLocks noChangeArrowheads="1"/>
            </p:cNvSpPr>
            <p:nvPr/>
          </p:nvSpPr>
          <p:spPr bwMode="auto">
            <a:xfrm>
              <a:off x="5136" y="283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</a:p>
          </p:txBody>
        </p:sp>
        <p:sp>
          <p:nvSpPr>
            <p:cNvPr id="34838" name="Text Box 9"/>
            <p:cNvSpPr txBox="1">
              <a:spLocks noChangeArrowheads="1"/>
            </p:cNvSpPr>
            <p:nvPr/>
          </p:nvSpPr>
          <p:spPr bwMode="auto">
            <a:xfrm>
              <a:off x="3120" y="139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</a:p>
          </p:txBody>
        </p:sp>
        <p:sp>
          <p:nvSpPr>
            <p:cNvPr id="34839" name="Text Box 10"/>
            <p:cNvSpPr txBox="1">
              <a:spLocks noChangeArrowheads="1"/>
            </p:cNvSpPr>
            <p:nvPr/>
          </p:nvSpPr>
          <p:spPr bwMode="auto">
            <a:xfrm>
              <a:off x="3120" y="278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O</a:t>
              </a:r>
            </a:p>
          </p:txBody>
        </p:sp>
        <p:sp>
          <p:nvSpPr>
            <p:cNvPr id="34840" name="Freeform 11"/>
            <p:cNvSpPr>
              <a:spLocks/>
            </p:cNvSpPr>
            <p:nvPr/>
          </p:nvSpPr>
          <p:spPr bwMode="auto">
            <a:xfrm>
              <a:off x="3888" y="1488"/>
              <a:ext cx="720" cy="1440"/>
            </a:xfrm>
            <a:custGeom>
              <a:avLst/>
              <a:gdLst>
                <a:gd name="T0" fmla="*/ 0 w 684"/>
                <a:gd name="T1" fmla="*/ 1440 h 1260"/>
                <a:gd name="T2" fmla="*/ 291 w 684"/>
                <a:gd name="T3" fmla="*/ 1083 h 1260"/>
                <a:gd name="T4" fmla="*/ 480 w 684"/>
                <a:gd name="T5" fmla="*/ 782 h 1260"/>
                <a:gd name="T6" fmla="*/ 568 w 684"/>
                <a:gd name="T7" fmla="*/ 576 h 1260"/>
                <a:gd name="T8" fmla="*/ 669 w 684"/>
                <a:gd name="T9" fmla="*/ 302 h 1260"/>
                <a:gd name="T10" fmla="*/ 720 w 684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4"/>
                <a:gd name="T19" fmla="*/ 0 h 1260"/>
                <a:gd name="T20" fmla="*/ 684 w 684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4" h="1260">
                  <a:moveTo>
                    <a:pt x="0" y="1260"/>
                  </a:moveTo>
                  <a:cubicBezTo>
                    <a:pt x="46" y="1208"/>
                    <a:pt x="200" y="1044"/>
                    <a:pt x="276" y="948"/>
                  </a:cubicBezTo>
                  <a:cubicBezTo>
                    <a:pt x="352" y="852"/>
                    <a:pt x="412" y="758"/>
                    <a:pt x="456" y="684"/>
                  </a:cubicBezTo>
                  <a:cubicBezTo>
                    <a:pt x="500" y="610"/>
                    <a:pt x="510" y="574"/>
                    <a:pt x="540" y="504"/>
                  </a:cubicBezTo>
                  <a:cubicBezTo>
                    <a:pt x="570" y="434"/>
                    <a:pt x="612" y="348"/>
                    <a:pt x="636" y="264"/>
                  </a:cubicBezTo>
                  <a:cubicBezTo>
                    <a:pt x="660" y="180"/>
                    <a:pt x="674" y="55"/>
                    <a:pt x="6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1" name="Text Box 12"/>
            <p:cNvSpPr txBox="1">
              <a:spLocks noChangeArrowheads="1"/>
            </p:cNvSpPr>
            <p:nvPr/>
          </p:nvSpPr>
          <p:spPr bwMode="auto">
            <a:xfrm>
              <a:off x="3072" y="249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 baseline="-25000"/>
                <a:t>0</a:t>
              </a:r>
              <a:endParaRPr lang="en-US" altLang="zh-CN" i="1"/>
            </a:p>
          </p:txBody>
        </p:sp>
        <p:sp>
          <p:nvSpPr>
            <p:cNvPr id="34842" name="Text Box 13"/>
            <p:cNvSpPr txBox="1">
              <a:spLocks noChangeArrowheads="1"/>
            </p:cNvSpPr>
            <p:nvPr/>
          </p:nvSpPr>
          <p:spPr bwMode="auto">
            <a:xfrm>
              <a:off x="3744" y="283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 baseline="-25000"/>
                <a:t>0</a:t>
              </a:r>
              <a:endParaRPr lang="en-US" altLang="zh-CN" i="1"/>
            </a:p>
          </p:txBody>
        </p:sp>
        <p:sp>
          <p:nvSpPr>
            <p:cNvPr id="34843" name="Text Box 14"/>
            <p:cNvSpPr txBox="1">
              <a:spLocks noChangeArrowheads="1"/>
            </p:cNvSpPr>
            <p:nvPr/>
          </p:nvSpPr>
          <p:spPr bwMode="auto">
            <a:xfrm>
              <a:off x="4464" y="1872"/>
              <a:ext cx="7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P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 i="1" baseline="-25000"/>
                <a:t>m</a:t>
              </a:r>
              <a:r>
                <a:rPr lang="en-US" altLang="zh-CN"/>
                <a:t>,</a:t>
              </a:r>
              <a:r>
                <a:rPr lang="en-US" altLang="zh-CN" i="1"/>
                <a:t>y</a:t>
              </a:r>
              <a:r>
                <a:rPr lang="en-US" altLang="zh-CN" i="1" baseline="-25000"/>
                <a:t>m</a:t>
              </a:r>
              <a:r>
                <a:rPr lang="en-US" altLang="zh-CN"/>
                <a:t>)</a:t>
              </a:r>
            </a:p>
          </p:txBody>
        </p:sp>
        <p:sp>
          <p:nvSpPr>
            <p:cNvPr id="34844" name="Text Box 15"/>
            <p:cNvSpPr txBox="1">
              <a:spLocks noChangeArrowheads="1"/>
            </p:cNvSpPr>
            <p:nvPr/>
          </p:nvSpPr>
          <p:spPr bwMode="auto">
            <a:xfrm>
              <a:off x="4272" y="2352"/>
              <a:ext cx="6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/>
                <a:t>=</a:t>
              </a:r>
              <a:r>
                <a:rPr lang="en-US" altLang="zh-CN" i="1"/>
                <a:t>g</a:t>
              </a:r>
              <a:r>
                <a:rPr lang="en-US" altLang="zh-CN"/>
                <a:t>(</a:t>
              </a:r>
              <a:r>
                <a:rPr lang="en-US" altLang="zh-CN" i="1"/>
                <a:t>y</a:t>
              </a:r>
              <a:r>
                <a:rPr lang="en-US" altLang="zh-CN"/>
                <a:t>)</a:t>
              </a:r>
            </a:p>
          </p:txBody>
        </p:sp>
        <p:sp>
          <p:nvSpPr>
            <p:cNvPr id="34845" name="Text Box 16"/>
            <p:cNvSpPr txBox="1">
              <a:spLocks noChangeArrowheads="1"/>
            </p:cNvSpPr>
            <p:nvPr/>
          </p:nvSpPr>
          <p:spPr bwMode="auto">
            <a:xfrm>
              <a:off x="3456" y="2448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/>
                <a:t>=</a:t>
              </a:r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</a:p>
          </p:txBody>
        </p:sp>
      </p:grpSp>
      <p:sp>
        <p:nvSpPr>
          <p:cNvPr id="62481" name="Freeform 17"/>
          <p:cNvSpPr>
            <a:spLocks/>
          </p:cNvSpPr>
          <p:nvPr/>
        </p:nvSpPr>
        <p:spPr bwMode="auto">
          <a:xfrm>
            <a:off x="5257800" y="2495550"/>
            <a:ext cx="2362200" cy="1466850"/>
          </a:xfrm>
          <a:custGeom>
            <a:avLst/>
            <a:gdLst>
              <a:gd name="T0" fmla="*/ 0 w 1380"/>
              <a:gd name="T1" fmla="*/ 1466850 h 780"/>
              <a:gd name="T2" fmla="*/ 369736 w 1380"/>
              <a:gd name="T3" fmla="*/ 1083212 h 780"/>
              <a:gd name="T4" fmla="*/ 677849 w 1380"/>
              <a:gd name="T5" fmla="*/ 812409 h 780"/>
              <a:gd name="T6" fmla="*/ 965421 w 1380"/>
              <a:gd name="T7" fmla="*/ 609307 h 780"/>
              <a:gd name="T8" fmla="*/ 1355697 w 1380"/>
              <a:gd name="T9" fmla="*/ 361071 h 780"/>
              <a:gd name="T10" fmla="*/ 1745974 w 1380"/>
              <a:gd name="T11" fmla="*/ 157968 h 780"/>
              <a:gd name="T12" fmla="*/ 2095169 w 1380"/>
              <a:gd name="T13" fmla="*/ 45134 h 780"/>
              <a:gd name="T14" fmla="*/ 2362200 w 1380"/>
              <a:gd name="T15" fmla="*/ 0 h 7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80"/>
              <a:gd name="T25" fmla="*/ 0 h 780"/>
              <a:gd name="T26" fmla="*/ 1380 w 1380"/>
              <a:gd name="T27" fmla="*/ 780 h 7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80" h="780">
                <a:moveTo>
                  <a:pt x="0" y="780"/>
                </a:moveTo>
                <a:cubicBezTo>
                  <a:pt x="36" y="746"/>
                  <a:pt x="150" y="634"/>
                  <a:pt x="216" y="576"/>
                </a:cubicBezTo>
                <a:cubicBezTo>
                  <a:pt x="282" y="518"/>
                  <a:pt x="338" y="474"/>
                  <a:pt x="396" y="432"/>
                </a:cubicBezTo>
                <a:cubicBezTo>
                  <a:pt x="454" y="390"/>
                  <a:pt x="498" y="364"/>
                  <a:pt x="564" y="324"/>
                </a:cubicBezTo>
                <a:cubicBezTo>
                  <a:pt x="630" y="284"/>
                  <a:pt x="716" y="232"/>
                  <a:pt x="792" y="192"/>
                </a:cubicBezTo>
                <a:cubicBezTo>
                  <a:pt x="868" y="152"/>
                  <a:pt x="948" y="112"/>
                  <a:pt x="1020" y="84"/>
                </a:cubicBezTo>
                <a:cubicBezTo>
                  <a:pt x="1092" y="56"/>
                  <a:pt x="1164" y="38"/>
                  <a:pt x="1224" y="24"/>
                </a:cubicBezTo>
                <a:cubicBezTo>
                  <a:pt x="1284" y="10"/>
                  <a:pt x="1348" y="5"/>
                  <a:pt x="1380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2482" name="Object 18"/>
          <p:cNvGraphicFramePr>
            <a:graphicFrameLocks noChangeAspect="1"/>
          </p:cNvGraphicFramePr>
          <p:nvPr/>
        </p:nvGraphicFramePr>
        <p:xfrm>
          <a:off x="1143000" y="4648200"/>
          <a:ext cx="25908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公式" r:id="rId3" imgW="1054080" imgH="228600" progId="Equation.3">
                  <p:embed/>
                </p:oleObj>
              </mc:Choice>
              <mc:Fallback>
                <p:oleObj name="公式" r:id="rId3" imgW="105408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648200"/>
                        <a:ext cx="25908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1214438" y="5562600"/>
            <a:ext cx="6702425" cy="519113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</a:rPr>
              <a:t>甲方的被动防御也会使双方军备竞赛升级</a:t>
            </a:r>
            <a:r>
              <a:rPr lang="en-US" altLang="zh-CN" sz="2800" b="1">
                <a:ea typeface="楷体_GB2312" pitchFamily="49" charset="-122"/>
              </a:rPr>
              <a:t>.</a:t>
            </a:r>
          </a:p>
        </p:txBody>
      </p:sp>
      <p:graphicFrame>
        <p:nvGraphicFramePr>
          <p:cNvPr id="62484" name="Object 20"/>
          <p:cNvGraphicFramePr>
            <a:graphicFrameLocks noChangeAspect="1"/>
          </p:cNvGraphicFramePr>
          <p:nvPr/>
        </p:nvGraphicFramePr>
        <p:xfrm>
          <a:off x="7391400" y="2176463"/>
          <a:ext cx="12192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公式" r:id="rId5" imgW="672840" imgH="228600" progId="Equation.3">
                  <p:embed/>
                </p:oleObj>
              </mc:Choice>
              <mc:Fallback>
                <p:oleObj name="公式" r:id="rId5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176463"/>
                        <a:ext cx="12192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5" name="Text Box 21"/>
          <p:cNvSpPr txBox="1">
            <a:spLocks noChangeArrowheads="1"/>
          </p:cNvSpPr>
          <p:nvPr/>
        </p:nvSpPr>
        <p:spPr bwMode="auto">
          <a:xfrm>
            <a:off x="1019175" y="2590800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（其他因素不变）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1147763" y="3276600"/>
            <a:ext cx="331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乙安全线 </a:t>
            </a:r>
            <a:r>
              <a:rPr lang="en-US" altLang="zh-CN" sz="2800" b="1" i="1"/>
              <a:t>y</a:t>
            </a:r>
            <a:r>
              <a:rPr lang="en-US" altLang="zh-CN" sz="2800" b="1"/>
              <a:t>=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上移</a:t>
            </a:r>
          </a:p>
        </p:txBody>
      </p:sp>
      <p:sp>
        <p:nvSpPr>
          <p:cNvPr id="34827" name="Text Box 23"/>
          <p:cNvSpPr txBox="1">
            <a:spLocks noChangeArrowheads="1"/>
          </p:cNvSpPr>
          <p:nvPr/>
        </p:nvSpPr>
        <p:spPr bwMode="auto">
          <a:xfrm>
            <a:off x="838200" y="533400"/>
            <a:ext cx="22098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模型解释 </a:t>
            </a:r>
          </a:p>
        </p:txBody>
      </p:sp>
      <p:sp>
        <p:nvSpPr>
          <p:cNvPr id="62488" name="AutoShape 24"/>
          <p:cNvSpPr>
            <a:spLocks noChangeArrowheads="1"/>
          </p:cNvSpPr>
          <p:nvPr/>
        </p:nvSpPr>
        <p:spPr bwMode="auto">
          <a:xfrm>
            <a:off x="533400" y="2057400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9" name="AutoShape 25"/>
          <p:cNvSpPr>
            <a:spLocks noChangeArrowheads="1"/>
          </p:cNvSpPr>
          <p:nvPr/>
        </p:nvSpPr>
        <p:spPr bwMode="auto">
          <a:xfrm>
            <a:off x="533400" y="3276600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1235075" y="3962400"/>
            <a:ext cx="2220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平衡点</a:t>
            </a:r>
            <a:r>
              <a:rPr lang="en-US" altLang="zh-CN" sz="2800" b="1" i="1"/>
              <a:t>P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 i="1">
                <a:sym typeface="Symbol" pitchFamily="18" charset="2"/>
              </a:rPr>
              <a:t>P</a:t>
            </a:r>
            <a:r>
              <a:rPr lang="en-US" altLang="zh-CN" sz="2800" b="1">
                <a:sym typeface="Symbol" pitchFamily="18" charset="2"/>
              </a:rPr>
              <a:t>´</a:t>
            </a:r>
            <a:endParaRPr lang="en-US" altLang="zh-CN" sz="2800" b="1"/>
          </a:p>
        </p:txBody>
      </p:sp>
      <p:sp>
        <p:nvSpPr>
          <p:cNvPr id="62491" name="AutoShape 27"/>
          <p:cNvSpPr>
            <a:spLocks noChangeArrowheads="1"/>
          </p:cNvSpPr>
          <p:nvPr/>
        </p:nvSpPr>
        <p:spPr bwMode="auto">
          <a:xfrm>
            <a:off x="533400" y="4038600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2" name="AutoShape 28"/>
          <p:cNvSpPr>
            <a:spLocks noChangeArrowheads="1"/>
          </p:cNvSpPr>
          <p:nvPr/>
        </p:nvSpPr>
        <p:spPr bwMode="auto">
          <a:xfrm>
            <a:off x="533400" y="4724400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4833" name="Picture 2" descr="j021508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476250"/>
            <a:ext cx="5064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34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20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10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10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10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/>
      <p:bldP spid="62467" grpId="0" animBg="1" autoUpdateAnimBg="0"/>
      <p:bldP spid="62481" grpId="0" animBg="1"/>
      <p:bldP spid="62483" grpId="0" animBg="1"/>
      <p:bldP spid="62485" grpId="0" animBg="1" autoUpdateAnimBg="0"/>
      <p:bldP spid="62486" grpId="0" animBg="1" autoUpdateAnimBg="0"/>
      <p:bldP spid="62488" grpId="0" animBg="1"/>
      <p:bldP spid="62489" grpId="0" animBg="1"/>
      <p:bldP spid="62490" grpId="0" animBg="1" autoUpdateAnimBg="0"/>
      <p:bldP spid="62491" grpId="0" animBg="1"/>
      <p:bldP spid="624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85800" y="1254125"/>
            <a:ext cx="7502525" cy="5191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甲方将固定核导弹基地改进为可移动发射架</a:t>
            </a:r>
            <a:r>
              <a:rPr lang="en-US" altLang="zh-CN" sz="2800" b="1"/>
              <a:t>.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19200" y="1995488"/>
            <a:ext cx="3224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乙安全线</a:t>
            </a:r>
            <a:r>
              <a:rPr lang="en-US" altLang="zh-CN" sz="2800" b="1" i="1"/>
              <a:t>y</a:t>
            </a:r>
            <a:r>
              <a:rPr lang="en-US" altLang="zh-CN" sz="2800" b="1"/>
              <a:t>=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  <a:r>
              <a:rPr lang="zh-CN" altLang="en-US" sz="2800" b="1"/>
              <a:t>不变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217613" y="2605088"/>
            <a:ext cx="2684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甲方残存率变大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331913" y="3213100"/>
            <a:ext cx="2328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威慑值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 0</a:t>
            </a:r>
            <a:r>
              <a:rPr lang="zh-CN" altLang="en-US" sz="2800" b="1"/>
              <a:t>不变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143000" y="3900488"/>
            <a:ext cx="3200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x</a:t>
            </a:r>
            <a:r>
              <a:rPr lang="zh-CN" altLang="en-US" sz="2800" b="1"/>
              <a:t>减小，甲安全线</a:t>
            </a:r>
            <a:r>
              <a:rPr lang="en-US" altLang="zh-CN" sz="2800" b="1" i="1"/>
              <a:t>x</a:t>
            </a:r>
            <a:r>
              <a:rPr lang="en-US" altLang="zh-CN" sz="2800" b="1"/>
              <a:t>=</a:t>
            </a:r>
            <a:r>
              <a:rPr lang="en-US" altLang="zh-CN" sz="2800" b="1" i="1"/>
              <a:t>g</a:t>
            </a:r>
            <a:r>
              <a:rPr lang="en-US" altLang="zh-CN" sz="2800" b="1"/>
              <a:t>(</a:t>
            </a:r>
            <a:r>
              <a:rPr lang="en-US" altLang="zh-CN" sz="2800" b="1" i="1"/>
              <a:t>y</a:t>
            </a:r>
            <a:r>
              <a:rPr lang="en-US" altLang="zh-CN" sz="2800" b="1"/>
              <a:t>)</a:t>
            </a:r>
            <a:r>
              <a:rPr lang="zh-CN" altLang="en-US" sz="2800" b="1"/>
              <a:t>向</a:t>
            </a:r>
            <a:r>
              <a:rPr lang="en-US" altLang="zh-CN" sz="2800" b="1" i="1"/>
              <a:t>y</a:t>
            </a:r>
            <a:r>
              <a:rPr lang="zh-CN" altLang="en-US" sz="2800" b="1"/>
              <a:t>轴靠近</a:t>
            </a: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2743200" y="5032375"/>
          <a:ext cx="25146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公式" r:id="rId3" imgW="1054080" imgH="228600" progId="Equation.3">
                  <p:embed/>
                </p:oleObj>
              </mc:Choice>
              <mc:Fallback>
                <p:oleObj name="公式" r:id="rId3" imgW="1054080" imgH="22860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32375"/>
                        <a:ext cx="25146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953000" y="2133600"/>
            <a:ext cx="4114800" cy="2743200"/>
            <a:chOff x="2784" y="1344"/>
            <a:chExt cx="2592" cy="1728"/>
          </a:xfrm>
        </p:grpSpPr>
        <p:sp>
          <p:nvSpPr>
            <p:cNvPr id="35858" name="Line 9"/>
            <p:cNvSpPr>
              <a:spLocks noChangeShapeType="1"/>
            </p:cNvSpPr>
            <p:nvPr/>
          </p:nvSpPr>
          <p:spPr bwMode="auto">
            <a:xfrm>
              <a:off x="3024" y="2880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Line 10"/>
            <p:cNvSpPr>
              <a:spLocks noChangeShapeType="1"/>
            </p:cNvSpPr>
            <p:nvPr/>
          </p:nvSpPr>
          <p:spPr bwMode="auto">
            <a:xfrm flipV="1">
              <a:off x="3024" y="148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Freeform 11"/>
            <p:cNvSpPr>
              <a:spLocks/>
            </p:cNvSpPr>
            <p:nvPr/>
          </p:nvSpPr>
          <p:spPr bwMode="auto">
            <a:xfrm>
              <a:off x="3024" y="1824"/>
              <a:ext cx="1536" cy="828"/>
            </a:xfrm>
            <a:custGeom>
              <a:avLst/>
              <a:gdLst>
                <a:gd name="T0" fmla="*/ 0 w 1380"/>
                <a:gd name="T1" fmla="*/ 828 h 780"/>
                <a:gd name="T2" fmla="*/ 240 w 1380"/>
                <a:gd name="T3" fmla="*/ 611 h 780"/>
                <a:gd name="T4" fmla="*/ 441 w 1380"/>
                <a:gd name="T5" fmla="*/ 459 h 780"/>
                <a:gd name="T6" fmla="*/ 628 w 1380"/>
                <a:gd name="T7" fmla="*/ 344 h 780"/>
                <a:gd name="T8" fmla="*/ 882 w 1380"/>
                <a:gd name="T9" fmla="*/ 204 h 780"/>
                <a:gd name="T10" fmla="*/ 1135 w 1380"/>
                <a:gd name="T11" fmla="*/ 89 h 780"/>
                <a:gd name="T12" fmla="*/ 1362 w 1380"/>
                <a:gd name="T13" fmla="*/ 25 h 780"/>
                <a:gd name="T14" fmla="*/ 1536 w 1380"/>
                <a:gd name="T15" fmla="*/ 0 h 7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0"/>
                <a:gd name="T25" fmla="*/ 0 h 780"/>
                <a:gd name="T26" fmla="*/ 1380 w 1380"/>
                <a:gd name="T27" fmla="*/ 780 h 7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0" h="780">
                  <a:moveTo>
                    <a:pt x="0" y="780"/>
                  </a:moveTo>
                  <a:cubicBezTo>
                    <a:pt x="36" y="746"/>
                    <a:pt x="150" y="634"/>
                    <a:pt x="216" y="576"/>
                  </a:cubicBezTo>
                  <a:cubicBezTo>
                    <a:pt x="282" y="518"/>
                    <a:pt x="338" y="474"/>
                    <a:pt x="396" y="432"/>
                  </a:cubicBezTo>
                  <a:cubicBezTo>
                    <a:pt x="454" y="390"/>
                    <a:pt x="498" y="364"/>
                    <a:pt x="564" y="324"/>
                  </a:cubicBezTo>
                  <a:cubicBezTo>
                    <a:pt x="630" y="284"/>
                    <a:pt x="716" y="232"/>
                    <a:pt x="792" y="192"/>
                  </a:cubicBezTo>
                  <a:cubicBezTo>
                    <a:pt x="868" y="152"/>
                    <a:pt x="948" y="112"/>
                    <a:pt x="1020" y="84"/>
                  </a:cubicBezTo>
                  <a:cubicBezTo>
                    <a:pt x="1092" y="56"/>
                    <a:pt x="1164" y="38"/>
                    <a:pt x="1224" y="24"/>
                  </a:cubicBezTo>
                  <a:cubicBezTo>
                    <a:pt x="1284" y="10"/>
                    <a:pt x="1348" y="5"/>
                    <a:pt x="138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Text Box 12"/>
            <p:cNvSpPr txBox="1">
              <a:spLocks noChangeArrowheads="1"/>
            </p:cNvSpPr>
            <p:nvPr/>
          </p:nvSpPr>
          <p:spPr bwMode="auto">
            <a:xfrm>
              <a:off x="4944" y="278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x</a:t>
              </a:r>
            </a:p>
          </p:txBody>
        </p:sp>
        <p:sp>
          <p:nvSpPr>
            <p:cNvPr id="35862" name="Text Box 13"/>
            <p:cNvSpPr txBox="1">
              <a:spLocks noChangeArrowheads="1"/>
            </p:cNvSpPr>
            <p:nvPr/>
          </p:nvSpPr>
          <p:spPr bwMode="auto">
            <a:xfrm>
              <a:off x="2832" y="134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</a:p>
          </p:txBody>
        </p:sp>
        <p:sp>
          <p:nvSpPr>
            <p:cNvPr id="35863" name="Text Box 14"/>
            <p:cNvSpPr txBox="1">
              <a:spLocks noChangeArrowheads="1"/>
            </p:cNvSpPr>
            <p:nvPr/>
          </p:nvSpPr>
          <p:spPr bwMode="auto">
            <a:xfrm>
              <a:off x="2832" y="273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O</a:t>
              </a:r>
            </a:p>
          </p:txBody>
        </p:sp>
        <p:sp>
          <p:nvSpPr>
            <p:cNvPr id="35864" name="Freeform 15"/>
            <p:cNvSpPr>
              <a:spLocks/>
            </p:cNvSpPr>
            <p:nvPr/>
          </p:nvSpPr>
          <p:spPr bwMode="auto">
            <a:xfrm>
              <a:off x="3600" y="1440"/>
              <a:ext cx="720" cy="1440"/>
            </a:xfrm>
            <a:custGeom>
              <a:avLst/>
              <a:gdLst>
                <a:gd name="T0" fmla="*/ 0 w 684"/>
                <a:gd name="T1" fmla="*/ 1440 h 1260"/>
                <a:gd name="T2" fmla="*/ 291 w 684"/>
                <a:gd name="T3" fmla="*/ 1083 h 1260"/>
                <a:gd name="T4" fmla="*/ 480 w 684"/>
                <a:gd name="T5" fmla="*/ 782 h 1260"/>
                <a:gd name="T6" fmla="*/ 568 w 684"/>
                <a:gd name="T7" fmla="*/ 576 h 1260"/>
                <a:gd name="T8" fmla="*/ 669 w 684"/>
                <a:gd name="T9" fmla="*/ 302 h 1260"/>
                <a:gd name="T10" fmla="*/ 720 w 684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4"/>
                <a:gd name="T19" fmla="*/ 0 h 1260"/>
                <a:gd name="T20" fmla="*/ 684 w 684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4" h="1260">
                  <a:moveTo>
                    <a:pt x="0" y="1260"/>
                  </a:moveTo>
                  <a:cubicBezTo>
                    <a:pt x="46" y="1208"/>
                    <a:pt x="200" y="1044"/>
                    <a:pt x="276" y="948"/>
                  </a:cubicBezTo>
                  <a:cubicBezTo>
                    <a:pt x="352" y="852"/>
                    <a:pt x="412" y="758"/>
                    <a:pt x="456" y="684"/>
                  </a:cubicBezTo>
                  <a:cubicBezTo>
                    <a:pt x="500" y="610"/>
                    <a:pt x="510" y="574"/>
                    <a:pt x="540" y="504"/>
                  </a:cubicBezTo>
                  <a:cubicBezTo>
                    <a:pt x="570" y="434"/>
                    <a:pt x="612" y="348"/>
                    <a:pt x="636" y="264"/>
                  </a:cubicBezTo>
                  <a:cubicBezTo>
                    <a:pt x="660" y="180"/>
                    <a:pt x="674" y="55"/>
                    <a:pt x="6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5" name="Text Box 16"/>
            <p:cNvSpPr txBox="1">
              <a:spLocks noChangeArrowheads="1"/>
            </p:cNvSpPr>
            <p:nvPr/>
          </p:nvSpPr>
          <p:spPr bwMode="auto">
            <a:xfrm>
              <a:off x="2784" y="249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 baseline="-25000"/>
                <a:t>0</a:t>
              </a:r>
              <a:endParaRPr lang="en-US" altLang="zh-CN" i="1"/>
            </a:p>
          </p:txBody>
        </p:sp>
        <p:sp>
          <p:nvSpPr>
            <p:cNvPr id="35866" name="Text Box 17"/>
            <p:cNvSpPr txBox="1">
              <a:spLocks noChangeArrowheads="1"/>
            </p:cNvSpPr>
            <p:nvPr/>
          </p:nvSpPr>
          <p:spPr bwMode="auto">
            <a:xfrm>
              <a:off x="3456" y="278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 baseline="-25000"/>
                <a:t>0</a:t>
              </a:r>
              <a:endParaRPr lang="en-US" altLang="zh-CN" i="1"/>
            </a:p>
          </p:txBody>
        </p:sp>
        <p:sp>
          <p:nvSpPr>
            <p:cNvPr id="35867" name="Text Box 18"/>
            <p:cNvSpPr txBox="1">
              <a:spLocks noChangeArrowheads="1"/>
            </p:cNvSpPr>
            <p:nvPr/>
          </p:nvSpPr>
          <p:spPr bwMode="auto">
            <a:xfrm>
              <a:off x="4224" y="1536"/>
              <a:ext cx="7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P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 i="1" baseline="-25000"/>
                <a:t>m</a:t>
              </a:r>
              <a:r>
                <a:rPr lang="en-US" altLang="zh-CN"/>
                <a:t>,</a:t>
              </a:r>
              <a:r>
                <a:rPr lang="en-US" altLang="zh-CN" i="1"/>
                <a:t>y</a:t>
              </a:r>
              <a:r>
                <a:rPr lang="en-US" altLang="zh-CN" i="1" baseline="-25000"/>
                <a:t>m</a:t>
              </a:r>
              <a:r>
                <a:rPr lang="en-US" altLang="zh-CN"/>
                <a:t>)</a:t>
              </a:r>
            </a:p>
          </p:txBody>
        </p:sp>
        <p:sp>
          <p:nvSpPr>
            <p:cNvPr id="35868" name="Text Box 19"/>
            <p:cNvSpPr txBox="1">
              <a:spLocks noChangeArrowheads="1"/>
            </p:cNvSpPr>
            <p:nvPr/>
          </p:nvSpPr>
          <p:spPr bwMode="auto">
            <a:xfrm>
              <a:off x="3984" y="2304"/>
              <a:ext cx="6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/>
                <a:t>=</a:t>
              </a:r>
              <a:r>
                <a:rPr lang="en-US" altLang="zh-CN" i="1"/>
                <a:t>g</a:t>
              </a:r>
              <a:r>
                <a:rPr lang="en-US" altLang="zh-CN"/>
                <a:t>(</a:t>
              </a:r>
              <a:r>
                <a:rPr lang="en-US" altLang="zh-CN" i="1"/>
                <a:t>y</a:t>
              </a:r>
              <a:r>
                <a:rPr lang="en-US" altLang="zh-CN"/>
                <a:t>)</a:t>
              </a:r>
            </a:p>
          </p:txBody>
        </p:sp>
        <p:sp>
          <p:nvSpPr>
            <p:cNvPr id="35869" name="Text Box 20"/>
            <p:cNvSpPr txBox="1">
              <a:spLocks noChangeArrowheads="1"/>
            </p:cNvSpPr>
            <p:nvPr/>
          </p:nvSpPr>
          <p:spPr bwMode="auto">
            <a:xfrm>
              <a:off x="3168" y="2400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/>
                <a:t>=</a:t>
              </a:r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</a:p>
          </p:txBody>
        </p:sp>
      </p:grpSp>
      <p:graphicFrame>
        <p:nvGraphicFramePr>
          <p:cNvPr id="63509" name="Object 21"/>
          <p:cNvGraphicFramePr>
            <a:graphicFrameLocks noChangeAspect="1"/>
          </p:cNvGraphicFramePr>
          <p:nvPr/>
        </p:nvGraphicFramePr>
        <p:xfrm>
          <a:off x="5715000" y="2819400"/>
          <a:ext cx="12192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公式" r:id="rId5" imgW="672840" imgH="228600" progId="Equation.3">
                  <p:embed/>
                </p:oleObj>
              </mc:Choice>
              <mc:Fallback>
                <p:oleObj name="公式" r:id="rId5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819400"/>
                        <a:ext cx="12192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0" name="Freeform 22"/>
          <p:cNvSpPr>
            <a:spLocks/>
          </p:cNvSpPr>
          <p:nvPr/>
        </p:nvSpPr>
        <p:spPr bwMode="auto">
          <a:xfrm>
            <a:off x="6248400" y="2286000"/>
            <a:ext cx="762000" cy="2286000"/>
          </a:xfrm>
          <a:custGeom>
            <a:avLst/>
            <a:gdLst>
              <a:gd name="T0" fmla="*/ 0 w 684"/>
              <a:gd name="T1" fmla="*/ 2286000 h 1260"/>
              <a:gd name="T2" fmla="*/ 307474 w 684"/>
              <a:gd name="T3" fmla="*/ 1719943 h 1260"/>
              <a:gd name="T4" fmla="*/ 508000 w 684"/>
              <a:gd name="T5" fmla="*/ 1240971 h 1260"/>
              <a:gd name="T6" fmla="*/ 601579 w 684"/>
              <a:gd name="T7" fmla="*/ 914400 h 1260"/>
              <a:gd name="T8" fmla="*/ 708526 w 684"/>
              <a:gd name="T9" fmla="*/ 478971 h 1260"/>
              <a:gd name="T10" fmla="*/ 762000 w 684"/>
              <a:gd name="T11" fmla="*/ 0 h 12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84"/>
              <a:gd name="T19" fmla="*/ 0 h 1260"/>
              <a:gd name="T20" fmla="*/ 684 w 684"/>
              <a:gd name="T21" fmla="*/ 1260 h 12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84" h="1260">
                <a:moveTo>
                  <a:pt x="0" y="1260"/>
                </a:moveTo>
                <a:cubicBezTo>
                  <a:pt x="46" y="1208"/>
                  <a:pt x="200" y="1044"/>
                  <a:pt x="276" y="948"/>
                </a:cubicBezTo>
                <a:cubicBezTo>
                  <a:pt x="352" y="852"/>
                  <a:pt x="412" y="758"/>
                  <a:pt x="456" y="684"/>
                </a:cubicBezTo>
                <a:cubicBezTo>
                  <a:pt x="500" y="610"/>
                  <a:pt x="510" y="574"/>
                  <a:pt x="540" y="504"/>
                </a:cubicBezTo>
                <a:cubicBezTo>
                  <a:pt x="570" y="434"/>
                  <a:pt x="612" y="348"/>
                  <a:pt x="636" y="264"/>
                </a:cubicBezTo>
                <a:cubicBezTo>
                  <a:pt x="660" y="180"/>
                  <a:pt x="674" y="55"/>
                  <a:pt x="684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Text Box 23"/>
          <p:cNvSpPr txBox="1">
            <a:spLocks noChangeArrowheads="1"/>
          </p:cNvSpPr>
          <p:nvPr/>
        </p:nvSpPr>
        <p:spPr bwMode="auto">
          <a:xfrm>
            <a:off x="914400" y="533400"/>
            <a:ext cx="22098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模型解释 </a:t>
            </a:r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841375" y="5805488"/>
            <a:ext cx="7186613" cy="519112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甲方这种单独行为，会使双方的核导弹减少</a:t>
            </a:r>
            <a:r>
              <a:rPr lang="en-US" altLang="zh-CN" sz="2800" b="1"/>
              <a:t>.</a:t>
            </a:r>
          </a:p>
        </p:txBody>
      </p:sp>
      <p:sp>
        <p:nvSpPr>
          <p:cNvPr id="63513" name="AutoShape 25"/>
          <p:cNvSpPr>
            <a:spLocks noChangeArrowheads="1"/>
          </p:cNvSpPr>
          <p:nvPr/>
        </p:nvSpPr>
        <p:spPr bwMode="auto">
          <a:xfrm>
            <a:off x="609600" y="2133600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4" name="AutoShape 26"/>
          <p:cNvSpPr>
            <a:spLocks noChangeArrowheads="1"/>
          </p:cNvSpPr>
          <p:nvPr/>
        </p:nvSpPr>
        <p:spPr bwMode="auto">
          <a:xfrm>
            <a:off x="609600" y="4114800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5" name="AutoShape 27"/>
          <p:cNvSpPr>
            <a:spLocks noChangeArrowheads="1"/>
          </p:cNvSpPr>
          <p:nvPr/>
        </p:nvSpPr>
        <p:spPr bwMode="auto">
          <a:xfrm>
            <a:off x="609600" y="5076825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1350963" y="5057775"/>
            <a:ext cx="1149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P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2800" b="1" i="1">
                <a:sym typeface="Symbol" pitchFamily="18" charset="2"/>
              </a:rPr>
              <a:t>P</a:t>
            </a:r>
            <a:r>
              <a:rPr lang="en-US" altLang="zh-CN" sz="2800" b="1">
                <a:sym typeface="Symbol" pitchFamily="18" charset="2"/>
              </a:rPr>
              <a:t>´</a:t>
            </a:r>
            <a:endParaRPr lang="en-US" altLang="zh-CN" sz="2800" b="1"/>
          </a:p>
        </p:txBody>
      </p:sp>
      <p:pic>
        <p:nvPicPr>
          <p:cNvPr id="35857" name="Picture 2" descr="j021508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476250"/>
            <a:ext cx="5064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70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10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10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10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1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/>
      <p:bldP spid="63491" grpId="0" animBg="1" autoUpdateAnimBg="0"/>
      <p:bldP spid="63492" grpId="0" animBg="1" autoUpdateAnimBg="0"/>
      <p:bldP spid="63493" grpId="0" animBg="1" autoUpdateAnimBg="0"/>
      <p:bldP spid="63494" grpId="0" animBg="1" autoUpdateAnimBg="0"/>
      <p:bldP spid="63510" grpId="0" animBg="1"/>
      <p:bldP spid="63512" grpId="0" animBg="1"/>
      <p:bldP spid="63513" grpId="0" animBg="1"/>
      <p:bldP spid="63514" grpId="0" animBg="1"/>
      <p:bldP spid="63515" grpId="0" animBg="1"/>
      <p:bldP spid="6351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201613" y="1036638"/>
            <a:ext cx="8701087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双方发展多弹头导弹，每个弹头可以独立地摧毁目标</a:t>
            </a:r>
            <a:r>
              <a:rPr lang="en-US" altLang="zh-CN" sz="2800" b="1"/>
              <a:t>.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2081213" y="1570038"/>
            <a:ext cx="45672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 </a:t>
            </a:r>
            <a:r>
              <a:rPr lang="en-US" altLang="zh-CN" sz="2800" b="1"/>
              <a:t>,</a:t>
            </a:r>
            <a:r>
              <a:rPr lang="en-US" altLang="zh-CN" sz="2800" b="1" i="1"/>
              <a:t> y</a:t>
            </a:r>
            <a:r>
              <a:rPr lang="zh-CN" altLang="en-US" sz="2800" b="1"/>
              <a:t>仍为双方核导弹的数量</a:t>
            </a:r>
            <a:r>
              <a:rPr lang="en-US" altLang="zh-CN" sz="2800" b="1"/>
              <a:t>)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116013" y="2125663"/>
            <a:ext cx="65151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/>
              <a:t>双方威慑值</a:t>
            </a:r>
            <a:r>
              <a:rPr lang="en-US" altLang="zh-CN" sz="2800" b="1" i="1"/>
              <a:t>x</a:t>
            </a:r>
            <a:r>
              <a:rPr lang="en-US" altLang="zh-CN" sz="2800" b="1" baseline="-25000"/>
              <a:t> 0</a:t>
            </a:r>
            <a:r>
              <a:rPr lang="en-US" altLang="zh-CN" sz="2800" b="1"/>
              <a:t>, </a:t>
            </a: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zh-CN" altLang="en-US" sz="2800" b="1"/>
              <a:t>和残存率</a:t>
            </a:r>
            <a:r>
              <a:rPr lang="en-US" altLang="zh-CN" sz="2800" b="1" i="1"/>
              <a:t>s</a:t>
            </a:r>
            <a:r>
              <a:rPr lang="zh-CN" altLang="en-US" sz="2800" b="1"/>
              <a:t>均减小</a:t>
            </a:r>
            <a:r>
              <a:rPr lang="en-US" altLang="zh-CN" sz="2800" b="1"/>
              <a:t>.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685800" y="3398838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y</a:t>
            </a:r>
            <a:r>
              <a:rPr lang="en-US" altLang="zh-CN" sz="2800" b="1" baseline="-25000"/>
              <a:t>0</a:t>
            </a:r>
            <a:r>
              <a:rPr lang="zh-CN" altLang="en-US" sz="2800" b="1"/>
              <a:t>减小 </a:t>
            </a:r>
            <a:r>
              <a:rPr lang="zh-CN" altLang="en-US" sz="2800" b="1">
                <a:sym typeface="Symbol" pitchFamily="18" charset="2"/>
              </a:rPr>
              <a:t> </a:t>
            </a:r>
            <a:r>
              <a:rPr lang="zh-CN" altLang="en-US" sz="2800" b="1"/>
              <a:t> </a:t>
            </a:r>
            <a:r>
              <a:rPr lang="en-US" altLang="zh-CN" sz="2800" b="1" i="1"/>
              <a:t>y</a:t>
            </a:r>
            <a:r>
              <a:rPr lang="zh-CN" altLang="en-US" sz="2800" b="1"/>
              <a:t>下移且变平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48200" y="2743200"/>
            <a:ext cx="4114800" cy="2743200"/>
            <a:chOff x="2928" y="1728"/>
            <a:chExt cx="2592" cy="1728"/>
          </a:xfrm>
        </p:grpSpPr>
        <p:sp>
          <p:nvSpPr>
            <p:cNvPr id="36887" name="Line 7"/>
            <p:cNvSpPr>
              <a:spLocks noChangeShapeType="1"/>
            </p:cNvSpPr>
            <p:nvPr/>
          </p:nvSpPr>
          <p:spPr bwMode="auto">
            <a:xfrm>
              <a:off x="3168" y="3264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Line 8"/>
            <p:cNvSpPr>
              <a:spLocks noChangeShapeType="1"/>
            </p:cNvSpPr>
            <p:nvPr/>
          </p:nvSpPr>
          <p:spPr bwMode="auto">
            <a:xfrm flipV="1">
              <a:off x="3168" y="187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9" name="Freeform 9"/>
            <p:cNvSpPr>
              <a:spLocks/>
            </p:cNvSpPr>
            <p:nvPr/>
          </p:nvSpPr>
          <p:spPr bwMode="auto">
            <a:xfrm>
              <a:off x="3168" y="2208"/>
              <a:ext cx="1536" cy="828"/>
            </a:xfrm>
            <a:custGeom>
              <a:avLst/>
              <a:gdLst>
                <a:gd name="T0" fmla="*/ 0 w 1380"/>
                <a:gd name="T1" fmla="*/ 828 h 780"/>
                <a:gd name="T2" fmla="*/ 240 w 1380"/>
                <a:gd name="T3" fmla="*/ 611 h 780"/>
                <a:gd name="T4" fmla="*/ 441 w 1380"/>
                <a:gd name="T5" fmla="*/ 459 h 780"/>
                <a:gd name="T6" fmla="*/ 628 w 1380"/>
                <a:gd name="T7" fmla="*/ 344 h 780"/>
                <a:gd name="T8" fmla="*/ 882 w 1380"/>
                <a:gd name="T9" fmla="*/ 204 h 780"/>
                <a:gd name="T10" fmla="*/ 1135 w 1380"/>
                <a:gd name="T11" fmla="*/ 89 h 780"/>
                <a:gd name="T12" fmla="*/ 1362 w 1380"/>
                <a:gd name="T13" fmla="*/ 25 h 780"/>
                <a:gd name="T14" fmla="*/ 1536 w 1380"/>
                <a:gd name="T15" fmla="*/ 0 h 7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0"/>
                <a:gd name="T25" fmla="*/ 0 h 780"/>
                <a:gd name="T26" fmla="*/ 1380 w 1380"/>
                <a:gd name="T27" fmla="*/ 780 h 7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0" h="780">
                  <a:moveTo>
                    <a:pt x="0" y="780"/>
                  </a:moveTo>
                  <a:cubicBezTo>
                    <a:pt x="36" y="746"/>
                    <a:pt x="150" y="634"/>
                    <a:pt x="216" y="576"/>
                  </a:cubicBezTo>
                  <a:cubicBezTo>
                    <a:pt x="282" y="518"/>
                    <a:pt x="338" y="474"/>
                    <a:pt x="396" y="432"/>
                  </a:cubicBezTo>
                  <a:cubicBezTo>
                    <a:pt x="454" y="390"/>
                    <a:pt x="498" y="364"/>
                    <a:pt x="564" y="324"/>
                  </a:cubicBezTo>
                  <a:cubicBezTo>
                    <a:pt x="630" y="284"/>
                    <a:pt x="716" y="232"/>
                    <a:pt x="792" y="192"/>
                  </a:cubicBezTo>
                  <a:cubicBezTo>
                    <a:pt x="868" y="152"/>
                    <a:pt x="948" y="112"/>
                    <a:pt x="1020" y="84"/>
                  </a:cubicBezTo>
                  <a:cubicBezTo>
                    <a:pt x="1092" y="56"/>
                    <a:pt x="1164" y="38"/>
                    <a:pt x="1224" y="24"/>
                  </a:cubicBezTo>
                  <a:cubicBezTo>
                    <a:pt x="1284" y="10"/>
                    <a:pt x="1348" y="5"/>
                    <a:pt x="138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0" name="Text Box 10"/>
            <p:cNvSpPr txBox="1">
              <a:spLocks noChangeArrowheads="1"/>
            </p:cNvSpPr>
            <p:nvPr/>
          </p:nvSpPr>
          <p:spPr bwMode="auto">
            <a:xfrm>
              <a:off x="5088" y="316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</a:p>
          </p:txBody>
        </p:sp>
        <p:sp>
          <p:nvSpPr>
            <p:cNvPr id="36891" name="Text Box 11"/>
            <p:cNvSpPr txBox="1">
              <a:spLocks noChangeArrowheads="1"/>
            </p:cNvSpPr>
            <p:nvPr/>
          </p:nvSpPr>
          <p:spPr bwMode="auto">
            <a:xfrm>
              <a:off x="2976" y="172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</a:p>
          </p:txBody>
        </p:sp>
        <p:sp>
          <p:nvSpPr>
            <p:cNvPr id="36892" name="Text Box 12"/>
            <p:cNvSpPr txBox="1">
              <a:spLocks noChangeArrowheads="1"/>
            </p:cNvSpPr>
            <p:nvPr/>
          </p:nvSpPr>
          <p:spPr bwMode="auto">
            <a:xfrm>
              <a:off x="2976" y="312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O</a:t>
              </a:r>
            </a:p>
          </p:txBody>
        </p:sp>
        <p:sp>
          <p:nvSpPr>
            <p:cNvPr id="36893" name="Freeform 13"/>
            <p:cNvSpPr>
              <a:spLocks/>
            </p:cNvSpPr>
            <p:nvPr/>
          </p:nvSpPr>
          <p:spPr bwMode="auto">
            <a:xfrm>
              <a:off x="3744" y="1824"/>
              <a:ext cx="720" cy="1440"/>
            </a:xfrm>
            <a:custGeom>
              <a:avLst/>
              <a:gdLst>
                <a:gd name="T0" fmla="*/ 0 w 684"/>
                <a:gd name="T1" fmla="*/ 1440 h 1260"/>
                <a:gd name="T2" fmla="*/ 291 w 684"/>
                <a:gd name="T3" fmla="*/ 1083 h 1260"/>
                <a:gd name="T4" fmla="*/ 480 w 684"/>
                <a:gd name="T5" fmla="*/ 782 h 1260"/>
                <a:gd name="T6" fmla="*/ 568 w 684"/>
                <a:gd name="T7" fmla="*/ 576 h 1260"/>
                <a:gd name="T8" fmla="*/ 669 w 684"/>
                <a:gd name="T9" fmla="*/ 302 h 1260"/>
                <a:gd name="T10" fmla="*/ 720 w 684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4"/>
                <a:gd name="T19" fmla="*/ 0 h 1260"/>
                <a:gd name="T20" fmla="*/ 684 w 684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4" h="1260">
                  <a:moveTo>
                    <a:pt x="0" y="1260"/>
                  </a:moveTo>
                  <a:cubicBezTo>
                    <a:pt x="46" y="1208"/>
                    <a:pt x="200" y="1044"/>
                    <a:pt x="276" y="948"/>
                  </a:cubicBezTo>
                  <a:cubicBezTo>
                    <a:pt x="352" y="852"/>
                    <a:pt x="412" y="758"/>
                    <a:pt x="456" y="684"/>
                  </a:cubicBezTo>
                  <a:cubicBezTo>
                    <a:pt x="500" y="610"/>
                    <a:pt x="510" y="574"/>
                    <a:pt x="540" y="504"/>
                  </a:cubicBezTo>
                  <a:cubicBezTo>
                    <a:pt x="570" y="434"/>
                    <a:pt x="612" y="348"/>
                    <a:pt x="636" y="264"/>
                  </a:cubicBezTo>
                  <a:cubicBezTo>
                    <a:pt x="660" y="180"/>
                    <a:pt x="674" y="55"/>
                    <a:pt x="6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Text Box 14"/>
            <p:cNvSpPr txBox="1">
              <a:spLocks noChangeArrowheads="1"/>
            </p:cNvSpPr>
            <p:nvPr/>
          </p:nvSpPr>
          <p:spPr bwMode="auto">
            <a:xfrm>
              <a:off x="2928" y="283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 baseline="-25000"/>
                <a:t>0</a:t>
              </a:r>
              <a:endParaRPr lang="en-US" altLang="zh-CN" i="1"/>
            </a:p>
          </p:txBody>
        </p:sp>
        <p:sp>
          <p:nvSpPr>
            <p:cNvPr id="36895" name="Text Box 15"/>
            <p:cNvSpPr txBox="1">
              <a:spLocks noChangeArrowheads="1"/>
            </p:cNvSpPr>
            <p:nvPr/>
          </p:nvSpPr>
          <p:spPr bwMode="auto">
            <a:xfrm>
              <a:off x="3600" y="316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 baseline="-25000"/>
                <a:t>0</a:t>
              </a:r>
              <a:endParaRPr lang="en-US" altLang="zh-CN" i="1"/>
            </a:p>
          </p:txBody>
        </p:sp>
        <p:sp>
          <p:nvSpPr>
            <p:cNvPr id="36896" name="Text Box 16"/>
            <p:cNvSpPr txBox="1">
              <a:spLocks noChangeArrowheads="1"/>
            </p:cNvSpPr>
            <p:nvPr/>
          </p:nvSpPr>
          <p:spPr bwMode="auto">
            <a:xfrm>
              <a:off x="4368" y="1968"/>
              <a:ext cx="7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P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 i="1" baseline="-25000"/>
                <a:t>m</a:t>
              </a:r>
              <a:r>
                <a:rPr lang="en-US" altLang="zh-CN"/>
                <a:t>,</a:t>
              </a:r>
              <a:r>
                <a:rPr lang="en-US" altLang="zh-CN" i="1"/>
                <a:t>y</a:t>
              </a:r>
              <a:r>
                <a:rPr lang="en-US" altLang="zh-CN" i="1" baseline="-25000"/>
                <a:t>m</a:t>
              </a:r>
              <a:r>
                <a:rPr lang="en-US" altLang="zh-CN"/>
                <a:t>)</a:t>
              </a:r>
            </a:p>
          </p:txBody>
        </p:sp>
        <p:sp>
          <p:nvSpPr>
            <p:cNvPr id="36897" name="Text Box 17"/>
            <p:cNvSpPr txBox="1">
              <a:spLocks noChangeArrowheads="1"/>
            </p:cNvSpPr>
            <p:nvPr/>
          </p:nvSpPr>
          <p:spPr bwMode="auto">
            <a:xfrm>
              <a:off x="4128" y="2688"/>
              <a:ext cx="6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/>
                <a:t>=</a:t>
              </a:r>
              <a:r>
                <a:rPr lang="en-US" altLang="zh-CN" i="1"/>
                <a:t>g</a:t>
              </a:r>
              <a:r>
                <a:rPr lang="en-US" altLang="zh-CN"/>
                <a:t>(</a:t>
              </a:r>
              <a:r>
                <a:rPr lang="en-US" altLang="zh-CN" i="1"/>
                <a:t>y</a:t>
              </a:r>
              <a:r>
                <a:rPr lang="en-US" altLang="zh-CN"/>
                <a:t>)</a:t>
              </a:r>
            </a:p>
          </p:txBody>
        </p:sp>
        <p:sp>
          <p:nvSpPr>
            <p:cNvPr id="36898" name="Text Box 18"/>
            <p:cNvSpPr txBox="1">
              <a:spLocks noChangeArrowheads="1"/>
            </p:cNvSpPr>
            <p:nvPr/>
          </p:nvSpPr>
          <p:spPr bwMode="auto">
            <a:xfrm>
              <a:off x="3264" y="2400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y</a:t>
              </a:r>
              <a:r>
                <a:rPr lang="en-US" altLang="zh-CN"/>
                <a:t>=</a:t>
              </a:r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029200" y="3810000"/>
            <a:ext cx="1684338" cy="1371600"/>
            <a:chOff x="3168" y="2400"/>
            <a:chExt cx="1061" cy="864"/>
          </a:xfrm>
        </p:grpSpPr>
        <p:graphicFrame>
          <p:nvGraphicFramePr>
            <p:cNvPr id="36869" name="Object 20"/>
            <p:cNvGraphicFramePr>
              <a:graphicFrameLocks noChangeAspect="1"/>
            </p:cNvGraphicFramePr>
            <p:nvPr/>
          </p:nvGraphicFramePr>
          <p:xfrm>
            <a:off x="3984" y="2400"/>
            <a:ext cx="24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" name="公式" r:id="rId3" imgW="177480" imgH="164880" progId="Equation.3">
                    <p:embed/>
                  </p:oleObj>
                </mc:Choice>
                <mc:Fallback>
                  <p:oleObj name="公式" r:id="rId3" imgW="1774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00"/>
                          <a:ext cx="245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5" name="Freeform 21"/>
            <p:cNvSpPr>
              <a:spLocks/>
            </p:cNvSpPr>
            <p:nvPr/>
          </p:nvSpPr>
          <p:spPr bwMode="auto">
            <a:xfrm>
              <a:off x="3504" y="2544"/>
              <a:ext cx="480" cy="720"/>
            </a:xfrm>
            <a:custGeom>
              <a:avLst/>
              <a:gdLst>
                <a:gd name="T0" fmla="*/ 0 w 684"/>
                <a:gd name="T1" fmla="*/ 720 h 1260"/>
                <a:gd name="T2" fmla="*/ 194 w 684"/>
                <a:gd name="T3" fmla="*/ 542 h 1260"/>
                <a:gd name="T4" fmla="*/ 320 w 684"/>
                <a:gd name="T5" fmla="*/ 391 h 1260"/>
                <a:gd name="T6" fmla="*/ 379 w 684"/>
                <a:gd name="T7" fmla="*/ 288 h 1260"/>
                <a:gd name="T8" fmla="*/ 446 w 684"/>
                <a:gd name="T9" fmla="*/ 151 h 1260"/>
                <a:gd name="T10" fmla="*/ 480 w 684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4"/>
                <a:gd name="T19" fmla="*/ 0 h 1260"/>
                <a:gd name="T20" fmla="*/ 684 w 684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4" h="1260">
                  <a:moveTo>
                    <a:pt x="0" y="1260"/>
                  </a:moveTo>
                  <a:cubicBezTo>
                    <a:pt x="46" y="1208"/>
                    <a:pt x="200" y="1044"/>
                    <a:pt x="276" y="948"/>
                  </a:cubicBezTo>
                  <a:cubicBezTo>
                    <a:pt x="352" y="852"/>
                    <a:pt x="412" y="758"/>
                    <a:pt x="456" y="684"/>
                  </a:cubicBezTo>
                  <a:cubicBezTo>
                    <a:pt x="500" y="610"/>
                    <a:pt x="510" y="574"/>
                    <a:pt x="540" y="504"/>
                  </a:cubicBezTo>
                  <a:cubicBezTo>
                    <a:pt x="570" y="434"/>
                    <a:pt x="612" y="348"/>
                    <a:pt x="636" y="264"/>
                  </a:cubicBezTo>
                  <a:cubicBezTo>
                    <a:pt x="660" y="180"/>
                    <a:pt x="674" y="55"/>
                    <a:pt x="6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Freeform 22"/>
            <p:cNvSpPr>
              <a:spLocks/>
            </p:cNvSpPr>
            <p:nvPr/>
          </p:nvSpPr>
          <p:spPr bwMode="auto">
            <a:xfrm>
              <a:off x="3168" y="2640"/>
              <a:ext cx="960" cy="540"/>
            </a:xfrm>
            <a:custGeom>
              <a:avLst/>
              <a:gdLst>
                <a:gd name="T0" fmla="*/ 0 w 1380"/>
                <a:gd name="T1" fmla="*/ 540 h 780"/>
                <a:gd name="T2" fmla="*/ 150 w 1380"/>
                <a:gd name="T3" fmla="*/ 399 h 780"/>
                <a:gd name="T4" fmla="*/ 275 w 1380"/>
                <a:gd name="T5" fmla="*/ 299 h 780"/>
                <a:gd name="T6" fmla="*/ 392 w 1380"/>
                <a:gd name="T7" fmla="*/ 224 h 780"/>
                <a:gd name="T8" fmla="*/ 551 w 1380"/>
                <a:gd name="T9" fmla="*/ 133 h 780"/>
                <a:gd name="T10" fmla="*/ 710 w 1380"/>
                <a:gd name="T11" fmla="*/ 58 h 780"/>
                <a:gd name="T12" fmla="*/ 851 w 1380"/>
                <a:gd name="T13" fmla="*/ 17 h 780"/>
                <a:gd name="T14" fmla="*/ 960 w 1380"/>
                <a:gd name="T15" fmla="*/ 0 h 7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0"/>
                <a:gd name="T25" fmla="*/ 0 h 780"/>
                <a:gd name="T26" fmla="*/ 1380 w 1380"/>
                <a:gd name="T27" fmla="*/ 780 h 7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0" h="780">
                  <a:moveTo>
                    <a:pt x="0" y="780"/>
                  </a:moveTo>
                  <a:cubicBezTo>
                    <a:pt x="36" y="746"/>
                    <a:pt x="150" y="634"/>
                    <a:pt x="216" y="576"/>
                  </a:cubicBezTo>
                  <a:cubicBezTo>
                    <a:pt x="282" y="518"/>
                    <a:pt x="338" y="474"/>
                    <a:pt x="396" y="432"/>
                  </a:cubicBezTo>
                  <a:cubicBezTo>
                    <a:pt x="454" y="390"/>
                    <a:pt x="498" y="364"/>
                    <a:pt x="564" y="324"/>
                  </a:cubicBezTo>
                  <a:cubicBezTo>
                    <a:pt x="630" y="284"/>
                    <a:pt x="716" y="232"/>
                    <a:pt x="792" y="192"/>
                  </a:cubicBezTo>
                  <a:cubicBezTo>
                    <a:pt x="868" y="152"/>
                    <a:pt x="948" y="112"/>
                    <a:pt x="1020" y="84"/>
                  </a:cubicBezTo>
                  <a:cubicBezTo>
                    <a:pt x="1092" y="56"/>
                    <a:pt x="1164" y="38"/>
                    <a:pt x="1224" y="24"/>
                  </a:cubicBezTo>
                  <a:cubicBezTo>
                    <a:pt x="1284" y="10"/>
                    <a:pt x="1348" y="5"/>
                    <a:pt x="138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029200" y="2667000"/>
            <a:ext cx="2959100" cy="2514600"/>
            <a:chOff x="2976" y="0"/>
            <a:chExt cx="1864" cy="1584"/>
          </a:xfrm>
        </p:grpSpPr>
        <p:sp>
          <p:nvSpPr>
            <p:cNvPr id="36883" name="Freeform 24"/>
            <p:cNvSpPr>
              <a:spLocks/>
            </p:cNvSpPr>
            <p:nvPr/>
          </p:nvSpPr>
          <p:spPr bwMode="auto">
            <a:xfrm>
              <a:off x="2976" y="240"/>
              <a:ext cx="1776" cy="1260"/>
            </a:xfrm>
            <a:custGeom>
              <a:avLst/>
              <a:gdLst>
                <a:gd name="T0" fmla="*/ 0 w 1380"/>
                <a:gd name="T1" fmla="*/ 1260 h 780"/>
                <a:gd name="T2" fmla="*/ 278 w 1380"/>
                <a:gd name="T3" fmla="*/ 930 h 780"/>
                <a:gd name="T4" fmla="*/ 510 w 1380"/>
                <a:gd name="T5" fmla="*/ 698 h 780"/>
                <a:gd name="T6" fmla="*/ 726 w 1380"/>
                <a:gd name="T7" fmla="*/ 523 h 780"/>
                <a:gd name="T8" fmla="*/ 1019 w 1380"/>
                <a:gd name="T9" fmla="*/ 310 h 780"/>
                <a:gd name="T10" fmla="*/ 1313 w 1380"/>
                <a:gd name="T11" fmla="*/ 136 h 780"/>
                <a:gd name="T12" fmla="*/ 1575 w 1380"/>
                <a:gd name="T13" fmla="*/ 39 h 780"/>
                <a:gd name="T14" fmla="*/ 1776 w 1380"/>
                <a:gd name="T15" fmla="*/ 0 h 7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0"/>
                <a:gd name="T25" fmla="*/ 0 h 780"/>
                <a:gd name="T26" fmla="*/ 1380 w 1380"/>
                <a:gd name="T27" fmla="*/ 780 h 7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0" h="780">
                  <a:moveTo>
                    <a:pt x="0" y="780"/>
                  </a:moveTo>
                  <a:cubicBezTo>
                    <a:pt x="36" y="746"/>
                    <a:pt x="150" y="634"/>
                    <a:pt x="216" y="576"/>
                  </a:cubicBezTo>
                  <a:cubicBezTo>
                    <a:pt x="282" y="518"/>
                    <a:pt x="338" y="474"/>
                    <a:pt x="396" y="432"/>
                  </a:cubicBezTo>
                  <a:cubicBezTo>
                    <a:pt x="454" y="390"/>
                    <a:pt x="498" y="364"/>
                    <a:pt x="564" y="324"/>
                  </a:cubicBezTo>
                  <a:cubicBezTo>
                    <a:pt x="630" y="284"/>
                    <a:pt x="716" y="232"/>
                    <a:pt x="792" y="192"/>
                  </a:cubicBezTo>
                  <a:cubicBezTo>
                    <a:pt x="868" y="152"/>
                    <a:pt x="948" y="112"/>
                    <a:pt x="1020" y="84"/>
                  </a:cubicBezTo>
                  <a:cubicBezTo>
                    <a:pt x="1092" y="56"/>
                    <a:pt x="1164" y="38"/>
                    <a:pt x="1224" y="24"/>
                  </a:cubicBezTo>
                  <a:cubicBezTo>
                    <a:pt x="1284" y="10"/>
                    <a:pt x="1348" y="5"/>
                    <a:pt x="138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4" name="Freeform 25"/>
            <p:cNvSpPr>
              <a:spLocks/>
            </p:cNvSpPr>
            <p:nvPr/>
          </p:nvSpPr>
          <p:spPr bwMode="auto">
            <a:xfrm>
              <a:off x="3312" y="48"/>
              <a:ext cx="1248" cy="1536"/>
            </a:xfrm>
            <a:custGeom>
              <a:avLst/>
              <a:gdLst>
                <a:gd name="T0" fmla="*/ 0 w 684"/>
                <a:gd name="T1" fmla="*/ 1536 h 1260"/>
                <a:gd name="T2" fmla="*/ 504 w 684"/>
                <a:gd name="T3" fmla="*/ 1156 h 1260"/>
                <a:gd name="T4" fmla="*/ 832 w 684"/>
                <a:gd name="T5" fmla="*/ 834 h 1260"/>
                <a:gd name="T6" fmla="*/ 985 w 684"/>
                <a:gd name="T7" fmla="*/ 614 h 1260"/>
                <a:gd name="T8" fmla="*/ 1160 w 684"/>
                <a:gd name="T9" fmla="*/ 322 h 1260"/>
                <a:gd name="T10" fmla="*/ 1248 w 684"/>
                <a:gd name="T11" fmla="*/ 0 h 1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4"/>
                <a:gd name="T19" fmla="*/ 0 h 1260"/>
                <a:gd name="T20" fmla="*/ 684 w 684"/>
                <a:gd name="T21" fmla="*/ 1260 h 1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4" h="1260">
                  <a:moveTo>
                    <a:pt x="0" y="1260"/>
                  </a:moveTo>
                  <a:cubicBezTo>
                    <a:pt x="46" y="1208"/>
                    <a:pt x="200" y="1044"/>
                    <a:pt x="276" y="948"/>
                  </a:cubicBezTo>
                  <a:cubicBezTo>
                    <a:pt x="352" y="852"/>
                    <a:pt x="412" y="758"/>
                    <a:pt x="456" y="684"/>
                  </a:cubicBezTo>
                  <a:cubicBezTo>
                    <a:pt x="500" y="610"/>
                    <a:pt x="510" y="574"/>
                    <a:pt x="540" y="504"/>
                  </a:cubicBezTo>
                  <a:cubicBezTo>
                    <a:pt x="570" y="434"/>
                    <a:pt x="612" y="348"/>
                    <a:pt x="636" y="264"/>
                  </a:cubicBezTo>
                  <a:cubicBezTo>
                    <a:pt x="660" y="180"/>
                    <a:pt x="674" y="55"/>
                    <a:pt x="68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68" name="Object 26"/>
            <p:cNvGraphicFramePr>
              <a:graphicFrameLocks noChangeAspect="1"/>
            </p:cNvGraphicFramePr>
            <p:nvPr/>
          </p:nvGraphicFramePr>
          <p:xfrm>
            <a:off x="4560" y="0"/>
            <a:ext cx="28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" name="公式" r:id="rId5" imgW="203040" imgH="164880" progId="Equation.3">
                    <p:embed/>
                  </p:oleObj>
                </mc:Choice>
                <mc:Fallback>
                  <p:oleObj name="公式" r:id="rId5" imgW="2030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0"/>
                          <a:ext cx="28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609600" y="400843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s</a:t>
            </a:r>
            <a:r>
              <a:rPr lang="zh-CN" altLang="en-US" sz="2800" b="1"/>
              <a:t>变小 </a:t>
            </a:r>
            <a:r>
              <a:rPr lang="zh-CN" altLang="en-US" sz="2800" b="1">
                <a:sym typeface="Symbol" pitchFamily="18" charset="2"/>
              </a:rPr>
              <a:t>  </a:t>
            </a:r>
            <a:r>
              <a:rPr lang="en-US" altLang="zh-CN" sz="2800" b="1" i="1"/>
              <a:t>y</a:t>
            </a:r>
            <a:r>
              <a:rPr lang="zh-CN" altLang="en-US" sz="2800" b="1"/>
              <a:t>增加且变陡</a:t>
            </a:r>
          </a:p>
        </p:txBody>
      </p:sp>
      <p:sp>
        <p:nvSpPr>
          <p:cNvPr id="64540" name="Text Box 28"/>
          <p:cNvSpPr txBox="1">
            <a:spLocks noChangeArrowheads="1"/>
          </p:cNvSpPr>
          <p:nvPr/>
        </p:nvSpPr>
        <p:spPr bwMode="auto">
          <a:xfrm>
            <a:off x="215900" y="5603875"/>
            <a:ext cx="8820150" cy="58261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/>
              <a:t>双方导弹增加还是减少，需要更多信息及更详细的分析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64541" name="Object 29"/>
          <p:cNvGraphicFramePr>
            <a:graphicFrameLocks noChangeAspect="1"/>
          </p:cNvGraphicFramePr>
          <p:nvPr/>
        </p:nvGraphicFramePr>
        <p:xfrm>
          <a:off x="871538" y="4724400"/>
          <a:ext cx="16430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公式" r:id="rId7" imgW="583920" imgH="177480" progId="Equation.3">
                  <p:embed/>
                </p:oleObj>
              </mc:Choice>
              <mc:Fallback>
                <p:oleObj name="公式" r:id="rId7" imgW="583920" imgH="177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4724400"/>
                        <a:ext cx="16430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Text Box 30"/>
          <p:cNvSpPr txBox="1">
            <a:spLocks noChangeArrowheads="1"/>
          </p:cNvSpPr>
          <p:nvPr/>
        </p:nvSpPr>
        <p:spPr bwMode="auto">
          <a:xfrm>
            <a:off x="533400" y="457200"/>
            <a:ext cx="2209800" cy="579438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模型解释 </a:t>
            </a:r>
          </a:p>
        </p:txBody>
      </p:sp>
      <p:sp>
        <p:nvSpPr>
          <p:cNvPr id="64543" name="Text Box 31"/>
          <p:cNvSpPr txBox="1">
            <a:spLocks noChangeArrowheads="1"/>
          </p:cNvSpPr>
          <p:nvPr/>
        </p:nvSpPr>
        <p:spPr bwMode="auto">
          <a:xfrm>
            <a:off x="977900" y="2781300"/>
            <a:ext cx="2597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乙安全线 </a:t>
            </a:r>
            <a:r>
              <a:rPr lang="en-US" altLang="zh-CN" sz="2800" b="1" i="1"/>
              <a:t>y</a:t>
            </a:r>
            <a:r>
              <a:rPr lang="en-US" altLang="zh-CN" sz="2800" b="1"/>
              <a:t>=</a:t>
            </a:r>
            <a:r>
              <a:rPr lang="en-US" altLang="zh-CN" sz="2800" b="1" i="1"/>
              <a:t>f</a:t>
            </a:r>
            <a:r>
              <a:rPr lang="en-US" altLang="zh-CN" sz="2800" b="1"/>
              <a:t>(</a:t>
            </a:r>
            <a:r>
              <a:rPr lang="en-US" altLang="zh-CN" sz="2800" b="1" i="1"/>
              <a:t>x</a:t>
            </a:r>
            <a:r>
              <a:rPr lang="en-US" altLang="zh-CN" sz="2800" b="1"/>
              <a:t>)</a:t>
            </a:r>
          </a:p>
        </p:txBody>
      </p:sp>
      <p:graphicFrame>
        <p:nvGraphicFramePr>
          <p:cNvPr id="64544" name="Object 32"/>
          <p:cNvGraphicFramePr>
            <a:graphicFrameLocks noChangeAspect="1"/>
          </p:cNvGraphicFramePr>
          <p:nvPr/>
        </p:nvGraphicFramePr>
        <p:xfrm>
          <a:off x="2667000" y="4724400"/>
          <a:ext cx="16811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公式" r:id="rId9" imgW="596880" imgH="177480" progId="Equation.3">
                  <p:embed/>
                </p:oleObj>
              </mc:Choice>
              <mc:Fallback>
                <p:oleObj name="公式" r:id="rId9" imgW="596880" imgH="177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724400"/>
                        <a:ext cx="16811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5" name="AutoShape 33"/>
          <p:cNvSpPr>
            <a:spLocks noChangeArrowheads="1"/>
          </p:cNvSpPr>
          <p:nvPr/>
        </p:nvSpPr>
        <p:spPr bwMode="auto">
          <a:xfrm>
            <a:off x="381000" y="2244725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46" name="AutoShape 34"/>
          <p:cNvSpPr>
            <a:spLocks noChangeArrowheads="1"/>
          </p:cNvSpPr>
          <p:nvPr/>
        </p:nvSpPr>
        <p:spPr bwMode="auto">
          <a:xfrm>
            <a:off x="381000" y="4724400"/>
            <a:ext cx="304800" cy="485775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1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10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1000"/>
                                        <p:tgtEl>
                                          <p:spTgt spid="6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1" dur="10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nimBg="1"/>
      <p:bldP spid="64515" grpId="0" animBg="1" autoUpdateAnimBg="0"/>
      <p:bldP spid="64516" grpId="0" animBg="1" autoUpdateAnimBg="0"/>
      <p:bldP spid="64517" grpId="0" animBg="1" autoUpdateAnimBg="0"/>
      <p:bldP spid="64539" grpId="0" animBg="1" autoUpdateAnimBg="0"/>
      <p:bldP spid="64540" grpId="0" animBg="1"/>
      <p:bldP spid="64543" grpId="0" animBg="1" autoUpdateAnimBg="0"/>
      <p:bldP spid="64545" grpId="0" animBg="1"/>
      <p:bldP spid="645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2438400" y="641858"/>
            <a:ext cx="3962400" cy="584775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核 军 备 竞 赛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611188" y="1557338"/>
            <a:ext cx="82089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对</a:t>
            </a:r>
            <a:r>
              <a:rPr lang="zh-CN" altLang="en-US" sz="2800" b="1">
                <a:solidFill>
                  <a:srgbClr val="FF3300"/>
                </a:solidFill>
              </a:rPr>
              <a:t>“核威慑战略”</a:t>
            </a:r>
            <a:r>
              <a:rPr lang="zh-CN" altLang="en-US" sz="2800" b="1"/>
              <a:t>做一些合理、简化假设，用图的模型描述双方核武器相互制约、达到平衡的过程</a:t>
            </a:r>
            <a:r>
              <a:rPr lang="en-US" altLang="zh-CN" sz="2800" b="1"/>
              <a:t>.</a:t>
            </a:r>
          </a:p>
        </p:txBody>
      </p:sp>
      <p:sp>
        <p:nvSpPr>
          <p:cNvPr id="59396" name="Text Box 9"/>
          <p:cNvSpPr txBox="1">
            <a:spLocks noChangeArrowheads="1"/>
          </p:cNvSpPr>
          <p:nvPr/>
        </p:nvSpPr>
        <p:spPr bwMode="auto">
          <a:xfrm>
            <a:off x="5848350" y="3140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539750" y="2924175"/>
            <a:ext cx="6840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提出</a:t>
            </a:r>
            <a:r>
              <a:rPr lang="zh-CN" altLang="en-US" sz="2800" b="1">
                <a:solidFill>
                  <a:srgbClr val="FF3300"/>
                </a:solidFill>
              </a:rPr>
              <a:t>安全曲线</a:t>
            </a:r>
            <a:r>
              <a:rPr lang="zh-CN" altLang="en-US" sz="2800" b="1"/>
              <a:t>概念，给出它的一般形式</a:t>
            </a:r>
            <a:r>
              <a:rPr lang="en-US" altLang="zh-CN" sz="2800" b="1"/>
              <a:t>.</a:t>
            </a:r>
          </a:p>
        </p:txBody>
      </p:sp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539750" y="3716338"/>
            <a:ext cx="8280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通过更精细的分析找到影响安全线的参数：</a:t>
            </a:r>
            <a:r>
              <a:rPr lang="zh-CN" altLang="en-US" sz="2800" b="1">
                <a:solidFill>
                  <a:srgbClr val="FF3300"/>
                </a:solidFill>
              </a:rPr>
              <a:t>威慑值和残存率</a:t>
            </a:r>
            <a:r>
              <a:rPr lang="zh-CN" altLang="en-US" sz="2800" b="1"/>
              <a:t>，给出安全线的分析表达式</a:t>
            </a:r>
            <a:r>
              <a:rPr lang="en-US" altLang="zh-CN" sz="2800" b="1"/>
              <a:t>.</a:t>
            </a:r>
          </a:p>
        </p:txBody>
      </p:sp>
      <p:sp>
        <p:nvSpPr>
          <p:cNvPr id="129037" name="Text Box 13"/>
          <p:cNvSpPr txBox="1">
            <a:spLocks noChangeArrowheads="1"/>
          </p:cNvSpPr>
          <p:nvPr/>
        </p:nvSpPr>
        <p:spPr bwMode="auto">
          <a:xfrm>
            <a:off x="468313" y="5157788"/>
            <a:ext cx="8496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/>
              <a:t> </a:t>
            </a:r>
            <a:r>
              <a:rPr lang="zh-CN" altLang="en-US" sz="2800" b="1"/>
              <a:t>利用模型对核军备竞赛中的一些现象作出合理解释</a:t>
            </a:r>
            <a:r>
              <a:rPr lang="en-US" altLang="zh-CN" sz="2800" b="1"/>
              <a:t>.</a:t>
            </a:r>
          </a:p>
        </p:txBody>
      </p:sp>
      <p:pic>
        <p:nvPicPr>
          <p:cNvPr id="59400" name="Picture 14" descr="j021508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788" y="476250"/>
            <a:ext cx="5064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1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 animBg="1" autoUpdateAnimBg="0"/>
      <p:bldP spid="129035" grpId="0"/>
      <p:bldP spid="129036" grpId="0"/>
      <p:bldP spid="12903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816</Words>
  <Application>Microsoft Office PowerPoint</Application>
  <PresentationFormat>全屏显示(4:3)</PresentationFormat>
  <Paragraphs>128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LMJ</dc:creator>
  <cp:lastModifiedBy>LMJ</cp:lastModifiedBy>
  <cp:revision>5</cp:revision>
  <dcterms:created xsi:type="dcterms:W3CDTF">2020-03-13T15:32:18Z</dcterms:created>
  <dcterms:modified xsi:type="dcterms:W3CDTF">2020-03-23T12:31:44Z</dcterms:modified>
</cp:coreProperties>
</file>