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1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09T08:34:49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9178 12685 26,'0'0'10,"0"0"-4,0 0-3,0 0-3,0 0-12,0 0 5,0 0 1,-6-1 6,6 1 0,0 0 0,0 0 21,0 0-11,0 0 12,0 0-12,0 0-4,0 0-2,0 0-4,0 0 0,0 0-2,0 0-2,0 0-3,0 0-2,0 0 5,0 0 4,1 0 15,4 0 7,1 0 4,1 0-24,4 0 11,-1 0-12,1 0 5,2 0 1,1 0-7,2 0 0,-1-2 3,1-1-2,1-3-1,1 1 10,-2-1-10,3-2 13,1 1-13,-2 0 0,3 1 3,-1 2-2,1 0-1,2 0 0,-1 0-2,2-1 0,-3 0 2,6-2 0,-4-1 0,1 2-1,-3-1 0,2 0 0,-1 1 1,-1 1 0,-1 0 0,5 1 0,-2-2 0,4-1 0,-1-3 0,3 1 0,-1-4 0,4-1 1,-1-2-1,2 0 0,0 1 5,0-1-4,-2 4-1,0 1 1,-1 3 0,0-1 20,0 3-21,-2 1 0,2-3 0,0 2 0,1-4 0,1 1 0,2-2 1,-1-3 1,0 4-2,4 0 0,-2 1 0,0-1 1,-1 3-1,1 2 0,-1-1 0,2-1 0,-1 0 0,6-1 0,-2-2 0,0 0 1,-2-3-1,1 1 0,-2 1 0,0 0 4,-1 2-4,4-1 0,-3 0 0,2 0 0,0-1 0,3-1 0,-1-2 0,-1-1 2,4 1-2,-3-3 0,1-2-7,0 1 12,0 1-5,-4 0 0,1 1 1,-2 1 2,-1 0-3,2 3 0,-1-2 0,1 1 10,2-1-8,1-1 6,1-3 4,3 1 21,0 1-31,0-1 12,-2 1-14,-3-1 9,0 0-9,-4 2 0,0 0 0,1-2 6,0-1-6,0 1 0,0 0 0,0 0 0,2 0 0,-1-3 1,0 2-1,2 0 10,-3 2-10,0-1 0,-2 2 0,-1 1 2,1-1-2,-3 2 0,0-1 0,-1 1 6,-1-1-6,-2 0 0,0 0 9,-3 0-8,4 0 14,-3 0-4,0 0-10,2-1 22,-2 1-16,3 0-7,0-1 0,2 2 6,1-3-6,3 2 0,3-3 1,1-1 8,1 1-9,0-1 0,2-2-1,-1 1 7,1 1-6,0 0 0,1 1 0,1 0 4,-2-1-4,4 1 0,-1-1 0,0-1-3,2 1 3,-1-2 0,1 3 0,-3-1 4,0 2-4,-4 2 0,0 0 0,-3 1-1,1 1-1,-4 3 2,-1 1 0,0-1 4,-1 1-3,0-1-1,1 1 0,2-1 1,2-1-1,4 1 0,0-3 0,1 2-1,0-1 1,1-2 0,-1 3 0,5-4-3,2 2 0,4-3 3,3 2 0,1-3 4,4 0-2,1 1-2,2-1 0,-1 0-2,1-1 1,2 0 1,0 0 0,-1 2 2,3-2-1,-3 1-1,-1 0 0,-3 3-1,-5 3 0,-4-1 1,-4 3 0,-5-1 0,1 1 6,-2-2-6,-1 2 0,2-2-3,-2 1 2,-1-1 1,2 1 0,-2-2 1,-1 3 0,-1 0-1,0-1 0,-3 1-2,-1 4 1,-1-2 2,-1-1-1,1 3 1,6-5 0,1-1-1,6-1 0,1-1 0,3-1 0,3-1 0,1 0 1,2 0 0,-2 0 1,1 1-2,-4-1 0,-3 2 0,1-1 7,-2 1-6,2-2 7,1 2 17,2-2-24,-2 1 4,-1 1-5,-1-1 1,-3 2 6,-1 2-7,-4 1 1,0-1 4,-1 1-4,2-1-1,-1-1 0,3 2 1,2-1 6,2-3-7,1 0 1,4 2 2,-2-4 5,5 1-8,-1 3 0,0-3 0,1-1 1,-1 0-1,2-2 0,2-2 1,1-3 0,3 1-1,0 0 0,2-1 1,-4 0 2,0 3-3,-7 0 0,0 3 4,-1 0-3,-5 1-1,2 1 0,-3 0 0,3-1 0,-2 0 0,2 2 0,-2-2 0,-1 2 6,-2-1-6,-3 3 0,-3-1 0,-2 1-3,-2 1 3,-5-1 0,5-1 0,1 0 3,2-3-3,2 0 0,2-3 1,3 0 0,1-1 1,-1 1-2,1-2 0,-1 1-4,0 1 3,-2 0 1,-2-1 0,-4 3-10,2 1 9,-4-1 0,2-1 0,-1 1-11,2-2 12,0 0 0,1 0-11,-3 0 10,-3 0-45,1 0 10,-6 2 9,-3-1-9,-2 3 26,-3 2 3,-3 1 7,1 0-2,1 0 2,1-3 0,5-2 0,-2-2 2,3 0-2,-3 0 0,-3 0 0,-2 2 20,-4 1-11,-2 1-5,-2 2 21,-2 1-24,-1 2 33,-1-1-19,2 1-14,-2 1 41,-1 3-33,-1-2 12,-1 4 8,1-3-16,-2 2 32,1 0-15,1 0-20,1-5 8,3-1-18,4-3-6,4-3 6,3 0-20,2 1 19,0 0 1,-4 1 0,0 4-5,-5-1 5,0 4 0,-4 2-1,-3-1 7,0 3 4,1-3-8,2-2 6,1 0-8,2-1 0,-3 1 0,0-1 0,-2 5 0,-2 2 0,-2 1 0,0 0 0,0 0 6,0 0 7,0 0-10,0 0 7,0 0 5,0 0-11,0 0-4,0 0 0,0 0-9,0 0-14,0 0-1,0 0-20,-5 1-90,-2 7 4,2 0-2</inkml:trace>
  <inkml:trace contextRef="#ctx0" brushRef="#br0" timeOffset="578.033">20598 8656 446,'0'0'72,"0"0"-20,0 0-40,0 0 12,0 0 73,0 0-65,0 0-25,49-33-7,-18 23 0,5 0 0,1-1 0,2 1 0,-2 2-4,-3 2 4,-4 0 0,-7 1 1,-5 4 0,-5-1-2,-4 1 1,-3 1-22,-1 0 21,1 0-7,2 0 8,3 7-1,1 3-13,3-1 14,-3 2-1,-1 0-2,-2 0-7,-3-1 10,-2-2-10,-4 2 8,0 1 2,0 2 2,-13 2 8,-1 4-10,-1 1 32,0 0-19,3-2 3,3-4-6,3-2-9,3-6-1,2-2 0,1-2 0,0-2-3,0 0 3,0 0-10,0 0-20,0 0-63,0 0-41,-3 0-82</inkml:trace>
  <inkml:trace contextRef="#ctx0" brushRef="#br0" timeOffset="5106.292">18217 9691 18,'0'0'27,"0"0"-26,0 0 44,0 0 15,0 0-12,0 0 17,0 0-54,-9 0-2,9 0-9,0 0-26,0 0 19,0 0-17,0 0 24,0 2-6,0-1 6,0 2 0,0-1 0,0 0 0,0-1-1,0 3 1,0-3 0,0 2 21,0-1-19,0 1 6,0 0 18,3 0-4,4 0 38,1 1-22,1 1-19,3 2 16,-2-2-34,2 2 12,0-2-13,-3 3 10,2-1-9,-3 1-1,1 1 0,0-1 9,-1-1-8,1 2-1,-2-4 0,2 2 3,0-2-3,0 0 0,-1-1 0,-2 1 4,4-2-4,-4 2 0,0-1 0,0 1-2,-2 0 1,4 1 1,-4-2 0,1-2 3,-2 1-3,-2 1 0,1-4 0,-2 1 1,0-1 6,0 0 0,0 0 6,0 0 33,0 2 0,0-2 24,0 0-40,0 1-29,0-1 2,0 0-3,0 0 0,0 1-1,0 2-11,-5 4 12,-2 3 0,-7 2 1,1 5 0,-5 2-1,0 1 0,-3-1 6,2 1-4,4-3-2,-1-4 1,7-3-1,2-3 22,3-3-22,2-1 6,1-2-4,1-1-1,0 2-1,0-2 0,0 0 0,0 0 1,0 0 0,0 0-1,0 0 5,0 0 1,0 0-6,0 0 0,0 0 0,0 0-1,0 0 1,0 0 0,0 0 0,0 0-2,0 0 2,0 0 0,0 0-3,0 0 2,0 0 1,0 0 0,0 0 0,0 0 6,0 0-6,0 0 0,0 0 0,0 0 0,0 0 0,0 0 0,0 0 0,0 0-3,-2 1 3,2 0 0,0 0 0,0 3 0,0-3 0,0 1 0,0 0 0,0-2-1,0 0 1,0 0 0,0 0 0,0 0 15,0 0-14,0 0-1,0 0 0,0 0 5,0 0-16,0 0 11,0 0-90,0 0-18,0 0-82,0 0-102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4-04T12:42:47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18759 7979 5,'0'0'23,"0"0"23,0 0 23,0 0-33,0 0 2,0 0 19,-3 3-13,3-3 18,0 0 0,0 0-35,0 0 12,0 0-33,0 0 1,-3 0-7,3 0 0,-2 0-16,1 0 15,-1-1 2,0-1 4,1 1-5,-1 0 0,1-1 22,-1-1-22,1 1 8,-1-1-8,1-2-3,-1 1-5,2-1 6,-1 1 2,-2-3 9,0 1-9,-1-2 0,1 2-1,-2-2-3,1 0 4,-1-1 0,-2 2 0,1-2 0,1 0 1,0 1-1,-2-3 0,0 4-3,1-3 2,-2 1 2,2 1 8,-1-1 3,-2-1-12,2 0 0,-1 1 16,1-1-1,-4 0-1,1 1 3,-2-2-5,-1 2-12,-3-2-9,-1 1 8,-3-1-12,-1 0-4,-1-1 17,0-1-17,-1 0 17,2-2 0,-1 3-1,1-1 1,2 1 6,0 0-5,1 1 8,1 0-9,-1-1 0,1 2 0,-2 3 0,-1-2 0,-1 1 0,0 0-2,0 1-6,0 2 9,-1-2-1,1 4 0,1-2 6,-1 2-7,1 0 1,0-2 0,-2 1 6,-1-1-6,0 2 0,-4-1-2,3 0-2,-6 1 4,0 2 0,-1-1-19,-1 1 17,4 1 2,3 0 0,3-1-1,3 0 11,2-1-10,0 1 0,4-3 7,-3 3 0,-1 0-6,1 1-1,-2 0 0,-2 0-13,-2 0 13,1 0 0,-2 1 0,-2 4-5,-1 0 5,-4 2 0,-5 1 0,0 0-10,-5 4 10,-1-3 0,-2 8 0,-2-2-6,2-1-5,4 3 4,0-5 5,7-2-4,0 0 6,2-2 5,2-2-4,0 2 1,2 0-2,0 0 0,0 0 0,1 1 0,-1-1 0,1 1 0,1-1 0,-1 1-2,-1 0 3,1 1-1,3-1 0,1-1-2,1 0 2,3-1 0,0 3 1,1-3-1,0 3 0,0-1-1,1 5 0,-2 1-23,1-2 24,2 3-12,0-2 12,1 0-14,1 0 7,-1 0-6,1 0 12,1 2-8,2 1 9,-1 0 0,1 0-3,3 1-3,-3 0-12,3 2-4,0 0 13,-2-1-17,2 1 25,-1 2-7,0-3 8,-1 2-10,-1 0 10,-1 3 0,-1 1-1,-2 3-3,-1 3 4,-2 1 0,1 1 1,3-2-2,-1-3 1,2-2-1,3-2 1,0-3-7,3-1 7,1 0 0,-1-1 0,-1 2 0,-2-1 0,3 5 0,-4-1 0,0 2 3,-3 3-3,0 0 0,1-1 1,-2 0 2,3-2-3,-2 1 0,2-1 0,0-3 0,0 1 0,3-2 0,1-1 1,0 0 1,-1 0-2,0 0 0,1 1-1,2-3 0,-2 2 1,0-1 0,2 2 0,-2-2 1,1 2 0,-3 1-1,1 1 0,0 1 1,1-1 1,0-1-2,0 0 0,0 1 1,3-3-1,-2 2 0,1-1 0,2 2 3,-1-2-3,0 2 1,1 2 0,2-2 12,-1 3-11,-2 1-2,-1-2 12,1 1-11,-3 1 21,2 0-21,-2 0 0,-1 3 19,2-1-19,0 1-1,2-2 0,2 1 5,-1 0-6,1-1 1,-1-1 0,1-2 4,-1 3-4,1-3 0,-2 1 0,3-1 2,0-1-3,0-4 1,0-1 0,0-3-1,0 0 1,4 0 0,-1 0 0,2-1 0,-2 4-1,0-1 1,0 0 0,1 1 0,-1-1 0,2 2-1,-1-1 0,2 0-19,1 1 19,2 3 1,0-2 0,0 2 3,2-2-3,-2 1 0,0-2 0,1 0 1,-1 1 0,2 0-1,0 0 0,1-2-2,1 2 0,1-4 2,0 1 0,2-1 2,-1-1 14,1 0-6,-2-2-8,2-1 5,-2 2 0,3-2-7,-1 0 0,1 0 1,1 0-1,0 1 0,0 1 0,-2 1 3,2 0-2,-1 0-1,-1 0 0,2 2 1,-1-4 1,2 0-2,-1-1 0,0-1 0,2-1 0,0-5-8,-1 4 6,2-3 2,-1-1 0,-1 2 6,-1-2 1,1-2 7,-1 3-13,-1-3 13,0 1-8,2-2-5,1 1 23,1 0-7,0 0 2,1-3 10,2 3-18,0-3 15,-2 1-8,4 1-18,-2-1 22,1 1-16,-1 1-6,-3 0 6,0-1-5,1 0-1,-4 0 0,0-1 0,0 2 1,-4-2-1,4 0 0,1-1 1,1 2 0,3-4-1,1 0 13,1 0-11,3 0 16,4 0-18,0 0 9,7 0-3,-2 0-6,4-4 0,0-1-1,0-3-6,-1 0 6,0 1 1,-2-3 0,-1 2-1,0 0-10,-2-2 11,0 0 0,-4 4-2,-1-2 1,-2 0 1,0 1 0,-1-1-2,-1 2-3,1-4 5,0 3 0,-3 0 0,0 1 3,0-2-3,-3 0 0,-2 1 0,-1-1 3,-2 1-3,1 0 0,2-4 0,2-2 1,0 0-1,4-4 0,2-4 0,0 1 0,0-2 0,-4 1 0,-3 1 1,-4 2-10,-2 1 6,-1 0 3,-1 1 0,-1-2 0,3 0 0,-1 0 0,0-2 0,-2-1 3,2-2-3,0-3 0,1 0-1,2-2-2,-2 2 3,3 1 0,-4 4 0,3 1 0,-4 4 0,-1 1 0,-2 1 8,2 0-7,1-2 29,-2 1-19,4-3-11,1 0 6,0-1-5,-1 2-1,2 3 0,0-1-2,-1-1 2,0 2 0,-2 0 1,0 0 3,-2 3-3,-2 1-1,1 0 0,-1-1 1,2-2-1,2 0 0,2-3 1,1-1-4,4-2 3,-4 1 0,2 3-1,-4 1 1,-4 5 0,0-2 1,-4 2-1,1 1 4,3-1-4,-3-3-1,4-2-7,3-3-27,2 0 28,1-5-15,3 0-2,-1 0 15,0-2-34,0 1 25,-3 1 5,-1 0-20,-2 2 23,-2 1-3,-1-1 13,0 1-6,0-3 6,2-2 0,0-3 5,3-2 2,0-4 14,1 1-5,0-2 6,-2 3 10,-1 0-31,-3 4 5,0 1-3,0 1 4,-3 3 0,2-3-6,1 2-1,0-2 3,-1-3-3,4-1 0,-3-3 0,3 1-2,0-3 2,-1 3 1,-2-1 10,-4 5 1,0 1-11,-3 3-1,-3 2 13,0 2-11,0-1 21,0-1-3,-4-4-7,-1 1 20,0-1-33,-1-3 20,2-1-14,-1 1 8,3 0-14,-3 0 0,1 3 1,-2-1 12,-2 4-13,4 0 0,-2 4 0,1 2 8,-1-1 4,1 0-11,0 3-1,0-2 5,0 0-5,-2 0-2,3-1 2,-3 2-35,0 0 33,2 1-4,0 1 6,1 2 2,1-1-2,-3 4 0,3 0-1,-2 1-23,1 0 24,-2-1 0,1 0-2,-3-4-6,2 1 5,-2 0-12,0-1 12,1-3-17,0 2 19,-1-1 2,2 2-1,-1-1 15,1 2-14,-2-1-1,2 0 0,0 2 0,-2-2-1,0 2 1,1 1-1,-3-1 0,2 1-15,0 1 15,1-1 0,0-2 1,1 2 1,-1-3 0,0 2-1,2-1 3,-2-2-1,1 4-2,-1 1 0,-1-1-1,0 1 1,0 1 0,0-3 0,-1 2 11,1-3-4,-2-1-7,3-2 0,-2 1 0,0-1 13,2 1-13,-1 1 1,2 2 13,-1 3-13,1 1 13,0 2-14,3 0-9,0 4 3,0 0 6,3-3-1,-3 3 0,3 0-28,0 0 23,-3-2 5,0 0-26,-1 0 8,1-1 5,-2-1 12,-1 1-4,0-1-5,-4 1-5,0 0-26,0-1-27,-2 1 68,3 0 1,0-1-20,-2 1-5,6 1 8,0-3 17,1 3-54,1-1 23,0 2 30,0-1-5,2 2 6,1 0 1,-2 0-1,2 0 0,0 0 0,-1 0 2,1-1 1,-3 1-3,1 0 0,-1-2 4,0 1-4,-3 1 0,-2 0-1,-3 0-12,-3 0-16,1 0 6,-1 0 23,3 0 0,3 1 1,4 1-1,1-2 0,1 1-1,1-1 0,-1 0-14,1 0-38,-1 0-16,-1 0-32,2 0 16</inkml:trace>
  <inkml:trace contextRef="#ctx0" brushRef="#br0" timeOffset="1713.0979">16996 6679 33,'0'0'21,"0"0"-14,0 0 22,-20 81 38,15-42-25,0 6-1,-1 20-4,-7 21-7,-8 22 15,1-9-16,2-19 6,3-29 2,6-21-35,1 0 19,2-1-11,-1 1-4,4-9-1,-1-4-4,4-3-1,-2-4 10,1-3-10,1-3 0,0-1-22,0-2-27,0-1 26,-2 0 10,2-2 3,0-8-39,0-6-196</inkml:trace>
  <inkml:trace contextRef="#ctx0" brushRef="#br0" timeOffset="2615.1495">16974 6749 224,'0'0'138,"0"0"-60,0 0-25,0 0-53,0 0 0,0 0 23,88-61-10,-67 61 7,3 0-19,-2 2-1,-2 10 0,-2 1-7,1 4 7,-5 1-1,0 2-17,-5 1 17,-2 2 2,-6 1-1,-1-1 6,0 4-6,-13-4 0,-7 2 0,-4-2 1,-4-1-3,-3-4 2,-4-2 0,-2-3 0,-2-1-3,-1-4 3,4-2 0,8-3 0,8-1 24,9-2-14,8 0-1,1 0-9,2 0-9,0 0 1,0 0-31,5 0-3,4 0 39,1 0-4,0 3 7,2 3-1,-1 3 7,-2 2-3,2 1 27,-3 5 2,0 0 35,-1 5-55,0 0 1,-1 2-3,-1 2-3,-1-4-2,1-2-5,0-2 0,3-1 31,0-1-30,1-2 0,0 1-1,1-1 8,1 0-8,-2 2 5,2-2-4,0-2 10,-1 1-11,-2-1 0,-1-3 0,-1 1 1,2-4-1,-1-1 0,1 1 1,-2 0 0,-2-3-1,3-1 0,-4 1-1,-1-3-36,1 0 22,-3 0-2,1 0 17,-1 0-9,0 0 10,0 0-1,2 0 0,-2 0 10,0 0-9,1 0-1,-1 0 0,2 0-10,2 0 8,-1 0 2,2 0 0,2 0-1,-2 0 0,2 2 1,-1 1-23,4 0 0,3 0-51,6 3-18,-4 1-6,0-4-110</inkml:trace>
  <inkml:trace contextRef="#ctx0" brushRef="#br0" timeOffset="3988.228">17452 7486 35,'0'0'52,"0"0"16,0 0-32,0 0-12,0 0 25,0 0-27,0 0-15,0-5 10,0 5 11,0 0 15,0 0-14,0 0-9,0 0 15,0 0-27,0 0 4,0 0-12,0 0-4,0 0-2,0 0 2,0 0-5,0 0 2,-2 6-8,0 4 14,1 4 1,1 2-1,0 0-8,0 1 9,0-1 0,3 0 0,6-1-5,1-4 4,1-1 1,4-3 0,0-4 1,3-3 9,3 0-2,1-3 12,2-11-13,0-4-8,3-6 1,-6-5-8,-2 0 8,-3-2 0,-8 2 0,-8 3 9,0 6-1,-8 5 15,-14 6-11,-9 8-12,-2 1 0,-4 1 0,2 11-10,6 2-2,-1 6-54,10-1-60,5-6-90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1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4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7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9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6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0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AF8A-05CA-4B24-A6D8-C7AA70CC8BA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AA89-950F-46BE-8210-A4B92BC12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customXml" Target="../ink/ink2.xml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895600" y="467961"/>
            <a:ext cx="2451312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smtClean="0">
                <a:latin typeface="+mn-lt"/>
                <a:ea typeface="楷体" panose="02010609060101010101" pitchFamily="49" charset="-122"/>
              </a:rPr>
              <a:t>3.5 </a:t>
            </a:r>
            <a:r>
              <a:rPr lang="zh-CN" altLang="en-US" sz="3200" b="1" dirty="0">
                <a:latin typeface="+mn-lt"/>
                <a:ea typeface="楷体" panose="02010609060101010101" pitchFamily="49" charset="-122"/>
              </a:rPr>
              <a:t>冰山运输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143000"/>
            <a:ext cx="1039812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692275" y="981075"/>
            <a:ext cx="58324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波斯湾地区水资源贫乏，淡化海水的成本为每立方米</a:t>
            </a:r>
            <a:r>
              <a:rPr lang="en-US" altLang="zh-CN" sz="2800" b="1" dirty="0"/>
              <a:t>0.1</a:t>
            </a:r>
            <a:r>
              <a:rPr lang="zh-CN" altLang="en-US" sz="2800" b="1" dirty="0"/>
              <a:t>英镑</a:t>
            </a:r>
            <a:r>
              <a:rPr lang="en-US" altLang="zh-CN" sz="2800" b="1" dirty="0"/>
              <a:t>.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92275" y="2003425"/>
            <a:ext cx="5975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专家建议从</a:t>
            </a:r>
            <a:r>
              <a:rPr lang="en-US" altLang="zh-CN" sz="2800" b="1"/>
              <a:t>9600km</a:t>
            </a:r>
            <a:r>
              <a:rPr lang="zh-CN" altLang="en-US" sz="2800" b="1"/>
              <a:t>远的南极用拖船运送冰山，取代淡化海水</a:t>
            </a:r>
            <a:r>
              <a:rPr lang="en-US" altLang="zh-CN" sz="2800" b="1"/>
              <a:t>.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92275" y="3111500"/>
            <a:ext cx="61912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从经济角度研究冰山运输的可行性</a:t>
            </a:r>
            <a:r>
              <a:rPr lang="en-US" altLang="zh-CN" sz="2800" b="1"/>
              <a:t>.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28600" y="3849688"/>
            <a:ext cx="1905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建模准备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743200" y="3925888"/>
            <a:ext cx="358140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日租金和最大运量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11188" y="4535488"/>
            <a:ext cx="8064500" cy="1701800"/>
            <a:chOff x="385" y="2736"/>
            <a:chExt cx="5080" cy="1072"/>
          </a:xfrm>
        </p:grpSpPr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>
              <a:off x="531" y="2736"/>
              <a:ext cx="4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11"/>
            <p:cNvSpPr>
              <a:spLocks noChangeShapeType="1"/>
            </p:cNvSpPr>
            <p:nvPr/>
          </p:nvSpPr>
          <p:spPr bwMode="auto">
            <a:xfrm>
              <a:off x="531" y="3084"/>
              <a:ext cx="4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12"/>
            <p:cNvSpPr>
              <a:spLocks noChangeShapeType="1"/>
            </p:cNvSpPr>
            <p:nvPr/>
          </p:nvSpPr>
          <p:spPr bwMode="auto">
            <a:xfrm>
              <a:off x="531" y="3780"/>
              <a:ext cx="4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Line 13"/>
            <p:cNvSpPr>
              <a:spLocks noChangeShapeType="1"/>
            </p:cNvSpPr>
            <p:nvPr/>
          </p:nvSpPr>
          <p:spPr bwMode="auto">
            <a:xfrm>
              <a:off x="531" y="3432"/>
              <a:ext cx="4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2026" y="2736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4" name="Text Box 15"/>
            <p:cNvSpPr txBox="1">
              <a:spLocks noChangeArrowheads="1"/>
            </p:cNvSpPr>
            <p:nvPr/>
          </p:nvSpPr>
          <p:spPr bwMode="auto">
            <a:xfrm>
              <a:off x="830" y="2823"/>
              <a:ext cx="9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/>
                <a:t>船      型</a:t>
              </a:r>
            </a:p>
          </p:txBody>
        </p:sp>
        <p:sp>
          <p:nvSpPr>
            <p:cNvPr id="43025" name="Text Box 16"/>
            <p:cNvSpPr txBox="1">
              <a:spLocks noChangeArrowheads="1"/>
            </p:cNvSpPr>
            <p:nvPr/>
          </p:nvSpPr>
          <p:spPr bwMode="auto">
            <a:xfrm>
              <a:off x="2425" y="2852"/>
              <a:ext cx="24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/>
                <a:t>小                  中                   大</a:t>
              </a:r>
            </a:p>
          </p:txBody>
        </p:sp>
        <p:sp>
          <p:nvSpPr>
            <p:cNvPr id="43026" name="Text Box 17"/>
            <p:cNvSpPr txBox="1">
              <a:spLocks noChangeArrowheads="1"/>
            </p:cNvSpPr>
            <p:nvPr/>
          </p:nvSpPr>
          <p:spPr bwMode="auto">
            <a:xfrm>
              <a:off x="567" y="3171"/>
              <a:ext cx="1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/>
                <a:t>日租金（英镑）</a:t>
              </a:r>
            </a:p>
          </p:txBody>
        </p:sp>
        <p:sp>
          <p:nvSpPr>
            <p:cNvPr id="43027" name="Text Box 18"/>
            <p:cNvSpPr txBox="1">
              <a:spLocks noChangeArrowheads="1"/>
            </p:cNvSpPr>
            <p:nvPr/>
          </p:nvSpPr>
          <p:spPr bwMode="auto">
            <a:xfrm>
              <a:off x="385" y="3491"/>
              <a:ext cx="16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</a:t>
              </a:r>
              <a:r>
                <a:rPr lang="zh-CN" altLang="en-US" b="1"/>
                <a:t>最大运量（</a:t>
              </a:r>
              <a:r>
                <a:rPr lang="en-US" altLang="zh-CN" b="1"/>
                <a:t>m</a:t>
              </a:r>
              <a:r>
                <a:rPr lang="en-US" altLang="zh-CN" b="1" baseline="30000"/>
                <a:t>3</a:t>
              </a:r>
              <a:r>
                <a:rPr lang="zh-CN" altLang="en-US" b="1"/>
                <a:t>）</a:t>
              </a:r>
            </a:p>
          </p:txBody>
        </p:sp>
        <p:sp>
          <p:nvSpPr>
            <p:cNvPr id="43028" name="Text Box 19"/>
            <p:cNvSpPr txBox="1">
              <a:spLocks noChangeArrowheads="1"/>
            </p:cNvSpPr>
            <p:nvPr/>
          </p:nvSpPr>
          <p:spPr bwMode="auto">
            <a:xfrm>
              <a:off x="2425" y="3200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4.0</a:t>
              </a:r>
            </a:p>
          </p:txBody>
        </p:sp>
        <p:sp>
          <p:nvSpPr>
            <p:cNvPr id="43029" name="Text Box 20"/>
            <p:cNvSpPr txBox="1">
              <a:spLocks noChangeArrowheads="1"/>
            </p:cNvSpPr>
            <p:nvPr/>
          </p:nvSpPr>
          <p:spPr bwMode="auto">
            <a:xfrm>
              <a:off x="3521" y="3200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6.2</a:t>
              </a:r>
            </a:p>
          </p:txBody>
        </p:sp>
        <p:sp>
          <p:nvSpPr>
            <p:cNvPr id="43030" name="Text Box 21"/>
            <p:cNvSpPr txBox="1">
              <a:spLocks noChangeArrowheads="1"/>
            </p:cNvSpPr>
            <p:nvPr/>
          </p:nvSpPr>
          <p:spPr bwMode="auto">
            <a:xfrm>
              <a:off x="4568" y="3200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8.0</a:t>
              </a:r>
            </a:p>
          </p:txBody>
        </p:sp>
        <p:sp>
          <p:nvSpPr>
            <p:cNvPr id="43031" name="Text Box 22"/>
            <p:cNvSpPr txBox="1">
              <a:spLocks noChangeArrowheads="1"/>
            </p:cNvSpPr>
            <p:nvPr/>
          </p:nvSpPr>
          <p:spPr bwMode="auto">
            <a:xfrm>
              <a:off x="2325" y="3520"/>
              <a:ext cx="8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  <a:r>
                <a:rPr lang="en-US" altLang="zh-CN" b="1">
                  <a:sym typeface="Symbol" pitchFamily="18" charset="2"/>
                </a:rPr>
                <a:t>10</a:t>
              </a:r>
              <a:r>
                <a:rPr lang="en-US" altLang="zh-CN" b="1" baseline="30000">
                  <a:sym typeface="Symbol" pitchFamily="18" charset="2"/>
                </a:rPr>
                <a:t>5</a:t>
              </a:r>
              <a:endParaRPr lang="en-US" altLang="zh-CN" b="1"/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3521" y="3520"/>
              <a:ext cx="7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  <a:r>
                <a:rPr lang="en-US" altLang="zh-CN" b="1" baseline="30000"/>
                <a:t>6</a:t>
              </a:r>
              <a:endParaRPr lang="en-US" altLang="zh-CN" b="1"/>
            </a:p>
          </p:txBody>
        </p:sp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4568" y="3520"/>
              <a:ext cx="8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10</a:t>
              </a:r>
              <a:r>
                <a:rPr lang="en-US" altLang="zh-CN" b="1" baseline="30000"/>
                <a:t>7</a:t>
              </a:r>
              <a:endParaRPr lang="en-US" altLang="zh-CN" b="1"/>
            </a:p>
          </p:txBody>
        </p:sp>
      </p:grpSp>
      <p:graphicFrame>
        <p:nvGraphicFramePr>
          <p:cNvPr id="43010" name="Object 26"/>
          <p:cNvGraphicFramePr>
            <a:graphicFrameLocks noChangeAspect="1"/>
          </p:cNvGraphicFramePr>
          <p:nvPr/>
        </p:nvGraphicFramePr>
        <p:xfrm>
          <a:off x="7667625" y="620713"/>
          <a:ext cx="10890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3" imgW="2903040" imgH="3047760" progId="MS_ClipArt_Gallery.2">
                  <p:embed/>
                </p:oleObj>
              </mc:Choice>
              <mc:Fallback>
                <p:oleObj name="Clip" r:id="rId3" imgW="2903040" imgH="3047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620713"/>
                        <a:ext cx="10890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7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1828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结果分析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71818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由于未考虑影响航行的种种不利因素，冰山到达目的地后实际体积会显著小于</a:t>
            </a:r>
            <a:r>
              <a:rPr lang="en-US" altLang="zh-CN" sz="2800" b="1" i="1"/>
              <a:t>V</a:t>
            </a:r>
            <a:r>
              <a:rPr lang="en-US" altLang="zh-CN" sz="2800" b="1"/>
              <a:t>(</a:t>
            </a:r>
            <a:r>
              <a:rPr lang="en-US" altLang="zh-CN" sz="2800" b="1" i="1"/>
              <a:t>u,V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90600" y="4953000"/>
            <a:ext cx="7181850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有关部门认为，只有当计算出的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u,V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</a:t>
            </a:r>
            <a:r>
              <a:rPr lang="zh-CN" altLang="en-US" sz="2800" b="1"/>
              <a:t>显著低于淡化海水的成本时，才考虑其可行性</a:t>
            </a:r>
            <a:r>
              <a:rPr lang="en-US" altLang="zh-CN" sz="2800" b="1"/>
              <a:t>.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305800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大型拖船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 10</a:t>
            </a:r>
            <a:r>
              <a:rPr lang="en-US" altLang="zh-CN" sz="2800" b="1" baseline="30000"/>
              <a:t>7 </a:t>
            </a:r>
            <a:r>
              <a:rPr lang="en-US" altLang="zh-CN" sz="2800" b="1"/>
              <a:t>(m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),</a:t>
            </a:r>
            <a:r>
              <a:rPr lang="zh-CN" altLang="en-US" sz="2800" b="1"/>
              <a:t>船速 </a:t>
            </a:r>
            <a:r>
              <a:rPr lang="en-US" altLang="zh-CN" sz="2800" b="1" i="1"/>
              <a:t>u</a:t>
            </a:r>
            <a:r>
              <a:rPr lang="en-US" altLang="zh-CN" sz="2800" b="1"/>
              <a:t>=4~5(km/h), </a:t>
            </a:r>
            <a:r>
              <a:rPr lang="zh-CN" altLang="en-US" sz="2800" b="1"/>
              <a:t>冰山到达目的地后每立方米水的费用 </a:t>
            </a:r>
            <a:r>
              <a:rPr lang="en-US" altLang="zh-CN" sz="2800" b="1" i="1"/>
              <a:t>Y</a:t>
            </a:r>
            <a:r>
              <a:rPr lang="en-US" altLang="zh-CN" sz="2800" b="1"/>
              <a:t>(</a:t>
            </a:r>
            <a:r>
              <a:rPr lang="en-US" altLang="zh-CN" sz="2800" b="1" i="1"/>
              <a:t>u,V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</a:t>
            </a:r>
            <a:r>
              <a:rPr lang="zh-CN" altLang="en-US" sz="2800" b="1"/>
              <a:t>约</a:t>
            </a:r>
            <a:r>
              <a:rPr lang="en-US" altLang="zh-CN" sz="2800" b="1"/>
              <a:t>0.065(</a:t>
            </a:r>
            <a:r>
              <a:rPr lang="zh-CN" altLang="en-US" sz="2800" b="1"/>
              <a:t>英镑</a:t>
            </a:r>
            <a:r>
              <a:rPr lang="en-US" altLang="zh-CN" sz="2800" b="1"/>
              <a:t>).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/>
        </p:nvGraphicFramePr>
        <p:xfrm>
          <a:off x="7885113" y="476250"/>
          <a:ext cx="8604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Clip" r:id="rId3" imgW="2903040" imgH="3047760" progId="MS_ClipArt_Gallery.2">
                  <p:embed/>
                </p:oleObj>
              </mc:Choice>
              <mc:Fallback>
                <p:oleObj name="Clip" r:id="rId3" imgW="2903040" imgH="3047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76250"/>
                        <a:ext cx="8604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042988" y="2492375"/>
            <a:ext cx="75612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虽然</a:t>
            </a:r>
            <a:r>
              <a:rPr lang="en-US" altLang="zh-CN" sz="2800" b="1"/>
              <a:t>0.065</a:t>
            </a:r>
            <a:r>
              <a:rPr lang="zh-CN" altLang="en-US" sz="2800" b="1"/>
              <a:t>英镑略低于淡化海水的成本</a:t>
            </a:r>
            <a:r>
              <a:rPr lang="en-US" altLang="zh-CN" sz="2800" b="1"/>
              <a:t>0.1</a:t>
            </a:r>
            <a:r>
              <a:rPr lang="zh-CN" altLang="en-US" sz="2800" b="1"/>
              <a:t>英镑，但是模型假设和构造非常简化与粗糙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10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 autoUpdateAnimBg="0"/>
      <p:bldP spid="50180" grpId="0" animBg="1"/>
      <p:bldP spid="50181" grpId="0" animBg="1"/>
      <p:bldP spid="5018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5"/>
          <p:cNvGraphicFramePr>
            <a:graphicFrameLocks noChangeAspect="1"/>
          </p:cNvGraphicFramePr>
          <p:nvPr/>
        </p:nvGraphicFramePr>
        <p:xfrm>
          <a:off x="7235825" y="549275"/>
          <a:ext cx="12239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Clip" r:id="rId3" imgW="2903040" imgH="3047760" progId="MS_ClipArt_Gallery.2">
                  <p:embed/>
                </p:oleObj>
              </mc:Choice>
              <mc:Fallback>
                <p:oleObj name="Clip" r:id="rId3" imgW="2903040" imgH="3047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49275"/>
                        <a:ext cx="12239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187450" y="1628775"/>
            <a:ext cx="56896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模型来自实际问题的</a:t>
            </a:r>
            <a:r>
              <a:rPr lang="zh-CN" altLang="en-US" sz="2800" b="1" dirty="0">
                <a:solidFill>
                  <a:srgbClr val="FF0000"/>
                </a:solidFill>
              </a:rPr>
              <a:t>可行性研究</a:t>
            </a:r>
            <a:r>
              <a:rPr lang="en-US" altLang="zh-CN" sz="2800" b="1" dirty="0"/>
              <a:t>.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116013" y="2492375"/>
            <a:ext cx="56896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收集数据</a:t>
            </a:r>
            <a:r>
              <a:rPr lang="zh-CN" altLang="en-US" sz="2800" b="1" dirty="0"/>
              <a:t>是建模的重要准备工作</a:t>
            </a:r>
            <a:r>
              <a:rPr lang="en-US" altLang="zh-CN" sz="2800" b="1" dirty="0"/>
              <a:t>.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116013" y="3357563"/>
            <a:ext cx="6913562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根据数据得到的</a:t>
            </a:r>
            <a:r>
              <a:rPr lang="zh-CN" altLang="en-US" sz="2800" b="1" dirty="0">
                <a:solidFill>
                  <a:srgbClr val="FF0000"/>
                </a:solidFill>
              </a:rPr>
              <a:t>经验公式</a:t>
            </a:r>
            <a:r>
              <a:rPr lang="zh-CN" altLang="en-US" sz="2800" b="1" dirty="0"/>
              <a:t>是建模的基础</a:t>
            </a:r>
            <a:r>
              <a:rPr lang="en-US" altLang="zh-CN" sz="2800" b="1" dirty="0"/>
              <a:t>.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116013" y="4292600"/>
            <a:ext cx="6696347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冰山形状的</a:t>
            </a:r>
            <a:r>
              <a:rPr lang="zh-CN" altLang="en-US" sz="2800" b="1" dirty="0">
                <a:solidFill>
                  <a:srgbClr val="FF0000"/>
                </a:solidFill>
              </a:rPr>
              <a:t>球形假设</a:t>
            </a:r>
            <a:r>
              <a:rPr lang="zh-CN" altLang="en-US" sz="2800" b="1" dirty="0"/>
              <a:t>简化了计算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这个</a:t>
            </a:r>
            <a:r>
              <a:rPr lang="zh-CN" altLang="en-US" sz="2800" b="1" dirty="0" smtClean="0"/>
              <a:t>假</a:t>
            </a:r>
            <a:endParaRPr lang="en-US" altLang="zh-CN" sz="2800" b="1" dirty="0" smtClean="0"/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设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合理性</a:t>
            </a:r>
            <a:r>
              <a:rPr lang="zh-CN" altLang="en-US" sz="2800" b="1" dirty="0"/>
              <a:t>如何</a:t>
            </a:r>
            <a:r>
              <a:rPr lang="en-US" altLang="zh-CN" sz="2800" b="1" dirty="0"/>
              <a:t>?</a:t>
            </a:r>
            <a:r>
              <a:rPr lang="zh-CN" altLang="en-US" sz="2800" b="1" dirty="0"/>
              <a:t>如果改变它呢</a:t>
            </a:r>
            <a:r>
              <a:rPr lang="en-US" altLang="zh-CN" sz="28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885" y="764704"/>
            <a:ext cx="249226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+mn-ea"/>
                <a:ea typeface="+mn-ea"/>
              </a:rPr>
              <a:t>小结与评注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0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1" grpId="0"/>
      <p:bldP spid="82952" grpId="0"/>
      <p:bldP spid="829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819400" y="457200"/>
            <a:ext cx="4408488" cy="5191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燃料消耗（英镑</a:t>
            </a:r>
            <a:r>
              <a:rPr lang="en-US" altLang="zh-CN" sz="2800" b="1"/>
              <a:t>/km</a:t>
            </a:r>
            <a:r>
              <a:rPr lang="zh-CN" altLang="en-US" sz="2800" b="1"/>
              <a:t>）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895600" y="3367088"/>
            <a:ext cx="3621088" cy="51911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融化速率（</a:t>
            </a:r>
            <a:r>
              <a:rPr lang="en-US" altLang="zh-CN" sz="2800" b="1"/>
              <a:t>m/</a:t>
            </a:r>
            <a:r>
              <a:rPr lang="zh-CN" altLang="en-US" sz="2800" b="1"/>
              <a:t>天）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57200" y="4038600"/>
            <a:ext cx="7696200" cy="2514600"/>
            <a:chOff x="288" y="2496"/>
            <a:chExt cx="4848" cy="1584"/>
          </a:xfrm>
        </p:grpSpPr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288" y="2496"/>
              <a:ext cx="4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288" y="3107"/>
              <a:ext cx="4512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288" y="4020"/>
              <a:ext cx="4512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>
              <a:off x="2016" y="2520"/>
              <a:ext cx="0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288" y="2496"/>
              <a:ext cx="17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672" y="2520"/>
              <a:ext cx="14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/>
                <a:t>与南极距离 </a:t>
              </a:r>
              <a:r>
                <a:rPr lang="en-US" altLang="zh-CN" sz="2000" b="1"/>
                <a:t>(km)</a:t>
              </a:r>
              <a:endParaRPr lang="en-US" altLang="zh-CN" b="1"/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336" y="2870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/>
                <a:t>船速</a:t>
              </a:r>
              <a:r>
                <a:rPr lang="en-US" altLang="zh-CN" sz="2000" b="1"/>
                <a:t>(km/h)</a:t>
              </a:r>
              <a:endParaRPr lang="en-US" altLang="zh-CN" b="1"/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2016" y="2716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   0               1000           &gt;4000</a:t>
              </a: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864" y="320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864" y="349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44064" name="Text Box 32"/>
            <p:cNvSpPr txBox="1">
              <a:spLocks noChangeArrowheads="1"/>
            </p:cNvSpPr>
            <p:nvPr/>
          </p:nvSpPr>
          <p:spPr bwMode="auto">
            <a:xfrm>
              <a:off x="864" y="37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2208" y="3206"/>
              <a:ext cx="2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0                0.1                0.3</a:t>
              </a:r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2208" y="3466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0                0.15              0.45</a:t>
              </a:r>
            </a:p>
          </p:txBody>
        </p: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112" y="3760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dirty="0"/>
                <a:t>   </a:t>
              </a:r>
              <a:r>
                <a:rPr lang="en-US" altLang="zh-CN" b="1" dirty="0" smtClean="0"/>
                <a:t> 0                0.2                </a:t>
              </a:r>
              <a:r>
                <a:rPr lang="en-US" altLang="zh-CN" b="1" dirty="0"/>
                <a:t>0.6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09600" y="1143000"/>
            <a:ext cx="7696200" cy="2187575"/>
            <a:chOff x="384" y="614"/>
            <a:chExt cx="4848" cy="1378"/>
          </a:xfrm>
        </p:grpSpPr>
        <p:sp>
          <p:nvSpPr>
            <p:cNvPr id="44040" name="Line 3"/>
            <p:cNvSpPr>
              <a:spLocks noChangeShapeType="1"/>
            </p:cNvSpPr>
            <p:nvPr/>
          </p:nvSpPr>
          <p:spPr bwMode="auto">
            <a:xfrm>
              <a:off x="528" y="624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5"/>
            <p:cNvSpPr>
              <a:spLocks noChangeShapeType="1"/>
            </p:cNvSpPr>
            <p:nvPr/>
          </p:nvSpPr>
          <p:spPr bwMode="auto">
            <a:xfrm>
              <a:off x="480" y="1968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6"/>
            <p:cNvSpPr>
              <a:spLocks noChangeShapeType="1"/>
            </p:cNvSpPr>
            <p:nvPr/>
          </p:nvSpPr>
          <p:spPr bwMode="auto">
            <a:xfrm>
              <a:off x="1968" y="62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7"/>
            <p:cNvSpPr>
              <a:spLocks noChangeShapeType="1"/>
            </p:cNvSpPr>
            <p:nvPr/>
          </p:nvSpPr>
          <p:spPr bwMode="auto">
            <a:xfrm>
              <a:off x="528" y="624"/>
              <a:ext cx="14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Text Box 8"/>
            <p:cNvSpPr txBox="1">
              <a:spLocks noChangeArrowheads="1"/>
            </p:cNvSpPr>
            <p:nvPr/>
          </p:nvSpPr>
          <p:spPr bwMode="auto">
            <a:xfrm>
              <a:off x="960" y="614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/>
                <a:t>冰山体积</a:t>
              </a:r>
              <a:r>
                <a:rPr lang="en-US" altLang="zh-CN" sz="2000" b="1"/>
                <a:t>(m</a:t>
              </a:r>
              <a:r>
                <a:rPr lang="en-US" altLang="zh-CN" sz="2000" b="1" baseline="30000"/>
                <a:t>3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44045" name="Text Box 9"/>
            <p:cNvSpPr txBox="1">
              <a:spLocks noChangeArrowheads="1"/>
            </p:cNvSpPr>
            <p:nvPr/>
          </p:nvSpPr>
          <p:spPr bwMode="auto">
            <a:xfrm>
              <a:off x="384" y="902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/>
                <a:t>船速</a:t>
              </a:r>
              <a:r>
                <a:rPr lang="en-US" altLang="zh-CN" sz="2000" b="1"/>
                <a:t>(km/h)</a:t>
              </a:r>
            </a:p>
          </p:txBody>
        </p:sp>
        <p:sp>
          <p:nvSpPr>
            <p:cNvPr id="44046" name="Text Box 10"/>
            <p:cNvSpPr txBox="1">
              <a:spLocks noChangeArrowheads="1"/>
            </p:cNvSpPr>
            <p:nvPr/>
          </p:nvSpPr>
          <p:spPr bwMode="auto">
            <a:xfrm>
              <a:off x="2112" y="734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10</a:t>
              </a:r>
              <a:r>
                <a:rPr lang="en-US" altLang="zh-CN" b="1" baseline="30000"/>
                <a:t>5</a:t>
              </a:r>
              <a:r>
                <a:rPr lang="en-US" altLang="zh-CN" b="1"/>
                <a:t>               10</a:t>
              </a:r>
              <a:r>
                <a:rPr lang="en-US" altLang="zh-CN" b="1" baseline="30000"/>
                <a:t>6                    </a:t>
              </a:r>
              <a:r>
                <a:rPr lang="en-US" altLang="zh-CN" b="1"/>
                <a:t>10</a:t>
              </a:r>
              <a:r>
                <a:rPr lang="en-US" altLang="zh-CN" b="1" baseline="30000"/>
                <a:t>7</a:t>
              </a:r>
              <a:endParaRPr lang="en-US" altLang="zh-CN" b="1"/>
            </a:p>
          </p:txBody>
        </p:sp>
        <p:sp>
          <p:nvSpPr>
            <p:cNvPr id="44047" name="Text Box 11"/>
            <p:cNvSpPr txBox="1">
              <a:spLocks noChangeArrowheads="1"/>
            </p:cNvSpPr>
            <p:nvPr/>
          </p:nvSpPr>
          <p:spPr bwMode="auto">
            <a:xfrm>
              <a:off x="864" y="1175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4048" name="Text Box 12"/>
            <p:cNvSpPr txBox="1">
              <a:spLocks noChangeArrowheads="1"/>
            </p:cNvSpPr>
            <p:nvPr/>
          </p:nvSpPr>
          <p:spPr bwMode="auto">
            <a:xfrm>
              <a:off x="864" y="143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44049" name="Text Box 13"/>
            <p:cNvSpPr txBox="1">
              <a:spLocks noChangeArrowheads="1"/>
            </p:cNvSpPr>
            <p:nvPr/>
          </p:nvSpPr>
          <p:spPr bwMode="auto">
            <a:xfrm>
              <a:off x="864" y="170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44050" name="Text Box 15"/>
            <p:cNvSpPr txBox="1">
              <a:spLocks noChangeArrowheads="1"/>
            </p:cNvSpPr>
            <p:nvPr/>
          </p:nvSpPr>
          <p:spPr bwMode="auto">
            <a:xfrm>
              <a:off x="2112" y="1175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8.4               10.5           12.6                   </a:t>
              </a:r>
            </a:p>
          </p:txBody>
        </p:sp>
        <p:sp>
          <p:nvSpPr>
            <p:cNvPr id="44051" name="Text Box 16"/>
            <p:cNvSpPr txBox="1">
              <a:spLocks noChangeArrowheads="1"/>
            </p:cNvSpPr>
            <p:nvPr/>
          </p:nvSpPr>
          <p:spPr bwMode="auto">
            <a:xfrm>
              <a:off x="2064" y="1438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10.8              13.5           16.2</a:t>
              </a:r>
            </a:p>
          </p:txBody>
        </p:sp>
        <p:sp>
          <p:nvSpPr>
            <p:cNvPr id="44052" name="Text Box 17"/>
            <p:cNvSpPr txBox="1">
              <a:spLocks noChangeArrowheads="1"/>
            </p:cNvSpPr>
            <p:nvPr/>
          </p:nvSpPr>
          <p:spPr bwMode="auto">
            <a:xfrm>
              <a:off x="2016" y="1704"/>
              <a:ext cx="30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13.2              16.5           19.8</a:t>
              </a:r>
            </a:p>
          </p:txBody>
        </p:sp>
        <p:sp>
          <p:nvSpPr>
            <p:cNvPr id="44053" name="Line 36"/>
            <p:cNvSpPr>
              <a:spLocks noChangeShapeType="1"/>
            </p:cNvSpPr>
            <p:nvPr/>
          </p:nvSpPr>
          <p:spPr bwMode="auto">
            <a:xfrm>
              <a:off x="432" y="1152"/>
              <a:ext cx="4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Text Box 39"/>
          <p:cNvSpPr txBox="1">
            <a:spLocks noChangeArrowheads="1"/>
          </p:cNvSpPr>
          <p:nvPr/>
        </p:nvSpPr>
        <p:spPr bwMode="auto">
          <a:xfrm>
            <a:off x="304800" y="3810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建模准备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888288" y="485775"/>
          <a:ext cx="8604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lip" r:id="rId3" imgW="2903040" imgH="3047760" progId="MS_ClipArt_Gallery.2">
                  <p:embed/>
                </p:oleObj>
              </mc:Choice>
              <mc:Fallback>
                <p:oleObj name="Clip" r:id="rId3" imgW="2903040" imgH="3047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485775"/>
                        <a:ext cx="8604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8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8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0"/>
          <p:cNvSpPr txBox="1">
            <a:spLocks noChangeArrowheads="1"/>
          </p:cNvSpPr>
          <p:nvPr/>
        </p:nvSpPr>
        <p:spPr bwMode="auto">
          <a:xfrm>
            <a:off x="228600" y="533400"/>
            <a:ext cx="11430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建模目的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524000" y="381000"/>
            <a:ext cx="7369175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选择船型和船速，使冰山到达目的地后每立方米水的费用最低，并与淡化海水的费用比较</a:t>
            </a:r>
            <a:r>
              <a:rPr lang="en-US" altLang="zh-CN" sz="2800" b="1"/>
              <a:t>.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28600" y="1797050"/>
            <a:ext cx="11430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1524000" y="1600200"/>
            <a:ext cx="6553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航行过程中船速不变，总距离</a:t>
            </a:r>
            <a:r>
              <a:rPr lang="en-US" altLang="zh-CN" sz="2800" b="1"/>
              <a:t>9600km.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1524000" y="2209800"/>
            <a:ext cx="6553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冰山呈球形，球面各点融化速率相同</a:t>
            </a:r>
            <a:r>
              <a:rPr lang="en-US" altLang="zh-CN" sz="2800" b="1"/>
              <a:t>.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1524000" y="2819400"/>
            <a:ext cx="74406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b="1"/>
              <a:t> 到达目的地后</a:t>
            </a:r>
            <a:r>
              <a:rPr lang="en-US" altLang="zh-CN" sz="2800" b="1"/>
              <a:t>,</a:t>
            </a:r>
            <a:r>
              <a:rPr lang="zh-CN" altLang="en-US" sz="2800" b="1"/>
              <a:t>每立方米冰可融化</a:t>
            </a:r>
            <a:r>
              <a:rPr lang="en-US" altLang="zh-CN" sz="2800" b="1"/>
              <a:t>0.85m</a:t>
            </a:r>
            <a:r>
              <a:rPr lang="en-US" altLang="zh-CN" sz="2800" b="1" baseline="30000"/>
              <a:t>3</a:t>
            </a:r>
            <a:r>
              <a:rPr lang="zh-CN" altLang="en-US" sz="2800" b="1"/>
              <a:t>水</a:t>
            </a:r>
            <a:r>
              <a:rPr lang="en-US" altLang="zh-CN" sz="2800" b="1"/>
              <a:t>.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152400" y="3549650"/>
            <a:ext cx="11430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建模分析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371600" y="4800600"/>
            <a:ext cx="1295400" cy="9556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目的地水体积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724400" y="5410200"/>
            <a:ext cx="16764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运输过程融化规律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1447800" y="3810000"/>
            <a:ext cx="13716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总费用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743200" y="4876800"/>
            <a:ext cx="1828800" cy="955675"/>
            <a:chOff x="1824" y="2304"/>
            <a:chExt cx="1152" cy="602"/>
          </a:xfrm>
        </p:grpSpPr>
        <p:sp>
          <p:nvSpPr>
            <p:cNvPr id="62496" name="Text Box 29"/>
            <p:cNvSpPr txBox="1">
              <a:spLocks noChangeArrowheads="1"/>
            </p:cNvSpPr>
            <p:nvPr/>
          </p:nvSpPr>
          <p:spPr bwMode="auto">
            <a:xfrm>
              <a:off x="2112" y="2304"/>
              <a:ext cx="864" cy="602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目的地冰体积</a:t>
              </a:r>
            </a:p>
          </p:txBody>
        </p:sp>
        <p:sp>
          <p:nvSpPr>
            <p:cNvPr id="62497" name="AutoShape 35"/>
            <p:cNvSpPr>
              <a:spLocks noChangeArrowheads="1"/>
            </p:cNvSpPr>
            <p:nvPr/>
          </p:nvSpPr>
          <p:spPr bwMode="auto">
            <a:xfrm>
              <a:off x="1824" y="2448"/>
              <a:ext cx="144" cy="30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257800" y="4759325"/>
            <a:ext cx="2438400" cy="955675"/>
            <a:chOff x="3312" y="3024"/>
            <a:chExt cx="1536" cy="602"/>
          </a:xfrm>
        </p:grpSpPr>
        <p:sp>
          <p:nvSpPr>
            <p:cNvPr id="62494" name="Text Box 30"/>
            <p:cNvSpPr txBox="1">
              <a:spLocks noChangeArrowheads="1"/>
            </p:cNvSpPr>
            <p:nvPr/>
          </p:nvSpPr>
          <p:spPr bwMode="auto">
            <a:xfrm>
              <a:off x="4032" y="3024"/>
              <a:ext cx="816" cy="602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初始冰山体积</a:t>
              </a:r>
            </a:p>
          </p:txBody>
        </p:sp>
        <p:sp>
          <p:nvSpPr>
            <p:cNvPr id="62495" name="AutoShape 36"/>
            <p:cNvSpPr>
              <a:spLocks noChangeArrowheads="1"/>
            </p:cNvSpPr>
            <p:nvPr/>
          </p:nvSpPr>
          <p:spPr bwMode="auto">
            <a:xfrm>
              <a:off x="3312" y="3072"/>
              <a:ext cx="336" cy="288"/>
            </a:xfrm>
            <a:prstGeom prst="leftArrow">
              <a:avLst>
                <a:gd name="adj1" fmla="val 50000"/>
                <a:gd name="adj2" fmla="val 29167"/>
              </a:avLst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895600" y="3581400"/>
            <a:ext cx="2057400" cy="1138238"/>
            <a:chOff x="1824" y="3216"/>
            <a:chExt cx="1296" cy="717"/>
          </a:xfrm>
        </p:grpSpPr>
        <p:sp>
          <p:nvSpPr>
            <p:cNvPr id="62491" name="Text Box 33"/>
            <p:cNvSpPr txBox="1">
              <a:spLocks noChangeArrowheads="1"/>
            </p:cNvSpPr>
            <p:nvPr/>
          </p:nvSpPr>
          <p:spPr bwMode="auto">
            <a:xfrm>
              <a:off x="2064" y="3216"/>
              <a:ext cx="1056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燃料消耗</a:t>
              </a:r>
            </a:p>
          </p:txBody>
        </p:sp>
        <p:sp>
          <p:nvSpPr>
            <p:cNvPr id="62492" name="Text Box 34"/>
            <p:cNvSpPr txBox="1">
              <a:spLocks noChangeArrowheads="1"/>
            </p:cNvSpPr>
            <p:nvPr/>
          </p:nvSpPr>
          <p:spPr bwMode="auto">
            <a:xfrm>
              <a:off x="2256" y="3600"/>
              <a:ext cx="624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租金</a:t>
              </a:r>
            </a:p>
          </p:txBody>
        </p:sp>
        <p:sp>
          <p:nvSpPr>
            <p:cNvPr id="62493" name="AutoShape 37"/>
            <p:cNvSpPr>
              <a:spLocks noChangeArrowheads="1"/>
            </p:cNvSpPr>
            <p:nvPr/>
          </p:nvSpPr>
          <p:spPr bwMode="auto">
            <a:xfrm>
              <a:off x="1824" y="3408"/>
              <a:ext cx="144" cy="30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105400" y="3581400"/>
            <a:ext cx="2209800" cy="533400"/>
            <a:chOff x="3216" y="2256"/>
            <a:chExt cx="1392" cy="336"/>
          </a:xfrm>
        </p:grpSpPr>
        <p:sp>
          <p:nvSpPr>
            <p:cNvPr id="62489" name="Text Box 43"/>
            <p:cNvSpPr txBox="1">
              <a:spLocks noChangeArrowheads="1"/>
            </p:cNvSpPr>
            <p:nvPr/>
          </p:nvSpPr>
          <p:spPr bwMode="auto">
            <a:xfrm>
              <a:off x="3408" y="2256"/>
              <a:ext cx="1200" cy="33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船型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船速</a:t>
              </a:r>
            </a:p>
          </p:txBody>
        </p:sp>
        <p:sp>
          <p:nvSpPr>
            <p:cNvPr id="62490" name="AutoShape 45"/>
            <p:cNvSpPr>
              <a:spLocks noChangeArrowheads="1"/>
            </p:cNvSpPr>
            <p:nvPr/>
          </p:nvSpPr>
          <p:spPr bwMode="auto">
            <a:xfrm>
              <a:off x="3216" y="2304"/>
              <a:ext cx="144" cy="28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5105400" y="4205288"/>
            <a:ext cx="1295400" cy="528637"/>
            <a:chOff x="3216" y="2649"/>
            <a:chExt cx="816" cy="333"/>
          </a:xfrm>
        </p:grpSpPr>
        <p:sp>
          <p:nvSpPr>
            <p:cNvPr id="62487" name="Text Box 44"/>
            <p:cNvSpPr txBox="1">
              <a:spLocks noChangeArrowheads="1"/>
            </p:cNvSpPr>
            <p:nvPr/>
          </p:nvSpPr>
          <p:spPr bwMode="auto">
            <a:xfrm>
              <a:off x="3408" y="2649"/>
              <a:ext cx="624" cy="33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船型</a:t>
              </a:r>
            </a:p>
          </p:txBody>
        </p:sp>
        <p:sp>
          <p:nvSpPr>
            <p:cNvPr id="62488" name="AutoShape 46"/>
            <p:cNvSpPr>
              <a:spLocks noChangeArrowheads="1"/>
            </p:cNvSpPr>
            <p:nvPr/>
          </p:nvSpPr>
          <p:spPr bwMode="auto">
            <a:xfrm>
              <a:off x="3216" y="2688"/>
              <a:ext cx="144" cy="28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553200" y="5867400"/>
            <a:ext cx="2209800" cy="533400"/>
            <a:chOff x="3216" y="2256"/>
            <a:chExt cx="1392" cy="336"/>
          </a:xfrm>
        </p:grpSpPr>
        <p:sp>
          <p:nvSpPr>
            <p:cNvPr id="62485" name="Text Box 50"/>
            <p:cNvSpPr txBox="1">
              <a:spLocks noChangeArrowheads="1"/>
            </p:cNvSpPr>
            <p:nvPr/>
          </p:nvSpPr>
          <p:spPr bwMode="auto">
            <a:xfrm>
              <a:off x="3408" y="2256"/>
              <a:ext cx="1200" cy="33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船型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船速</a:t>
              </a:r>
            </a:p>
          </p:txBody>
        </p:sp>
        <p:sp>
          <p:nvSpPr>
            <p:cNvPr id="62486" name="AutoShape 51"/>
            <p:cNvSpPr>
              <a:spLocks noChangeArrowheads="1"/>
            </p:cNvSpPr>
            <p:nvPr/>
          </p:nvSpPr>
          <p:spPr bwMode="auto">
            <a:xfrm>
              <a:off x="3216" y="2304"/>
              <a:ext cx="144" cy="28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7772400" y="4957763"/>
            <a:ext cx="1295400" cy="528637"/>
            <a:chOff x="3216" y="2649"/>
            <a:chExt cx="816" cy="333"/>
          </a:xfrm>
        </p:grpSpPr>
        <p:sp>
          <p:nvSpPr>
            <p:cNvPr id="62483" name="Text Box 53"/>
            <p:cNvSpPr txBox="1">
              <a:spLocks noChangeArrowheads="1"/>
            </p:cNvSpPr>
            <p:nvPr/>
          </p:nvSpPr>
          <p:spPr bwMode="auto">
            <a:xfrm>
              <a:off x="3408" y="2649"/>
              <a:ext cx="624" cy="33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船型</a:t>
              </a:r>
            </a:p>
          </p:txBody>
        </p:sp>
        <p:sp>
          <p:nvSpPr>
            <p:cNvPr id="62484" name="AutoShape 54"/>
            <p:cNvSpPr>
              <a:spLocks noChangeArrowheads="1"/>
            </p:cNvSpPr>
            <p:nvPr/>
          </p:nvSpPr>
          <p:spPr bwMode="auto">
            <a:xfrm>
              <a:off x="3216" y="2688"/>
              <a:ext cx="144" cy="28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5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5" grpId="0" animBg="1" autoUpdateAnimBg="0"/>
      <p:bldP spid="16406" grpId="0" animBg="1" autoUpdateAnimBg="0"/>
      <p:bldP spid="16408" grpId="0" autoUpdateAnimBg="0"/>
      <p:bldP spid="16409" grpId="0" autoUpdateAnimBg="0"/>
      <p:bldP spid="16410" grpId="0" autoUpdateAnimBg="0"/>
      <p:bldP spid="16411" grpId="0" animBg="1" autoUpdateAnimBg="0"/>
      <p:bldP spid="16412" grpId="0" animBg="1" autoUpdateAnimBg="0"/>
      <p:bldP spid="16415" grpId="0" animBg="1" autoUpdateAnimBg="0"/>
      <p:bldP spid="1641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143000" y="4581525"/>
            <a:ext cx="7893050" cy="1957388"/>
            <a:chOff x="432" y="2895"/>
            <a:chExt cx="4972" cy="1233"/>
          </a:xfrm>
        </p:grpSpPr>
        <p:graphicFrame>
          <p:nvGraphicFramePr>
            <p:cNvPr id="45060" name="Object 4"/>
            <p:cNvGraphicFramePr>
              <a:graphicFrameLocks noChangeAspect="1"/>
            </p:cNvGraphicFramePr>
            <p:nvPr/>
          </p:nvGraphicFramePr>
          <p:xfrm>
            <a:off x="1519" y="2895"/>
            <a:ext cx="3885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公式" r:id="rId3" imgW="2514600" imgH="838080" progId="Equation.3">
                    <p:embed/>
                  </p:oleObj>
                </mc:Choice>
                <mc:Fallback>
                  <p:oleObj name="公式" r:id="rId3" imgW="2514600" imgH="8380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895"/>
                          <a:ext cx="3885" cy="1233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Text Box 39"/>
            <p:cNvSpPr txBox="1">
              <a:spLocks noChangeArrowheads="1"/>
            </p:cNvSpPr>
            <p:nvPr/>
          </p:nvSpPr>
          <p:spPr bwMode="auto">
            <a:xfrm>
              <a:off x="432" y="3306"/>
              <a:ext cx="912" cy="596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第</a:t>
              </a:r>
              <a:r>
                <a:rPr lang="en-US" altLang="zh-CN" sz="2800" b="1" i="1"/>
                <a:t>t</a:t>
              </a:r>
              <a:r>
                <a:rPr lang="zh-CN" altLang="en-US" sz="2800" b="1"/>
                <a:t>天融化速率</a:t>
              </a:r>
            </a:p>
          </p:txBody>
        </p:sp>
      </p:grp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962400" y="2570163"/>
          <a:ext cx="50292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5" imgW="1841400" imgH="482400" progId="Equation.3">
                  <p:embed/>
                </p:oleObj>
              </mc:Choice>
              <mc:Fallback>
                <p:oleObj name="公式" r:id="rId5" imgW="184140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70163"/>
                        <a:ext cx="5029200" cy="1241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4700588" y="3841750"/>
          <a:ext cx="41386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7" imgW="1917360" imgH="228600" progId="Equation.3">
                  <p:embed/>
                </p:oleObj>
              </mc:Choice>
              <mc:Fallback>
                <p:oleObj name="公式" r:id="rId7" imgW="19173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3841750"/>
                        <a:ext cx="4138612" cy="5381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04800" y="457200"/>
            <a:ext cx="762000" cy="20415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71600" y="457200"/>
            <a:ext cx="28194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冰山融化规律 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371600" y="981075"/>
            <a:ext cx="32004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800" b="1"/>
              <a:t>船速</a:t>
            </a:r>
            <a:r>
              <a:rPr lang="en-US" altLang="zh-CN" sz="2800" b="1" i="1"/>
              <a:t>u </a:t>
            </a:r>
            <a:r>
              <a:rPr lang="en-US" altLang="zh-CN" sz="2800" b="1"/>
              <a:t>(km/h)</a:t>
            </a:r>
            <a:endParaRPr lang="en-US" altLang="en-US" sz="2800" b="1"/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b="1"/>
              <a:t>与南极距离</a:t>
            </a:r>
            <a:r>
              <a:rPr lang="en-US" altLang="zh-CN" sz="2800" b="1" i="1"/>
              <a:t>d</a:t>
            </a:r>
            <a:r>
              <a:rPr lang="en-US" altLang="zh-CN" sz="2800" b="1"/>
              <a:t>(km)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sz="2800" b="1"/>
              <a:t>融化速率</a:t>
            </a:r>
            <a:r>
              <a:rPr lang="en-US" altLang="zh-CN" sz="2800" b="1" i="1"/>
              <a:t>r</a:t>
            </a:r>
            <a:r>
              <a:rPr lang="en-US" altLang="zh-CN" sz="2800" b="1"/>
              <a:t>(m/</a:t>
            </a:r>
            <a:r>
              <a:rPr lang="zh-CN" altLang="en-US" sz="2800" b="1"/>
              <a:t>天）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419100" y="2565400"/>
            <a:ext cx="3505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b="1" i="1"/>
              <a:t>r</a:t>
            </a:r>
            <a:r>
              <a:rPr lang="zh-CN" altLang="en-US" sz="2800" b="1"/>
              <a:t>是 </a:t>
            </a:r>
            <a:r>
              <a:rPr lang="en-US" altLang="zh-CN" sz="2800" b="1" i="1"/>
              <a:t>u</a:t>
            </a:r>
            <a:r>
              <a:rPr lang="en-US" altLang="zh-CN" sz="2800" b="1"/>
              <a:t> </a:t>
            </a:r>
            <a:r>
              <a:rPr lang="zh-CN" altLang="en-US" sz="2800" b="1"/>
              <a:t>的线性函数</a:t>
            </a:r>
            <a:endParaRPr lang="en-US" altLang="en-US" sz="2800" b="1"/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 b="1" i="1"/>
              <a:t>d</a:t>
            </a:r>
            <a:r>
              <a:rPr lang="en-US" altLang="zh-CN" sz="2800" b="1"/>
              <a:t>&lt;4000</a:t>
            </a:r>
            <a:r>
              <a:rPr lang="zh-CN" altLang="en-US" sz="2800" b="1"/>
              <a:t>时</a:t>
            </a:r>
            <a:r>
              <a:rPr lang="en-US" altLang="zh-CN" sz="2800" b="1" i="1"/>
              <a:t>u</a:t>
            </a:r>
            <a:r>
              <a:rPr lang="zh-CN" altLang="en-US" sz="2800" b="1"/>
              <a:t>与</a:t>
            </a:r>
            <a:r>
              <a:rPr lang="en-US" altLang="zh-CN" sz="2800" b="1" i="1"/>
              <a:t>d</a:t>
            </a:r>
            <a:r>
              <a:rPr lang="zh-CN" altLang="en-US" sz="2800" b="1"/>
              <a:t>成正比</a:t>
            </a:r>
            <a:r>
              <a:rPr lang="en-US" altLang="zh-CN" sz="2800" b="1" i="1"/>
              <a:t>d</a:t>
            </a:r>
            <a:r>
              <a:rPr lang="en-US" altLang="zh-CN" sz="2800" b="1"/>
              <a:t>&gt;4000</a:t>
            </a:r>
            <a:r>
              <a:rPr lang="zh-CN" altLang="en-US" sz="2800" b="1"/>
              <a:t>时</a:t>
            </a:r>
            <a:r>
              <a:rPr lang="en-US" altLang="zh-CN" sz="2800" b="1" i="1"/>
              <a:t>u</a:t>
            </a:r>
            <a:r>
              <a:rPr lang="zh-CN" altLang="en-US" sz="2800" b="1"/>
              <a:t>与</a:t>
            </a:r>
            <a:r>
              <a:rPr lang="en-US" altLang="zh-CN" sz="2800" b="1" i="1"/>
              <a:t>d</a:t>
            </a:r>
            <a:r>
              <a:rPr lang="zh-CN" altLang="en-US" sz="2800" b="1"/>
              <a:t>无关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395288" y="4292600"/>
            <a:ext cx="3024187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航行 </a:t>
            </a:r>
            <a:r>
              <a:rPr lang="en-US" altLang="zh-CN" sz="2800" b="1" i="1"/>
              <a:t>t </a:t>
            </a:r>
            <a:r>
              <a:rPr lang="zh-CN" altLang="en-US" sz="2800" b="1"/>
              <a:t>天</a:t>
            </a:r>
            <a:r>
              <a:rPr lang="en-US" altLang="zh-CN" sz="2800" b="1"/>
              <a:t>,  </a:t>
            </a:r>
            <a:r>
              <a:rPr lang="en-US" altLang="zh-CN" sz="2800" b="1" i="1"/>
              <a:t>d</a:t>
            </a:r>
            <a:r>
              <a:rPr lang="en-US" altLang="zh-CN" sz="2800" b="1"/>
              <a:t>=24</a:t>
            </a:r>
            <a:r>
              <a:rPr lang="en-US" altLang="zh-CN" sz="2800" b="1" i="1"/>
              <a:t>ut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800600" y="457200"/>
            <a:ext cx="3886200" cy="1905000"/>
            <a:chOff x="3024" y="288"/>
            <a:chExt cx="2448" cy="1200"/>
          </a:xfrm>
        </p:grpSpPr>
        <p:sp>
          <p:nvSpPr>
            <p:cNvPr id="45068" name="Text Box 17"/>
            <p:cNvSpPr txBox="1">
              <a:spLocks noChangeArrowheads="1"/>
            </p:cNvSpPr>
            <p:nvPr/>
          </p:nvSpPr>
          <p:spPr bwMode="auto">
            <a:xfrm>
              <a:off x="3312" y="432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   0       1000       &gt;4000</a:t>
              </a:r>
            </a:p>
          </p:txBody>
        </p:sp>
        <p:sp>
          <p:nvSpPr>
            <p:cNvPr id="45069" name="Line 10"/>
            <p:cNvSpPr>
              <a:spLocks noChangeShapeType="1"/>
            </p:cNvSpPr>
            <p:nvPr/>
          </p:nvSpPr>
          <p:spPr bwMode="auto">
            <a:xfrm flipV="1">
              <a:off x="3024" y="33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1"/>
            <p:cNvSpPr>
              <a:spLocks noChangeShapeType="1"/>
            </p:cNvSpPr>
            <p:nvPr/>
          </p:nvSpPr>
          <p:spPr bwMode="auto">
            <a:xfrm>
              <a:off x="3024" y="81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13"/>
            <p:cNvSpPr>
              <a:spLocks noChangeShapeType="1"/>
            </p:cNvSpPr>
            <p:nvPr/>
          </p:nvSpPr>
          <p:spPr bwMode="auto">
            <a:xfrm>
              <a:off x="3504" y="3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Text Box 18"/>
            <p:cNvSpPr txBox="1">
              <a:spLocks noChangeArrowheads="1"/>
            </p:cNvSpPr>
            <p:nvPr/>
          </p:nvSpPr>
          <p:spPr bwMode="auto">
            <a:xfrm>
              <a:off x="3072" y="7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5073" name="Text Box 19"/>
            <p:cNvSpPr txBox="1">
              <a:spLocks noChangeArrowheads="1"/>
            </p:cNvSpPr>
            <p:nvPr/>
          </p:nvSpPr>
          <p:spPr bwMode="auto">
            <a:xfrm>
              <a:off x="3072" y="96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45074" name="Text Box 20"/>
            <p:cNvSpPr txBox="1">
              <a:spLocks noChangeArrowheads="1"/>
            </p:cNvSpPr>
            <p:nvPr/>
          </p:nvSpPr>
          <p:spPr bwMode="auto">
            <a:xfrm>
              <a:off x="3072" y="1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45075" name="Text Box 21"/>
            <p:cNvSpPr txBox="1">
              <a:spLocks noChangeArrowheads="1"/>
            </p:cNvSpPr>
            <p:nvPr/>
          </p:nvSpPr>
          <p:spPr bwMode="auto">
            <a:xfrm>
              <a:off x="3504" y="816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0         0.1          0.3</a:t>
              </a:r>
            </a:p>
          </p:txBody>
        </p:sp>
        <p:sp>
          <p:nvSpPr>
            <p:cNvPr id="45076" name="Text Box 22"/>
            <p:cNvSpPr txBox="1">
              <a:spLocks noChangeArrowheads="1"/>
            </p:cNvSpPr>
            <p:nvPr/>
          </p:nvSpPr>
          <p:spPr bwMode="auto">
            <a:xfrm>
              <a:off x="3504" y="1008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0         0.15        0.45</a:t>
              </a:r>
            </a:p>
          </p:txBody>
        </p:sp>
        <p:sp>
          <p:nvSpPr>
            <p:cNvPr id="45077" name="Text Box 23"/>
            <p:cNvSpPr txBox="1">
              <a:spLocks noChangeArrowheads="1"/>
            </p:cNvSpPr>
            <p:nvPr/>
          </p:nvSpPr>
          <p:spPr bwMode="auto">
            <a:xfrm>
              <a:off x="3408" y="1200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 0         0.2          0.6</a:t>
              </a:r>
            </a:p>
          </p:txBody>
        </p:sp>
        <p:sp>
          <p:nvSpPr>
            <p:cNvPr id="45078" name="Text Box 25"/>
            <p:cNvSpPr txBox="1">
              <a:spLocks noChangeArrowheads="1"/>
            </p:cNvSpPr>
            <p:nvPr/>
          </p:nvSpPr>
          <p:spPr bwMode="auto">
            <a:xfrm>
              <a:off x="3072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u</a:t>
              </a:r>
            </a:p>
          </p:txBody>
        </p:sp>
        <p:sp>
          <p:nvSpPr>
            <p:cNvPr id="45079" name="Line 26"/>
            <p:cNvSpPr>
              <a:spLocks noChangeShapeType="1"/>
            </p:cNvSpPr>
            <p:nvPr/>
          </p:nvSpPr>
          <p:spPr bwMode="auto">
            <a:xfrm flipH="1">
              <a:off x="3024" y="144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30"/>
            <p:cNvSpPr>
              <a:spLocks noChangeShapeType="1"/>
            </p:cNvSpPr>
            <p:nvPr/>
          </p:nvSpPr>
          <p:spPr bwMode="auto">
            <a:xfrm>
              <a:off x="3072" y="33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Line 31"/>
            <p:cNvSpPr>
              <a:spLocks noChangeShapeType="1"/>
            </p:cNvSpPr>
            <p:nvPr/>
          </p:nvSpPr>
          <p:spPr bwMode="auto">
            <a:xfrm>
              <a:off x="3072" y="336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Text Box 32"/>
            <p:cNvSpPr txBox="1">
              <a:spLocks noChangeArrowheads="1"/>
            </p:cNvSpPr>
            <p:nvPr/>
          </p:nvSpPr>
          <p:spPr bwMode="auto">
            <a:xfrm>
              <a:off x="3264" y="4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45083" name="Text Box 41"/>
            <p:cNvSpPr txBox="1">
              <a:spLocks noChangeArrowheads="1"/>
            </p:cNvSpPr>
            <p:nvPr/>
          </p:nvSpPr>
          <p:spPr bwMode="auto">
            <a:xfrm>
              <a:off x="3264" y="2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d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/>
              <p14:cNvContentPartPr/>
              <p14:nvPr/>
            </p14:nvContentPartPr>
            <p14:xfrm>
              <a:off x="3301920" y="3079080"/>
              <a:ext cx="4279680" cy="14878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99040" y="3074040"/>
                <a:ext cx="4287240" cy="14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26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  <p:bldP spid="17416" grpId="0" animBg="1" autoUpdateAnimBg="0"/>
      <p:bldP spid="17443" grpId="0" animBg="1" autoUpdateAnimBg="0"/>
      <p:bldP spid="174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2743200" y="381000"/>
            <a:ext cx="28194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冰山融化规律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1000" y="746125"/>
            <a:ext cx="7697788" cy="952500"/>
            <a:chOff x="240" y="336"/>
            <a:chExt cx="4849" cy="600"/>
          </a:xfrm>
        </p:grpSpPr>
        <p:graphicFrame>
          <p:nvGraphicFramePr>
            <p:cNvPr id="46087" name="Object 7"/>
            <p:cNvGraphicFramePr>
              <a:graphicFrameLocks noChangeAspect="1"/>
            </p:cNvGraphicFramePr>
            <p:nvPr/>
          </p:nvGraphicFramePr>
          <p:xfrm>
            <a:off x="3648" y="336"/>
            <a:ext cx="144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4" name="公式" r:id="rId3" imgW="914400" imgH="431640" progId="Equation.3">
                    <p:embed/>
                  </p:oleObj>
                </mc:Choice>
                <mc:Fallback>
                  <p:oleObj name="公式" r:id="rId3" imgW="914400" imgH="4316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6"/>
                          <a:ext cx="1441" cy="60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Text Box 8"/>
            <p:cNvSpPr txBox="1">
              <a:spLocks noChangeArrowheads="1"/>
            </p:cNvSpPr>
            <p:nvPr/>
          </p:nvSpPr>
          <p:spPr bwMode="auto">
            <a:xfrm>
              <a:off x="240" y="498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冰山初始半径</a:t>
              </a:r>
              <a:r>
                <a:rPr lang="en-US" altLang="zh-CN" sz="2800" b="1" i="1"/>
                <a:t>R</a:t>
              </a:r>
              <a:r>
                <a:rPr lang="en-US" altLang="zh-CN" sz="2800" b="1" baseline="-25000"/>
                <a:t>0</a:t>
              </a:r>
              <a:r>
                <a:rPr lang="zh-CN" altLang="en-US" sz="2800" b="1"/>
                <a:t>，航行</a:t>
              </a:r>
              <a:r>
                <a:rPr lang="en-US" altLang="zh-CN" sz="2800" b="1" i="1"/>
                <a:t>t</a:t>
              </a:r>
              <a:r>
                <a:rPr lang="zh-CN" altLang="en-US" sz="2800" b="1"/>
                <a:t>天时半径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" y="1746250"/>
            <a:ext cx="3948113" cy="893763"/>
            <a:chOff x="96" y="1100"/>
            <a:chExt cx="2487" cy="456"/>
          </a:xfrm>
        </p:grpSpPr>
        <p:sp>
          <p:nvSpPr>
            <p:cNvPr id="46096" name="Text Box 9"/>
            <p:cNvSpPr txBox="1">
              <a:spLocks noChangeArrowheads="1"/>
            </p:cNvSpPr>
            <p:nvPr/>
          </p:nvSpPr>
          <p:spPr bwMode="auto">
            <a:xfrm>
              <a:off x="96" y="1161"/>
              <a:ext cx="14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冰山初始体积</a:t>
              </a:r>
            </a:p>
          </p:txBody>
        </p:sp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1640" y="1100"/>
            <a:ext cx="94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Equation" r:id="rId5" imgW="685800" imgH="393480" progId="Equation.DSMT4">
                    <p:embed/>
                  </p:oleObj>
                </mc:Choice>
                <mc:Fallback>
                  <p:oleObj name="Equation" r:id="rId5" imgW="68580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1100"/>
                          <a:ext cx="94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592638" y="1812925"/>
            <a:ext cx="3771900" cy="857250"/>
            <a:chOff x="2784" y="1008"/>
            <a:chExt cx="2376" cy="540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3995" y="1008"/>
            <a:ext cx="116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Equation" r:id="rId7" imgW="672840" imgH="393480" progId="Equation.DSMT4">
                    <p:embed/>
                  </p:oleObj>
                </mc:Choice>
                <mc:Fallback>
                  <p:oleObj name="Equation" r:id="rId7" imgW="672840" imgH="39348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" y="1008"/>
                          <a:ext cx="1165" cy="54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Text Box 11"/>
            <p:cNvSpPr txBox="1">
              <a:spLocks noChangeArrowheads="1"/>
            </p:cNvSpPr>
            <p:nvPr/>
          </p:nvSpPr>
          <p:spPr bwMode="auto">
            <a:xfrm>
              <a:off x="2784" y="1065"/>
              <a:ext cx="1200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  <a:r>
                <a:rPr lang="zh-CN" altLang="en-US" sz="2800" b="1"/>
                <a:t>天时体积</a:t>
              </a:r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62000" y="41894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总航行天数</a:t>
            </a: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040063" y="2822575"/>
          <a:ext cx="53292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9" imgW="2006280" imgH="520560" progId="Equation.DSMT4">
                  <p:embed/>
                </p:oleObj>
              </mc:Choice>
              <mc:Fallback>
                <p:oleObj name="Equation" r:id="rId9" imgW="2006280" imgH="520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822575"/>
                        <a:ext cx="5329237" cy="117316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57200" y="2803525"/>
            <a:ext cx="25288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选定</a:t>
            </a:r>
            <a:r>
              <a:rPr lang="en-US" altLang="zh-CN" sz="2800" b="1" i="1"/>
              <a:t>u</a:t>
            </a:r>
            <a:r>
              <a:rPr lang="en-US" altLang="zh-CN" sz="2800" b="1"/>
              <a:t>,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zh-CN" altLang="en-US" sz="2800" b="1"/>
              <a:t>航行</a:t>
            </a:r>
            <a:r>
              <a:rPr lang="en-US" altLang="zh-CN" sz="2800" b="1" i="1"/>
              <a:t>t</a:t>
            </a:r>
            <a:r>
              <a:rPr lang="zh-CN" altLang="en-US" sz="2800" b="1"/>
              <a:t>天时冰山体积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843213" y="5024438"/>
          <a:ext cx="5348287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1" imgW="1879560" imgH="520560" progId="Equation.DSMT4">
                  <p:embed/>
                </p:oleObj>
              </mc:Choice>
              <mc:Fallback>
                <p:oleObj name="Equation" r:id="rId11" imgW="1879560" imgH="52056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24438"/>
                        <a:ext cx="5348287" cy="1208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09600" y="5013325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到达目的地时冰山体积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981325" y="4022725"/>
          <a:ext cx="28860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13" imgW="1257120" imgH="469800" progId="Equation.3">
                  <p:embed/>
                </p:oleObj>
              </mc:Choice>
              <mc:Fallback>
                <p:oleObj name="公式" r:id="rId13" imgW="1257120" imgH="469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4022725"/>
                        <a:ext cx="28860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墨迹 4"/>
              <p14:cNvContentPartPr/>
              <p14:nvPr/>
            </p14:nvContentPartPr>
            <p14:xfrm>
              <a:off x="5674320" y="2404440"/>
              <a:ext cx="1293840" cy="16164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70360" y="2401920"/>
                <a:ext cx="1302840" cy="16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9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3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 autoUpdateAnimBg="0"/>
      <p:bldP spid="18450" grpId="0" animBg="1" autoUpdateAnimBg="0"/>
      <p:bldP spid="1845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34000" y="2433638"/>
          <a:ext cx="36576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3" imgW="1714320" imgH="253800" progId="Equation.3">
                  <p:embed/>
                </p:oleObj>
              </mc:Choice>
              <mc:Fallback>
                <p:oleObj name="公式" r:id="rId3" imgW="1714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3638"/>
                        <a:ext cx="3657600" cy="538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03288" y="3716338"/>
          <a:ext cx="67087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公式" r:id="rId5" imgW="2705040" imgH="228600" progId="Equation.3">
                  <p:embed/>
                </p:oleObj>
              </mc:Choice>
              <mc:Fallback>
                <p:oleObj name="公式" r:id="rId5" imgW="270504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716338"/>
                        <a:ext cx="6708775" cy="52546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755650" y="2420938"/>
          <a:ext cx="40767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公式" r:id="rId7" imgW="1523880" imgH="228600" progId="Equation.3">
                  <p:embed/>
                </p:oleObj>
              </mc:Choice>
              <mc:Fallback>
                <p:oleObj name="公式" r:id="rId7" imgW="15238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20938"/>
                        <a:ext cx="4076700" cy="5476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533400" y="381000"/>
            <a:ext cx="2286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2.  </a:t>
            </a:r>
            <a:r>
              <a:rPr lang="zh-CN" altLang="en-US" sz="2800" b="1"/>
              <a:t>燃料消耗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953000" y="457200"/>
            <a:ext cx="4191000" cy="1981200"/>
            <a:chOff x="1488" y="576"/>
            <a:chExt cx="2640" cy="1248"/>
          </a:xfrm>
        </p:grpSpPr>
        <p:sp>
          <p:nvSpPr>
            <p:cNvPr id="47117" name="Line 8"/>
            <p:cNvSpPr>
              <a:spLocks noChangeShapeType="1"/>
            </p:cNvSpPr>
            <p:nvPr/>
          </p:nvSpPr>
          <p:spPr bwMode="auto">
            <a:xfrm>
              <a:off x="1536" y="624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9"/>
            <p:cNvSpPr>
              <a:spLocks noChangeShapeType="1"/>
            </p:cNvSpPr>
            <p:nvPr/>
          </p:nvSpPr>
          <p:spPr bwMode="auto">
            <a:xfrm>
              <a:off x="1488" y="177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0"/>
            <p:cNvSpPr>
              <a:spLocks noChangeShapeType="1"/>
            </p:cNvSpPr>
            <p:nvPr/>
          </p:nvSpPr>
          <p:spPr bwMode="auto">
            <a:xfrm>
              <a:off x="2112" y="624"/>
              <a:ext cx="0" cy="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Text Box 14"/>
            <p:cNvSpPr txBox="1">
              <a:spLocks noChangeArrowheads="1"/>
            </p:cNvSpPr>
            <p:nvPr/>
          </p:nvSpPr>
          <p:spPr bwMode="auto">
            <a:xfrm>
              <a:off x="2112" y="72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10</a:t>
              </a:r>
              <a:r>
                <a:rPr lang="en-US" altLang="zh-CN" b="1" baseline="30000"/>
                <a:t>5</a:t>
              </a:r>
              <a:r>
                <a:rPr lang="en-US" altLang="zh-CN" b="1"/>
                <a:t>        10</a:t>
              </a:r>
              <a:r>
                <a:rPr lang="en-US" altLang="zh-CN" b="1" baseline="30000"/>
                <a:t>6               </a:t>
              </a:r>
              <a:r>
                <a:rPr lang="en-US" altLang="zh-CN" b="1"/>
                <a:t>10</a:t>
              </a:r>
              <a:r>
                <a:rPr lang="en-US" altLang="zh-CN" b="1" baseline="30000"/>
                <a:t>7</a:t>
              </a:r>
              <a:endParaRPr lang="en-US" altLang="zh-CN" b="1"/>
            </a:p>
          </p:txBody>
        </p:sp>
        <p:sp>
          <p:nvSpPr>
            <p:cNvPr id="47121" name="Text Box 15"/>
            <p:cNvSpPr txBox="1">
              <a:spLocks noChangeArrowheads="1"/>
            </p:cNvSpPr>
            <p:nvPr/>
          </p:nvSpPr>
          <p:spPr bwMode="auto">
            <a:xfrm>
              <a:off x="1632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47122" name="Text Box 16"/>
            <p:cNvSpPr txBox="1">
              <a:spLocks noChangeArrowheads="1"/>
            </p:cNvSpPr>
            <p:nvPr/>
          </p:nvSpPr>
          <p:spPr bwMode="auto">
            <a:xfrm>
              <a:off x="1632" y="13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3</a:t>
              </a:r>
            </a:p>
          </p:txBody>
        </p:sp>
        <p:sp>
          <p:nvSpPr>
            <p:cNvPr id="47123" name="Text Box 17"/>
            <p:cNvSpPr txBox="1">
              <a:spLocks noChangeArrowheads="1"/>
            </p:cNvSpPr>
            <p:nvPr/>
          </p:nvSpPr>
          <p:spPr bwMode="auto">
            <a:xfrm>
              <a:off x="1632" y="153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5</a:t>
              </a:r>
            </a:p>
          </p:txBody>
        </p:sp>
        <p:sp>
          <p:nvSpPr>
            <p:cNvPr id="47124" name="Text Box 18"/>
            <p:cNvSpPr txBox="1">
              <a:spLocks noChangeArrowheads="1"/>
            </p:cNvSpPr>
            <p:nvPr/>
          </p:nvSpPr>
          <p:spPr bwMode="auto">
            <a:xfrm>
              <a:off x="2112" y="1056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8.4        10.5       12.6                   </a:t>
              </a:r>
            </a:p>
          </p:txBody>
        </p:sp>
        <p:sp>
          <p:nvSpPr>
            <p:cNvPr id="47125" name="Text Box 19"/>
            <p:cNvSpPr txBox="1">
              <a:spLocks noChangeArrowheads="1"/>
            </p:cNvSpPr>
            <p:nvPr/>
          </p:nvSpPr>
          <p:spPr bwMode="auto">
            <a:xfrm>
              <a:off x="2064" y="1296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10.8       13.5       16.2</a:t>
              </a:r>
            </a:p>
          </p:txBody>
        </p:sp>
        <p:sp>
          <p:nvSpPr>
            <p:cNvPr id="47126" name="Text Box 20"/>
            <p:cNvSpPr txBox="1">
              <a:spLocks noChangeArrowheads="1"/>
            </p:cNvSpPr>
            <p:nvPr/>
          </p:nvSpPr>
          <p:spPr bwMode="auto">
            <a:xfrm>
              <a:off x="2016" y="1536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/>
                <a:t>   13.2       16.5       19.8</a:t>
              </a:r>
            </a:p>
          </p:txBody>
        </p:sp>
        <p:sp>
          <p:nvSpPr>
            <p:cNvPr id="47127" name="Line 21"/>
            <p:cNvSpPr>
              <a:spLocks noChangeShapeType="1"/>
            </p:cNvSpPr>
            <p:nvPr/>
          </p:nvSpPr>
          <p:spPr bwMode="auto">
            <a:xfrm>
              <a:off x="1536" y="1104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Text Box 22"/>
            <p:cNvSpPr txBox="1">
              <a:spLocks noChangeArrowheads="1"/>
            </p:cNvSpPr>
            <p:nvPr/>
          </p:nvSpPr>
          <p:spPr bwMode="auto">
            <a:xfrm>
              <a:off x="1872" y="5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V</a:t>
              </a:r>
            </a:p>
          </p:txBody>
        </p:sp>
        <p:sp>
          <p:nvSpPr>
            <p:cNvPr id="47129" name="Text Box 23"/>
            <p:cNvSpPr txBox="1">
              <a:spLocks noChangeArrowheads="1"/>
            </p:cNvSpPr>
            <p:nvPr/>
          </p:nvSpPr>
          <p:spPr bwMode="auto">
            <a:xfrm>
              <a:off x="1632" y="8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u</a:t>
              </a:r>
            </a:p>
          </p:txBody>
        </p:sp>
        <p:sp>
          <p:nvSpPr>
            <p:cNvPr id="47130" name="Line 24"/>
            <p:cNvSpPr>
              <a:spLocks noChangeShapeType="1"/>
            </p:cNvSpPr>
            <p:nvPr/>
          </p:nvSpPr>
          <p:spPr bwMode="auto">
            <a:xfrm>
              <a:off x="1632" y="62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25"/>
            <p:cNvSpPr>
              <a:spLocks noChangeShapeType="1"/>
            </p:cNvSpPr>
            <p:nvPr/>
          </p:nvSpPr>
          <p:spPr bwMode="auto">
            <a:xfrm>
              <a:off x="1680" y="67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Text Box 26"/>
            <p:cNvSpPr txBox="1">
              <a:spLocks noChangeArrowheads="1"/>
            </p:cNvSpPr>
            <p:nvPr/>
          </p:nvSpPr>
          <p:spPr bwMode="auto">
            <a:xfrm>
              <a:off x="1776" y="7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</p:grp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533400" y="1016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燃料消耗 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zh-CN" altLang="en-US" sz="2800" b="1"/>
              <a:t>英镑</a:t>
            </a:r>
            <a:r>
              <a:rPr lang="en-US" altLang="zh-CN" sz="2800" b="1"/>
              <a:t>/km)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57200" y="17018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对</a:t>
            </a:r>
            <a:r>
              <a:rPr lang="en-US" altLang="zh-CN" sz="2800" b="1" i="1"/>
              <a:t>u</a:t>
            </a:r>
            <a:r>
              <a:rPr lang="zh-CN" altLang="zh-CN" sz="2800" b="1"/>
              <a:t>线性</a:t>
            </a:r>
            <a:r>
              <a:rPr lang="en-US" altLang="zh-CN" sz="2800" b="1"/>
              <a:t>, </a:t>
            </a:r>
            <a:r>
              <a:rPr lang="zh-CN" altLang="zh-CN" sz="2800" b="1"/>
              <a:t>对</a:t>
            </a:r>
            <a:r>
              <a:rPr lang="en-US" altLang="zh-CN" sz="2800" b="1"/>
              <a:t>lg</a:t>
            </a:r>
            <a:r>
              <a:rPr lang="en-US" altLang="zh-CN" sz="2800" b="1" i="1"/>
              <a:t>V </a:t>
            </a:r>
            <a:r>
              <a:rPr lang="zh-CN" altLang="zh-CN" sz="2800" b="1"/>
              <a:t>线性</a:t>
            </a:r>
            <a:endParaRPr lang="zh-CN" altLang="en-US" sz="2800" b="1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81000" y="30734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选定</a:t>
            </a:r>
            <a:r>
              <a:rPr lang="en-US" altLang="zh-CN" sz="2800" b="1" i="1"/>
              <a:t>u</a:t>
            </a:r>
            <a:r>
              <a:rPr lang="en-US" altLang="zh-CN" sz="2800" b="1"/>
              <a:t>,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, </a:t>
            </a:r>
            <a:r>
              <a:rPr lang="zh-CN" altLang="en-US" sz="2800" b="1"/>
              <a:t>航行第</a:t>
            </a:r>
            <a:r>
              <a:rPr lang="en-US" altLang="zh-CN" sz="2800" b="1" i="1"/>
              <a:t>t</a:t>
            </a:r>
            <a:r>
              <a:rPr lang="zh-CN" altLang="en-US" sz="2800" b="1"/>
              <a:t>天燃料消耗 </a:t>
            </a:r>
            <a:r>
              <a:rPr lang="en-US" altLang="zh-CN" sz="2800" b="1" i="1"/>
              <a:t>q</a:t>
            </a:r>
            <a:r>
              <a:rPr lang="en-US" altLang="zh-CN" sz="2800" b="1"/>
              <a:t> (</a:t>
            </a:r>
            <a:r>
              <a:rPr lang="zh-CN" altLang="en-US" sz="2800" b="1"/>
              <a:t>英镑</a:t>
            </a:r>
            <a:r>
              <a:rPr lang="en-US" altLang="zh-CN" sz="2800" b="1"/>
              <a:t>/</a:t>
            </a:r>
            <a:r>
              <a:rPr lang="zh-CN" altLang="en-US" sz="2800" b="1"/>
              <a:t>天</a:t>
            </a:r>
            <a:r>
              <a:rPr lang="en-US" altLang="zh-CN" sz="2800" b="1"/>
              <a:t>)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39750" y="55864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燃料消耗总费用</a:t>
            </a:r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3622675" y="5373688"/>
          <a:ext cx="3206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9" imgW="1409400" imgH="431640" progId="Equation.3">
                  <p:embed/>
                </p:oleObj>
              </mc:Choice>
              <mc:Fallback>
                <p:oleObj name="公式" r:id="rId9" imgW="140940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5373688"/>
                        <a:ext cx="3206750" cy="9493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8" name="Object 6"/>
          <p:cNvGraphicFramePr>
            <a:graphicFrameLocks noChangeAspect="1"/>
          </p:cNvGraphicFramePr>
          <p:nvPr/>
        </p:nvGraphicFramePr>
        <p:xfrm>
          <a:off x="2244725" y="4221163"/>
          <a:ext cx="609441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公式" r:id="rId11" imgW="2552400" imgH="583920" progId="Equation.3">
                  <p:embed/>
                </p:oleObj>
              </mc:Choice>
              <mc:Fallback>
                <p:oleObj name="公式" r:id="rId11" imgW="2552400" imgH="5839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221163"/>
                        <a:ext cx="6094413" cy="1081087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27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4" grpId="0" animBg="1" autoUpdateAnimBg="0"/>
      <p:bldP spid="19485" grpId="0" animBg="1" autoUpdateAnimBg="0"/>
      <p:bldP spid="19486" grpId="0" animBg="1" autoUpdateAnimBg="0"/>
      <p:bldP spid="1948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81000" y="1371600"/>
            <a:ext cx="3886200" cy="1041400"/>
            <a:chOff x="2928" y="1008"/>
            <a:chExt cx="2448" cy="656"/>
          </a:xfrm>
        </p:grpSpPr>
        <p:sp>
          <p:nvSpPr>
            <p:cNvPr id="48143" name="Line 18"/>
            <p:cNvSpPr>
              <a:spLocks noChangeShapeType="1"/>
            </p:cNvSpPr>
            <p:nvPr/>
          </p:nvSpPr>
          <p:spPr bwMode="auto">
            <a:xfrm>
              <a:off x="2928" y="13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Text Box 19"/>
            <p:cNvSpPr txBox="1">
              <a:spLocks noChangeArrowheads="1"/>
            </p:cNvSpPr>
            <p:nvPr/>
          </p:nvSpPr>
          <p:spPr bwMode="auto">
            <a:xfrm>
              <a:off x="2976" y="1008"/>
              <a:ext cx="2400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en-US" b="1"/>
                <a:t>  </a:t>
              </a:r>
              <a:r>
                <a:rPr lang="en-US" altLang="zh-CN" b="1" i="1"/>
                <a:t>V</a:t>
              </a:r>
              <a:r>
                <a:rPr lang="en-US" altLang="zh-CN" b="1" baseline="-25000"/>
                <a:t>0</a:t>
              </a:r>
              <a:r>
                <a:rPr lang="en-US" altLang="zh-CN" b="1"/>
                <a:t>       5 </a:t>
              </a:r>
              <a:r>
                <a:rPr lang="en-US" altLang="zh-CN" b="1">
                  <a:sym typeface="Symbol" pitchFamily="18" charset="2"/>
                </a:rPr>
                <a:t>10</a:t>
              </a:r>
              <a:r>
                <a:rPr lang="en-US" altLang="zh-CN" b="1" baseline="30000">
                  <a:sym typeface="Symbol" pitchFamily="18" charset="2"/>
                </a:rPr>
                <a:t>5</a:t>
              </a:r>
              <a:r>
                <a:rPr lang="en-US" altLang="zh-CN" b="1">
                  <a:sym typeface="Symbol" pitchFamily="18" charset="2"/>
                </a:rPr>
                <a:t>      </a:t>
              </a:r>
              <a:r>
                <a:rPr lang="en-US" altLang="zh-CN" b="1"/>
                <a:t>10</a:t>
              </a:r>
              <a:r>
                <a:rPr lang="en-US" altLang="zh-CN" b="1" baseline="30000"/>
                <a:t>6</a:t>
              </a:r>
              <a:r>
                <a:rPr lang="en-US" altLang="zh-CN" b="1"/>
                <a:t>      10</a:t>
              </a:r>
              <a:r>
                <a:rPr lang="en-US" altLang="zh-CN" b="1" baseline="30000"/>
                <a:t>7   </a:t>
              </a:r>
              <a:r>
                <a:rPr lang="en-US" altLang="zh-CN" b="1" i="1"/>
                <a:t>f</a:t>
              </a:r>
              <a:r>
                <a:rPr lang="en-US" altLang="zh-CN" b="1"/>
                <a:t>(</a:t>
              </a:r>
              <a:r>
                <a:rPr lang="en-US" altLang="zh-CN" b="1" i="1"/>
                <a:t>V</a:t>
              </a:r>
              <a:r>
                <a:rPr lang="en-US" altLang="zh-CN" b="1" baseline="-25000"/>
                <a:t>0</a:t>
              </a:r>
              <a:r>
                <a:rPr lang="en-US" altLang="zh-CN" b="1"/>
                <a:t>)       4.0         6.2       8.0</a:t>
              </a:r>
              <a:r>
                <a:rPr lang="en-US" altLang="zh-CN" b="1">
                  <a:sym typeface="Symbol" pitchFamily="18" charset="2"/>
                </a:rPr>
                <a:t>   </a:t>
              </a:r>
            </a:p>
          </p:txBody>
        </p:sp>
        <p:sp>
          <p:nvSpPr>
            <p:cNvPr id="48145" name="Line 20"/>
            <p:cNvSpPr>
              <a:spLocks noChangeShapeType="1"/>
            </p:cNvSpPr>
            <p:nvPr/>
          </p:nvSpPr>
          <p:spPr bwMode="auto">
            <a:xfrm>
              <a:off x="2928" y="163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21"/>
            <p:cNvSpPr>
              <a:spLocks noChangeShapeType="1"/>
            </p:cNvSpPr>
            <p:nvPr/>
          </p:nvSpPr>
          <p:spPr bwMode="auto">
            <a:xfrm>
              <a:off x="2928" y="105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22"/>
            <p:cNvSpPr>
              <a:spLocks noChangeShapeType="1"/>
            </p:cNvSpPr>
            <p:nvPr/>
          </p:nvSpPr>
          <p:spPr bwMode="auto">
            <a:xfrm>
              <a:off x="3504" y="10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35" name="Text Box 24"/>
          <p:cNvSpPr txBox="1">
            <a:spLocks noChangeArrowheads="1"/>
          </p:cNvSpPr>
          <p:nvPr/>
        </p:nvSpPr>
        <p:spPr bwMode="auto">
          <a:xfrm>
            <a:off x="533400" y="762000"/>
            <a:ext cx="4038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运送每立方米水费用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953000" y="609600"/>
            <a:ext cx="35067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冰山初始体积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的日租金 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)</a:t>
            </a:r>
            <a:r>
              <a:rPr lang="zh-CN" altLang="en-US" sz="2800" b="1"/>
              <a:t>（英镑）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105400" y="1752600"/>
            <a:ext cx="3048000" cy="900113"/>
            <a:chOff x="3216" y="816"/>
            <a:chExt cx="1920" cy="567"/>
          </a:xfrm>
        </p:grpSpPr>
        <p:graphicFrame>
          <p:nvGraphicFramePr>
            <p:cNvPr id="48133" name="Object 28"/>
            <p:cNvGraphicFramePr>
              <a:graphicFrameLocks noChangeAspect="1"/>
            </p:cNvGraphicFramePr>
            <p:nvPr/>
          </p:nvGraphicFramePr>
          <p:xfrm>
            <a:off x="4254" y="816"/>
            <a:ext cx="882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公式" r:id="rId3" imgW="660240" imgH="469800" progId="Equation.3">
                    <p:embed/>
                  </p:oleObj>
                </mc:Choice>
                <mc:Fallback>
                  <p:oleObj name="公式" r:id="rId3" imgW="66024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816"/>
                          <a:ext cx="882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2" name="Text Box 29"/>
            <p:cNvSpPr txBox="1">
              <a:spLocks noChangeArrowheads="1"/>
            </p:cNvSpPr>
            <p:nvPr/>
          </p:nvSpPr>
          <p:spPr bwMode="auto">
            <a:xfrm>
              <a:off x="3216" y="912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航行天数</a:t>
              </a:r>
            </a:p>
          </p:txBody>
        </p:sp>
      </p:grp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685800" y="3530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总燃料消耗费用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09600" y="2514600"/>
            <a:ext cx="6705600" cy="957263"/>
            <a:chOff x="384" y="1413"/>
            <a:chExt cx="4027" cy="603"/>
          </a:xfrm>
        </p:grpSpPr>
        <p:sp>
          <p:nvSpPr>
            <p:cNvPr id="48141" name="Text Box 35"/>
            <p:cNvSpPr txBox="1">
              <a:spLocks noChangeArrowheads="1"/>
            </p:cNvSpPr>
            <p:nvPr/>
          </p:nvSpPr>
          <p:spPr bwMode="auto">
            <a:xfrm>
              <a:off x="384" y="1536"/>
              <a:ext cx="1488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拖船租金费用</a:t>
              </a:r>
            </a:p>
          </p:txBody>
        </p:sp>
        <p:graphicFrame>
          <p:nvGraphicFramePr>
            <p:cNvPr id="48132" name="Object 36"/>
            <p:cNvGraphicFramePr>
              <a:graphicFrameLocks noChangeAspect="1"/>
            </p:cNvGraphicFramePr>
            <p:nvPr/>
          </p:nvGraphicFramePr>
          <p:xfrm>
            <a:off x="1920" y="1413"/>
            <a:ext cx="2491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公式" r:id="rId5" imgW="1663560" imgH="469800" progId="Equation.3">
                    <p:embed/>
                  </p:oleObj>
                </mc:Choice>
                <mc:Fallback>
                  <p:oleObj name="公式" r:id="rId5" imgW="166356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413"/>
                          <a:ext cx="2491" cy="60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609600" y="5589588"/>
            <a:ext cx="28194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冰山运输总费用</a:t>
            </a:r>
          </a:p>
        </p:txBody>
      </p:sp>
      <p:graphicFrame>
        <p:nvGraphicFramePr>
          <p:cNvPr id="35880" name="Object 40"/>
          <p:cNvGraphicFramePr>
            <a:graphicFrameLocks noChangeAspect="1"/>
          </p:cNvGraphicFramePr>
          <p:nvPr/>
        </p:nvGraphicFramePr>
        <p:xfrm>
          <a:off x="3581400" y="5589588"/>
          <a:ext cx="434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7" imgW="2171520" imgH="253800" progId="Equation.3">
                  <p:embed/>
                </p:oleObj>
              </mc:Choice>
              <mc:Fallback>
                <p:oleObj name="公式" r:id="rId7" imgW="2171520" imgH="253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89588"/>
                        <a:ext cx="4343400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3" name="Object 43"/>
          <p:cNvGraphicFramePr>
            <a:graphicFrameLocks noChangeAspect="1"/>
          </p:cNvGraphicFramePr>
          <p:nvPr/>
        </p:nvGraphicFramePr>
        <p:xfrm>
          <a:off x="660400" y="4076700"/>
          <a:ext cx="78374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公式" r:id="rId9" imgW="3314520" imgH="583920" progId="Equation.3">
                  <p:embed/>
                </p:oleObj>
              </mc:Choice>
              <mc:Fallback>
                <p:oleObj name="公式" r:id="rId9" imgW="3314520" imgH="5839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076700"/>
                        <a:ext cx="7837488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8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10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6" grpId="0" animBg="1" autoUpdateAnimBg="0"/>
      <p:bldP spid="35871" grpId="0" animBg="1" autoUpdateAnimBg="0"/>
      <p:bldP spid="358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62000" y="2522538"/>
            <a:ext cx="2819400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冰山到达目的地后得到的水体积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810000" y="2751138"/>
          <a:ext cx="3581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公式" r:id="rId3" imgW="1447560" imgH="228600" progId="Equation.3">
                  <p:embed/>
                </p:oleObj>
              </mc:Choice>
              <mc:Fallback>
                <p:oleObj name="公式" r:id="rId3" imgW="1447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51138"/>
                        <a:ext cx="3581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16"/>
          <p:cNvSpPr txBox="1">
            <a:spLocks noChangeArrowheads="1"/>
          </p:cNvSpPr>
          <p:nvPr/>
        </p:nvSpPr>
        <p:spPr bwMode="auto">
          <a:xfrm>
            <a:off x="381000" y="471488"/>
            <a:ext cx="3830638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运送每立方米水费用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838200" y="3832225"/>
            <a:ext cx="2895600" cy="51911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冰山运输总费用</a:t>
            </a:r>
            <a:endParaRPr lang="zh-CN" altLang="en-US" sz="2800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62000" y="4579938"/>
            <a:ext cx="2081213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运送每立方米水费用</a:t>
            </a:r>
            <a:r>
              <a:rPr lang="zh-CN" altLang="en-US" sz="2800"/>
              <a:t> 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200400" y="4579938"/>
          <a:ext cx="38862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5" imgW="1473120" imgH="520560" progId="Equation.3">
                  <p:embed/>
                </p:oleObj>
              </mc:Choice>
              <mc:Fallback>
                <p:oleObj name="公式" r:id="rId5" imgW="14731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9938"/>
                        <a:ext cx="388620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203575" y="1165225"/>
          <a:ext cx="534828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1879560" imgH="520560" progId="Equation.DSMT4">
                  <p:embed/>
                </p:oleObj>
              </mc:Choice>
              <mc:Fallback>
                <p:oleObj name="Equation" r:id="rId7" imgW="18795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165225"/>
                        <a:ext cx="5348288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762000" y="1303338"/>
            <a:ext cx="21336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到达目的地时冰山体积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962400" y="3817938"/>
          <a:ext cx="434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公式" r:id="rId9" imgW="2171520" imgH="253800" progId="Equation.3">
                  <p:embed/>
                </p:oleObj>
              </mc:Choice>
              <mc:Fallback>
                <p:oleObj name="公式" r:id="rId9" imgW="2171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7938"/>
                        <a:ext cx="434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7978775" y="412750"/>
          <a:ext cx="7842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Clip" r:id="rId11" imgW="2903040" imgH="3047760" progId="MS_ClipArt_Gallery.2">
                  <p:embed/>
                </p:oleObj>
              </mc:Choice>
              <mc:Fallback>
                <p:oleObj name="Clip" r:id="rId11" imgW="2903040" imgH="3047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412750"/>
                        <a:ext cx="7842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2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animBg="1" autoUpdateAnimBg="0"/>
      <p:bldP spid="20499" grpId="0" animBg="1" autoUpdateAnimBg="0"/>
      <p:bldP spid="20502" grpId="0" animBg="1" autoUpdateAnimBg="0"/>
      <p:bldP spid="2050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487363"/>
            <a:ext cx="1828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8313" y="1125538"/>
            <a:ext cx="5040312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选择船型和船速</a:t>
            </a:r>
            <a:r>
              <a:rPr lang="en-US" altLang="zh-CN" sz="2800" b="1"/>
              <a:t>,</a:t>
            </a:r>
            <a:r>
              <a:rPr lang="zh-CN" altLang="en-US" sz="2800" b="1"/>
              <a:t>使冰山到达目的地后每立方米水的费用最低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38800" y="1176338"/>
            <a:ext cx="2895600" cy="1117600"/>
            <a:chOff x="3552" y="624"/>
            <a:chExt cx="1824" cy="704"/>
          </a:xfrm>
        </p:grpSpPr>
        <p:sp>
          <p:nvSpPr>
            <p:cNvPr id="50219" name="Text Box 5"/>
            <p:cNvSpPr txBox="1">
              <a:spLocks noChangeArrowheads="1"/>
            </p:cNvSpPr>
            <p:nvPr/>
          </p:nvSpPr>
          <p:spPr bwMode="auto">
            <a:xfrm>
              <a:off x="3984" y="624"/>
              <a:ext cx="1392" cy="7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/>
                <a:t>求 </a:t>
              </a:r>
              <a:r>
                <a:rPr lang="en-US" altLang="zh-CN" sz="2800" b="1" i="1"/>
                <a:t>u,V</a:t>
              </a:r>
              <a:r>
                <a:rPr lang="en-US" altLang="zh-CN" sz="2800" b="1" baseline="-25000"/>
                <a:t>0</a:t>
              </a:r>
              <a:r>
                <a:rPr lang="zh-CN" altLang="en-US" sz="2800" b="1"/>
                <a:t>使</a:t>
              </a:r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u,V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最小</a:t>
              </a:r>
            </a:p>
          </p:txBody>
        </p:sp>
        <p:sp>
          <p:nvSpPr>
            <p:cNvPr id="50220" name="AutoShape 6"/>
            <p:cNvSpPr>
              <a:spLocks noChangeArrowheads="1"/>
            </p:cNvSpPr>
            <p:nvPr/>
          </p:nvSpPr>
          <p:spPr bwMode="auto">
            <a:xfrm>
              <a:off x="3552" y="81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685800" y="5672138"/>
            <a:ext cx="8001000" cy="519112"/>
            <a:chOff x="432" y="3360"/>
            <a:chExt cx="5040" cy="327"/>
          </a:xfrm>
        </p:grpSpPr>
        <p:sp>
          <p:nvSpPr>
            <p:cNvPr id="50217" name="Text Box 8"/>
            <p:cNvSpPr txBox="1">
              <a:spLocks noChangeArrowheads="1"/>
            </p:cNvSpPr>
            <p:nvPr/>
          </p:nvSpPr>
          <p:spPr bwMode="auto">
            <a:xfrm>
              <a:off x="768" y="3360"/>
              <a:ext cx="4704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i="1"/>
                <a:t>u</a:t>
              </a:r>
              <a:r>
                <a:rPr lang="en-US" altLang="zh-CN" sz="2800" b="1"/>
                <a:t>=4~5(km/h),  </a:t>
              </a:r>
              <a:r>
                <a:rPr lang="en-US" altLang="zh-CN" sz="2800" b="1" i="1"/>
                <a:t>V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= 10</a:t>
              </a:r>
              <a:r>
                <a:rPr lang="en-US" altLang="zh-CN" sz="2800" b="1" baseline="30000"/>
                <a:t>7 </a:t>
              </a:r>
              <a:r>
                <a:rPr lang="en-US" altLang="zh-CN" sz="2800" b="1"/>
                <a:t>(m</a:t>
              </a:r>
              <a:r>
                <a:rPr lang="en-US" altLang="zh-CN" sz="2800" b="1" baseline="30000"/>
                <a:t>3</a:t>
              </a:r>
              <a:r>
                <a:rPr lang="en-US" altLang="zh-CN" sz="2800" b="1"/>
                <a:t>)</a:t>
              </a:r>
              <a:r>
                <a:rPr lang="zh-CN" altLang="en-US" sz="2800" b="1"/>
                <a:t>， </a:t>
              </a:r>
              <a:r>
                <a:rPr lang="en-US" altLang="zh-CN" sz="2800" b="1" i="1"/>
                <a:t>Y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u,V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最小</a:t>
              </a:r>
            </a:p>
          </p:txBody>
        </p:sp>
        <p:sp>
          <p:nvSpPr>
            <p:cNvPr id="50218" name="AutoShape 9"/>
            <p:cNvSpPr>
              <a:spLocks noChangeArrowheads="1"/>
            </p:cNvSpPr>
            <p:nvPr/>
          </p:nvSpPr>
          <p:spPr bwMode="auto">
            <a:xfrm>
              <a:off x="432" y="3360"/>
              <a:ext cx="144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33400" y="23955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只能取离散值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33400" y="30051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经验公式很粗糙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4213" y="3665538"/>
            <a:ext cx="7258050" cy="1685925"/>
            <a:chOff x="431" y="2309"/>
            <a:chExt cx="4572" cy="1062"/>
          </a:xfrm>
        </p:grpSpPr>
        <p:sp>
          <p:nvSpPr>
            <p:cNvPr id="50189" name="Rectangle 20"/>
            <p:cNvSpPr>
              <a:spLocks noChangeArrowheads="1"/>
            </p:cNvSpPr>
            <p:nvPr/>
          </p:nvSpPr>
          <p:spPr bwMode="auto">
            <a:xfrm>
              <a:off x="1468" y="2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3</a:t>
              </a:r>
              <a:endParaRPr lang="en-US" altLang="zh-CN" b="1"/>
            </a:p>
          </p:txBody>
        </p:sp>
        <p:sp>
          <p:nvSpPr>
            <p:cNvPr id="50190" name="Rectangle 21"/>
            <p:cNvSpPr>
              <a:spLocks noChangeArrowheads="1"/>
            </p:cNvSpPr>
            <p:nvPr/>
          </p:nvSpPr>
          <p:spPr bwMode="auto">
            <a:xfrm>
              <a:off x="2208" y="237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3.5</a:t>
              </a:r>
              <a:endParaRPr lang="en-US" altLang="zh-CN" b="1"/>
            </a:p>
          </p:txBody>
        </p:sp>
        <p:sp>
          <p:nvSpPr>
            <p:cNvPr id="50191" name="Rectangle 22"/>
            <p:cNvSpPr>
              <a:spLocks noChangeArrowheads="1"/>
            </p:cNvSpPr>
            <p:nvPr/>
          </p:nvSpPr>
          <p:spPr bwMode="auto">
            <a:xfrm>
              <a:off x="3051" y="2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4</a:t>
              </a:r>
              <a:endParaRPr lang="en-US" altLang="zh-CN" b="1"/>
            </a:p>
          </p:txBody>
        </p:sp>
        <p:sp>
          <p:nvSpPr>
            <p:cNvPr id="50192" name="Rectangle 23"/>
            <p:cNvSpPr>
              <a:spLocks noChangeArrowheads="1"/>
            </p:cNvSpPr>
            <p:nvPr/>
          </p:nvSpPr>
          <p:spPr bwMode="auto">
            <a:xfrm>
              <a:off x="3789" y="237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4.5</a:t>
              </a:r>
              <a:endParaRPr lang="en-US" altLang="zh-CN" b="1"/>
            </a:p>
          </p:txBody>
        </p:sp>
        <p:sp>
          <p:nvSpPr>
            <p:cNvPr id="50193" name="Rectangle 24"/>
            <p:cNvSpPr>
              <a:spLocks noChangeArrowheads="1"/>
            </p:cNvSpPr>
            <p:nvPr/>
          </p:nvSpPr>
          <p:spPr bwMode="auto">
            <a:xfrm>
              <a:off x="4633" y="2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endParaRPr lang="en-US" altLang="zh-CN" b="1"/>
            </a:p>
          </p:txBody>
        </p:sp>
        <p:sp>
          <p:nvSpPr>
            <p:cNvPr id="50194" name="Rectangle 27"/>
            <p:cNvSpPr>
              <a:spLocks noChangeArrowheads="1"/>
            </p:cNvSpPr>
            <p:nvPr/>
          </p:nvSpPr>
          <p:spPr bwMode="auto">
            <a:xfrm>
              <a:off x="622" y="2648"/>
              <a:ext cx="2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r>
                <a:rPr lang="en-US" altLang="zh-CN" b="1" baseline="30000">
                  <a:solidFill>
                    <a:srgbClr val="000000"/>
                  </a:solidFill>
                </a:rPr>
                <a:t>7</a:t>
              </a:r>
              <a:endParaRPr lang="en-US" altLang="zh-CN" b="1"/>
            </a:p>
          </p:txBody>
        </p:sp>
        <p:sp>
          <p:nvSpPr>
            <p:cNvPr id="50195" name="Rectangle 29"/>
            <p:cNvSpPr>
              <a:spLocks noChangeArrowheads="1"/>
            </p:cNvSpPr>
            <p:nvPr/>
          </p:nvSpPr>
          <p:spPr bwMode="auto">
            <a:xfrm>
              <a:off x="1310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0.0723</a:t>
              </a:r>
              <a:endParaRPr lang="en-US" altLang="zh-CN" b="1"/>
            </a:p>
          </p:txBody>
        </p:sp>
        <p:sp>
          <p:nvSpPr>
            <p:cNvPr id="50196" name="Rectangle 30"/>
            <p:cNvSpPr>
              <a:spLocks noChangeArrowheads="1"/>
            </p:cNvSpPr>
            <p:nvPr/>
          </p:nvSpPr>
          <p:spPr bwMode="auto">
            <a:xfrm>
              <a:off x="2103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0.0683</a:t>
              </a:r>
              <a:endParaRPr lang="en-US" altLang="zh-CN" b="1"/>
            </a:p>
          </p:txBody>
        </p:sp>
        <p:sp>
          <p:nvSpPr>
            <p:cNvPr id="50197" name="Rectangle 31"/>
            <p:cNvSpPr>
              <a:spLocks noChangeArrowheads="1"/>
            </p:cNvSpPr>
            <p:nvPr/>
          </p:nvSpPr>
          <p:spPr bwMode="auto">
            <a:xfrm>
              <a:off x="2893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3300"/>
                  </a:solidFill>
                </a:rPr>
                <a:t>0.0649</a:t>
              </a:r>
              <a:endParaRPr lang="en-US" altLang="zh-CN" b="1"/>
            </a:p>
          </p:txBody>
        </p:sp>
        <p:sp>
          <p:nvSpPr>
            <p:cNvPr id="50198" name="Rectangle 32"/>
            <p:cNvSpPr>
              <a:spLocks noChangeArrowheads="1"/>
            </p:cNvSpPr>
            <p:nvPr/>
          </p:nvSpPr>
          <p:spPr bwMode="auto">
            <a:xfrm>
              <a:off x="3684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3300"/>
                  </a:solidFill>
                </a:rPr>
                <a:t>0.0663</a:t>
              </a:r>
              <a:endParaRPr lang="en-US" altLang="zh-CN" b="1"/>
            </a:p>
          </p:txBody>
        </p:sp>
        <p:sp>
          <p:nvSpPr>
            <p:cNvPr id="50199" name="Rectangle 33"/>
            <p:cNvSpPr>
              <a:spLocks noChangeArrowheads="1"/>
            </p:cNvSpPr>
            <p:nvPr/>
          </p:nvSpPr>
          <p:spPr bwMode="auto">
            <a:xfrm>
              <a:off x="4475" y="2646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FF3300"/>
                  </a:solidFill>
                </a:rPr>
                <a:t>0.0658</a:t>
              </a:r>
              <a:endParaRPr lang="en-US" altLang="zh-CN" b="1"/>
            </a:p>
          </p:txBody>
        </p:sp>
        <p:sp>
          <p:nvSpPr>
            <p:cNvPr id="50200" name="Rectangle 66"/>
            <p:cNvSpPr>
              <a:spLocks noChangeArrowheads="1"/>
            </p:cNvSpPr>
            <p:nvPr/>
          </p:nvSpPr>
          <p:spPr bwMode="auto">
            <a:xfrm>
              <a:off x="1310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0.2251</a:t>
              </a:r>
              <a:endParaRPr lang="en-US" altLang="zh-CN" b="1"/>
            </a:p>
          </p:txBody>
        </p:sp>
        <p:sp>
          <p:nvSpPr>
            <p:cNvPr id="50201" name="Rectangle 67"/>
            <p:cNvSpPr>
              <a:spLocks noChangeArrowheads="1"/>
            </p:cNvSpPr>
            <p:nvPr/>
          </p:nvSpPr>
          <p:spPr bwMode="auto">
            <a:xfrm>
              <a:off x="2103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0.2013</a:t>
              </a:r>
              <a:endParaRPr lang="en-US" altLang="zh-CN" b="1"/>
            </a:p>
          </p:txBody>
        </p:sp>
        <p:sp>
          <p:nvSpPr>
            <p:cNvPr id="50202" name="Rectangle 68"/>
            <p:cNvSpPr>
              <a:spLocks noChangeArrowheads="1"/>
            </p:cNvSpPr>
            <p:nvPr/>
          </p:nvSpPr>
          <p:spPr bwMode="auto">
            <a:xfrm>
              <a:off x="2893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0.1834</a:t>
              </a:r>
              <a:endParaRPr lang="en-US" altLang="zh-CN" b="1"/>
            </a:p>
          </p:txBody>
        </p:sp>
        <p:sp>
          <p:nvSpPr>
            <p:cNvPr id="50203" name="Rectangle 69"/>
            <p:cNvSpPr>
              <a:spLocks noChangeArrowheads="1"/>
            </p:cNvSpPr>
            <p:nvPr/>
          </p:nvSpPr>
          <p:spPr bwMode="auto">
            <a:xfrm>
              <a:off x="3684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0.1842</a:t>
              </a:r>
              <a:endParaRPr lang="en-US" altLang="zh-CN" b="1"/>
            </a:p>
          </p:txBody>
        </p:sp>
        <p:sp>
          <p:nvSpPr>
            <p:cNvPr id="50204" name="Rectangle 70"/>
            <p:cNvSpPr>
              <a:spLocks noChangeArrowheads="1"/>
            </p:cNvSpPr>
            <p:nvPr/>
          </p:nvSpPr>
          <p:spPr bwMode="auto">
            <a:xfrm>
              <a:off x="4475" y="2882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0.1790</a:t>
              </a:r>
              <a:endParaRPr lang="en-US" altLang="zh-CN" b="1"/>
            </a:p>
          </p:txBody>
        </p:sp>
        <p:sp>
          <p:nvSpPr>
            <p:cNvPr id="50205" name="Rectangle 73"/>
            <p:cNvSpPr>
              <a:spLocks noChangeArrowheads="1"/>
            </p:cNvSpPr>
            <p:nvPr/>
          </p:nvSpPr>
          <p:spPr bwMode="auto">
            <a:xfrm>
              <a:off x="630" y="3141"/>
              <a:ext cx="4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r>
                <a:rPr lang="en-US" altLang="zh-CN" b="1" baseline="30000">
                  <a:solidFill>
                    <a:srgbClr val="000000"/>
                  </a:solidFill>
                </a:rPr>
                <a:t>6</a:t>
              </a:r>
              <a:endParaRPr lang="en-US" altLang="zh-CN" b="1"/>
            </a:p>
          </p:txBody>
        </p:sp>
        <p:sp>
          <p:nvSpPr>
            <p:cNvPr id="50206" name="Rectangle 75"/>
            <p:cNvSpPr>
              <a:spLocks noChangeArrowheads="1"/>
            </p:cNvSpPr>
            <p:nvPr/>
          </p:nvSpPr>
          <p:spPr bwMode="auto">
            <a:xfrm>
              <a:off x="1277" y="3139"/>
              <a:ext cx="6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78.9032</a:t>
              </a:r>
              <a:endParaRPr lang="en-US" altLang="zh-CN" b="1"/>
            </a:p>
          </p:txBody>
        </p:sp>
        <p:sp>
          <p:nvSpPr>
            <p:cNvPr id="50207" name="Rectangle 76"/>
            <p:cNvSpPr>
              <a:spLocks noChangeArrowheads="1"/>
            </p:cNvSpPr>
            <p:nvPr/>
          </p:nvSpPr>
          <p:spPr bwMode="auto">
            <a:xfrm>
              <a:off x="2103" y="3139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9.8220</a:t>
              </a:r>
              <a:endParaRPr lang="en-US" altLang="zh-CN" b="1"/>
            </a:p>
          </p:txBody>
        </p:sp>
        <p:sp>
          <p:nvSpPr>
            <p:cNvPr id="50208" name="Rectangle 77"/>
            <p:cNvSpPr>
              <a:spLocks noChangeArrowheads="1"/>
            </p:cNvSpPr>
            <p:nvPr/>
          </p:nvSpPr>
          <p:spPr bwMode="auto">
            <a:xfrm>
              <a:off x="2893" y="3139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6.2138</a:t>
              </a:r>
              <a:endParaRPr lang="en-US" altLang="zh-CN" b="1"/>
            </a:p>
          </p:txBody>
        </p:sp>
        <p:sp>
          <p:nvSpPr>
            <p:cNvPr id="50209" name="Rectangle 78"/>
            <p:cNvSpPr>
              <a:spLocks noChangeArrowheads="1"/>
            </p:cNvSpPr>
            <p:nvPr/>
          </p:nvSpPr>
          <p:spPr bwMode="auto">
            <a:xfrm>
              <a:off x="3684" y="3139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5.4647</a:t>
              </a:r>
              <a:endParaRPr lang="en-US" altLang="zh-CN" b="1"/>
            </a:p>
          </p:txBody>
        </p:sp>
        <p:sp>
          <p:nvSpPr>
            <p:cNvPr id="50210" name="Rectangle 79"/>
            <p:cNvSpPr>
              <a:spLocks noChangeArrowheads="1"/>
            </p:cNvSpPr>
            <p:nvPr/>
          </p:nvSpPr>
          <p:spPr bwMode="auto">
            <a:xfrm>
              <a:off x="4475" y="3139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4.5102</a:t>
              </a:r>
              <a:endParaRPr lang="en-US" altLang="zh-CN" b="1"/>
            </a:p>
          </p:txBody>
        </p:sp>
        <p:sp>
          <p:nvSpPr>
            <p:cNvPr id="50211" name="Rectangle 83"/>
            <p:cNvSpPr>
              <a:spLocks noChangeArrowheads="1"/>
            </p:cNvSpPr>
            <p:nvPr/>
          </p:nvSpPr>
          <p:spPr bwMode="auto">
            <a:xfrm>
              <a:off x="521" y="2341"/>
              <a:ext cx="2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b="1" i="1">
                  <a:solidFill>
                    <a:srgbClr val="000000"/>
                  </a:solidFill>
                </a:rPr>
                <a:t>V</a:t>
              </a:r>
              <a:r>
                <a:rPr lang="en-US" altLang="zh-CN" b="1" baseline="-25000">
                  <a:solidFill>
                    <a:srgbClr val="000000"/>
                  </a:solidFill>
                </a:rPr>
                <a:t>0</a:t>
              </a:r>
              <a:endParaRPr lang="en-US" altLang="zh-CN" b="1"/>
            </a:p>
          </p:txBody>
        </p:sp>
        <p:sp>
          <p:nvSpPr>
            <p:cNvPr id="50212" name="Rectangle 86"/>
            <p:cNvSpPr>
              <a:spLocks noChangeArrowheads="1"/>
            </p:cNvSpPr>
            <p:nvPr/>
          </p:nvSpPr>
          <p:spPr bwMode="auto">
            <a:xfrm>
              <a:off x="887" y="230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b="1" i="1">
                  <a:solidFill>
                    <a:srgbClr val="000000"/>
                  </a:solidFill>
                </a:rPr>
                <a:t>u</a:t>
              </a:r>
              <a:endParaRPr lang="en-US" altLang="zh-CN" b="1"/>
            </a:p>
          </p:txBody>
        </p:sp>
        <p:sp>
          <p:nvSpPr>
            <p:cNvPr id="50213" name="Line 87"/>
            <p:cNvSpPr>
              <a:spLocks noChangeShapeType="1"/>
            </p:cNvSpPr>
            <p:nvPr/>
          </p:nvSpPr>
          <p:spPr bwMode="auto">
            <a:xfrm>
              <a:off x="579" y="2357"/>
              <a:ext cx="48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Rectangle 88"/>
            <p:cNvSpPr>
              <a:spLocks noChangeArrowheads="1"/>
            </p:cNvSpPr>
            <p:nvPr/>
          </p:nvSpPr>
          <p:spPr bwMode="auto">
            <a:xfrm>
              <a:off x="431" y="2885"/>
              <a:ext cx="53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r>
                <a:rPr lang="en-US" altLang="zh-CN" b="1">
                  <a:solidFill>
                    <a:srgbClr val="000000"/>
                  </a:solidFill>
                  <a:sym typeface="Symbol" pitchFamily="18" charset="2"/>
                </a:rPr>
                <a:t></a:t>
              </a:r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r>
                <a:rPr lang="en-US" altLang="zh-CN" b="1" baseline="30000">
                  <a:solidFill>
                    <a:srgbClr val="000000"/>
                  </a:solidFill>
                </a:rPr>
                <a:t>6</a:t>
              </a:r>
              <a:endParaRPr lang="en-US" altLang="zh-CN" b="1"/>
            </a:p>
          </p:txBody>
        </p:sp>
        <p:sp>
          <p:nvSpPr>
            <p:cNvPr id="50215" name="Line 90"/>
            <p:cNvSpPr>
              <a:spLocks noChangeShapeType="1"/>
            </p:cNvSpPr>
            <p:nvPr/>
          </p:nvSpPr>
          <p:spPr bwMode="auto">
            <a:xfrm>
              <a:off x="531" y="2597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Line 91"/>
            <p:cNvSpPr>
              <a:spLocks noChangeShapeType="1"/>
            </p:cNvSpPr>
            <p:nvPr/>
          </p:nvSpPr>
          <p:spPr bwMode="auto">
            <a:xfrm>
              <a:off x="1059" y="2309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3505200" y="2700338"/>
            <a:ext cx="5334000" cy="519112"/>
            <a:chOff x="2208" y="1488"/>
            <a:chExt cx="3360" cy="327"/>
          </a:xfrm>
        </p:grpSpPr>
        <p:sp>
          <p:nvSpPr>
            <p:cNvPr id="50187" name="Text Box 18"/>
            <p:cNvSpPr txBox="1">
              <a:spLocks noChangeArrowheads="1"/>
            </p:cNvSpPr>
            <p:nvPr/>
          </p:nvSpPr>
          <p:spPr bwMode="auto">
            <a:xfrm>
              <a:off x="2352" y="1488"/>
              <a:ext cx="3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取几组（</a:t>
              </a:r>
              <a:r>
                <a:rPr lang="en-US" altLang="zh-CN" sz="2800" b="1" i="1"/>
                <a:t>V</a:t>
              </a:r>
              <a:r>
                <a:rPr lang="en-US" altLang="zh-CN" sz="2800" b="1" baseline="-25000"/>
                <a:t>0</a:t>
              </a:r>
              <a:r>
                <a:rPr lang="zh-CN" altLang="en-US" sz="2800" b="1"/>
                <a:t>，</a:t>
              </a:r>
              <a:r>
                <a:rPr lang="en-US" altLang="zh-CN" sz="2800" b="1" i="1"/>
                <a:t>u</a:t>
              </a:r>
              <a:r>
                <a:rPr lang="zh-CN" altLang="en-US" sz="2800" b="1"/>
                <a:t>）用</a:t>
              </a:r>
              <a:r>
                <a:rPr lang="zh-CN" altLang="zh-CN" sz="2800" b="1"/>
                <a:t>枚举法</a:t>
              </a:r>
              <a:r>
                <a:rPr lang="zh-CN" altLang="en-US" sz="2800" b="1"/>
                <a:t>计算</a:t>
              </a:r>
            </a:p>
          </p:txBody>
        </p:sp>
        <p:sp>
          <p:nvSpPr>
            <p:cNvPr id="50188" name="AutoShape 93"/>
            <p:cNvSpPr>
              <a:spLocks noChangeArrowheads="1"/>
            </p:cNvSpPr>
            <p:nvPr/>
          </p:nvSpPr>
          <p:spPr bwMode="auto">
            <a:xfrm>
              <a:off x="2208" y="1488"/>
              <a:ext cx="96" cy="288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7812088" y="549275"/>
          <a:ext cx="9445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lip" r:id="rId3" imgW="2903040" imgH="3047760" progId="MS_ClipArt_Gallery.2">
                  <p:embed/>
                </p:oleObj>
              </mc:Choice>
              <mc:Fallback>
                <p:oleObj name="Clip" r:id="rId3" imgW="2903040" imgH="3047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49275"/>
                        <a:ext cx="9445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8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32" grpId="0" animBg="1" autoUpdateAnimBg="0"/>
      <p:bldP spid="34833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727</Words>
  <Application>Microsoft Office PowerPoint</Application>
  <PresentationFormat>全屏显示(4:3)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Office 主题​​</vt:lpstr>
      <vt:lpstr>Clip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5</cp:revision>
  <dcterms:created xsi:type="dcterms:W3CDTF">2020-03-28T13:11:02Z</dcterms:created>
  <dcterms:modified xsi:type="dcterms:W3CDTF">2020-04-09T11:13:59Z</dcterms:modified>
</cp:coreProperties>
</file>