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2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3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BB37-69A3-4606-99B3-693B40558DD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20C1-5C49-4E5C-8056-7275F7F8B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3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5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3.e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w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875" y="765175"/>
            <a:ext cx="4192173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3.6  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不买贵的只买对的</a:t>
            </a:r>
          </a:p>
        </p:txBody>
      </p:sp>
      <p:pic>
        <p:nvPicPr>
          <p:cNvPr id="29699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600200"/>
            <a:ext cx="324643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矩形 2"/>
          <p:cNvSpPr>
            <a:spLocks noChangeArrowheads="1"/>
          </p:cNvSpPr>
          <p:nvPr/>
        </p:nvSpPr>
        <p:spPr bwMode="auto">
          <a:xfrm>
            <a:off x="755650" y="2565400"/>
            <a:ext cx="4321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“不买贵的，只买对的”！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9701" name="矩形 3"/>
          <p:cNvSpPr>
            <a:spLocks noChangeArrowheads="1"/>
          </p:cNvSpPr>
          <p:nvPr/>
        </p:nvSpPr>
        <p:spPr bwMode="auto">
          <a:xfrm>
            <a:off x="395288" y="1628775"/>
            <a:ext cx="4964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在琳琅满目的市场里</a:t>
            </a:r>
            <a:r>
              <a:rPr lang="zh-CN" altLang="en-US" sz="2800" b="1"/>
              <a:t>选购商品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9702" name="矩形 4"/>
          <p:cNvSpPr>
            <a:spLocks noChangeArrowheads="1"/>
          </p:cNvSpPr>
          <p:nvPr/>
        </p:nvSpPr>
        <p:spPr bwMode="auto">
          <a:xfrm>
            <a:off x="468313" y="3500438"/>
            <a:ext cx="557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哪些商品、买多少才是“对的”？</a:t>
            </a:r>
            <a:endParaRPr lang="zh-CN" altLang="en-US" sz="2800" b="1"/>
          </a:p>
        </p:txBody>
      </p:sp>
      <p:sp>
        <p:nvSpPr>
          <p:cNvPr id="29703" name="矩形 5"/>
          <p:cNvSpPr>
            <a:spLocks noChangeArrowheads="1"/>
          </p:cNvSpPr>
          <p:nvPr/>
        </p:nvSpPr>
        <p:spPr bwMode="auto">
          <a:xfrm>
            <a:off x="539750" y="4365625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“消费者追求最大效用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en-US" altLang="zh-CN" sz="2800" b="1" dirty="0">
                <a:latin typeface="+mj-ea"/>
                <a:ea typeface="+mj-ea"/>
              </a:rPr>
              <a:t>——</a:t>
            </a:r>
            <a:r>
              <a:rPr lang="zh-CN" altLang="zh-CN" sz="2800" b="1" dirty="0" smtClean="0">
                <a:latin typeface="+mj-ea"/>
                <a:ea typeface="+mj-ea"/>
              </a:rPr>
              <a:t>经济学</a:t>
            </a:r>
            <a:r>
              <a:rPr lang="zh-CN" altLang="en-US" sz="2800" b="1" dirty="0" smtClean="0">
                <a:latin typeface="+mj-ea"/>
                <a:ea typeface="+mj-ea"/>
              </a:rPr>
              <a:t>的</a:t>
            </a:r>
            <a:r>
              <a:rPr lang="zh-CN" altLang="zh-CN" sz="2800" b="1" dirty="0" smtClean="0">
                <a:latin typeface="+mj-ea"/>
                <a:ea typeface="+mj-ea"/>
              </a:rPr>
              <a:t>最优化</a:t>
            </a:r>
            <a:r>
              <a:rPr lang="zh-CN" altLang="zh-CN" sz="2800" b="1" dirty="0">
                <a:latin typeface="+mj-ea"/>
                <a:ea typeface="+mj-ea"/>
              </a:rPr>
              <a:t>原理</a:t>
            </a:r>
            <a:r>
              <a:rPr lang="en-US" altLang="zh-CN" sz="2800" b="1" dirty="0">
                <a:latin typeface="+mj-ea"/>
                <a:ea typeface="+mj-ea"/>
              </a:rPr>
              <a:t>. 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9704" name="矩形 6"/>
          <p:cNvSpPr>
            <a:spLocks noChangeArrowheads="1"/>
          </p:cNvSpPr>
          <p:nvPr/>
        </p:nvSpPr>
        <p:spPr bwMode="auto">
          <a:xfrm>
            <a:off x="539750" y="5210175"/>
            <a:ext cx="8208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用数学建模方法</a:t>
            </a:r>
            <a:r>
              <a:rPr lang="zh-CN" altLang="en-US" sz="2800" b="1"/>
              <a:t>帮助</a:t>
            </a:r>
            <a:r>
              <a:rPr lang="zh-CN" altLang="zh-CN" sz="2800" b="1"/>
              <a:t>决定</a:t>
            </a:r>
            <a:r>
              <a:rPr lang="zh-CN" altLang="en-US" sz="2800" b="1"/>
              <a:t>商品</a:t>
            </a:r>
            <a:r>
              <a:rPr lang="zh-CN" altLang="zh-CN" sz="2800" b="1"/>
              <a:t>的选择</a:t>
            </a:r>
            <a:r>
              <a:rPr lang="en-US" altLang="zh-CN" sz="2800" b="1"/>
              <a:t>——</a:t>
            </a:r>
            <a:r>
              <a:rPr lang="zh-CN" altLang="zh-CN" sz="2800" b="1">
                <a:solidFill>
                  <a:srgbClr val="FF0000"/>
                </a:solidFill>
              </a:rPr>
              <a:t>效用</a:t>
            </a:r>
            <a:r>
              <a:rPr lang="zh-CN" altLang="en-US" sz="2800" b="1">
                <a:solidFill>
                  <a:srgbClr val="FF0000"/>
                </a:solidFill>
              </a:rPr>
              <a:t>函数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1893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765175" y="549275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的特性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435600" y="1773238"/>
            <a:ext cx="1271588" cy="792162"/>
            <a:chOff x="5436096" y="1798851"/>
            <a:chExt cx="1271467" cy="792658"/>
          </a:xfrm>
        </p:grpSpPr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6151991" y="1798851"/>
              <a:ext cx="555572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b="1" i="1" kern="100" dirty="0">
                  <a:latin typeface="+mj-lt"/>
                  <a:ea typeface="宋体"/>
                  <a:cs typeface="Times New Roman"/>
                </a:rPr>
                <a:t>P</a:t>
              </a:r>
              <a:r>
                <a:rPr lang="en-US" sz="1800" b="1" kern="100" baseline="-25000" dirty="0">
                  <a:latin typeface="+mj-lt"/>
                  <a:ea typeface="宋体"/>
                  <a:cs typeface="Times New Roman"/>
                </a:rPr>
                <a:t>1</a:t>
              </a:r>
              <a:endParaRPr lang="zh-CN" sz="1800" b="1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5951985" y="2226155"/>
              <a:ext cx="611129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>
                <a:defRPr/>
              </a:pPr>
              <a:r>
                <a:rPr lang="zh-CN" sz="1600" b="1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altLang="zh-CN" sz="1800" i="1" dirty="0"/>
                <a:t>x</a:t>
              </a:r>
              <a:r>
                <a:rPr lang="en-US" altLang="zh-CN" sz="1800" baseline="-25000" dirty="0"/>
                <a:t>1</a:t>
              </a:r>
              <a:endParaRPr lang="zh-CN" altLang="en-US" sz="1800" dirty="0"/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5436096" y="1919577"/>
              <a:ext cx="858756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b="1" dirty="0">
                  <a:sym typeface="Symbol" pitchFamily="18" charset="2"/>
                </a:rPr>
                <a:t> </a:t>
              </a:r>
              <a:r>
                <a:rPr lang="zh-CN" sz="1600" b="1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altLang="zh-CN" sz="1800" b="1" i="1" dirty="0"/>
                <a:t>y</a:t>
              </a:r>
              <a:r>
                <a:rPr lang="en-US" altLang="zh-CN" sz="1800" baseline="-25000" dirty="0"/>
                <a:t>1</a:t>
              </a:r>
              <a:endParaRPr lang="zh-CN" altLang="en-US" sz="1800" dirty="0"/>
            </a:p>
            <a:p>
              <a:pPr algn="just">
                <a:spcAft>
                  <a:spcPts val="0"/>
                </a:spcAft>
                <a:defRPr/>
              </a:pPr>
              <a:endParaRPr lang="zh-CN" sz="1800" b="1" kern="100" dirty="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8965" name="Line 71"/>
            <p:cNvCxnSpPr>
              <a:cxnSpLocks noChangeShapeType="1"/>
            </p:cNvCxnSpPr>
            <p:nvPr/>
          </p:nvCxnSpPr>
          <p:spPr bwMode="auto">
            <a:xfrm>
              <a:off x="6070414" y="1843565"/>
              <a:ext cx="297336" cy="4536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6" name="Line 72"/>
            <p:cNvCxnSpPr>
              <a:cxnSpLocks noChangeShapeType="1"/>
            </p:cNvCxnSpPr>
            <p:nvPr/>
          </p:nvCxnSpPr>
          <p:spPr bwMode="auto">
            <a:xfrm>
              <a:off x="6070414" y="1843565"/>
              <a:ext cx="0" cy="45364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7" name="Line 73"/>
            <p:cNvCxnSpPr>
              <a:cxnSpLocks noChangeShapeType="1"/>
            </p:cNvCxnSpPr>
            <p:nvPr/>
          </p:nvCxnSpPr>
          <p:spPr bwMode="auto">
            <a:xfrm>
              <a:off x="6070414" y="2297209"/>
              <a:ext cx="297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27763" y="2271713"/>
            <a:ext cx="1270000" cy="725487"/>
            <a:chOff x="6228049" y="2297209"/>
            <a:chExt cx="1269580" cy="725994"/>
          </a:xfrm>
        </p:grpSpPr>
        <p:sp>
          <p:nvSpPr>
            <p:cNvPr id="6" name="Text Box 57"/>
            <p:cNvSpPr txBox="1">
              <a:spLocks noChangeArrowheads="1"/>
            </p:cNvSpPr>
            <p:nvPr/>
          </p:nvSpPr>
          <p:spPr bwMode="auto">
            <a:xfrm>
              <a:off x="6942188" y="2297209"/>
              <a:ext cx="555441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b="1" i="1" kern="100">
                  <a:latin typeface="+mj-lt"/>
                  <a:ea typeface="宋体"/>
                  <a:cs typeface="Times New Roman"/>
                </a:rPr>
                <a:t>P</a:t>
              </a:r>
              <a:r>
                <a:rPr lang="en-US" sz="1800" b="1" kern="100" baseline="-25000">
                  <a:latin typeface="+mj-lt"/>
                  <a:ea typeface="宋体"/>
                  <a:cs typeface="Times New Roman"/>
                </a:rPr>
                <a:t>2</a:t>
              </a:r>
              <a:endParaRPr lang="zh-CN" sz="1800" b="1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6228049" y="2448126"/>
              <a:ext cx="753813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b="1" dirty="0">
                  <a:sym typeface="Symbol" pitchFamily="18" charset="2"/>
                </a:rPr>
                <a:t> </a:t>
              </a:r>
              <a:r>
                <a:rPr lang="zh-CN" sz="1600" b="1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sz="1800" b="1" i="1" kern="100" dirty="0">
                  <a:latin typeface="+mj-lt"/>
                  <a:ea typeface="宋体"/>
                  <a:cs typeface="Times New Roman"/>
                </a:rPr>
                <a:t>y</a:t>
              </a:r>
              <a:r>
                <a:rPr lang="en-US" altLang="zh-CN" sz="1800" baseline="-25000" dirty="0"/>
                <a:t>2</a:t>
              </a:r>
              <a:endParaRPr lang="zh-CN" altLang="en-US" sz="1800" dirty="0"/>
            </a:p>
            <a:p>
              <a:pPr algn="just">
                <a:spcAft>
                  <a:spcPts val="0"/>
                </a:spcAft>
                <a:defRPr/>
              </a:pPr>
              <a:endParaRPr lang="zh-CN" sz="1800" b="1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6783490" y="2657823"/>
              <a:ext cx="714139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>
                <a:defRPr/>
              </a:pPr>
              <a:r>
                <a:rPr lang="zh-CN" sz="1600" b="1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altLang="zh-CN" sz="1800" i="1" dirty="0"/>
                <a:t>x</a:t>
              </a:r>
              <a:r>
                <a:rPr lang="en-US" altLang="zh-CN" sz="1800" baseline="-25000" dirty="0"/>
                <a:t>2</a:t>
              </a:r>
              <a:endParaRPr lang="zh-CN" altLang="en-US" sz="1800" dirty="0"/>
            </a:p>
          </p:txBody>
        </p:sp>
        <p:cxnSp>
          <p:nvCxnSpPr>
            <p:cNvPr id="38959" name="Line 74"/>
            <p:cNvCxnSpPr>
              <a:cxnSpLocks noChangeShapeType="1"/>
            </p:cNvCxnSpPr>
            <p:nvPr/>
          </p:nvCxnSpPr>
          <p:spPr bwMode="auto">
            <a:xfrm>
              <a:off x="6922778" y="2574437"/>
              <a:ext cx="297336" cy="126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0" name="Line 75"/>
            <p:cNvCxnSpPr>
              <a:cxnSpLocks noChangeShapeType="1"/>
            </p:cNvCxnSpPr>
            <p:nvPr/>
          </p:nvCxnSpPr>
          <p:spPr bwMode="auto">
            <a:xfrm>
              <a:off x="6902956" y="2549234"/>
              <a:ext cx="0" cy="1512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1" name="Line 76"/>
            <p:cNvCxnSpPr>
              <a:cxnSpLocks noChangeShapeType="1"/>
            </p:cNvCxnSpPr>
            <p:nvPr/>
          </p:nvCxnSpPr>
          <p:spPr bwMode="auto">
            <a:xfrm>
              <a:off x="6922778" y="2700449"/>
              <a:ext cx="297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7" name="组合 28"/>
          <p:cNvGrpSpPr>
            <a:grpSpLocks/>
          </p:cNvGrpSpPr>
          <p:nvPr/>
        </p:nvGrpSpPr>
        <p:grpSpPr bwMode="auto">
          <a:xfrm>
            <a:off x="5427663" y="1062038"/>
            <a:ext cx="3536950" cy="2222500"/>
            <a:chOff x="5427601" y="1062288"/>
            <a:chExt cx="3536887" cy="2222696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00806" y="1852933"/>
              <a:ext cx="808024" cy="3524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zh-CN" sz="1800" kern="100" dirty="0">
                  <a:latin typeface="+mj-lt"/>
                  <a:ea typeface="宋体"/>
                  <a:cs typeface="Times New Roman"/>
                </a:rPr>
                <a:t>增加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7029359" y="1444909"/>
              <a:ext cx="1149330" cy="3810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(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,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 y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) 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5427601" y="2903950"/>
              <a:ext cx="495291" cy="3810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/>
                  <a:cs typeface="Times New Roman"/>
                </a:rPr>
                <a:t>O</a:t>
              </a:r>
              <a:endParaRPr lang="zh-CN" sz="1800" i="1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8469197" y="2902362"/>
              <a:ext cx="495291" cy="379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x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5694296" y="1062288"/>
              <a:ext cx="495291" cy="3778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y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8950" name="Line 67"/>
            <p:cNvCxnSpPr>
              <a:cxnSpLocks noChangeShapeType="1"/>
            </p:cNvCxnSpPr>
            <p:nvPr/>
          </p:nvCxnSpPr>
          <p:spPr bwMode="auto">
            <a:xfrm flipV="1">
              <a:off x="5685293" y="1254965"/>
              <a:ext cx="28318" cy="177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1" name="Line 68"/>
            <p:cNvCxnSpPr>
              <a:cxnSpLocks noChangeShapeType="1"/>
            </p:cNvCxnSpPr>
            <p:nvPr/>
          </p:nvCxnSpPr>
          <p:spPr bwMode="auto">
            <a:xfrm flipV="1">
              <a:off x="5685293" y="3030520"/>
              <a:ext cx="2902569" cy="1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rc 69"/>
            <p:cNvSpPr>
              <a:spLocks/>
            </p:cNvSpPr>
            <p:nvPr/>
          </p:nvSpPr>
          <p:spPr bwMode="auto">
            <a:xfrm flipH="1" flipV="1">
              <a:off x="6089576" y="1641776"/>
              <a:ext cx="2039902" cy="11415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25" name="Arc 77"/>
            <p:cNvSpPr>
              <a:spLocks/>
            </p:cNvSpPr>
            <p:nvPr/>
          </p:nvSpPr>
          <p:spPr bwMode="auto">
            <a:xfrm flipH="1" flipV="1">
              <a:off x="6427708" y="1549693"/>
              <a:ext cx="1843054" cy="9906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26" name="Arc 78"/>
            <p:cNvSpPr>
              <a:spLocks/>
            </p:cNvSpPr>
            <p:nvPr/>
          </p:nvSpPr>
          <p:spPr bwMode="auto">
            <a:xfrm flipH="1" flipV="1">
              <a:off x="6743615" y="1475074"/>
              <a:ext cx="1468412" cy="9144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8955" name="Line 79"/>
            <p:cNvCxnSpPr>
              <a:cxnSpLocks noChangeShapeType="1"/>
            </p:cNvCxnSpPr>
            <p:nvPr/>
          </p:nvCxnSpPr>
          <p:spPr bwMode="auto">
            <a:xfrm flipV="1">
              <a:off x="6843489" y="1953318"/>
              <a:ext cx="436093" cy="378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6" name="矩形 27"/>
          <p:cNvSpPr>
            <a:spLocks noChangeArrowheads="1"/>
          </p:cNvSpPr>
          <p:nvPr/>
        </p:nvSpPr>
        <p:spPr bwMode="auto">
          <a:xfrm>
            <a:off x="1169988" y="1270000"/>
            <a:ext cx="3798887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下</a:t>
            </a:r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凸”的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经济学解释</a:t>
            </a:r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29"/>
          <p:cNvSpPr>
            <a:spLocks noChangeArrowheads="1"/>
          </p:cNvSpPr>
          <p:nvPr/>
        </p:nvSpPr>
        <p:spPr bwMode="auto">
          <a:xfrm>
            <a:off x="825500" y="3860800"/>
            <a:ext cx="776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ym typeface="Symbol" pitchFamily="18" charset="2"/>
              </a:rPr>
              <a:t>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zh-CN" sz="2800" b="1"/>
              <a:t>的替代率</a:t>
            </a:r>
            <a:r>
              <a:rPr lang="en-US" altLang="zh-CN" sz="2800" b="1"/>
              <a:t>)&lt;</a:t>
            </a:r>
            <a:r>
              <a:rPr lang="en-US" altLang="zh-CN" sz="2800" b="1">
                <a:sym typeface="Symbol" pitchFamily="18" charset="2"/>
              </a:rPr>
              <a:t> </a:t>
            </a:r>
            <a:r>
              <a:rPr lang="zh-CN" altLang="zh-CN" sz="2800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zh-CN" altLang="zh-CN" sz="2800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的替代率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8920" name="矩形 31"/>
          <p:cNvSpPr>
            <a:spLocks noChangeArrowheads="1"/>
          </p:cNvSpPr>
          <p:nvPr/>
        </p:nvSpPr>
        <p:spPr bwMode="auto">
          <a:xfrm>
            <a:off x="889000" y="2528888"/>
            <a:ext cx="2163763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~</a:t>
            </a:r>
            <a:r>
              <a:rPr lang="en-US" altLang="zh-CN" sz="2800" b="1" i="1" dirty="0"/>
              <a:t> x</a:t>
            </a:r>
            <a:r>
              <a:rPr lang="zh-CN" altLang="en-US" sz="2800" b="1" dirty="0"/>
              <a:t>少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</a:rPr>
              <a:t>多</a:t>
            </a:r>
            <a:endParaRPr lang="zh-CN" altLang="en-US" sz="2800" b="1" dirty="0"/>
          </a:p>
        </p:txBody>
      </p:sp>
      <p:sp>
        <p:nvSpPr>
          <p:cNvPr id="38919" name="矩形 33"/>
          <p:cNvSpPr>
            <a:spLocks noChangeArrowheads="1"/>
          </p:cNvSpPr>
          <p:nvPr/>
        </p:nvSpPr>
        <p:spPr bwMode="auto">
          <a:xfrm>
            <a:off x="889000" y="1916113"/>
            <a:ext cx="4619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zh-CN" sz="2800" b="1"/>
              <a:t>种可以相互</a:t>
            </a:r>
            <a:r>
              <a:rPr lang="zh-CN" altLang="zh-CN" sz="2800" b="1">
                <a:solidFill>
                  <a:srgbClr val="FF0000"/>
                </a:solidFill>
              </a:rPr>
              <a:t>替代</a:t>
            </a:r>
            <a:r>
              <a:rPr lang="zh-CN" altLang="zh-CN" sz="2800" b="1"/>
              <a:t>的商品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endParaRPr lang="zh-CN" altLang="en-US" sz="2800" b="1"/>
          </a:p>
        </p:txBody>
      </p:sp>
      <p:sp>
        <p:nvSpPr>
          <p:cNvPr id="38922" name="矩形 34"/>
          <p:cNvSpPr>
            <a:spLocks noChangeArrowheads="1"/>
          </p:cNvSpPr>
          <p:nvPr/>
        </p:nvSpPr>
        <p:spPr bwMode="auto">
          <a:xfrm>
            <a:off x="3198813" y="2528888"/>
            <a:ext cx="2165350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~</a:t>
            </a:r>
            <a:r>
              <a:rPr lang="en-US" altLang="zh-CN" sz="2800" b="1" i="1" dirty="0"/>
              <a:t> x</a:t>
            </a:r>
            <a:r>
              <a:rPr lang="zh-CN" altLang="en-US" sz="2800" b="1" dirty="0">
                <a:solidFill>
                  <a:srgbClr val="000000"/>
                </a:solidFill>
              </a:rPr>
              <a:t>多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y</a:t>
            </a:r>
            <a:r>
              <a:rPr lang="zh-CN" altLang="en-US" sz="2800" b="1" dirty="0"/>
              <a:t>少</a:t>
            </a:r>
          </a:p>
        </p:txBody>
      </p:sp>
      <p:sp>
        <p:nvSpPr>
          <p:cNvPr id="38921" name="矩形 35"/>
          <p:cNvSpPr>
            <a:spLocks noChangeArrowheads="1"/>
          </p:cNvSpPr>
          <p:nvPr/>
        </p:nvSpPr>
        <p:spPr bwMode="auto">
          <a:xfrm>
            <a:off x="971550" y="3160713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zh-CN" altLang="en-US" sz="2800" b="1"/>
          </a:p>
        </p:txBody>
      </p:sp>
      <p:sp>
        <p:nvSpPr>
          <p:cNvPr id="2" name="矩形 36"/>
          <p:cNvSpPr>
            <a:spLocks noChangeArrowheads="1"/>
          </p:cNvSpPr>
          <p:nvPr/>
        </p:nvSpPr>
        <p:spPr bwMode="auto">
          <a:xfrm>
            <a:off x="2917825" y="3113088"/>
            <a:ext cx="2509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(</a:t>
            </a:r>
            <a:r>
              <a:rPr lang="en-US" altLang="zh-CN" sz="2800" b="1">
                <a:sym typeface="Symbol" pitchFamily="18" charset="2"/>
              </a:rPr>
              <a:t> 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)&lt;(</a:t>
            </a:r>
            <a:r>
              <a:rPr lang="en-US" altLang="zh-CN" sz="2800" b="1">
                <a:sym typeface="Symbol" pitchFamily="18" charset="2"/>
              </a:rPr>
              <a:t> 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8923" name="矩形 1"/>
          <p:cNvSpPr>
            <a:spLocks noChangeArrowheads="1"/>
          </p:cNvSpPr>
          <p:nvPr/>
        </p:nvSpPr>
        <p:spPr bwMode="auto">
          <a:xfrm>
            <a:off x="5845175" y="3279775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“物以稀为贵”</a:t>
            </a:r>
            <a:endParaRPr lang="zh-CN" altLang="en-US" sz="28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36"/>
          <p:cNvGrpSpPr>
            <a:grpSpLocks/>
          </p:cNvGrpSpPr>
          <p:nvPr/>
        </p:nvGrpSpPr>
        <p:grpSpPr bwMode="auto">
          <a:xfrm>
            <a:off x="1042988" y="5186363"/>
            <a:ext cx="2185987" cy="939800"/>
            <a:chOff x="1043608" y="5186650"/>
            <a:chExt cx="2185067" cy="939377"/>
          </a:xfrm>
        </p:grpSpPr>
        <p:graphicFrame>
          <p:nvGraphicFramePr>
            <p:cNvPr id="38943" name="对象 29"/>
            <p:cNvGraphicFramePr>
              <a:graphicFrameLocks noChangeAspect="1"/>
            </p:cNvGraphicFramePr>
            <p:nvPr/>
          </p:nvGraphicFramePr>
          <p:xfrm>
            <a:off x="1189539" y="5186650"/>
            <a:ext cx="2039136" cy="939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公式" r:id="rId3" imgW="850531" imgH="393529" progId="Equation.3">
                    <p:embed/>
                  </p:oleObj>
                </mc:Choice>
                <mc:Fallback>
                  <p:oleObj name="公式" r:id="rId3" imgW="85053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539" y="5186650"/>
                          <a:ext cx="2039136" cy="939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右箭头 33"/>
            <p:cNvSpPr>
              <a:spLocks noChangeArrowheads="1"/>
            </p:cNvSpPr>
            <p:nvPr/>
          </p:nvSpPr>
          <p:spPr bwMode="auto">
            <a:xfrm>
              <a:off x="1043608" y="5373216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32040" y="5445224"/>
            <a:ext cx="3888432" cy="523220"/>
            <a:chOff x="4932040" y="5445224"/>
            <a:chExt cx="3888432" cy="523220"/>
          </a:xfrm>
          <a:solidFill>
            <a:srgbClr val="FFFF00"/>
          </a:solidFill>
        </p:grpSpPr>
        <p:sp>
          <p:nvSpPr>
            <p:cNvPr id="33" name="矩形 32"/>
            <p:cNvSpPr/>
            <p:nvPr/>
          </p:nvSpPr>
          <p:spPr>
            <a:xfrm>
              <a:off x="5045079" y="5445224"/>
              <a:ext cx="3775393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曲线下凸（凸向原点）</a:t>
              </a:r>
              <a:endParaRPr lang="zh-CN" altLang="en-US" sz="2800" b="1" dirty="0"/>
            </a:p>
          </p:txBody>
        </p:sp>
        <p:sp>
          <p:nvSpPr>
            <p:cNvPr id="46" name="右箭头 45"/>
            <p:cNvSpPr/>
            <p:nvPr/>
          </p:nvSpPr>
          <p:spPr bwMode="auto">
            <a:xfrm>
              <a:off x="4932040" y="5464648"/>
              <a:ext cx="116080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29" name="组合 35"/>
          <p:cNvGrpSpPr>
            <a:grpSpLocks/>
          </p:cNvGrpSpPr>
          <p:nvPr/>
        </p:nvGrpSpPr>
        <p:grpSpPr bwMode="auto">
          <a:xfrm>
            <a:off x="4845050" y="4603750"/>
            <a:ext cx="3759200" cy="533400"/>
            <a:chOff x="4844262" y="4603719"/>
            <a:chExt cx="3760186" cy="534049"/>
          </a:xfrm>
        </p:grpSpPr>
        <p:sp>
          <p:nvSpPr>
            <p:cNvPr id="38941" name="矩形 27"/>
            <p:cNvSpPr>
              <a:spLocks noChangeArrowheads="1"/>
            </p:cNvSpPr>
            <p:nvPr/>
          </p:nvSpPr>
          <p:spPr bwMode="auto">
            <a:xfrm>
              <a:off x="4960342" y="4603719"/>
              <a:ext cx="36441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ym typeface="Symbol" pitchFamily="18" charset="2"/>
                </a:rPr>
                <a:t>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/d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 </a:t>
              </a:r>
              <a:r>
                <a:rPr lang="zh-CN" altLang="zh-CN" sz="2800" b="1"/>
                <a:t>对</a:t>
              </a:r>
              <a:r>
                <a:rPr lang="en-US" altLang="zh-CN" sz="2800" b="1" i="1"/>
                <a:t>x</a:t>
              </a:r>
              <a:r>
                <a:rPr lang="zh-CN" altLang="zh-CN" sz="2800" b="1"/>
                <a:t>的导数</a:t>
              </a:r>
              <a:r>
                <a:rPr lang="zh-CN" altLang="en-US" sz="2800" b="1"/>
                <a:t>为</a:t>
              </a:r>
              <a:r>
                <a:rPr lang="zh-CN" altLang="zh-CN" sz="2800" b="1"/>
                <a:t>负</a:t>
              </a:r>
              <a:endParaRPr lang="zh-CN" altLang="en-US" sz="2800" b="1"/>
            </a:p>
          </p:txBody>
        </p:sp>
        <p:sp>
          <p:nvSpPr>
            <p:cNvPr id="38942" name="右箭头 46"/>
            <p:cNvSpPr>
              <a:spLocks noChangeArrowheads="1"/>
            </p:cNvSpPr>
            <p:nvPr/>
          </p:nvSpPr>
          <p:spPr bwMode="auto">
            <a:xfrm>
              <a:off x="4844262" y="4653136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0" name="组合 34"/>
          <p:cNvGrpSpPr>
            <a:grpSpLocks/>
          </p:cNvGrpSpPr>
          <p:nvPr/>
        </p:nvGrpSpPr>
        <p:grpSpPr bwMode="auto">
          <a:xfrm>
            <a:off x="1042988" y="4600575"/>
            <a:ext cx="3302000" cy="527050"/>
            <a:chOff x="1043608" y="4600552"/>
            <a:chExt cx="3301066" cy="526387"/>
          </a:xfrm>
        </p:grpSpPr>
        <p:sp>
          <p:nvSpPr>
            <p:cNvPr id="38939" name="矩形 2"/>
            <p:cNvSpPr>
              <a:spLocks noChangeArrowheads="1"/>
            </p:cNvSpPr>
            <p:nvPr/>
          </p:nvSpPr>
          <p:spPr bwMode="auto">
            <a:xfrm>
              <a:off x="1043608" y="4603719"/>
              <a:ext cx="3301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“边际替代率递减”</a:t>
              </a:r>
              <a:endPara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940" name="右箭头 47"/>
            <p:cNvSpPr>
              <a:spLocks noChangeArrowheads="1"/>
            </p:cNvSpPr>
            <p:nvPr/>
          </p:nvSpPr>
          <p:spPr bwMode="auto">
            <a:xfrm>
              <a:off x="1060242" y="4600552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930775" y="595313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38933" name="矩形 54"/>
          <p:cNvSpPr>
            <a:spLocks noChangeArrowheads="1"/>
          </p:cNvSpPr>
          <p:nvPr/>
        </p:nvSpPr>
        <p:spPr bwMode="auto">
          <a:xfrm>
            <a:off x="6084888" y="595313"/>
            <a:ext cx="906462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下凸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92950" y="569913"/>
            <a:ext cx="16271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8935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419475" y="5229225"/>
            <a:ext cx="1335088" cy="917575"/>
            <a:chOff x="3419872" y="5229201"/>
            <a:chExt cx="1334529" cy="918234"/>
          </a:xfrm>
        </p:grpSpPr>
        <p:sp>
          <p:nvSpPr>
            <p:cNvPr id="38937" name="右箭头 44"/>
            <p:cNvSpPr>
              <a:spLocks noChangeArrowheads="1"/>
            </p:cNvSpPr>
            <p:nvPr/>
          </p:nvSpPr>
          <p:spPr bwMode="auto">
            <a:xfrm>
              <a:off x="3419872" y="5445224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8" name="对象 33"/>
            <p:cNvGraphicFramePr>
              <a:graphicFrameLocks noChangeAspect="1"/>
            </p:cNvGraphicFramePr>
            <p:nvPr/>
          </p:nvGraphicFramePr>
          <p:xfrm>
            <a:off x="3585740" y="5229201"/>
            <a:ext cx="1168661" cy="918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公式" r:id="rId5" imgW="533169" imgH="418918" progId="Equation.3">
                    <p:embed/>
                  </p:oleObj>
                </mc:Choice>
                <mc:Fallback>
                  <p:oleObj name="公式" r:id="rId5" imgW="53316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740" y="5229201"/>
                          <a:ext cx="1168661" cy="91823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52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4" grpId="0"/>
      <p:bldP spid="38920" grpId="0" animBg="1"/>
      <p:bldP spid="38919" grpId="0"/>
      <p:bldP spid="38922" grpId="0" animBg="1"/>
      <p:bldP spid="38921" grpId="0"/>
      <p:bldP spid="2" grpId="0"/>
      <p:bldP spid="389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765175" y="692150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的特性</a:t>
            </a:r>
          </a:p>
        </p:txBody>
      </p:sp>
      <p:sp>
        <p:nvSpPr>
          <p:cNvPr id="39939" name="矩形 27"/>
          <p:cNvSpPr>
            <a:spLocks noChangeArrowheads="1"/>
          </p:cNvSpPr>
          <p:nvPr/>
        </p:nvSpPr>
        <p:spPr bwMode="auto">
          <a:xfrm>
            <a:off x="1219200" y="1709738"/>
            <a:ext cx="3825875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“互不相交”的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解释</a:t>
            </a:r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30775" y="817563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084888" y="817563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9942" name="矩形 17"/>
          <p:cNvSpPr>
            <a:spLocks noChangeArrowheads="1"/>
          </p:cNvSpPr>
          <p:nvPr/>
        </p:nvSpPr>
        <p:spPr bwMode="auto">
          <a:xfrm>
            <a:off x="7092950" y="792163"/>
            <a:ext cx="1627188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互不相交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9943" name="矩形 18"/>
          <p:cNvSpPr>
            <a:spLocks noChangeArrowheads="1"/>
          </p:cNvSpPr>
          <p:nvPr/>
        </p:nvSpPr>
        <p:spPr bwMode="auto">
          <a:xfrm>
            <a:off x="717550" y="2492375"/>
            <a:ext cx="5040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如果无差别曲线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与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zh-CN" sz="2800" b="1"/>
              <a:t>相交</a:t>
            </a:r>
            <a:r>
              <a:rPr lang="zh-CN" altLang="en-US" sz="2800" b="1"/>
              <a:t>于</a:t>
            </a:r>
            <a:r>
              <a:rPr lang="en-US" altLang="zh-CN" sz="2800" b="1" i="1"/>
              <a:t>P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9944" name="矩形 19"/>
          <p:cNvSpPr>
            <a:spLocks noChangeArrowheads="1"/>
          </p:cNvSpPr>
          <p:nvPr/>
        </p:nvSpPr>
        <p:spPr bwMode="auto">
          <a:xfrm>
            <a:off x="717550" y="4076700"/>
            <a:ext cx="39258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则</a:t>
            </a:r>
            <a:r>
              <a:rPr lang="zh-CN" altLang="zh-CN" sz="2800" b="1"/>
              <a:t>交点</a:t>
            </a:r>
            <a:r>
              <a:rPr lang="en-US" altLang="zh-CN" sz="2800" b="1" i="1"/>
              <a:t>P</a:t>
            </a:r>
            <a:r>
              <a:rPr lang="zh-CN" altLang="zh-CN" sz="2800" b="1"/>
              <a:t>的效用函数将取</a:t>
            </a:r>
            <a:r>
              <a:rPr lang="en-US" altLang="zh-CN" sz="2800" b="1"/>
              <a:t>2</a:t>
            </a:r>
            <a:r>
              <a:rPr lang="zh-CN" altLang="zh-CN" sz="2800" b="1"/>
              <a:t>个不同的数值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.</a:t>
            </a:r>
            <a:endParaRPr lang="zh-CN" altLang="en-US" sz="2800" b="1"/>
          </a:p>
        </p:txBody>
      </p:sp>
      <p:sp>
        <p:nvSpPr>
          <p:cNvPr id="39945" name="矩形 20"/>
          <p:cNvSpPr>
            <a:spLocks noChangeArrowheads="1"/>
          </p:cNvSpPr>
          <p:nvPr/>
        </p:nvSpPr>
        <p:spPr bwMode="auto">
          <a:xfrm>
            <a:off x="5013325" y="4400550"/>
            <a:ext cx="1565275" cy="657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不可能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39946" name="矩形 22"/>
          <p:cNvSpPr>
            <a:spLocks noChangeArrowheads="1"/>
          </p:cNvSpPr>
          <p:nvPr/>
        </p:nvSpPr>
        <p:spPr bwMode="auto">
          <a:xfrm>
            <a:off x="4354513" y="3249613"/>
            <a:ext cx="120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≠</a:t>
            </a:r>
            <a:r>
              <a:rPr lang="en-US" altLang="zh-CN" sz="2800" b="1" i="1">
                <a:solidFill>
                  <a:srgbClr val="FF0000"/>
                </a:solidFill>
              </a:rPr>
              <a:t> u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9947" name="组合 26"/>
          <p:cNvGrpSpPr>
            <a:grpSpLocks/>
          </p:cNvGrpSpPr>
          <p:nvPr/>
        </p:nvGrpSpPr>
        <p:grpSpPr bwMode="auto">
          <a:xfrm>
            <a:off x="5795963" y="1616075"/>
            <a:ext cx="2894012" cy="2100263"/>
            <a:chOff x="5796136" y="1616769"/>
            <a:chExt cx="2893218" cy="2100263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40365" y="2361307"/>
              <a:ext cx="804641" cy="3317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zh-CN" sz="1800" kern="100" dirty="0">
                  <a:latin typeface="+mj-lt"/>
                  <a:ea typeface="宋体"/>
                  <a:cs typeface="Times New Roman"/>
                </a:rPr>
                <a:t>增加</a:t>
              </a:r>
            </a:p>
          </p:txBody>
        </p:sp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7402245" y="1942207"/>
              <a:ext cx="1287109" cy="357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(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,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 y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) 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7" name="Text Box 64"/>
            <p:cNvSpPr txBox="1">
              <a:spLocks noChangeArrowheads="1"/>
            </p:cNvSpPr>
            <p:nvPr/>
          </p:nvSpPr>
          <p:spPr bwMode="auto">
            <a:xfrm>
              <a:off x="5796136" y="3358257"/>
              <a:ext cx="393592" cy="3587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/>
                  <a:cs typeface="Times New Roman"/>
                </a:rPr>
                <a:t>O</a:t>
              </a:r>
              <a:endParaRPr lang="zh-CN" sz="1800" i="1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249738" y="3293169"/>
              <a:ext cx="393592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6043718" y="1616769"/>
              <a:ext cx="393592" cy="3556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y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9953" name="Line 67"/>
            <p:cNvCxnSpPr>
              <a:cxnSpLocks noChangeShapeType="1"/>
            </p:cNvCxnSpPr>
            <p:nvPr/>
          </p:nvCxnSpPr>
          <p:spPr bwMode="auto">
            <a:xfrm flipV="1">
              <a:off x="6036875" y="1798261"/>
              <a:ext cx="22515" cy="1672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Line 68"/>
            <p:cNvCxnSpPr>
              <a:cxnSpLocks noChangeShapeType="1"/>
            </p:cNvCxnSpPr>
            <p:nvPr/>
          </p:nvCxnSpPr>
          <p:spPr bwMode="auto">
            <a:xfrm flipV="1">
              <a:off x="6036875" y="3433281"/>
              <a:ext cx="2307787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rc 69"/>
            <p:cNvSpPr>
              <a:spLocks/>
            </p:cNvSpPr>
            <p:nvPr/>
          </p:nvSpPr>
          <p:spPr bwMode="auto">
            <a:xfrm flipH="1" flipV="1">
              <a:off x="6227818" y="2281932"/>
              <a:ext cx="1623566" cy="8620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13" name="Arc 77"/>
            <p:cNvSpPr>
              <a:spLocks/>
            </p:cNvSpPr>
            <p:nvPr/>
          </p:nvSpPr>
          <p:spPr bwMode="auto">
            <a:xfrm flipH="1" flipV="1">
              <a:off x="6626170" y="2075557"/>
              <a:ext cx="1466448" cy="10683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14" name="Arc 78"/>
            <p:cNvSpPr>
              <a:spLocks/>
            </p:cNvSpPr>
            <p:nvPr/>
          </p:nvSpPr>
          <p:spPr bwMode="auto">
            <a:xfrm flipH="1" flipV="1">
              <a:off x="6878514" y="2005707"/>
              <a:ext cx="1166492" cy="8604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9958" name="Line 79"/>
            <p:cNvCxnSpPr>
              <a:cxnSpLocks noChangeShapeType="1"/>
            </p:cNvCxnSpPr>
            <p:nvPr/>
          </p:nvCxnSpPr>
          <p:spPr bwMode="auto">
            <a:xfrm flipV="1">
              <a:off x="6957739" y="2456073"/>
              <a:ext cx="346731" cy="3560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6083394" y="2772469"/>
              <a:ext cx="772901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</a:rPr>
                <a:t>1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6105613" y="1772344"/>
              <a:ext cx="771313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b="1" baseline="-25000" dirty="0">
                  <a:solidFill>
                    <a:srgbClr val="000000"/>
                  </a:solidFill>
                </a:rPr>
                <a:t>2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7706962" y="3072507"/>
              <a:ext cx="385656" cy="357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P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8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3" grpId="0"/>
      <p:bldP spid="39944" grpId="0"/>
      <p:bldP spid="39945" grpId="0" animBg="1"/>
      <p:bldP spid="399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ChangeArrowheads="1"/>
          </p:cNvSpPr>
          <p:nvPr/>
        </p:nvSpPr>
        <p:spPr bwMode="auto">
          <a:xfrm>
            <a:off x="2878138" y="688975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1187450" y="406241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p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~</a:t>
            </a:r>
            <a:r>
              <a:rPr lang="zh-CN" altLang="en-US" sz="2800" b="1">
                <a:cs typeface="Times New Roman" pitchFamily="18" charset="0"/>
              </a:rPr>
              <a:t>甲乙商品的单价</a:t>
            </a:r>
            <a:endParaRPr lang="zh-CN" altLang="en-US" sz="2800" b="1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1187450" y="3455988"/>
            <a:ext cx="383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en-US" altLang="zh-CN" sz="2800" b="1" baseline="-30000"/>
              <a:t> </a:t>
            </a:r>
            <a:r>
              <a:rPr lang="en-US" altLang="zh-CN" sz="2800" b="1">
                <a:cs typeface="Times New Roman" pitchFamily="18" charset="0"/>
              </a:rPr>
              <a:t>~</a:t>
            </a:r>
            <a:r>
              <a:rPr lang="zh-CN" altLang="zh-CN" sz="2800" b="1"/>
              <a:t>购买</a:t>
            </a:r>
            <a:r>
              <a:rPr lang="zh-CN" altLang="en-US" sz="2800" b="1">
                <a:cs typeface="Times New Roman" pitchFamily="18" charset="0"/>
              </a:rPr>
              <a:t>甲乙商品数量</a:t>
            </a:r>
          </a:p>
        </p:txBody>
      </p:sp>
      <p:sp>
        <p:nvSpPr>
          <p:cNvPr id="40965" name="矩形 41"/>
          <p:cNvSpPr>
            <a:spLocks noChangeArrowheads="1"/>
          </p:cNvSpPr>
          <p:nvPr/>
        </p:nvSpPr>
        <p:spPr bwMode="auto">
          <a:xfrm>
            <a:off x="1597025" y="1341438"/>
            <a:ext cx="628808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已知</a:t>
            </a:r>
            <a:r>
              <a:rPr lang="zh-CN" altLang="zh-CN" sz="2800" b="1"/>
              <a:t>甲乙两种</a:t>
            </a:r>
            <a:r>
              <a:rPr lang="zh-CN" altLang="en-US" sz="2800" b="1"/>
              <a:t>可替代</a:t>
            </a:r>
            <a:r>
              <a:rPr lang="zh-CN" altLang="zh-CN" sz="2800" b="1"/>
              <a:t>商品</a:t>
            </a:r>
            <a:r>
              <a:rPr lang="zh-CN" altLang="en-US" sz="2800" b="1"/>
              <a:t>的</a:t>
            </a:r>
            <a:r>
              <a:rPr lang="zh-CN" altLang="zh-CN" sz="2800" b="1"/>
              <a:t>效用函数</a:t>
            </a:r>
            <a:r>
              <a:rPr lang="en-US" altLang="zh-CN" sz="2800" b="1"/>
              <a:t>, </a:t>
            </a:r>
            <a:r>
              <a:rPr lang="zh-CN" altLang="en-US" sz="2800" b="1"/>
              <a:t>用</a:t>
            </a:r>
            <a:r>
              <a:rPr lang="zh-CN" altLang="zh-CN" sz="2800" b="1"/>
              <a:t>一定数额的钱购买多少甲</a:t>
            </a:r>
            <a:r>
              <a:rPr lang="zh-CN" altLang="en-US" sz="2800" b="1"/>
              <a:t>、</a:t>
            </a:r>
            <a:r>
              <a:rPr lang="zh-CN" altLang="zh-CN" sz="2800" b="1"/>
              <a:t>多少乙</a:t>
            </a:r>
            <a:r>
              <a:rPr lang="zh-CN" altLang="en-US" sz="2800" b="1"/>
              <a:t>？</a:t>
            </a:r>
          </a:p>
        </p:txBody>
      </p:sp>
      <p:sp>
        <p:nvSpPr>
          <p:cNvPr id="40966" name="TextBox 43"/>
          <p:cNvSpPr txBox="1">
            <a:spLocks noChangeArrowheads="1"/>
          </p:cNvSpPr>
          <p:nvPr/>
        </p:nvSpPr>
        <p:spPr bwMode="auto">
          <a:xfrm>
            <a:off x="468313" y="1628775"/>
            <a:ext cx="935037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问题</a:t>
            </a:r>
          </a:p>
        </p:txBody>
      </p:sp>
      <p:graphicFrame>
        <p:nvGraphicFramePr>
          <p:cNvPr id="40967" name="对象 45"/>
          <p:cNvGraphicFramePr>
            <a:graphicFrameLocks noChangeAspect="1"/>
          </p:cNvGraphicFramePr>
          <p:nvPr/>
        </p:nvGraphicFramePr>
        <p:xfrm>
          <a:off x="8091488" y="600075"/>
          <a:ext cx="739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lip" r:id="rId3" imgW="784762" imgH="777307" progId="MS_ClipArt_Gallery.2">
                  <p:embed/>
                </p:oleObj>
              </mc:Choice>
              <mc:Fallback>
                <p:oleObj name="Clip" r:id="rId3" imgW="784762" imgH="77730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600075"/>
                        <a:ext cx="7397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760413" y="2811463"/>
            <a:ext cx="50355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由</a:t>
            </a:r>
            <a:r>
              <a:rPr lang="zh-CN" altLang="zh-CN" sz="2800" b="1" dirty="0"/>
              <a:t>效用函数最大</a:t>
            </a:r>
            <a:r>
              <a:rPr lang="zh-CN" altLang="en-US" sz="2800" b="1" dirty="0"/>
              <a:t>确定</a:t>
            </a:r>
            <a:r>
              <a:rPr lang="zh-CN" altLang="zh-CN" sz="2800" b="1" dirty="0"/>
              <a:t>购买</a:t>
            </a:r>
            <a:r>
              <a:rPr lang="zh-CN" altLang="en-US" sz="2800" b="1" dirty="0"/>
              <a:t>数量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0969" name="矩形 49"/>
          <p:cNvSpPr>
            <a:spLocks noChangeArrowheads="1"/>
          </p:cNvSpPr>
          <p:nvPr/>
        </p:nvSpPr>
        <p:spPr bwMode="auto">
          <a:xfrm>
            <a:off x="5219700" y="3433763"/>
            <a:ext cx="299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 ~</a:t>
            </a:r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endParaRPr lang="zh-CN" altLang="en-US"/>
          </a:p>
        </p:txBody>
      </p:sp>
      <p:sp>
        <p:nvSpPr>
          <p:cNvPr id="40970" name="矩形 50"/>
          <p:cNvSpPr>
            <a:spLocks noChangeArrowheads="1"/>
          </p:cNvSpPr>
          <p:nvPr/>
        </p:nvSpPr>
        <p:spPr bwMode="auto">
          <a:xfrm>
            <a:off x="5895975" y="278130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效用最大化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原理</a:t>
            </a:r>
          </a:p>
        </p:txBody>
      </p:sp>
      <p:sp>
        <p:nvSpPr>
          <p:cNvPr id="40971" name="矩形 52"/>
          <p:cNvSpPr>
            <a:spLocks noChangeArrowheads="1"/>
          </p:cNvSpPr>
          <p:nvPr/>
        </p:nvSpPr>
        <p:spPr bwMode="auto">
          <a:xfrm>
            <a:off x="5219700" y="4057650"/>
            <a:ext cx="296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s ~ 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准备付出的钱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对象 54"/>
          <p:cNvGraphicFramePr>
            <a:graphicFrameLocks noChangeAspect="1"/>
          </p:cNvGraphicFramePr>
          <p:nvPr/>
        </p:nvGraphicFramePr>
        <p:xfrm>
          <a:off x="4284663" y="4724400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24400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矩形 56"/>
          <p:cNvSpPr>
            <a:spLocks noChangeArrowheads="1"/>
          </p:cNvSpPr>
          <p:nvPr/>
        </p:nvSpPr>
        <p:spPr bwMode="auto">
          <a:xfrm>
            <a:off x="1223963" y="4927600"/>
            <a:ext cx="27876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效用最大化模型 </a:t>
            </a:r>
          </a:p>
        </p:txBody>
      </p:sp>
    </p:spTree>
    <p:extLst>
      <p:ext uri="{BB962C8B-B14F-4D97-AF65-F5344CB8AC3E}">
        <p14:creationId xmlns:p14="http://schemas.microsoft.com/office/powerpoint/2010/main" val="9029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0965" grpId="0"/>
      <p:bldP spid="40966" grpId="0" animBg="1"/>
      <p:bldP spid="47" grpId="0" animBg="1"/>
      <p:bldP spid="40969" grpId="0"/>
      <p:bldP spid="40970" grpId="0"/>
      <p:bldP spid="40971" grpId="0"/>
      <p:bldP spid="409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539750" y="1262063"/>
            <a:ext cx="40751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模型求解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几何分析 </a:t>
            </a:r>
          </a:p>
        </p:txBody>
      </p:sp>
      <p:sp>
        <p:nvSpPr>
          <p:cNvPr id="35" name="Rectangle 116"/>
          <p:cNvSpPr>
            <a:spLocks noChangeArrowheads="1"/>
          </p:cNvSpPr>
          <p:nvPr/>
        </p:nvSpPr>
        <p:spPr bwMode="auto">
          <a:xfrm>
            <a:off x="677863" y="1916113"/>
            <a:ext cx="78740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i="1"/>
              <a:t>U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)=</a:t>
            </a:r>
            <a:r>
              <a:rPr lang="en-US" altLang="zh-CN" sz="2800" i="1"/>
              <a:t>u </a:t>
            </a:r>
            <a:r>
              <a:rPr lang="en-US" altLang="zh-CN" sz="2800"/>
              <a:t>~</a:t>
            </a:r>
            <a:r>
              <a:rPr lang="zh-CN" altLang="en-US" sz="2800" b="1"/>
              <a:t>下降、下凸、互不相交的</a:t>
            </a:r>
            <a:r>
              <a:rPr lang="zh-CN" altLang="zh-CN" sz="2800" b="1"/>
              <a:t>无差别曲线</a:t>
            </a:r>
            <a:r>
              <a:rPr lang="en-US" altLang="zh-CN" sz="2800" b="1"/>
              <a:t>.</a:t>
            </a:r>
          </a:p>
        </p:txBody>
      </p:sp>
      <p:sp>
        <p:nvSpPr>
          <p:cNvPr id="37" name="Rectangle 120"/>
          <p:cNvSpPr>
            <a:spLocks noChangeArrowheads="1"/>
          </p:cNvSpPr>
          <p:nvPr/>
        </p:nvSpPr>
        <p:spPr bwMode="auto">
          <a:xfrm>
            <a:off x="611188" y="3178175"/>
            <a:ext cx="41370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1" i="1"/>
              <a:t>AB</a:t>
            </a:r>
            <a:r>
              <a:rPr lang="zh-CN" altLang="en-US" sz="2800" b="1"/>
              <a:t>必与一条</a:t>
            </a:r>
            <a:r>
              <a:rPr lang="zh-CN" altLang="zh-CN" sz="2800" b="1"/>
              <a:t>无差别曲线</a:t>
            </a:r>
            <a:r>
              <a:rPr lang="en-US" altLang="zh-CN" sz="2800" i="1"/>
              <a:t>l</a:t>
            </a:r>
            <a:endParaRPr lang="zh-CN" altLang="en-US" sz="2800" i="1"/>
          </a:p>
          <a:p>
            <a:pPr>
              <a:lnSpc>
                <a:spcPts val="43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相切</a:t>
            </a:r>
            <a:r>
              <a:rPr lang="zh-CN" altLang="en-US" sz="2800" b="1"/>
              <a:t>于</a:t>
            </a:r>
            <a:r>
              <a:rPr lang="en-US" altLang="zh-CN" sz="2800" b="1" i="1"/>
              <a:t>Q</a:t>
            </a:r>
            <a:r>
              <a:rPr lang="zh-CN" altLang="en-US" sz="2800" b="1"/>
              <a:t>点</a:t>
            </a:r>
            <a:r>
              <a:rPr lang="en-US" altLang="zh-CN" sz="2800" b="1"/>
              <a:t>——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消费点</a:t>
            </a:r>
            <a:endParaRPr lang="en-US" altLang="zh-CN" sz="2800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41989" name="Rectangle 23"/>
          <p:cNvSpPr>
            <a:spLocks noChangeArrowheads="1"/>
          </p:cNvSpPr>
          <p:nvPr/>
        </p:nvSpPr>
        <p:spPr bwMode="auto">
          <a:xfrm>
            <a:off x="1573213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aphicFrame>
        <p:nvGraphicFramePr>
          <p:cNvPr id="41990" name="对象 43"/>
          <p:cNvGraphicFramePr>
            <a:graphicFrameLocks noChangeAspect="1"/>
          </p:cNvGraphicFramePr>
          <p:nvPr/>
        </p:nvGraphicFramePr>
        <p:xfrm>
          <a:off x="5135563" y="541338"/>
          <a:ext cx="28003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3" imgW="1104900" imgH="431800" progId="Equation.3">
                  <p:embed/>
                </p:oleObj>
              </mc:Choice>
              <mc:Fallback>
                <p:oleObj name="公式" r:id="rId3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541338"/>
                        <a:ext cx="2800350" cy="1087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753" y="2549945"/>
            <a:ext cx="6072751" cy="523220"/>
          </a:xfrm>
          <a:prstGeom prst="rect">
            <a:avLst/>
          </a:prstGeom>
          <a:blipFill rotWithShape="1">
            <a:blip r:embed="rId5"/>
            <a:stretch>
              <a:fillRect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1992" name="矩形 48"/>
          <p:cNvSpPr>
            <a:spLocks noChangeArrowheads="1"/>
          </p:cNvSpPr>
          <p:nvPr/>
        </p:nvSpPr>
        <p:spPr bwMode="auto">
          <a:xfrm>
            <a:off x="392113" y="4489450"/>
            <a:ext cx="45720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消费点</a:t>
            </a:r>
            <a:r>
              <a:rPr lang="en-US" altLang="zh-CN" sz="2800" b="1" i="1"/>
              <a:t>Q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en-US" altLang="zh-CN" sz="2800" b="1"/>
              <a:t>)</a:t>
            </a:r>
            <a:r>
              <a:rPr lang="zh-CN" altLang="en-US" sz="2800" b="1"/>
              <a:t>的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zh-CN" sz="2800" b="1"/>
              <a:t>最大</a:t>
            </a:r>
            <a:endParaRPr lang="zh-CN" altLang="en-US" sz="2800" b="1"/>
          </a:p>
        </p:txBody>
      </p:sp>
      <p:sp>
        <p:nvSpPr>
          <p:cNvPr id="41993" name="矩形 49"/>
          <p:cNvSpPr>
            <a:spLocks noChangeArrowheads="1"/>
          </p:cNvSpPr>
          <p:nvPr/>
        </p:nvSpPr>
        <p:spPr bwMode="auto">
          <a:xfrm>
            <a:off x="179388" y="5300663"/>
            <a:ext cx="512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AB</a:t>
            </a:r>
            <a:r>
              <a:rPr lang="zh-CN" altLang="zh-CN" sz="2800" b="1"/>
              <a:t>与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交点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)&lt;</a:t>
            </a:r>
            <a:r>
              <a:rPr lang="en-US" altLang="zh-CN" sz="2800" b="1" i="1"/>
              <a:t> 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grpSp>
        <p:nvGrpSpPr>
          <p:cNvPr id="41995" name="Group 45"/>
          <p:cNvGrpSpPr>
            <a:grpSpLocks/>
          </p:cNvGrpSpPr>
          <p:nvPr/>
        </p:nvGrpSpPr>
        <p:grpSpPr bwMode="auto">
          <a:xfrm>
            <a:off x="4756919" y="3789363"/>
            <a:ext cx="3919537" cy="2419350"/>
            <a:chOff x="2880" y="2387"/>
            <a:chExt cx="2469" cy="1524"/>
          </a:xfrm>
        </p:grpSpPr>
        <p:sp>
          <p:nvSpPr>
            <p:cNvPr id="42015" name="Text Box 100"/>
            <p:cNvSpPr txBox="1">
              <a:spLocks noChangeArrowheads="1"/>
            </p:cNvSpPr>
            <p:nvPr/>
          </p:nvSpPr>
          <p:spPr bwMode="auto">
            <a:xfrm>
              <a:off x="4150" y="2991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Q</a:t>
              </a:r>
            </a:p>
          </p:txBody>
        </p:sp>
        <p:sp>
          <p:nvSpPr>
            <p:cNvPr id="42016" name="Text Box 99"/>
            <p:cNvSpPr txBox="1">
              <a:spLocks noChangeArrowheads="1"/>
            </p:cNvSpPr>
            <p:nvPr/>
          </p:nvSpPr>
          <p:spPr bwMode="auto">
            <a:xfrm>
              <a:off x="3152" y="2459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</a:t>
              </a:r>
            </a:p>
          </p:txBody>
        </p:sp>
        <p:sp>
          <p:nvSpPr>
            <p:cNvPr id="42017" name="Text Box 101"/>
            <p:cNvSpPr txBox="1">
              <a:spLocks noChangeArrowheads="1"/>
            </p:cNvSpPr>
            <p:nvPr/>
          </p:nvSpPr>
          <p:spPr bwMode="auto">
            <a:xfrm>
              <a:off x="5024" y="3515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B</a:t>
              </a:r>
            </a:p>
          </p:txBody>
        </p:sp>
        <p:sp>
          <p:nvSpPr>
            <p:cNvPr id="42018" name="Line 81"/>
            <p:cNvSpPr>
              <a:spLocks noChangeShapeType="1"/>
            </p:cNvSpPr>
            <p:nvPr/>
          </p:nvSpPr>
          <p:spPr bwMode="auto">
            <a:xfrm>
              <a:off x="3211" y="2699"/>
              <a:ext cx="1882" cy="99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Text Box 82"/>
            <p:cNvSpPr txBox="1">
              <a:spLocks noChangeArrowheads="1"/>
            </p:cNvSpPr>
            <p:nvPr/>
          </p:nvSpPr>
          <p:spPr bwMode="auto">
            <a:xfrm>
              <a:off x="2880" y="2507"/>
              <a:ext cx="5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s/p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42020" name="Text Box 83"/>
            <p:cNvSpPr txBox="1">
              <a:spLocks noChangeArrowheads="1"/>
            </p:cNvSpPr>
            <p:nvPr/>
          </p:nvSpPr>
          <p:spPr bwMode="auto">
            <a:xfrm>
              <a:off x="4901" y="3659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s/p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42021" name="Text Box 98"/>
            <p:cNvSpPr txBox="1">
              <a:spLocks noChangeArrowheads="1"/>
            </p:cNvSpPr>
            <p:nvPr/>
          </p:nvSpPr>
          <p:spPr bwMode="auto">
            <a:xfrm>
              <a:off x="3125" y="2387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·</a:t>
              </a:r>
            </a:p>
          </p:txBody>
        </p:sp>
        <p:sp>
          <p:nvSpPr>
            <p:cNvPr id="42022" name="Text Box 102"/>
            <p:cNvSpPr txBox="1">
              <a:spLocks noChangeArrowheads="1"/>
            </p:cNvSpPr>
            <p:nvPr/>
          </p:nvSpPr>
          <p:spPr bwMode="auto">
            <a:xfrm>
              <a:off x="4998" y="3386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 b="1"/>
            </a:p>
          </p:txBody>
        </p:sp>
        <p:sp>
          <p:nvSpPr>
            <p:cNvPr id="42023" name="Text Box 103"/>
            <p:cNvSpPr txBox="1">
              <a:spLocks noChangeArrowheads="1"/>
            </p:cNvSpPr>
            <p:nvPr/>
          </p:nvSpPr>
          <p:spPr bwMode="auto">
            <a:xfrm>
              <a:off x="4133" y="2932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 b="1"/>
            </a:p>
          </p:txBody>
        </p:sp>
        <p:sp>
          <p:nvSpPr>
            <p:cNvPr id="42024" name="Line 109"/>
            <p:cNvSpPr>
              <a:spLocks noChangeShapeType="1"/>
            </p:cNvSpPr>
            <p:nvPr/>
          </p:nvSpPr>
          <p:spPr bwMode="auto">
            <a:xfrm flipV="1">
              <a:off x="4243" y="3249"/>
              <a:ext cx="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Line 110"/>
            <p:cNvSpPr>
              <a:spLocks noChangeShapeType="1"/>
            </p:cNvSpPr>
            <p:nvPr/>
          </p:nvSpPr>
          <p:spPr bwMode="auto">
            <a:xfrm>
              <a:off x="3200" y="3249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Text Box 111"/>
            <p:cNvSpPr txBox="1">
              <a:spLocks noChangeArrowheads="1"/>
            </p:cNvSpPr>
            <p:nvPr/>
          </p:nvSpPr>
          <p:spPr bwMode="auto">
            <a:xfrm>
              <a:off x="4117" y="3612"/>
              <a:ext cx="3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endParaRPr lang="en-US" altLang="zh-CN" sz="2000" b="1"/>
            </a:p>
          </p:txBody>
        </p:sp>
        <p:sp>
          <p:nvSpPr>
            <p:cNvPr id="42027" name="Text Box 112"/>
            <p:cNvSpPr txBox="1">
              <a:spLocks noChangeArrowheads="1"/>
            </p:cNvSpPr>
            <p:nvPr/>
          </p:nvSpPr>
          <p:spPr bwMode="auto">
            <a:xfrm>
              <a:off x="3057" y="3097"/>
              <a:ext cx="3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92700" y="3141663"/>
            <a:ext cx="4232275" cy="3067050"/>
            <a:chOff x="5092700" y="3141663"/>
            <a:chExt cx="4232275" cy="3067050"/>
          </a:xfrm>
        </p:grpSpPr>
        <p:grpSp>
          <p:nvGrpSpPr>
            <p:cNvPr id="41996" name="Group 133"/>
            <p:cNvGrpSpPr>
              <a:grpSpLocks/>
            </p:cNvGrpSpPr>
            <p:nvPr/>
          </p:nvGrpSpPr>
          <p:grpSpPr bwMode="auto">
            <a:xfrm>
              <a:off x="5092700" y="3141663"/>
              <a:ext cx="4232275" cy="3067050"/>
              <a:chOff x="3097" y="1979"/>
              <a:chExt cx="2666" cy="1932"/>
            </a:xfrm>
          </p:grpSpPr>
          <p:sp>
            <p:nvSpPr>
              <p:cNvPr id="42003" name="Line 85"/>
              <p:cNvSpPr>
                <a:spLocks noChangeShapeType="1"/>
              </p:cNvSpPr>
              <p:nvPr/>
            </p:nvSpPr>
            <p:spPr bwMode="auto">
              <a:xfrm>
                <a:off x="3214" y="3692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Line 86"/>
              <p:cNvSpPr>
                <a:spLocks noChangeShapeType="1"/>
              </p:cNvSpPr>
              <p:nvPr/>
            </p:nvSpPr>
            <p:spPr bwMode="auto">
              <a:xfrm flipV="1">
                <a:off x="3214" y="2099"/>
                <a:ext cx="0" cy="1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5" name="Arc 87"/>
              <p:cNvSpPr>
                <a:spLocks/>
              </p:cNvSpPr>
              <p:nvPr/>
            </p:nvSpPr>
            <p:spPr bwMode="auto">
              <a:xfrm rot="210056" flipH="1" flipV="1">
                <a:off x="3685" y="2418"/>
                <a:ext cx="1333" cy="9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6" name="Arc 88"/>
              <p:cNvSpPr>
                <a:spLocks/>
              </p:cNvSpPr>
              <p:nvPr/>
            </p:nvSpPr>
            <p:spPr bwMode="auto">
              <a:xfrm flipH="1" flipV="1">
                <a:off x="3371" y="2457"/>
                <a:ext cx="902" cy="10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7" name="Arc 89"/>
              <p:cNvSpPr>
                <a:spLocks/>
              </p:cNvSpPr>
              <p:nvPr/>
            </p:nvSpPr>
            <p:spPr bwMode="auto">
              <a:xfrm flipH="1" flipV="1">
                <a:off x="4077" y="2258"/>
                <a:ext cx="941" cy="9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8" name="Text Box 90"/>
              <p:cNvSpPr txBox="1">
                <a:spLocks noChangeArrowheads="1"/>
              </p:cNvSpPr>
              <p:nvPr/>
            </p:nvSpPr>
            <p:spPr bwMode="auto">
              <a:xfrm>
                <a:off x="3219" y="1979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42009" name="Text Box 91"/>
              <p:cNvSpPr txBox="1">
                <a:spLocks noChangeArrowheads="1"/>
              </p:cNvSpPr>
              <p:nvPr/>
            </p:nvSpPr>
            <p:spPr bwMode="auto">
              <a:xfrm>
                <a:off x="4083" y="2363"/>
                <a:ext cx="10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/>
                  <a:t>(</a:t>
                </a:r>
                <a:r>
                  <a:rPr lang="en-US" altLang="zh-CN" sz="2000" b="1" i="1"/>
                  <a:t>x</a:t>
                </a:r>
                <a:r>
                  <a:rPr lang="en-US" altLang="zh-CN" sz="2000" b="1"/>
                  <a:t>,</a:t>
                </a:r>
                <a:r>
                  <a:rPr lang="en-US" altLang="zh-CN" sz="2000" b="1" i="1"/>
                  <a:t>y</a:t>
                </a:r>
                <a:r>
                  <a:rPr lang="en-US" altLang="zh-CN" sz="2000" b="1"/>
                  <a:t>) = </a:t>
                </a:r>
                <a:r>
                  <a:rPr lang="en-US" altLang="zh-CN" sz="2000" b="1" i="1"/>
                  <a:t>u</a:t>
                </a:r>
              </a:p>
            </p:txBody>
          </p:sp>
          <p:sp>
            <p:nvSpPr>
              <p:cNvPr id="42010" name="Text Box 92"/>
              <p:cNvSpPr txBox="1">
                <a:spLocks noChangeArrowheads="1"/>
              </p:cNvSpPr>
              <p:nvPr/>
            </p:nvSpPr>
            <p:spPr bwMode="auto">
              <a:xfrm>
                <a:off x="5410" y="3611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2011" name="Text Box 93"/>
              <p:cNvSpPr txBox="1">
                <a:spLocks noChangeArrowheads="1"/>
              </p:cNvSpPr>
              <p:nvPr/>
            </p:nvSpPr>
            <p:spPr bwMode="auto">
              <a:xfrm>
                <a:off x="3097" y="3659"/>
                <a:ext cx="2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graphicFrame>
            <p:nvGraphicFramePr>
              <p:cNvPr id="42012" name="Object 94"/>
              <p:cNvGraphicFramePr>
                <a:graphicFrameLocks noChangeAspect="1"/>
              </p:cNvGraphicFramePr>
              <p:nvPr/>
            </p:nvGraphicFramePr>
            <p:xfrm>
              <a:off x="4351" y="3419"/>
              <a:ext cx="14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公式" r:id="rId6" imgW="126835" imgH="253670" progId="Equation.3">
                      <p:embed/>
                    </p:oleObj>
                  </mc:Choice>
                  <mc:Fallback>
                    <p:oleObj name="公式" r:id="rId6" imgW="126835" imgH="25367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1" y="3419"/>
                            <a:ext cx="14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3" name="AutoShape 113"/>
              <p:cNvSpPr>
                <a:spLocks noChangeArrowheads="1"/>
              </p:cNvSpPr>
              <p:nvPr/>
            </p:nvSpPr>
            <p:spPr bwMode="auto">
              <a:xfrm rot="-2746093">
                <a:off x="4393" y="3177"/>
                <a:ext cx="645" cy="44"/>
              </a:xfrm>
              <a:prstGeom prst="rightArrow">
                <a:avLst>
                  <a:gd name="adj1" fmla="val 50000"/>
                  <a:gd name="adj2" fmla="val 366477"/>
                </a:avLst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zh-CN" sz="2000"/>
              </a:p>
            </p:txBody>
          </p:sp>
          <p:sp>
            <p:nvSpPr>
              <p:cNvPr id="42014" name="Text Box 115"/>
              <p:cNvSpPr txBox="1">
                <a:spLocks noChangeArrowheads="1"/>
              </p:cNvSpPr>
              <p:nvPr/>
            </p:nvSpPr>
            <p:spPr bwMode="auto">
              <a:xfrm>
                <a:off x="4876" y="2750"/>
                <a:ext cx="7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zh-CN" altLang="en-US" sz="2000" b="1"/>
                  <a:t>增加</a:t>
                </a:r>
              </a:p>
            </p:txBody>
          </p:sp>
        </p:grpSp>
        <p:sp>
          <p:nvSpPr>
            <p:cNvPr id="3" name="TextBox 45"/>
            <p:cNvSpPr txBox="1">
              <a:spLocks noChangeArrowheads="1"/>
            </p:cNvSpPr>
            <p:nvPr/>
          </p:nvSpPr>
          <p:spPr bwMode="auto">
            <a:xfrm>
              <a:off x="8061325" y="52292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/>
                <a:t>l</a:t>
              </a:r>
              <a:endParaRPr lang="zh-CN" altLang="en-US" i="1" dirty="0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932040" y="4077072"/>
            <a:ext cx="1157287" cy="2089150"/>
            <a:chOff x="4964236" y="4077072"/>
            <a:chExt cx="1157381" cy="2088291"/>
          </a:xfrm>
        </p:grpSpPr>
        <p:sp>
          <p:nvSpPr>
            <p:cNvPr id="41998" name="Text Box 100"/>
            <p:cNvSpPr txBox="1">
              <a:spLocks noChangeArrowheads="1"/>
            </p:cNvSpPr>
            <p:nvPr/>
          </p:nvSpPr>
          <p:spPr bwMode="auto">
            <a:xfrm>
              <a:off x="5559642" y="4077072"/>
              <a:ext cx="561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Q</a:t>
              </a:r>
              <a:r>
                <a:rPr lang="en-US" altLang="zh-CN" sz="2000" b="1" baseline="-25000"/>
                <a:t>1</a:t>
              </a:r>
              <a:endParaRPr lang="en-US" altLang="zh-CN" sz="2000" b="1" i="1"/>
            </a:p>
          </p:txBody>
        </p:sp>
        <p:sp>
          <p:nvSpPr>
            <p:cNvPr id="41999" name="Line 109"/>
            <p:cNvSpPr>
              <a:spLocks noChangeShapeType="1"/>
            </p:cNvSpPr>
            <p:nvPr/>
          </p:nvSpPr>
          <p:spPr bwMode="auto">
            <a:xfrm flipV="1">
              <a:off x="5612308" y="4477181"/>
              <a:ext cx="2680" cy="1408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110"/>
            <p:cNvSpPr>
              <a:spLocks noChangeShapeType="1"/>
            </p:cNvSpPr>
            <p:nvPr/>
          </p:nvSpPr>
          <p:spPr bwMode="auto">
            <a:xfrm>
              <a:off x="5252269" y="4509120"/>
              <a:ext cx="360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111"/>
            <p:cNvSpPr txBox="1">
              <a:spLocks noChangeArrowheads="1"/>
            </p:cNvSpPr>
            <p:nvPr/>
          </p:nvSpPr>
          <p:spPr bwMode="auto">
            <a:xfrm>
              <a:off x="5411960" y="5765253"/>
              <a:ext cx="560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42002" name="Text Box 112"/>
            <p:cNvSpPr txBox="1">
              <a:spLocks noChangeArrowheads="1"/>
            </p:cNvSpPr>
            <p:nvPr/>
          </p:nvSpPr>
          <p:spPr bwMode="auto">
            <a:xfrm>
              <a:off x="4964236" y="4253086"/>
              <a:ext cx="5111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r>
                <a:rPr lang="en-US" altLang="zh-CN" sz="2000" baseline="-25000"/>
                <a:t>1</a:t>
              </a:r>
              <a:endParaRPr lang="en-US" altLang="zh-CN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159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7" grpId="0"/>
      <p:bldP spid="41992" grpId="0" animBg="1"/>
      <p:bldP spid="419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4"/>
          <p:cNvSpPr>
            <a:spLocks noChangeArrowheads="1"/>
          </p:cNvSpPr>
          <p:nvPr/>
        </p:nvSpPr>
        <p:spPr bwMode="auto">
          <a:xfrm>
            <a:off x="539750" y="1262063"/>
            <a:ext cx="52562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模型求解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zh-CN" sz="2800" b="1"/>
              <a:t>二元函数条件极值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Rectangle 23"/>
          <p:cNvSpPr>
            <a:spLocks noChangeArrowheads="1"/>
          </p:cNvSpPr>
          <p:nvPr/>
        </p:nvSpPr>
        <p:spPr bwMode="auto">
          <a:xfrm>
            <a:off x="1573213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aphicFrame>
        <p:nvGraphicFramePr>
          <p:cNvPr id="4301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63587"/>
              </p:ext>
            </p:extLst>
          </p:nvPr>
        </p:nvGraphicFramePr>
        <p:xfrm>
          <a:off x="6027738" y="511969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3" imgW="1104900" imgH="431800" progId="Equation.3">
                  <p:embed/>
                </p:oleObj>
              </mc:Choice>
              <mc:Fallback>
                <p:oleObj name="公式" r:id="rId3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511969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对象 9"/>
          <p:cNvGraphicFramePr>
            <a:graphicFrameLocks noChangeAspect="1"/>
          </p:cNvGraphicFramePr>
          <p:nvPr/>
        </p:nvGraphicFramePr>
        <p:xfrm>
          <a:off x="1573213" y="2060575"/>
          <a:ext cx="5618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5" imgW="2349500" imgH="215900" progId="Equation.3">
                  <p:embed/>
                </p:oleObj>
              </mc:Choice>
              <mc:Fallback>
                <p:oleObj name="公式" r:id="rId5" imgW="234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060575"/>
                        <a:ext cx="5618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对象 12"/>
          <p:cNvGraphicFramePr>
            <a:graphicFrameLocks noChangeAspect="1"/>
          </p:cNvGraphicFramePr>
          <p:nvPr/>
        </p:nvGraphicFramePr>
        <p:xfrm>
          <a:off x="1692275" y="3213100"/>
          <a:ext cx="52530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7" imgW="2527300" imgH="419100" progId="Equation.3">
                  <p:embed/>
                </p:oleObj>
              </mc:Choice>
              <mc:Fallback>
                <p:oleObj name="公式" r:id="rId7" imgW="2527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2530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9" name="矩形 20"/>
          <p:cNvSpPr>
            <a:spLocks noChangeArrowheads="1"/>
          </p:cNvSpPr>
          <p:nvPr/>
        </p:nvSpPr>
        <p:spPr bwMode="auto">
          <a:xfrm>
            <a:off x="5724525" y="5427663"/>
            <a:ext cx="2347913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效用函数最大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43020" name="组合 26"/>
          <p:cNvGrpSpPr>
            <a:grpSpLocks/>
          </p:cNvGrpSpPr>
          <p:nvPr/>
        </p:nvGrpSpPr>
        <p:grpSpPr bwMode="auto">
          <a:xfrm>
            <a:off x="4873625" y="4268788"/>
            <a:ext cx="2001838" cy="889000"/>
            <a:chOff x="3491880" y="4772428"/>
            <a:chExt cx="2003276" cy="888820"/>
          </a:xfrm>
        </p:grpSpPr>
        <p:graphicFrame>
          <p:nvGraphicFramePr>
            <p:cNvPr id="43028" name="对象 16"/>
            <p:cNvGraphicFramePr>
              <a:graphicFrameLocks noChangeAspect="1"/>
            </p:cNvGraphicFramePr>
            <p:nvPr/>
          </p:nvGraphicFramePr>
          <p:xfrm>
            <a:off x="3707904" y="4772428"/>
            <a:ext cx="1787252" cy="888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公式" r:id="rId9" imgW="837836" imgH="431613" progId="Equation.3">
                    <p:embed/>
                  </p:oleObj>
                </mc:Choice>
                <mc:Fallback>
                  <p:oleObj name="公式" r:id="rId9" imgW="83783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772428"/>
                          <a:ext cx="1787252" cy="88882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右箭头 21"/>
            <p:cNvSpPr>
              <a:spLocks noChangeArrowheads="1"/>
            </p:cNvSpPr>
            <p:nvPr/>
          </p:nvSpPr>
          <p:spPr bwMode="auto">
            <a:xfrm>
              <a:off x="3491880" y="49411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1" name="矩形 17"/>
          <p:cNvSpPr>
            <a:spLocks noChangeArrowheads="1"/>
          </p:cNvSpPr>
          <p:nvPr/>
        </p:nvSpPr>
        <p:spPr bwMode="auto">
          <a:xfrm>
            <a:off x="1258888" y="5303838"/>
            <a:ext cx="4168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边际效用之比</a:t>
            </a:r>
            <a:r>
              <a:rPr lang="en-US" altLang="zh-CN" sz="2800" b="1"/>
              <a:t>=</a:t>
            </a:r>
            <a:r>
              <a:rPr lang="zh-CN" altLang="zh-CN" sz="2800" b="1"/>
              <a:t>价格之比</a:t>
            </a:r>
            <a:endParaRPr lang="zh-CN" altLang="en-US" sz="2800" b="1"/>
          </a:p>
        </p:txBody>
      </p:sp>
      <p:grpSp>
        <p:nvGrpSpPr>
          <p:cNvPr id="43022" name="组合 24"/>
          <p:cNvGrpSpPr>
            <a:grpSpLocks/>
          </p:cNvGrpSpPr>
          <p:nvPr/>
        </p:nvGrpSpPr>
        <p:grpSpPr bwMode="auto">
          <a:xfrm>
            <a:off x="3924300" y="2492375"/>
            <a:ext cx="2103438" cy="585788"/>
            <a:chOff x="3923928" y="2564904"/>
            <a:chExt cx="2104327" cy="585670"/>
          </a:xfrm>
        </p:grpSpPr>
        <p:sp>
          <p:nvSpPr>
            <p:cNvPr id="43026" name="Rectangle 47"/>
            <p:cNvSpPr>
              <a:spLocks noChangeArrowheads="1"/>
            </p:cNvSpPr>
            <p:nvPr/>
          </p:nvSpPr>
          <p:spPr bwMode="auto">
            <a:xfrm>
              <a:off x="3923928" y="2688909"/>
              <a:ext cx="21043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拉格朗日乘子</a:t>
              </a:r>
            </a:p>
          </p:txBody>
        </p:sp>
        <p:sp>
          <p:nvSpPr>
            <p:cNvPr id="43027" name="上箭头 23"/>
            <p:cNvSpPr>
              <a:spLocks noChangeArrowheads="1"/>
            </p:cNvSpPr>
            <p:nvPr/>
          </p:nvSpPr>
          <p:spPr bwMode="auto">
            <a:xfrm>
              <a:off x="4644008" y="2564904"/>
              <a:ext cx="404245" cy="88503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3" name="组合 29"/>
          <p:cNvGrpSpPr>
            <a:grpSpLocks/>
          </p:cNvGrpSpPr>
          <p:nvPr/>
        </p:nvGrpSpPr>
        <p:grpSpPr bwMode="auto">
          <a:xfrm>
            <a:off x="1651000" y="4292600"/>
            <a:ext cx="2921000" cy="860425"/>
            <a:chOff x="971600" y="4437112"/>
            <a:chExt cx="2921489" cy="860673"/>
          </a:xfrm>
        </p:grpSpPr>
        <p:graphicFrame>
          <p:nvGraphicFramePr>
            <p:cNvPr id="43024" name="对象 27"/>
            <p:cNvGraphicFramePr>
              <a:graphicFrameLocks noChangeAspect="1"/>
            </p:cNvGraphicFramePr>
            <p:nvPr/>
          </p:nvGraphicFramePr>
          <p:xfrm>
            <a:off x="1158061" y="4437112"/>
            <a:ext cx="2735028" cy="860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公式" r:id="rId11" imgW="1358310" imgH="431613" progId="Equation.3">
                    <p:embed/>
                  </p:oleObj>
                </mc:Choice>
                <mc:Fallback>
                  <p:oleObj name="公式" r:id="rId11" imgW="1358310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061" y="4437112"/>
                          <a:ext cx="2735028" cy="860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右箭头 28"/>
            <p:cNvSpPr>
              <a:spLocks noChangeArrowheads="1"/>
            </p:cNvSpPr>
            <p:nvPr/>
          </p:nvSpPr>
          <p:spPr bwMode="auto">
            <a:xfrm>
              <a:off x="971600" y="460055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2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019" grpId="0" animBg="1"/>
      <p:bldP spid="430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"/>
          <p:cNvGrpSpPr>
            <a:grpSpLocks/>
          </p:cNvGrpSpPr>
          <p:nvPr/>
        </p:nvGrpSpPr>
        <p:grpSpPr bwMode="auto">
          <a:xfrm>
            <a:off x="5076825" y="3860800"/>
            <a:ext cx="3598863" cy="2452688"/>
            <a:chOff x="4572001" y="3141663"/>
            <a:chExt cx="4576762" cy="3067051"/>
          </a:xfrm>
        </p:grpSpPr>
        <p:grpSp>
          <p:nvGrpSpPr>
            <p:cNvPr id="44053" name="Group 45"/>
            <p:cNvGrpSpPr>
              <a:grpSpLocks/>
            </p:cNvGrpSpPr>
            <p:nvPr/>
          </p:nvGrpSpPr>
          <p:grpSpPr bwMode="auto">
            <a:xfrm>
              <a:off x="4572001" y="3789364"/>
              <a:ext cx="3919538" cy="2419350"/>
              <a:chOff x="2880" y="2387"/>
              <a:chExt cx="2469" cy="1524"/>
            </a:xfrm>
          </p:grpSpPr>
          <p:sp>
            <p:nvSpPr>
              <p:cNvPr id="44068" name="Text Box 100"/>
              <p:cNvSpPr txBox="1">
                <a:spLocks noChangeArrowheads="1"/>
              </p:cNvSpPr>
              <p:nvPr/>
            </p:nvSpPr>
            <p:spPr bwMode="auto">
              <a:xfrm>
                <a:off x="4150" y="299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Q</a:t>
                </a:r>
              </a:p>
            </p:txBody>
          </p:sp>
          <p:sp>
            <p:nvSpPr>
              <p:cNvPr id="44069" name="Text Box 99"/>
              <p:cNvSpPr txBox="1">
                <a:spLocks noChangeArrowheads="1"/>
              </p:cNvSpPr>
              <p:nvPr/>
            </p:nvSpPr>
            <p:spPr bwMode="auto">
              <a:xfrm>
                <a:off x="3152" y="2459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</a:p>
            </p:txBody>
          </p:sp>
          <p:sp>
            <p:nvSpPr>
              <p:cNvPr id="44070" name="Text Box 101"/>
              <p:cNvSpPr txBox="1">
                <a:spLocks noChangeArrowheads="1"/>
              </p:cNvSpPr>
              <p:nvPr/>
            </p:nvSpPr>
            <p:spPr bwMode="auto">
              <a:xfrm>
                <a:off x="5024" y="3515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B</a:t>
                </a:r>
              </a:p>
            </p:txBody>
          </p:sp>
          <p:sp>
            <p:nvSpPr>
              <p:cNvPr id="44071" name="Line 81"/>
              <p:cNvSpPr>
                <a:spLocks noChangeShapeType="1"/>
              </p:cNvSpPr>
              <p:nvPr/>
            </p:nvSpPr>
            <p:spPr bwMode="auto">
              <a:xfrm>
                <a:off x="3211" y="2699"/>
                <a:ext cx="1882" cy="9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Text Box 82"/>
              <p:cNvSpPr txBox="1">
                <a:spLocks noChangeArrowheads="1"/>
              </p:cNvSpPr>
              <p:nvPr/>
            </p:nvSpPr>
            <p:spPr bwMode="auto">
              <a:xfrm>
                <a:off x="2880" y="2507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s/p</a:t>
                </a:r>
                <a:r>
                  <a:rPr lang="en-US" altLang="zh-CN" sz="2000" b="1" baseline="-25000"/>
                  <a:t>2</a:t>
                </a:r>
                <a:endParaRPr lang="en-US" altLang="zh-CN" sz="2000" b="1"/>
              </a:p>
            </p:txBody>
          </p:sp>
          <p:sp>
            <p:nvSpPr>
              <p:cNvPr id="44073" name="Text Box 83"/>
              <p:cNvSpPr txBox="1">
                <a:spLocks noChangeArrowheads="1"/>
              </p:cNvSpPr>
              <p:nvPr/>
            </p:nvSpPr>
            <p:spPr bwMode="auto">
              <a:xfrm>
                <a:off x="4901" y="3659"/>
                <a:ext cx="44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s/p</a:t>
                </a:r>
                <a:r>
                  <a:rPr lang="en-US" altLang="zh-CN" sz="2000" b="1" baseline="-25000"/>
                  <a:t>1</a:t>
                </a:r>
                <a:endParaRPr lang="en-US" altLang="zh-CN" sz="2000" b="1"/>
              </a:p>
            </p:txBody>
          </p:sp>
          <p:sp>
            <p:nvSpPr>
              <p:cNvPr id="44074" name="Text Box 98"/>
              <p:cNvSpPr txBox="1">
                <a:spLocks noChangeArrowheads="1"/>
              </p:cNvSpPr>
              <p:nvPr/>
            </p:nvSpPr>
            <p:spPr bwMode="auto">
              <a:xfrm>
                <a:off x="3125" y="2387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·</a:t>
                </a:r>
              </a:p>
            </p:txBody>
          </p:sp>
          <p:sp>
            <p:nvSpPr>
              <p:cNvPr id="44075" name="Text Box 102"/>
              <p:cNvSpPr txBox="1">
                <a:spLocks noChangeArrowheads="1"/>
              </p:cNvSpPr>
              <p:nvPr/>
            </p:nvSpPr>
            <p:spPr bwMode="auto">
              <a:xfrm>
                <a:off x="4998" y="3386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000" b="1"/>
              </a:p>
            </p:txBody>
          </p:sp>
          <p:sp>
            <p:nvSpPr>
              <p:cNvPr id="44076" name="Text Box 103"/>
              <p:cNvSpPr txBox="1">
                <a:spLocks noChangeArrowheads="1"/>
              </p:cNvSpPr>
              <p:nvPr/>
            </p:nvSpPr>
            <p:spPr bwMode="auto">
              <a:xfrm>
                <a:off x="4133" y="293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000" b="1"/>
              </a:p>
            </p:txBody>
          </p:sp>
          <p:sp>
            <p:nvSpPr>
              <p:cNvPr id="44077" name="Line 109"/>
              <p:cNvSpPr>
                <a:spLocks noChangeShapeType="1"/>
              </p:cNvSpPr>
              <p:nvPr/>
            </p:nvSpPr>
            <p:spPr bwMode="auto">
              <a:xfrm flipV="1">
                <a:off x="4243" y="3249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8" name="Line 110"/>
              <p:cNvSpPr>
                <a:spLocks noChangeShapeType="1"/>
              </p:cNvSpPr>
              <p:nvPr/>
            </p:nvSpPr>
            <p:spPr bwMode="auto">
              <a:xfrm>
                <a:off x="3200" y="3249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Text Box 111"/>
              <p:cNvSpPr txBox="1">
                <a:spLocks noChangeArrowheads="1"/>
              </p:cNvSpPr>
              <p:nvPr/>
            </p:nvSpPr>
            <p:spPr bwMode="auto">
              <a:xfrm>
                <a:off x="4117" y="3612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4080" name="Text Box 112"/>
              <p:cNvSpPr txBox="1">
                <a:spLocks noChangeArrowheads="1"/>
              </p:cNvSpPr>
              <p:nvPr/>
            </p:nvSpPr>
            <p:spPr bwMode="auto">
              <a:xfrm>
                <a:off x="3057" y="3097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grpSp>
          <p:nvGrpSpPr>
            <p:cNvPr id="44054" name="Group 133"/>
            <p:cNvGrpSpPr>
              <a:grpSpLocks/>
            </p:cNvGrpSpPr>
            <p:nvPr/>
          </p:nvGrpSpPr>
          <p:grpSpPr bwMode="auto">
            <a:xfrm>
              <a:off x="4916488" y="3141663"/>
              <a:ext cx="4232275" cy="3067050"/>
              <a:chOff x="3097" y="1979"/>
              <a:chExt cx="2666" cy="1932"/>
            </a:xfrm>
          </p:grpSpPr>
          <p:sp>
            <p:nvSpPr>
              <p:cNvPr id="44056" name="Line 85"/>
              <p:cNvSpPr>
                <a:spLocks noChangeShapeType="1"/>
              </p:cNvSpPr>
              <p:nvPr/>
            </p:nvSpPr>
            <p:spPr bwMode="auto">
              <a:xfrm>
                <a:off x="3214" y="3692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7" name="Line 86"/>
              <p:cNvSpPr>
                <a:spLocks noChangeShapeType="1"/>
              </p:cNvSpPr>
              <p:nvPr/>
            </p:nvSpPr>
            <p:spPr bwMode="auto">
              <a:xfrm flipV="1">
                <a:off x="3214" y="2099"/>
                <a:ext cx="0" cy="1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8" name="Arc 87"/>
              <p:cNvSpPr>
                <a:spLocks/>
              </p:cNvSpPr>
              <p:nvPr/>
            </p:nvSpPr>
            <p:spPr bwMode="auto">
              <a:xfrm rot="210056" flipH="1" flipV="1">
                <a:off x="3685" y="2418"/>
                <a:ext cx="1333" cy="9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59" name="Arc 88"/>
              <p:cNvSpPr>
                <a:spLocks/>
              </p:cNvSpPr>
              <p:nvPr/>
            </p:nvSpPr>
            <p:spPr bwMode="auto">
              <a:xfrm flipH="1" flipV="1">
                <a:off x="3371" y="2457"/>
                <a:ext cx="902" cy="10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60" name="Arc 89"/>
              <p:cNvSpPr>
                <a:spLocks/>
              </p:cNvSpPr>
              <p:nvPr/>
            </p:nvSpPr>
            <p:spPr bwMode="auto">
              <a:xfrm flipH="1" flipV="1">
                <a:off x="4077" y="2258"/>
                <a:ext cx="941" cy="9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61" name="Text Box 90"/>
              <p:cNvSpPr txBox="1">
                <a:spLocks noChangeArrowheads="1"/>
              </p:cNvSpPr>
              <p:nvPr/>
            </p:nvSpPr>
            <p:spPr bwMode="auto">
              <a:xfrm>
                <a:off x="3219" y="1979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44062" name="Text Box 91"/>
              <p:cNvSpPr txBox="1">
                <a:spLocks noChangeArrowheads="1"/>
              </p:cNvSpPr>
              <p:nvPr/>
            </p:nvSpPr>
            <p:spPr bwMode="auto">
              <a:xfrm>
                <a:off x="4083" y="2363"/>
                <a:ext cx="10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/>
                  <a:t>(</a:t>
                </a:r>
                <a:r>
                  <a:rPr lang="en-US" altLang="zh-CN" sz="2000" b="1" i="1"/>
                  <a:t>x</a:t>
                </a:r>
                <a:r>
                  <a:rPr lang="en-US" altLang="zh-CN" sz="2000" b="1"/>
                  <a:t>,</a:t>
                </a:r>
                <a:r>
                  <a:rPr lang="en-US" altLang="zh-CN" sz="2000" b="1" i="1"/>
                  <a:t>y</a:t>
                </a:r>
                <a:r>
                  <a:rPr lang="en-US" altLang="zh-CN" sz="2000" b="1"/>
                  <a:t>) = </a:t>
                </a:r>
                <a:r>
                  <a:rPr lang="en-US" altLang="zh-CN" sz="2000" b="1" i="1"/>
                  <a:t>u</a:t>
                </a:r>
              </a:p>
            </p:txBody>
          </p:sp>
          <p:sp>
            <p:nvSpPr>
              <p:cNvPr id="44063" name="Text Box 92"/>
              <p:cNvSpPr txBox="1">
                <a:spLocks noChangeArrowheads="1"/>
              </p:cNvSpPr>
              <p:nvPr/>
            </p:nvSpPr>
            <p:spPr bwMode="auto">
              <a:xfrm>
                <a:off x="5410" y="3611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4064" name="Text Box 93"/>
              <p:cNvSpPr txBox="1">
                <a:spLocks noChangeArrowheads="1"/>
              </p:cNvSpPr>
              <p:nvPr/>
            </p:nvSpPr>
            <p:spPr bwMode="auto">
              <a:xfrm>
                <a:off x="3097" y="3659"/>
                <a:ext cx="2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graphicFrame>
            <p:nvGraphicFramePr>
              <p:cNvPr id="44065" name="Object 94"/>
              <p:cNvGraphicFramePr>
                <a:graphicFrameLocks noChangeAspect="1"/>
              </p:cNvGraphicFramePr>
              <p:nvPr/>
            </p:nvGraphicFramePr>
            <p:xfrm>
              <a:off x="4351" y="3419"/>
              <a:ext cx="14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0" name="公式" r:id="rId3" imgW="126835" imgH="253670" progId="Equation.3">
                      <p:embed/>
                    </p:oleObj>
                  </mc:Choice>
                  <mc:Fallback>
                    <p:oleObj name="公式" r:id="rId3" imgW="126835" imgH="25367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1" y="3419"/>
                            <a:ext cx="14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6" name="AutoShape 113"/>
              <p:cNvSpPr>
                <a:spLocks noChangeArrowheads="1"/>
              </p:cNvSpPr>
              <p:nvPr/>
            </p:nvSpPr>
            <p:spPr bwMode="auto">
              <a:xfrm rot="-2746093">
                <a:off x="4393" y="3177"/>
                <a:ext cx="645" cy="44"/>
              </a:xfrm>
              <a:prstGeom prst="rightArrow">
                <a:avLst>
                  <a:gd name="adj1" fmla="val 50000"/>
                  <a:gd name="adj2" fmla="val 366477"/>
                </a:avLst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zh-CN" sz="2000"/>
              </a:p>
            </p:txBody>
          </p:sp>
          <p:sp>
            <p:nvSpPr>
              <p:cNvPr id="44067" name="Text Box 115"/>
              <p:cNvSpPr txBox="1">
                <a:spLocks noChangeArrowheads="1"/>
              </p:cNvSpPr>
              <p:nvPr/>
            </p:nvSpPr>
            <p:spPr bwMode="auto">
              <a:xfrm>
                <a:off x="4876" y="2750"/>
                <a:ext cx="7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zh-CN" altLang="en-US" sz="2000" b="1"/>
                  <a:t>增加</a:t>
                </a:r>
              </a:p>
            </p:txBody>
          </p:sp>
        </p:grpSp>
        <p:sp>
          <p:nvSpPr>
            <p:cNvPr id="44055" name="TextBox 4"/>
            <p:cNvSpPr txBox="1">
              <a:spLocks noChangeArrowheads="1"/>
            </p:cNvSpPr>
            <p:nvPr/>
          </p:nvSpPr>
          <p:spPr bwMode="auto">
            <a:xfrm>
              <a:off x="7884368" y="5229200"/>
              <a:ext cx="3404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  <a:endParaRPr lang="zh-CN" altLang="en-US" i="1"/>
            </a:p>
          </p:txBody>
        </p:sp>
      </p:grpSp>
      <p:sp>
        <p:nvSpPr>
          <p:cNvPr id="44035" name="Rectangle 23"/>
          <p:cNvSpPr>
            <a:spLocks noChangeArrowheads="1"/>
          </p:cNvSpPr>
          <p:nvPr/>
        </p:nvSpPr>
        <p:spPr bwMode="auto">
          <a:xfrm>
            <a:off x="1595438" y="6921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aphicFrame>
        <p:nvGraphicFramePr>
          <p:cNvPr id="44036" name="对象 36"/>
          <p:cNvGraphicFramePr>
            <a:graphicFrameLocks noChangeAspect="1"/>
          </p:cNvGraphicFramePr>
          <p:nvPr/>
        </p:nvGraphicFramePr>
        <p:xfrm>
          <a:off x="6084888" y="512763"/>
          <a:ext cx="28003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2763"/>
                        <a:ext cx="2800350" cy="1087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14"/>
          <p:cNvSpPr>
            <a:spLocks noChangeArrowheads="1"/>
          </p:cNvSpPr>
          <p:nvPr/>
        </p:nvSpPr>
        <p:spPr bwMode="auto">
          <a:xfrm>
            <a:off x="660400" y="1549400"/>
            <a:ext cx="53832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几何分析与</a:t>
            </a:r>
            <a:r>
              <a:rPr lang="zh-CN" altLang="zh-CN" sz="2800" b="1"/>
              <a:t>条件极值</a:t>
            </a:r>
            <a:r>
              <a:rPr lang="zh-CN" altLang="en-US" sz="2800" b="1"/>
              <a:t>结果的一致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753" y="2276872"/>
            <a:ext cx="4293287" cy="523220"/>
          </a:xfrm>
          <a:prstGeom prst="rect">
            <a:avLst/>
          </a:prstGeom>
          <a:blipFill rotWithShape="1">
            <a:blip r:embed="rId7"/>
            <a:stretch>
              <a:fillRect t="-15294" b="-3411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2040" y="2189822"/>
            <a:ext cx="2542728" cy="775020"/>
          </a:xfrm>
          <a:prstGeom prst="rect">
            <a:avLst/>
          </a:prstGeom>
          <a:blipFill rotWithShape="1">
            <a:blip r:embed="rId8"/>
            <a:stretch>
              <a:fillRect l="-479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4040" name="矩形 54"/>
          <p:cNvSpPr>
            <a:spLocks noChangeArrowheads="1"/>
          </p:cNvSpPr>
          <p:nvPr/>
        </p:nvSpPr>
        <p:spPr bwMode="auto">
          <a:xfrm>
            <a:off x="576263" y="3119438"/>
            <a:ext cx="414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zh-CN" sz="2800" b="1">
                <a:solidFill>
                  <a:srgbClr val="000000"/>
                </a:solidFill>
              </a:rPr>
              <a:t>无差别曲线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l ~ 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44041" name="组合 57"/>
          <p:cNvGrpSpPr>
            <a:grpSpLocks/>
          </p:cNvGrpSpPr>
          <p:nvPr/>
        </p:nvGrpSpPr>
        <p:grpSpPr bwMode="auto">
          <a:xfrm>
            <a:off x="1595438" y="4667250"/>
            <a:ext cx="2328862" cy="1162050"/>
            <a:chOff x="3491880" y="4772428"/>
            <a:chExt cx="2003276" cy="888820"/>
          </a:xfrm>
        </p:grpSpPr>
        <p:graphicFrame>
          <p:nvGraphicFramePr>
            <p:cNvPr id="44051" name="对象 58"/>
            <p:cNvGraphicFramePr>
              <a:graphicFrameLocks noChangeAspect="1"/>
            </p:cNvGraphicFramePr>
            <p:nvPr/>
          </p:nvGraphicFramePr>
          <p:xfrm>
            <a:off x="3707904" y="4772428"/>
            <a:ext cx="1787252" cy="888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公式" r:id="rId9" imgW="837836" imgH="431613" progId="Equation.3">
                    <p:embed/>
                  </p:oleObj>
                </mc:Choice>
                <mc:Fallback>
                  <p:oleObj name="公式" r:id="rId9" imgW="83783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772428"/>
                          <a:ext cx="1787252" cy="88882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右箭头 59"/>
            <p:cNvSpPr>
              <a:spLocks noChangeArrowheads="1"/>
            </p:cNvSpPr>
            <p:nvPr/>
          </p:nvSpPr>
          <p:spPr bwMode="auto">
            <a:xfrm>
              <a:off x="3491880" y="49411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2" name="组合 66"/>
          <p:cNvGrpSpPr>
            <a:grpSpLocks/>
          </p:cNvGrpSpPr>
          <p:nvPr/>
        </p:nvGrpSpPr>
        <p:grpSpPr bwMode="auto">
          <a:xfrm>
            <a:off x="4859338" y="2995613"/>
            <a:ext cx="3024187" cy="793750"/>
            <a:chOff x="4932040" y="2995401"/>
            <a:chExt cx="3023387" cy="793639"/>
          </a:xfrm>
        </p:grpSpPr>
        <p:grpSp>
          <p:nvGrpSpPr>
            <p:cNvPr id="44047" name="组合 13"/>
            <p:cNvGrpSpPr>
              <a:grpSpLocks/>
            </p:cNvGrpSpPr>
            <p:nvPr/>
          </p:nvGrpSpPr>
          <p:grpSpPr bwMode="auto">
            <a:xfrm>
              <a:off x="5796136" y="2995401"/>
              <a:ext cx="2159291" cy="793639"/>
              <a:chOff x="5220072" y="4229885"/>
              <a:chExt cx="2404387" cy="915911"/>
            </a:xfrm>
          </p:grpSpPr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52" y="4277801"/>
                <a:ext cx="1863907" cy="8679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229885"/>
                <a:ext cx="720069" cy="91076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 sz="2000">
                    <a:noFill/>
                  </a:rPr>
                  <a:t> </a:t>
                </a:r>
              </a:p>
            </p:txBody>
          </p:sp>
        </p:grpSp>
        <p:sp>
          <p:nvSpPr>
            <p:cNvPr id="44048" name="矩形 65"/>
            <p:cNvSpPr>
              <a:spLocks noChangeArrowheads="1"/>
            </p:cNvSpPr>
            <p:nvPr/>
          </p:nvSpPr>
          <p:spPr bwMode="auto">
            <a:xfrm>
              <a:off x="4932040" y="3118753"/>
              <a:ext cx="906017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斜率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44043" name="矩形 68"/>
          <p:cNvSpPr>
            <a:spLocks noChangeArrowheads="1"/>
          </p:cNvSpPr>
          <p:nvPr/>
        </p:nvSpPr>
        <p:spPr bwMode="auto">
          <a:xfrm>
            <a:off x="638175" y="3870325"/>
            <a:ext cx="257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AB</a:t>
            </a:r>
            <a:r>
              <a:rPr lang="zh-CN" altLang="en-US" sz="2800" b="1">
                <a:solidFill>
                  <a:srgbClr val="000000"/>
                </a:solidFill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FF0000"/>
                </a:solidFill>
              </a:rPr>
              <a:t>相切</a:t>
            </a:r>
            <a:r>
              <a:rPr lang="zh-CN" altLang="en-US" sz="2800" b="1">
                <a:solidFill>
                  <a:srgbClr val="000000"/>
                </a:solidFill>
              </a:rPr>
              <a:t>于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endParaRPr lang="zh-CN" altLang="en-US" sz="2800"/>
          </a:p>
        </p:txBody>
      </p:sp>
      <p:grpSp>
        <p:nvGrpSpPr>
          <p:cNvPr id="44044" name="组合 72"/>
          <p:cNvGrpSpPr>
            <a:grpSpLocks/>
          </p:cNvGrpSpPr>
          <p:nvPr/>
        </p:nvGrpSpPr>
        <p:grpSpPr bwMode="auto">
          <a:xfrm>
            <a:off x="3276600" y="3860800"/>
            <a:ext cx="1800225" cy="523875"/>
            <a:chOff x="3275856" y="3861048"/>
            <a:chExt cx="1800200" cy="523220"/>
          </a:xfrm>
        </p:grpSpPr>
        <p:sp>
          <p:nvSpPr>
            <p:cNvPr id="44045" name="矩形 70"/>
            <p:cNvSpPr>
              <a:spLocks noChangeArrowheads="1"/>
            </p:cNvSpPr>
            <p:nvPr/>
          </p:nvSpPr>
          <p:spPr bwMode="auto">
            <a:xfrm>
              <a:off x="3352106" y="3861048"/>
              <a:ext cx="1723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斜率相等</a:t>
              </a:r>
              <a:endParaRPr lang="zh-CN" altLang="en-US"/>
            </a:p>
          </p:txBody>
        </p:sp>
        <p:sp>
          <p:nvSpPr>
            <p:cNvPr id="44046" name="右箭头 71"/>
            <p:cNvSpPr>
              <a:spLocks noChangeArrowheads="1"/>
            </p:cNvSpPr>
            <p:nvPr/>
          </p:nvSpPr>
          <p:spPr bwMode="auto">
            <a:xfrm>
              <a:off x="3275856" y="388047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3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040" grpId="0"/>
      <p:bldP spid="440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59" name="对象 2"/>
          <p:cNvGraphicFramePr>
            <a:graphicFrameLocks noChangeAspect="1"/>
          </p:cNvGraphicFramePr>
          <p:nvPr/>
        </p:nvGraphicFramePr>
        <p:xfrm>
          <a:off x="1258888" y="3141663"/>
          <a:ext cx="4321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2019300" imgH="419100" progId="Equation.3">
                  <p:embed/>
                </p:oleObj>
              </mc:Choice>
              <mc:Fallback>
                <p:oleObj name="公式" r:id="rId3" imgW="201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43211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2" name="矩形 7"/>
          <p:cNvSpPr>
            <a:spLocks noChangeArrowheads="1"/>
          </p:cNvSpPr>
          <p:nvPr/>
        </p:nvSpPr>
        <p:spPr bwMode="auto">
          <a:xfrm>
            <a:off x="3492500" y="4221163"/>
            <a:ext cx="51831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购买两种商品</a:t>
            </a:r>
            <a:r>
              <a:rPr lang="zh-CN" altLang="en-US" sz="2800" b="1"/>
              <a:t>费用</a:t>
            </a:r>
            <a:r>
              <a:rPr lang="zh-CN" altLang="zh-CN" sz="2800" b="1"/>
              <a:t>之比等于参数</a:t>
            </a:r>
            <a:r>
              <a:rPr lang="en-US" altLang="zh-CN" sz="2800" b="1" i="1"/>
              <a:t>α</a:t>
            </a:r>
            <a:r>
              <a:rPr lang="zh-CN" altLang="zh-CN" sz="2800" b="1"/>
              <a:t>与</a:t>
            </a:r>
            <a:r>
              <a:rPr lang="en-US" altLang="zh-CN" sz="2800" b="1" i="1"/>
              <a:t>β</a:t>
            </a:r>
            <a:r>
              <a:rPr lang="zh-CN" altLang="zh-CN" sz="2800" b="1"/>
              <a:t>之比，与商品价格无关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45063" name="矩形 8"/>
          <p:cNvSpPr>
            <a:spLocks noChangeArrowheads="1"/>
          </p:cNvSpPr>
          <p:nvPr/>
        </p:nvSpPr>
        <p:spPr bwMode="auto">
          <a:xfrm>
            <a:off x="1166813" y="5589588"/>
            <a:ext cx="6573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α</a:t>
            </a:r>
            <a:r>
              <a:rPr lang="en-US" altLang="zh-CN" sz="2800" b="1"/>
              <a:t>, </a:t>
            </a:r>
            <a:r>
              <a:rPr lang="en-US" altLang="zh-CN" sz="2800" b="1" i="1"/>
              <a:t>β </a:t>
            </a:r>
            <a:r>
              <a:rPr lang="en-US" altLang="zh-CN" sz="2800" b="1"/>
              <a:t>~ </a:t>
            </a:r>
            <a:r>
              <a:rPr lang="zh-CN" altLang="zh-CN" sz="2800" b="1"/>
              <a:t>两种商品效用</a:t>
            </a:r>
            <a:r>
              <a:rPr lang="zh-CN" altLang="en-US" sz="2800" b="1"/>
              <a:t>或</a:t>
            </a:r>
            <a:r>
              <a:rPr lang="zh-CN" altLang="zh-CN" sz="2800" b="1"/>
              <a:t>消费者偏爱的度量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2662238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aphicFrame>
        <p:nvGraphicFramePr>
          <p:cNvPr id="45065" name="对象 10"/>
          <p:cNvGraphicFramePr>
            <a:graphicFrameLocks noChangeAspect="1"/>
          </p:cNvGraphicFramePr>
          <p:nvPr/>
        </p:nvGraphicFramePr>
        <p:xfrm>
          <a:off x="1262063" y="1196975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196975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12"/>
          <p:cNvGraphicFramePr>
            <a:graphicFrameLocks noChangeAspect="1"/>
          </p:cNvGraphicFramePr>
          <p:nvPr/>
        </p:nvGraphicFramePr>
        <p:xfrm>
          <a:off x="5568950" y="1136650"/>
          <a:ext cx="20034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7" imgW="837836" imgH="431613" progId="Equation.3">
                  <p:embed/>
                </p:oleObj>
              </mc:Choice>
              <mc:Fallback>
                <p:oleObj name="公式" r:id="rId7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136650"/>
                        <a:ext cx="2003425" cy="1123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14"/>
          <p:cNvGraphicFramePr>
            <a:graphicFrameLocks noChangeAspect="1"/>
          </p:cNvGraphicFramePr>
          <p:nvPr/>
        </p:nvGraphicFramePr>
        <p:xfrm>
          <a:off x="1249363" y="2492375"/>
          <a:ext cx="46561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9" imgW="2260600" imgH="228600" progId="Equation.3">
                  <p:embed/>
                </p:oleObj>
              </mc:Choice>
              <mc:Fallback>
                <p:oleObj name="公式" r:id="rId9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492375"/>
                        <a:ext cx="4656137" cy="471488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8" name="组合 16"/>
          <p:cNvGrpSpPr>
            <a:grpSpLocks/>
          </p:cNvGrpSpPr>
          <p:nvPr/>
        </p:nvGrpSpPr>
        <p:grpSpPr bwMode="auto">
          <a:xfrm>
            <a:off x="4298950" y="1236663"/>
            <a:ext cx="863600" cy="768350"/>
            <a:chOff x="4298526" y="1236302"/>
            <a:chExt cx="864096" cy="768011"/>
          </a:xfrm>
        </p:grpSpPr>
        <p:sp>
          <p:nvSpPr>
            <p:cNvPr id="45075" name="右箭头 13"/>
            <p:cNvSpPr>
              <a:spLocks noChangeArrowheads="1"/>
            </p:cNvSpPr>
            <p:nvPr/>
          </p:nvSpPr>
          <p:spPr bwMode="auto">
            <a:xfrm>
              <a:off x="4427984" y="1697967"/>
              <a:ext cx="605181" cy="30634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TextBox 15"/>
            <p:cNvSpPr txBox="1">
              <a:spLocks noChangeArrowheads="1"/>
            </p:cNvSpPr>
            <p:nvPr/>
          </p:nvSpPr>
          <p:spPr bwMode="auto">
            <a:xfrm>
              <a:off x="4298526" y="123630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求解</a:t>
              </a:r>
            </a:p>
          </p:txBody>
        </p:sp>
      </p:grpSp>
      <p:grpSp>
        <p:nvGrpSpPr>
          <p:cNvPr id="45069" name="组合 18"/>
          <p:cNvGrpSpPr>
            <a:grpSpLocks/>
          </p:cNvGrpSpPr>
          <p:nvPr/>
        </p:nvGrpSpPr>
        <p:grpSpPr bwMode="auto">
          <a:xfrm>
            <a:off x="6156325" y="2708275"/>
            <a:ext cx="1319213" cy="1350963"/>
            <a:chOff x="6156175" y="2708920"/>
            <a:chExt cx="1320147" cy="1350150"/>
          </a:xfrm>
        </p:grpSpPr>
        <p:graphicFrame>
          <p:nvGraphicFramePr>
            <p:cNvPr id="45073" name="对象 4"/>
            <p:cNvGraphicFramePr>
              <a:graphicFrameLocks noChangeAspect="1"/>
            </p:cNvGraphicFramePr>
            <p:nvPr/>
          </p:nvGraphicFramePr>
          <p:xfrm>
            <a:off x="6156175" y="3068960"/>
            <a:ext cx="1320147" cy="99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公式" r:id="rId11" imgW="571252" imgH="431613" progId="Equation.3">
                    <p:embed/>
                  </p:oleObj>
                </mc:Choice>
                <mc:Fallback>
                  <p:oleObj name="公式" r:id="rId11" imgW="571252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5" y="3068960"/>
                          <a:ext cx="1320147" cy="99011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下箭头 17"/>
            <p:cNvSpPr>
              <a:spLocks noChangeArrowheads="1"/>
            </p:cNvSpPr>
            <p:nvPr/>
          </p:nvSpPr>
          <p:spPr bwMode="auto">
            <a:xfrm>
              <a:off x="6516216" y="2708920"/>
              <a:ext cx="484632" cy="21602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0" name="组合 20"/>
          <p:cNvGrpSpPr>
            <a:grpSpLocks/>
          </p:cNvGrpSpPr>
          <p:nvPr/>
        </p:nvGrpSpPr>
        <p:grpSpPr bwMode="auto">
          <a:xfrm>
            <a:off x="1382713" y="4217988"/>
            <a:ext cx="1676400" cy="1028700"/>
            <a:chOff x="1382201" y="4218516"/>
            <a:chExt cx="1677631" cy="1028686"/>
          </a:xfrm>
        </p:grpSpPr>
        <p:graphicFrame>
          <p:nvGraphicFramePr>
            <p:cNvPr id="45071" name="对象 6"/>
            <p:cNvGraphicFramePr>
              <a:graphicFrameLocks noChangeAspect="1"/>
            </p:cNvGraphicFramePr>
            <p:nvPr/>
          </p:nvGraphicFramePr>
          <p:xfrm>
            <a:off x="1619672" y="4218516"/>
            <a:ext cx="1440160" cy="1028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公式" r:id="rId13" imgW="596900" imgH="431800" progId="Equation.3">
                    <p:embed/>
                  </p:oleObj>
                </mc:Choice>
                <mc:Fallback>
                  <p:oleObj name="公式" r:id="rId13" imgW="596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218516"/>
                          <a:ext cx="1440160" cy="1028686"/>
                        </a:xfrm>
                        <a:prstGeom prst="rect">
                          <a:avLst/>
                        </a:prstGeom>
                        <a:solidFill>
                          <a:srgbClr val="C2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右箭头 19"/>
            <p:cNvSpPr>
              <a:spLocks noChangeArrowheads="1"/>
            </p:cNvSpPr>
            <p:nvPr/>
          </p:nvSpPr>
          <p:spPr bwMode="auto">
            <a:xfrm>
              <a:off x="1382201" y="4414906"/>
              <a:ext cx="165463" cy="59827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3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ChangeArrowheads="1"/>
          </p:cNvSpPr>
          <p:nvPr/>
        </p:nvSpPr>
        <p:spPr bwMode="auto">
          <a:xfrm>
            <a:off x="1616075" y="617538"/>
            <a:ext cx="3243263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效用最大化模型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46083" name="矩形 2"/>
          <p:cNvSpPr>
            <a:spLocks noChangeArrowheads="1"/>
          </p:cNvSpPr>
          <p:nvPr/>
        </p:nvSpPr>
        <p:spPr bwMode="auto">
          <a:xfrm>
            <a:off x="5322888" y="728663"/>
            <a:ext cx="2549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推广到</a:t>
            </a:r>
            <a:r>
              <a:rPr lang="en-US" altLang="zh-CN" sz="2800" b="1" i="1"/>
              <a:t>n</a:t>
            </a:r>
            <a:r>
              <a:rPr lang="zh-CN" altLang="zh-CN" sz="2800" b="1"/>
              <a:t>种商品</a:t>
            </a:r>
            <a:endParaRPr lang="zh-CN" altLang="en-US" sz="2800" b="1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395288" y="2205038"/>
            <a:ext cx="4551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en-US" altLang="zh-CN" sz="2800" b="1" i="1"/>
              <a:t> p</a:t>
            </a:r>
            <a:r>
              <a:rPr lang="en-US" altLang="zh-CN" sz="2800" b="1" i="1" baseline="-25000"/>
              <a:t>n </a:t>
            </a:r>
            <a:r>
              <a:rPr lang="en-US" altLang="zh-CN" sz="2800" b="1" i="1"/>
              <a:t>~ n</a:t>
            </a:r>
            <a:r>
              <a:rPr lang="zh-CN" altLang="zh-CN" sz="2800" b="1"/>
              <a:t>种商品单价</a:t>
            </a:r>
            <a:endParaRPr lang="zh-CN" altLang="en-US" sz="2800" b="1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6" name="对象 6"/>
          <p:cNvGraphicFramePr>
            <a:graphicFrameLocks noChangeAspect="1"/>
          </p:cNvGraphicFramePr>
          <p:nvPr/>
        </p:nvGraphicFramePr>
        <p:xfrm>
          <a:off x="468313" y="3213100"/>
          <a:ext cx="2501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1257300" imgH="660400" progId="Equation.3">
                  <p:embed/>
                </p:oleObj>
              </mc:Choice>
              <mc:Fallback>
                <p:oleObj name="公式" r:id="rId3" imgW="1257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2501900" cy="1308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8" name="对象 8"/>
          <p:cNvGraphicFramePr>
            <a:graphicFrameLocks noChangeAspect="1"/>
          </p:cNvGraphicFramePr>
          <p:nvPr/>
        </p:nvGraphicFramePr>
        <p:xfrm>
          <a:off x="4067175" y="3344863"/>
          <a:ext cx="47815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2159000" imgH="431800" progId="Equation.3">
                  <p:embed/>
                </p:oleObj>
              </mc:Choice>
              <mc:Fallback>
                <p:oleObj name="公式" r:id="rId5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44863"/>
                        <a:ext cx="4781550" cy="947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矩形 10"/>
          <p:cNvSpPr>
            <a:spLocks noChangeArrowheads="1"/>
          </p:cNvSpPr>
          <p:nvPr/>
        </p:nvSpPr>
        <p:spPr bwMode="auto">
          <a:xfrm>
            <a:off x="539750" y="5281613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各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种商品</a:t>
            </a:r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单位金额的边际效用相等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时效用函数最大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.</a:t>
            </a:r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090" name="矩形 11"/>
          <p:cNvSpPr>
            <a:spLocks noChangeArrowheads="1"/>
          </p:cNvSpPr>
          <p:nvPr/>
        </p:nvSpPr>
        <p:spPr bwMode="auto">
          <a:xfrm>
            <a:off x="5003800" y="2205038"/>
            <a:ext cx="296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s ~ 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准备付出的钱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4814888" y="1506538"/>
            <a:ext cx="410527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/>
              <a:t>U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~</a:t>
            </a:r>
            <a:r>
              <a:rPr lang="zh-CN" altLang="zh-CN" sz="2800" b="1" dirty="0">
                <a:solidFill>
                  <a:srgbClr val="000000"/>
                </a:solidFill>
              </a:rPr>
              <a:t>效用函数</a:t>
            </a:r>
            <a:endParaRPr lang="zh-CN" altLang="en-US" dirty="0"/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503238" y="1506538"/>
            <a:ext cx="4254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en-US" altLang="zh-CN" sz="2800" b="1" i="1"/>
              <a:t> x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cs typeface="Times New Roman" pitchFamily="18" charset="0"/>
              </a:rPr>
              <a:t>~</a:t>
            </a:r>
            <a:r>
              <a:rPr lang="zh-CN" altLang="zh-CN" sz="2800" b="1"/>
              <a:t>购买</a:t>
            </a:r>
            <a:r>
              <a:rPr lang="zh-CN" altLang="en-US" sz="2800" b="1">
                <a:cs typeface="Times New Roman" pitchFamily="18" charset="0"/>
              </a:rPr>
              <a:t>商品数量</a:t>
            </a:r>
          </a:p>
        </p:txBody>
      </p:sp>
      <p:grpSp>
        <p:nvGrpSpPr>
          <p:cNvPr id="46093" name="组合 15"/>
          <p:cNvGrpSpPr>
            <a:grpSpLocks/>
          </p:cNvGrpSpPr>
          <p:nvPr/>
        </p:nvGrpSpPr>
        <p:grpSpPr bwMode="auto">
          <a:xfrm>
            <a:off x="3059113" y="3213100"/>
            <a:ext cx="865187" cy="768350"/>
            <a:chOff x="4298526" y="1236302"/>
            <a:chExt cx="864096" cy="768011"/>
          </a:xfrm>
        </p:grpSpPr>
        <p:sp>
          <p:nvSpPr>
            <p:cNvPr id="46097" name="右箭头 16"/>
            <p:cNvSpPr>
              <a:spLocks noChangeArrowheads="1"/>
            </p:cNvSpPr>
            <p:nvPr/>
          </p:nvSpPr>
          <p:spPr bwMode="auto">
            <a:xfrm>
              <a:off x="4427984" y="1697967"/>
              <a:ext cx="605181" cy="30634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TextBox 17"/>
            <p:cNvSpPr txBox="1">
              <a:spLocks noChangeArrowheads="1"/>
            </p:cNvSpPr>
            <p:nvPr/>
          </p:nvSpPr>
          <p:spPr bwMode="auto">
            <a:xfrm>
              <a:off x="4298526" y="123630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求解</a:t>
              </a:r>
            </a:p>
          </p:txBody>
        </p:sp>
      </p:grpSp>
      <p:grpSp>
        <p:nvGrpSpPr>
          <p:cNvPr id="46094" name="组合 19"/>
          <p:cNvGrpSpPr>
            <a:grpSpLocks/>
          </p:cNvGrpSpPr>
          <p:nvPr/>
        </p:nvGrpSpPr>
        <p:grpSpPr bwMode="auto">
          <a:xfrm>
            <a:off x="5867400" y="4437063"/>
            <a:ext cx="2970213" cy="606425"/>
            <a:chOff x="5868144" y="4437112"/>
            <a:chExt cx="2969083" cy="605681"/>
          </a:xfrm>
        </p:grpSpPr>
        <p:sp>
          <p:nvSpPr>
            <p:cNvPr id="46095" name="矩形 9"/>
            <p:cNvSpPr>
              <a:spLocks noChangeArrowheads="1"/>
            </p:cNvSpPr>
            <p:nvPr/>
          </p:nvSpPr>
          <p:spPr bwMode="auto">
            <a:xfrm>
              <a:off x="5868144" y="4581128"/>
              <a:ext cx="2969083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单位金额的边际效用</a:t>
              </a:r>
              <a:endParaRPr lang="zh-CN" altLang="en-US" b="1"/>
            </a:p>
          </p:txBody>
        </p:sp>
        <p:sp>
          <p:nvSpPr>
            <p:cNvPr id="46096" name="上箭头 18"/>
            <p:cNvSpPr>
              <a:spLocks noChangeArrowheads="1"/>
            </p:cNvSpPr>
            <p:nvPr/>
          </p:nvSpPr>
          <p:spPr bwMode="auto">
            <a:xfrm>
              <a:off x="7949639" y="4437112"/>
              <a:ext cx="404245" cy="1440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8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9" grpId="0"/>
      <p:bldP spid="46090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2570163" y="620713"/>
            <a:ext cx="45116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效用最大化模型的应用 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8865" y="1396365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 smtClean="0"/>
              <a:t>怎样</a:t>
            </a:r>
            <a:r>
              <a:rPr lang="zh-CN" altLang="zh-CN" sz="2800" b="1" dirty="0"/>
              <a:t>才能“不买贵的，只买对的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  <p:sp>
        <p:nvSpPr>
          <p:cNvPr id="47108" name="矩形 6"/>
          <p:cNvSpPr>
            <a:spLocks noChangeArrowheads="1"/>
          </p:cNvSpPr>
          <p:nvPr/>
        </p:nvSpPr>
        <p:spPr bwMode="auto">
          <a:xfrm>
            <a:off x="1420813" y="2133600"/>
            <a:ext cx="7237412" cy="11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03213" eaLnBrk="0" hangingPunct="0">
              <a:lnSpc>
                <a:spcPts val="41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草莓、芒果和桔子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每千克价格</a:t>
            </a:r>
            <a:r>
              <a:rPr lang="zh-CN" altLang="en-US" sz="2800" b="1" dirty="0">
                <a:solidFill>
                  <a:srgbClr val="000000"/>
                </a:solidFill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</a:rPr>
              <a:t>15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元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,10</a:t>
            </a:r>
            <a:r>
              <a:rPr lang="zh-CN" altLang="en-US" sz="2800" b="1" dirty="0">
                <a:solidFill>
                  <a:srgbClr val="000000"/>
                </a:solidFill>
              </a:rPr>
              <a:t>元和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准备花</a:t>
            </a:r>
            <a:r>
              <a:rPr lang="en-US" altLang="zh-CN" sz="2800" b="1" dirty="0">
                <a:solidFill>
                  <a:srgbClr val="000000"/>
                </a:solidFill>
              </a:rPr>
              <a:t>100</a:t>
            </a:r>
            <a:r>
              <a:rPr lang="zh-CN" altLang="en-US" sz="2800" b="1" dirty="0">
                <a:solidFill>
                  <a:srgbClr val="000000"/>
                </a:solidFill>
              </a:rPr>
              <a:t>元采购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怎样分配这笔钱？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0" name="对象 8"/>
          <p:cNvGraphicFramePr>
            <a:graphicFrameLocks noChangeAspect="1"/>
          </p:cNvGraphicFramePr>
          <p:nvPr/>
        </p:nvGraphicFramePr>
        <p:xfrm>
          <a:off x="3717925" y="4165600"/>
          <a:ext cx="46847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3" imgW="2273300" imgH="444500" progId="Equation.3">
                  <p:embed/>
                </p:oleObj>
              </mc:Choice>
              <mc:Fallback>
                <p:oleObj name="公式" r:id="rId3" imgW="2273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165600"/>
                        <a:ext cx="46847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9"/>
          <p:cNvGraphicFramePr>
            <a:graphicFrameLocks noChangeAspect="1"/>
          </p:cNvGraphicFramePr>
          <p:nvPr/>
        </p:nvGraphicFramePr>
        <p:xfrm>
          <a:off x="8091488" y="600075"/>
          <a:ext cx="739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Clip" r:id="rId5" imgW="784762" imgH="777307" progId="MS_ClipArt_Gallery.2">
                  <p:embed/>
                </p:oleObj>
              </mc:Choice>
              <mc:Fallback>
                <p:oleObj name="Clip" r:id="rId5" imgW="784762" imgH="77730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600075"/>
                        <a:ext cx="7397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矩形 10"/>
          <p:cNvSpPr>
            <a:spLocks noChangeArrowheads="1"/>
          </p:cNvSpPr>
          <p:nvPr/>
        </p:nvSpPr>
        <p:spPr bwMode="auto">
          <a:xfrm>
            <a:off x="1547813" y="3338513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3 </a:t>
            </a:r>
            <a:r>
              <a:rPr lang="en-US" altLang="zh-CN" sz="2800" b="1"/>
              <a:t>~ 3</a:t>
            </a:r>
            <a:r>
              <a:rPr lang="zh-CN" altLang="zh-CN" sz="2800" b="1"/>
              <a:t>种水果价格</a:t>
            </a:r>
            <a:endParaRPr lang="zh-CN" altLang="en-US" sz="2800" b="1"/>
          </a:p>
        </p:txBody>
      </p:sp>
      <p:sp>
        <p:nvSpPr>
          <p:cNvPr id="47113" name="TextBox 12"/>
          <p:cNvSpPr txBox="1">
            <a:spLocks noChangeArrowheads="1"/>
          </p:cNvSpPr>
          <p:nvPr/>
        </p:nvSpPr>
        <p:spPr bwMode="auto">
          <a:xfrm>
            <a:off x="381000" y="2278063"/>
            <a:ext cx="962025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问题</a:t>
            </a:r>
          </a:p>
        </p:txBody>
      </p:sp>
      <p:sp>
        <p:nvSpPr>
          <p:cNvPr id="47114" name="TextBox 13"/>
          <p:cNvSpPr txBox="1">
            <a:spLocks noChangeArrowheads="1"/>
          </p:cNvSpPr>
          <p:nvPr/>
        </p:nvSpPr>
        <p:spPr bwMode="auto">
          <a:xfrm>
            <a:off x="381000" y="3357563"/>
            <a:ext cx="962025" cy="5222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分析</a:t>
            </a:r>
          </a:p>
        </p:txBody>
      </p:sp>
      <p:sp>
        <p:nvSpPr>
          <p:cNvPr id="47115" name="矩形 14"/>
          <p:cNvSpPr>
            <a:spLocks noChangeArrowheads="1"/>
          </p:cNvSpPr>
          <p:nvPr/>
        </p:nvSpPr>
        <p:spPr bwMode="auto">
          <a:xfrm>
            <a:off x="5580063" y="3265488"/>
            <a:ext cx="325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~ </a:t>
            </a:r>
            <a:r>
              <a:rPr lang="zh-CN" altLang="zh-CN" sz="2800" b="1"/>
              <a:t>购买数量</a:t>
            </a:r>
            <a:endParaRPr lang="zh-CN" altLang="en-US" sz="2800" b="1"/>
          </a:p>
        </p:txBody>
      </p:sp>
      <p:sp>
        <p:nvSpPr>
          <p:cNvPr id="47116" name="矩形 16"/>
          <p:cNvSpPr>
            <a:spLocks noChangeArrowheads="1"/>
          </p:cNvSpPr>
          <p:nvPr/>
        </p:nvSpPr>
        <p:spPr bwMode="auto">
          <a:xfrm>
            <a:off x="611188" y="4365625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效用最大化模型</a:t>
            </a:r>
          </a:p>
        </p:txBody>
      </p:sp>
      <p:sp>
        <p:nvSpPr>
          <p:cNvPr id="47117" name="矩形 18"/>
          <p:cNvSpPr>
            <a:spLocks noChangeArrowheads="1"/>
          </p:cNvSpPr>
          <p:nvPr/>
        </p:nvSpPr>
        <p:spPr bwMode="auto">
          <a:xfrm>
            <a:off x="842963" y="5373688"/>
            <a:ext cx="7850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需</a:t>
            </a:r>
            <a:r>
              <a:rPr lang="zh-CN" altLang="zh-CN" sz="2800" b="1"/>
              <a:t>确定</a:t>
            </a:r>
            <a:r>
              <a:rPr lang="en-US" altLang="zh-CN" sz="2800" b="1"/>
              <a:t>3</a:t>
            </a:r>
            <a:r>
              <a:rPr lang="zh-CN" altLang="zh-CN" sz="2800" b="1"/>
              <a:t>种水果的</a:t>
            </a:r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zh-CN" sz="2800" b="1"/>
              <a:t>或边际效用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124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108" grpId="0"/>
      <p:bldP spid="47112" grpId="0"/>
      <p:bldP spid="47113" grpId="0" animBg="1"/>
      <p:bldP spid="47114" grpId="0" animBg="1"/>
      <p:bldP spid="47115" grpId="0"/>
      <p:bldP spid="47116" grpId="0"/>
      <p:bldP spid="47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3"/>
          <p:cNvSpPr>
            <a:spLocks noChangeArrowheads="1"/>
          </p:cNvSpPr>
          <p:nvPr/>
        </p:nvSpPr>
        <p:spPr bwMode="auto">
          <a:xfrm>
            <a:off x="1004888" y="1460500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确定</a:t>
            </a:r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zh-CN" sz="2800" b="1">
                <a:solidFill>
                  <a:srgbClr val="000000"/>
                </a:solidFill>
              </a:rPr>
              <a:t>或边际效用</a:t>
            </a:r>
            <a:r>
              <a:rPr lang="zh-CN" altLang="en-US" sz="2800" b="1">
                <a:solidFill>
                  <a:srgbClr val="000000"/>
                </a:solidFill>
              </a:rPr>
              <a:t>的办法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4075" y="215265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采用现成的效用函数表达式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39750" y="2133600"/>
            <a:ext cx="1262063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办法一</a:t>
            </a:r>
            <a:endParaRPr lang="zh-CN" altLang="en-US" sz="2800" b="1" dirty="0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5" name="对象 8"/>
          <p:cNvGraphicFramePr>
            <a:graphicFrameLocks noChangeAspect="1"/>
          </p:cNvGraphicFramePr>
          <p:nvPr/>
        </p:nvGraphicFramePr>
        <p:xfrm>
          <a:off x="1195388" y="2781300"/>
          <a:ext cx="68897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3" imgW="2743200" imgH="241300" progId="Equation.3">
                  <p:embed/>
                </p:oleObj>
              </mc:Choice>
              <mc:Fallback>
                <p:oleObj name="公式" r:id="rId3" imgW="274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781300"/>
                        <a:ext cx="68897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7" name="对象 12"/>
          <p:cNvGraphicFramePr>
            <a:graphicFrameLocks noChangeAspect="1"/>
          </p:cNvGraphicFramePr>
          <p:nvPr/>
        </p:nvGraphicFramePr>
        <p:xfrm>
          <a:off x="539750" y="3573463"/>
          <a:ext cx="41767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5" imgW="2273300" imgH="444500" progId="Equation.3">
                  <p:embed/>
                </p:oleObj>
              </mc:Choice>
              <mc:Fallback>
                <p:oleObj name="公式" r:id="rId5" imgW="2273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41767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矩形 13"/>
          <p:cNvSpPr>
            <a:spLocks noChangeArrowheads="1"/>
          </p:cNvSpPr>
          <p:nvPr/>
        </p:nvSpPr>
        <p:spPr bwMode="auto">
          <a:xfrm>
            <a:off x="5381625" y="4149725"/>
            <a:ext cx="3006725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按照</a:t>
            </a:r>
            <a:r>
              <a:rPr lang="en-US" altLang="zh-CN" b="1"/>
              <a:t> </a:t>
            </a:r>
            <a:r>
              <a:rPr lang="en-US" altLang="zh-CN" b="1" i="1"/>
              <a:t>α</a:t>
            </a:r>
            <a:r>
              <a:rPr lang="en-US" altLang="zh-CN" b="1"/>
              <a:t>:</a:t>
            </a:r>
            <a:r>
              <a:rPr lang="en-US" altLang="zh-CN" b="1" i="1"/>
              <a:t>β</a:t>
            </a:r>
            <a:r>
              <a:rPr lang="en-US" altLang="zh-CN" b="1"/>
              <a:t>:</a:t>
            </a:r>
            <a:r>
              <a:rPr lang="en-US" altLang="zh-CN" b="1" i="1"/>
              <a:t>γ </a:t>
            </a:r>
            <a:r>
              <a:rPr lang="zh-CN" altLang="zh-CN" b="1"/>
              <a:t>分配</a:t>
            </a:r>
            <a:r>
              <a:rPr lang="en-US" altLang="zh-CN" b="1"/>
              <a:t>100</a:t>
            </a:r>
            <a:r>
              <a:rPr lang="zh-CN" altLang="zh-CN" b="1"/>
              <a:t>元</a:t>
            </a:r>
            <a:endParaRPr lang="zh-CN" altLang="en-US" b="1"/>
          </a:p>
        </p:txBody>
      </p:sp>
      <p:sp>
        <p:nvSpPr>
          <p:cNvPr id="48139" name="矩形 15"/>
          <p:cNvSpPr>
            <a:spLocks noChangeArrowheads="1"/>
          </p:cNvSpPr>
          <p:nvPr/>
        </p:nvSpPr>
        <p:spPr bwMode="auto">
          <a:xfrm>
            <a:off x="755576" y="5589588"/>
            <a:ext cx="792088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60</a:t>
            </a:r>
            <a:r>
              <a:rPr lang="zh-CN" altLang="zh-CN" sz="2800" b="1" dirty="0"/>
              <a:t>元买</a:t>
            </a:r>
            <a:r>
              <a:rPr lang="en-US" altLang="zh-CN" sz="2800" b="1" dirty="0" smtClean="0"/>
              <a:t>4kg</a:t>
            </a:r>
            <a:r>
              <a:rPr lang="zh-CN" altLang="zh-CN" sz="2800" b="1" dirty="0" smtClean="0"/>
              <a:t>草莓</a:t>
            </a:r>
            <a:r>
              <a:rPr lang="en-US" altLang="zh-CN" sz="2800" b="1" dirty="0"/>
              <a:t>, 10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斤</a:t>
            </a:r>
            <a:r>
              <a:rPr lang="en-US" altLang="zh-CN" sz="2800" b="1" dirty="0" smtClean="0"/>
              <a:t>kg</a:t>
            </a:r>
            <a:r>
              <a:rPr lang="zh-CN" altLang="zh-CN" sz="2800" b="1" dirty="0" smtClean="0"/>
              <a:t>芒果</a:t>
            </a:r>
            <a:r>
              <a:rPr lang="en-US" altLang="zh-CN" sz="2800" b="1" dirty="0"/>
              <a:t>, 30</a:t>
            </a:r>
            <a:r>
              <a:rPr lang="zh-CN" altLang="zh-CN" sz="2800" b="1" dirty="0"/>
              <a:t>元买</a:t>
            </a:r>
            <a:r>
              <a:rPr lang="en-US" altLang="zh-CN" sz="2800" b="1" dirty="0" smtClean="0"/>
              <a:t>6kg</a:t>
            </a:r>
            <a:r>
              <a:rPr lang="zh-CN" altLang="zh-CN" sz="2800" b="1" dirty="0" smtClean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8140" name="矩形 18"/>
          <p:cNvSpPr>
            <a:spLocks noChangeArrowheads="1"/>
          </p:cNvSpPr>
          <p:nvPr/>
        </p:nvSpPr>
        <p:spPr bwMode="auto">
          <a:xfrm>
            <a:off x="611188" y="4797425"/>
            <a:ext cx="360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zh-CN" sz="2800" b="1">
                <a:solidFill>
                  <a:srgbClr val="000000"/>
                </a:solidFill>
              </a:rPr>
              <a:t>种水果的效用或偏爱</a:t>
            </a:r>
            <a:endParaRPr lang="zh-CN" altLang="en-US"/>
          </a:p>
        </p:txBody>
      </p:sp>
      <p:grpSp>
        <p:nvGrpSpPr>
          <p:cNvPr id="48141" name="组合 21"/>
          <p:cNvGrpSpPr>
            <a:grpSpLocks/>
          </p:cNvGrpSpPr>
          <p:nvPr/>
        </p:nvGrpSpPr>
        <p:grpSpPr bwMode="auto">
          <a:xfrm>
            <a:off x="4932363" y="3573463"/>
            <a:ext cx="3940175" cy="555625"/>
            <a:chOff x="4932040" y="3573016"/>
            <a:chExt cx="3940080" cy="556640"/>
          </a:xfrm>
        </p:grpSpPr>
        <p:graphicFrame>
          <p:nvGraphicFramePr>
            <p:cNvPr id="48145" name="对象 11"/>
            <p:cNvGraphicFramePr>
              <a:graphicFrameLocks noChangeAspect="1"/>
            </p:cNvGraphicFramePr>
            <p:nvPr/>
          </p:nvGraphicFramePr>
          <p:xfrm>
            <a:off x="5148064" y="3573016"/>
            <a:ext cx="3724056" cy="51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name="公式" r:id="rId7" imgW="1651000" imgH="228600" progId="Equation.3">
                    <p:embed/>
                  </p:oleObj>
                </mc:Choice>
                <mc:Fallback>
                  <p:oleObj name="公式" r:id="rId7" imgW="165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3573016"/>
                          <a:ext cx="3724056" cy="51663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6" name="右箭头 19"/>
            <p:cNvSpPr>
              <a:spLocks noChangeArrowheads="1"/>
            </p:cNvSpPr>
            <p:nvPr/>
          </p:nvSpPr>
          <p:spPr bwMode="auto">
            <a:xfrm>
              <a:off x="4932040" y="3645024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2" name="组合 22"/>
          <p:cNvGrpSpPr>
            <a:grpSpLocks/>
          </p:cNvGrpSpPr>
          <p:nvPr/>
        </p:nvGrpSpPr>
        <p:grpSpPr bwMode="auto">
          <a:xfrm>
            <a:off x="4572000" y="4797425"/>
            <a:ext cx="3835400" cy="544513"/>
            <a:chOff x="4572000" y="4899943"/>
            <a:chExt cx="3835594" cy="545281"/>
          </a:xfrm>
        </p:grpSpPr>
        <p:sp>
          <p:nvSpPr>
            <p:cNvPr id="48143" name="矩形 16"/>
            <p:cNvSpPr>
              <a:spLocks noChangeArrowheads="1"/>
            </p:cNvSpPr>
            <p:nvPr/>
          </p:nvSpPr>
          <p:spPr bwMode="auto">
            <a:xfrm>
              <a:off x="4735186" y="4899943"/>
              <a:ext cx="3672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α</a:t>
              </a:r>
              <a:r>
                <a:rPr lang="en-US" altLang="zh-CN" sz="2800" b="1"/>
                <a:t>=6/10</a:t>
              </a:r>
              <a:r>
                <a:rPr lang="en-US" altLang="zh-CN" sz="2800" b="1" i="1"/>
                <a:t>, β</a:t>
              </a:r>
              <a:r>
                <a:rPr lang="en-US" altLang="zh-CN" sz="2800" b="1"/>
                <a:t>=1/10</a:t>
              </a:r>
              <a:r>
                <a:rPr lang="en-US" altLang="zh-CN" sz="2800" b="1" i="1"/>
                <a:t>, γ</a:t>
              </a:r>
              <a:r>
                <a:rPr lang="en-US" altLang="zh-CN" sz="2800" b="1"/>
                <a:t>=3/10</a:t>
              </a:r>
              <a:endParaRPr lang="zh-CN" altLang="en-US" sz="2800" b="1"/>
            </a:p>
          </p:txBody>
        </p:sp>
        <p:sp>
          <p:nvSpPr>
            <p:cNvPr id="48144" name="右箭头 20"/>
            <p:cNvSpPr>
              <a:spLocks noChangeArrowheads="1"/>
            </p:cNvSpPr>
            <p:nvPr/>
          </p:nvSpPr>
          <p:spPr bwMode="auto">
            <a:xfrm>
              <a:off x="4572000" y="496059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430837" y="692696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 smtClean="0"/>
              <a:t>怎样</a:t>
            </a:r>
            <a:r>
              <a:rPr lang="zh-CN" altLang="zh-CN" sz="2800" b="1" dirty="0"/>
              <a:t>才能“不买贵的，只买对的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36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6" grpId="0"/>
      <p:bldP spid="7" grpId="0" animBg="1"/>
      <p:bldP spid="48138" grpId="0" animBg="1"/>
      <p:bldP spid="48139" grpId="0" animBg="1"/>
      <p:bldP spid="48140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579438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效用函数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539750" y="1773238"/>
            <a:ext cx="8208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吃</a:t>
            </a:r>
            <a:r>
              <a:rPr lang="en-US" altLang="zh-CN" sz="2800" b="1" i="1"/>
              <a:t>x</a:t>
            </a:r>
            <a:r>
              <a:rPr lang="zh-CN" altLang="zh-CN" sz="2800" b="1"/>
              <a:t>片面包获得的满足程度</a:t>
            </a:r>
            <a:r>
              <a:rPr lang="en-US" altLang="zh-CN" sz="2800" b="1"/>
              <a:t>(</a:t>
            </a:r>
            <a:r>
              <a:rPr lang="zh-CN" altLang="zh-CN" sz="2800" b="1"/>
              <a:t>面包产生的效用</a:t>
            </a:r>
            <a:r>
              <a:rPr lang="en-US" altLang="zh-CN" sz="2800" b="1"/>
              <a:t>).</a:t>
            </a:r>
            <a:endParaRPr lang="zh-CN" altLang="en-US" sz="2800" b="1"/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468313" y="2366963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△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 -U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-1) ~ </a:t>
            </a:r>
            <a:r>
              <a:rPr lang="zh-CN" altLang="zh-CN" sz="2800" b="1"/>
              <a:t>吃</a:t>
            </a:r>
            <a:r>
              <a:rPr lang="en-US" altLang="zh-CN" sz="2800" b="1"/>
              <a:t>1</a:t>
            </a:r>
            <a:r>
              <a:rPr lang="zh-CN" altLang="zh-CN" sz="2800" b="1"/>
              <a:t>片面包所产生效用的增量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92320"/>
              </p:ext>
            </p:extLst>
          </p:nvPr>
        </p:nvGraphicFramePr>
        <p:xfrm>
          <a:off x="533400" y="3068638"/>
          <a:ext cx="8142287" cy="10810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2449"/>
                <a:gridCol w="503989"/>
                <a:gridCol w="647986"/>
                <a:gridCol w="647986"/>
                <a:gridCol w="719984"/>
                <a:gridCol w="647986"/>
                <a:gridCol w="635307"/>
                <a:gridCol w="679320"/>
                <a:gridCol w="679320"/>
                <a:gridCol w="679320"/>
                <a:gridCol w="566659"/>
                <a:gridCol w="791981"/>
              </a:tblGrid>
              <a:tr h="360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△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79" name="矩形 6"/>
          <p:cNvSpPr>
            <a:spLocks noChangeArrowheads="1"/>
          </p:cNvSpPr>
          <p:nvPr/>
        </p:nvSpPr>
        <p:spPr bwMode="auto">
          <a:xfrm>
            <a:off x="3492500" y="4581525"/>
            <a:ext cx="489585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zh-CN" sz="2800" b="1"/>
              <a:t>递增</a:t>
            </a:r>
            <a:r>
              <a:rPr lang="en-US" altLang="zh-CN" sz="2800" b="1"/>
              <a:t>, </a:t>
            </a:r>
            <a:r>
              <a:rPr lang="zh-CN" altLang="zh-CN" sz="2800" b="1"/>
              <a:t>增长</a:t>
            </a:r>
            <a:r>
              <a:rPr lang="zh-CN" altLang="en-US" sz="2800" b="1"/>
              <a:t>渐</a:t>
            </a:r>
            <a:r>
              <a:rPr lang="zh-CN" altLang="zh-CN" sz="2800" b="1"/>
              <a:t>慢</a:t>
            </a:r>
            <a:r>
              <a:rPr lang="en-US" altLang="zh-CN" sz="2800" b="1"/>
              <a:t>, </a:t>
            </a:r>
            <a:r>
              <a:rPr lang="zh-CN" altLang="zh-CN" sz="2800" b="1"/>
              <a:t>曲线上凸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/>
          <p:nvPr/>
        </p:nvSpPr>
        <p:spPr>
          <a:xfrm>
            <a:off x="3492500" y="5661025"/>
            <a:ext cx="41465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△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)≥0, </a:t>
            </a:r>
            <a:r>
              <a:rPr lang="zh-CN" altLang="zh-CN" sz="2800" b="1" dirty="0"/>
              <a:t>递减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曲线</a:t>
            </a:r>
            <a:r>
              <a:rPr lang="zh-CN" altLang="en-US" sz="2800" b="1" dirty="0"/>
              <a:t>下降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0781" name="矩形 8"/>
          <p:cNvSpPr>
            <a:spLocks noChangeArrowheads="1"/>
          </p:cNvSpPr>
          <p:nvPr/>
        </p:nvSpPr>
        <p:spPr bwMode="auto">
          <a:xfrm>
            <a:off x="2662238" y="639763"/>
            <a:ext cx="54387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/>
              <a:t>定量</a:t>
            </a:r>
            <a:r>
              <a:rPr lang="zh-CN" altLang="en-US" sz="2800" b="1"/>
              <a:t>描述</a:t>
            </a:r>
            <a:r>
              <a:rPr lang="zh-CN" altLang="zh-CN" sz="2800" b="1"/>
              <a:t>吃</a:t>
            </a:r>
            <a:r>
              <a:rPr lang="zh-CN" altLang="en-US" sz="2800" b="1"/>
              <a:t>下</a:t>
            </a:r>
            <a:r>
              <a:rPr lang="zh-CN" altLang="zh-CN" sz="2800" b="1"/>
              <a:t>面包</a:t>
            </a:r>
            <a:r>
              <a:rPr lang="zh-CN" altLang="en-US" sz="2800" b="1"/>
              <a:t>、缓解饥饿、</a:t>
            </a:r>
            <a:r>
              <a:rPr lang="zh-CN" altLang="zh-CN" sz="2800" b="1"/>
              <a:t>满足</a:t>
            </a:r>
            <a:r>
              <a:rPr lang="zh-CN" altLang="en-US" sz="2800" b="1"/>
              <a:t>生理和心理需求程度</a:t>
            </a:r>
            <a:r>
              <a:rPr lang="zh-CN" altLang="zh-CN" sz="2800" b="1"/>
              <a:t>的变化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30782" name="组合 136"/>
          <p:cNvGrpSpPr>
            <a:grpSpLocks/>
          </p:cNvGrpSpPr>
          <p:nvPr/>
        </p:nvGrpSpPr>
        <p:grpSpPr bwMode="auto">
          <a:xfrm>
            <a:off x="830263" y="4313238"/>
            <a:ext cx="2565400" cy="1300162"/>
            <a:chOff x="830263" y="4313238"/>
            <a:chExt cx="2482850" cy="1223962"/>
          </a:xfrm>
        </p:grpSpPr>
        <p:grpSp>
          <p:nvGrpSpPr>
            <p:cNvPr id="30840" name="组合 132"/>
            <p:cNvGrpSpPr>
              <a:grpSpLocks/>
            </p:cNvGrpSpPr>
            <p:nvPr/>
          </p:nvGrpSpPr>
          <p:grpSpPr bwMode="auto">
            <a:xfrm>
              <a:off x="830263" y="4313238"/>
              <a:ext cx="2482850" cy="1223962"/>
              <a:chOff x="830263" y="4313238"/>
              <a:chExt cx="2482850" cy="1223962"/>
            </a:xfrm>
          </p:grpSpPr>
          <p:sp>
            <p:nvSpPr>
              <p:cNvPr id="30842" name="Rectangle 4"/>
              <p:cNvSpPr>
                <a:spLocks noChangeArrowheads="1"/>
              </p:cNvSpPr>
              <p:nvPr/>
            </p:nvSpPr>
            <p:spPr bwMode="auto">
              <a:xfrm>
                <a:off x="923925" y="4419600"/>
                <a:ext cx="2289175" cy="803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3" name="Rectangle 5"/>
              <p:cNvSpPr>
                <a:spLocks noChangeArrowheads="1"/>
              </p:cNvSpPr>
              <p:nvPr/>
            </p:nvSpPr>
            <p:spPr bwMode="auto">
              <a:xfrm>
                <a:off x="923925" y="4419600"/>
                <a:ext cx="2289175" cy="80327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4" name="Line 6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5" name="Line 7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6" name="Line 8"/>
              <p:cNvSpPr>
                <a:spLocks noChangeShapeType="1"/>
              </p:cNvSpPr>
              <p:nvPr/>
            </p:nvSpPr>
            <p:spPr bwMode="auto">
              <a:xfrm flipV="1">
                <a:off x="3213100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7" name="Line 9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8" name="Line 10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9" name="Line 11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0" name="Line 12"/>
              <p:cNvSpPr>
                <a:spLocks noChangeShapeType="1"/>
              </p:cNvSpPr>
              <p:nvPr/>
            </p:nvSpPr>
            <p:spPr bwMode="auto">
              <a:xfrm flipV="1">
                <a:off x="923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1" name="Line 13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2" name="Rectangle 14"/>
              <p:cNvSpPr>
                <a:spLocks noChangeArrowheads="1"/>
              </p:cNvSpPr>
              <p:nvPr/>
            </p:nvSpPr>
            <p:spPr bwMode="auto">
              <a:xfrm>
                <a:off x="909638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53" name="Line 15"/>
              <p:cNvSpPr>
                <a:spLocks noChangeShapeType="1"/>
              </p:cNvSpPr>
              <p:nvPr/>
            </p:nvSpPr>
            <p:spPr bwMode="auto">
              <a:xfrm flipV="1">
                <a:off x="1177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4" name="Line 16"/>
              <p:cNvSpPr>
                <a:spLocks noChangeShapeType="1"/>
              </p:cNvSpPr>
              <p:nvPr/>
            </p:nvSpPr>
            <p:spPr bwMode="auto">
              <a:xfrm>
                <a:off x="1177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5" name="Rectangle 17"/>
              <p:cNvSpPr>
                <a:spLocks noChangeArrowheads="1"/>
              </p:cNvSpPr>
              <p:nvPr/>
            </p:nvSpPr>
            <p:spPr bwMode="auto">
              <a:xfrm>
                <a:off x="1162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zh-CN" altLang="zh-CN"/>
              </a:p>
            </p:txBody>
          </p:sp>
          <p:sp>
            <p:nvSpPr>
              <p:cNvPr id="30856" name="Line 18"/>
              <p:cNvSpPr>
                <a:spLocks noChangeShapeType="1"/>
              </p:cNvSpPr>
              <p:nvPr/>
            </p:nvSpPr>
            <p:spPr bwMode="auto">
              <a:xfrm flipV="1">
                <a:off x="1430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7" name="Line 19"/>
              <p:cNvSpPr>
                <a:spLocks noChangeShapeType="1"/>
              </p:cNvSpPr>
              <p:nvPr/>
            </p:nvSpPr>
            <p:spPr bwMode="auto">
              <a:xfrm>
                <a:off x="1430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8" name="Rectangle 20"/>
              <p:cNvSpPr>
                <a:spLocks noChangeArrowheads="1"/>
              </p:cNvSpPr>
              <p:nvPr/>
            </p:nvSpPr>
            <p:spPr bwMode="auto">
              <a:xfrm>
                <a:off x="1414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zh-CN" altLang="zh-CN"/>
              </a:p>
            </p:txBody>
          </p:sp>
          <p:sp>
            <p:nvSpPr>
              <p:cNvPr id="30859" name="Line 21"/>
              <p:cNvSpPr>
                <a:spLocks noChangeShapeType="1"/>
              </p:cNvSpPr>
              <p:nvPr/>
            </p:nvSpPr>
            <p:spPr bwMode="auto">
              <a:xfrm flipV="1">
                <a:off x="1684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0" name="Line 22"/>
              <p:cNvSpPr>
                <a:spLocks noChangeShapeType="1"/>
              </p:cNvSpPr>
              <p:nvPr/>
            </p:nvSpPr>
            <p:spPr bwMode="auto">
              <a:xfrm>
                <a:off x="1684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1" name="Rectangle 23"/>
              <p:cNvSpPr>
                <a:spLocks noChangeArrowheads="1"/>
              </p:cNvSpPr>
              <p:nvPr/>
            </p:nvSpPr>
            <p:spPr bwMode="auto">
              <a:xfrm>
                <a:off x="1668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</a:t>
                </a:r>
                <a:endParaRPr lang="zh-CN" altLang="zh-CN"/>
              </a:p>
            </p:txBody>
          </p:sp>
          <p:sp>
            <p:nvSpPr>
              <p:cNvPr id="30862" name="Line 24"/>
              <p:cNvSpPr>
                <a:spLocks noChangeShapeType="1"/>
              </p:cNvSpPr>
              <p:nvPr/>
            </p:nvSpPr>
            <p:spPr bwMode="auto">
              <a:xfrm flipV="1">
                <a:off x="1936750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3" name="Line 25"/>
              <p:cNvSpPr>
                <a:spLocks noChangeShapeType="1"/>
              </p:cNvSpPr>
              <p:nvPr/>
            </p:nvSpPr>
            <p:spPr bwMode="auto">
              <a:xfrm>
                <a:off x="1936750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4" name="Rectangle 26"/>
              <p:cNvSpPr>
                <a:spLocks noChangeArrowheads="1"/>
              </p:cNvSpPr>
              <p:nvPr/>
            </p:nvSpPr>
            <p:spPr bwMode="auto">
              <a:xfrm>
                <a:off x="1920875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</a:t>
                </a:r>
                <a:endParaRPr lang="zh-CN" altLang="zh-CN"/>
              </a:p>
            </p:txBody>
          </p:sp>
          <p:sp>
            <p:nvSpPr>
              <p:cNvPr id="30865" name="Line 27"/>
              <p:cNvSpPr>
                <a:spLocks noChangeShapeType="1"/>
              </p:cNvSpPr>
              <p:nvPr/>
            </p:nvSpPr>
            <p:spPr bwMode="auto">
              <a:xfrm flipV="1">
                <a:off x="2195513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6" name="Line 28"/>
              <p:cNvSpPr>
                <a:spLocks noChangeShapeType="1"/>
              </p:cNvSpPr>
              <p:nvPr/>
            </p:nvSpPr>
            <p:spPr bwMode="auto">
              <a:xfrm>
                <a:off x="2195513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7" name="Rectangle 29"/>
              <p:cNvSpPr>
                <a:spLocks noChangeArrowheads="1"/>
              </p:cNvSpPr>
              <p:nvPr/>
            </p:nvSpPr>
            <p:spPr bwMode="auto">
              <a:xfrm>
                <a:off x="2179638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68" name="Line 30"/>
              <p:cNvSpPr>
                <a:spLocks noChangeShapeType="1"/>
              </p:cNvSpPr>
              <p:nvPr/>
            </p:nvSpPr>
            <p:spPr bwMode="auto">
              <a:xfrm flipV="1">
                <a:off x="2447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9" name="Line 31"/>
              <p:cNvSpPr>
                <a:spLocks noChangeShapeType="1"/>
              </p:cNvSpPr>
              <p:nvPr/>
            </p:nvSpPr>
            <p:spPr bwMode="auto">
              <a:xfrm>
                <a:off x="2447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0" name="Rectangle 32"/>
              <p:cNvSpPr>
                <a:spLocks noChangeArrowheads="1"/>
              </p:cNvSpPr>
              <p:nvPr/>
            </p:nvSpPr>
            <p:spPr bwMode="auto">
              <a:xfrm>
                <a:off x="2432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6</a:t>
                </a:r>
                <a:endParaRPr lang="zh-CN" altLang="zh-CN"/>
              </a:p>
            </p:txBody>
          </p:sp>
          <p:sp>
            <p:nvSpPr>
              <p:cNvPr id="30871" name="Line 33"/>
              <p:cNvSpPr>
                <a:spLocks noChangeShapeType="1"/>
              </p:cNvSpPr>
              <p:nvPr/>
            </p:nvSpPr>
            <p:spPr bwMode="auto">
              <a:xfrm flipV="1">
                <a:off x="2701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2" name="Line 34"/>
              <p:cNvSpPr>
                <a:spLocks noChangeShapeType="1"/>
              </p:cNvSpPr>
              <p:nvPr/>
            </p:nvSpPr>
            <p:spPr bwMode="auto">
              <a:xfrm>
                <a:off x="2701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3" name="Rectangle 35"/>
              <p:cNvSpPr>
                <a:spLocks noChangeArrowheads="1"/>
              </p:cNvSpPr>
              <p:nvPr/>
            </p:nvSpPr>
            <p:spPr bwMode="auto">
              <a:xfrm>
                <a:off x="2686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7</a:t>
                </a:r>
                <a:endParaRPr lang="zh-CN" altLang="zh-CN"/>
              </a:p>
            </p:txBody>
          </p:sp>
          <p:sp>
            <p:nvSpPr>
              <p:cNvPr id="30874" name="Line 36"/>
              <p:cNvSpPr>
                <a:spLocks noChangeShapeType="1"/>
              </p:cNvSpPr>
              <p:nvPr/>
            </p:nvSpPr>
            <p:spPr bwMode="auto">
              <a:xfrm flipV="1">
                <a:off x="2954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5" name="Line 37"/>
              <p:cNvSpPr>
                <a:spLocks noChangeShapeType="1"/>
              </p:cNvSpPr>
              <p:nvPr/>
            </p:nvSpPr>
            <p:spPr bwMode="auto">
              <a:xfrm>
                <a:off x="2954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6" name="Rectangle 38"/>
              <p:cNvSpPr>
                <a:spLocks noChangeArrowheads="1"/>
              </p:cNvSpPr>
              <p:nvPr/>
            </p:nvSpPr>
            <p:spPr bwMode="auto">
              <a:xfrm>
                <a:off x="2938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8</a:t>
                </a:r>
                <a:endParaRPr lang="zh-CN" altLang="zh-CN"/>
              </a:p>
            </p:txBody>
          </p:sp>
          <p:sp>
            <p:nvSpPr>
              <p:cNvPr id="30877" name="Line 39"/>
              <p:cNvSpPr>
                <a:spLocks noChangeShapeType="1"/>
              </p:cNvSpPr>
              <p:nvPr/>
            </p:nvSpPr>
            <p:spPr bwMode="auto">
              <a:xfrm flipV="1">
                <a:off x="3213100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8" name="Line 40"/>
              <p:cNvSpPr>
                <a:spLocks noChangeShapeType="1"/>
              </p:cNvSpPr>
              <p:nvPr/>
            </p:nvSpPr>
            <p:spPr bwMode="auto">
              <a:xfrm>
                <a:off x="3213100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9" name="Rectangle 41"/>
              <p:cNvSpPr>
                <a:spLocks noChangeArrowheads="1"/>
              </p:cNvSpPr>
              <p:nvPr/>
            </p:nvSpPr>
            <p:spPr bwMode="auto">
              <a:xfrm>
                <a:off x="3197225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9</a:t>
                </a:r>
                <a:endParaRPr lang="zh-CN" altLang="zh-CN"/>
              </a:p>
            </p:txBody>
          </p:sp>
          <p:sp>
            <p:nvSpPr>
              <p:cNvPr id="30880" name="Line 42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1" name="Line 43"/>
              <p:cNvSpPr>
                <a:spLocks noChangeShapeType="1"/>
              </p:cNvSpPr>
              <p:nvPr/>
            </p:nvSpPr>
            <p:spPr bwMode="auto">
              <a:xfrm flipH="1">
                <a:off x="3186113" y="522287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2" name="Rectangle 44"/>
              <p:cNvSpPr>
                <a:spLocks noChangeArrowheads="1"/>
              </p:cNvSpPr>
              <p:nvPr/>
            </p:nvSpPr>
            <p:spPr bwMode="auto">
              <a:xfrm>
                <a:off x="866775" y="5176838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83" name="Line 45"/>
              <p:cNvSpPr>
                <a:spLocks noChangeShapeType="1"/>
              </p:cNvSpPr>
              <p:nvPr/>
            </p:nvSpPr>
            <p:spPr bwMode="auto">
              <a:xfrm>
                <a:off x="923925" y="5059363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4" name="Line 46"/>
              <p:cNvSpPr>
                <a:spLocks noChangeShapeType="1"/>
              </p:cNvSpPr>
              <p:nvPr/>
            </p:nvSpPr>
            <p:spPr bwMode="auto">
              <a:xfrm flipH="1">
                <a:off x="3186113" y="5059363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5" name="Rectangle 47"/>
              <p:cNvSpPr>
                <a:spLocks noChangeArrowheads="1"/>
              </p:cNvSpPr>
              <p:nvPr/>
            </p:nvSpPr>
            <p:spPr bwMode="auto">
              <a:xfrm>
                <a:off x="830263" y="501491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10</a:t>
                </a:r>
                <a:endParaRPr lang="zh-CN" altLang="zh-CN"/>
              </a:p>
            </p:txBody>
          </p:sp>
          <p:sp>
            <p:nvSpPr>
              <p:cNvPr id="30886" name="Line 48"/>
              <p:cNvSpPr>
                <a:spLocks noChangeShapeType="1"/>
              </p:cNvSpPr>
              <p:nvPr/>
            </p:nvSpPr>
            <p:spPr bwMode="auto">
              <a:xfrm>
                <a:off x="923925" y="4897438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7" name="Line 49"/>
              <p:cNvSpPr>
                <a:spLocks noChangeShapeType="1"/>
              </p:cNvSpPr>
              <p:nvPr/>
            </p:nvSpPr>
            <p:spPr bwMode="auto">
              <a:xfrm flipH="1">
                <a:off x="3186113" y="4897438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8" name="Rectangle 50"/>
              <p:cNvSpPr>
                <a:spLocks noChangeArrowheads="1"/>
              </p:cNvSpPr>
              <p:nvPr/>
            </p:nvSpPr>
            <p:spPr bwMode="auto">
              <a:xfrm>
                <a:off x="830263" y="4851400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20</a:t>
                </a:r>
                <a:endParaRPr lang="zh-CN" altLang="zh-CN"/>
              </a:p>
            </p:txBody>
          </p:sp>
          <p:sp>
            <p:nvSpPr>
              <p:cNvPr id="30889" name="Line 51"/>
              <p:cNvSpPr>
                <a:spLocks noChangeShapeType="1"/>
              </p:cNvSpPr>
              <p:nvPr/>
            </p:nvSpPr>
            <p:spPr bwMode="auto">
              <a:xfrm>
                <a:off x="923925" y="474027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0" name="Line 52"/>
              <p:cNvSpPr>
                <a:spLocks noChangeShapeType="1"/>
              </p:cNvSpPr>
              <p:nvPr/>
            </p:nvSpPr>
            <p:spPr bwMode="auto">
              <a:xfrm flipH="1">
                <a:off x="3186113" y="474027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1" name="Rectangle 53"/>
              <p:cNvSpPr>
                <a:spLocks noChangeArrowheads="1"/>
              </p:cNvSpPr>
              <p:nvPr/>
            </p:nvSpPr>
            <p:spPr bwMode="auto">
              <a:xfrm>
                <a:off x="830263" y="4694238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30</a:t>
                </a:r>
                <a:endParaRPr lang="zh-CN" altLang="zh-CN"/>
              </a:p>
            </p:txBody>
          </p:sp>
          <p:sp>
            <p:nvSpPr>
              <p:cNvPr id="30892" name="Line 54"/>
              <p:cNvSpPr>
                <a:spLocks noChangeShapeType="1"/>
              </p:cNvSpPr>
              <p:nvPr/>
            </p:nvSpPr>
            <p:spPr bwMode="auto">
              <a:xfrm>
                <a:off x="923925" y="4576763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3" name="Line 55"/>
              <p:cNvSpPr>
                <a:spLocks noChangeShapeType="1"/>
              </p:cNvSpPr>
              <p:nvPr/>
            </p:nvSpPr>
            <p:spPr bwMode="auto">
              <a:xfrm flipH="1">
                <a:off x="3186113" y="4576763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4" name="Rectangle 56"/>
              <p:cNvSpPr>
                <a:spLocks noChangeArrowheads="1"/>
              </p:cNvSpPr>
              <p:nvPr/>
            </p:nvSpPr>
            <p:spPr bwMode="auto">
              <a:xfrm>
                <a:off x="830263" y="453231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40</a:t>
                </a:r>
                <a:endParaRPr lang="zh-CN" altLang="zh-CN"/>
              </a:p>
            </p:txBody>
          </p:sp>
          <p:sp>
            <p:nvSpPr>
              <p:cNvPr id="30895" name="Line 57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6" name="Line 58"/>
              <p:cNvSpPr>
                <a:spLocks noChangeShapeType="1"/>
              </p:cNvSpPr>
              <p:nvPr/>
            </p:nvSpPr>
            <p:spPr bwMode="auto">
              <a:xfrm flipH="1">
                <a:off x="3186113" y="44196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7" name="Rectangle 59"/>
              <p:cNvSpPr>
                <a:spLocks noChangeArrowheads="1"/>
              </p:cNvSpPr>
              <p:nvPr/>
            </p:nvSpPr>
            <p:spPr bwMode="auto">
              <a:xfrm>
                <a:off x="830263" y="4375150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50</a:t>
                </a:r>
                <a:endParaRPr lang="zh-CN" altLang="zh-CN"/>
              </a:p>
            </p:txBody>
          </p:sp>
          <p:sp>
            <p:nvSpPr>
              <p:cNvPr id="30898" name="Line 60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9" name="Line 61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0" name="Line 62"/>
              <p:cNvSpPr>
                <a:spLocks noChangeShapeType="1"/>
              </p:cNvSpPr>
              <p:nvPr/>
            </p:nvSpPr>
            <p:spPr bwMode="auto">
              <a:xfrm flipV="1">
                <a:off x="3213100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1" name="Line 63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2" name="Freeform 64"/>
              <p:cNvSpPr>
                <a:spLocks/>
              </p:cNvSpPr>
              <p:nvPr/>
            </p:nvSpPr>
            <p:spPr bwMode="auto">
              <a:xfrm>
                <a:off x="923925" y="4481513"/>
                <a:ext cx="2289175" cy="741362"/>
              </a:xfrm>
              <a:custGeom>
                <a:avLst/>
                <a:gdLst>
                  <a:gd name="T0" fmla="*/ 0 w 1442"/>
                  <a:gd name="T1" fmla="*/ 2147483647 h 467"/>
                  <a:gd name="T2" fmla="*/ 2147483647 w 1442"/>
                  <a:gd name="T3" fmla="*/ 2147483647 h 467"/>
                  <a:gd name="T4" fmla="*/ 2147483647 w 1442"/>
                  <a:gd name="T5" fmla="*/ 2147483647 h 467"/>
                  <a:gd name="T6" fmla="*/ 2147483647 w 1442"/>
                  <a:gd name="T7" fmla="*/ 2147483647 h 467"/>
                  <a:gd name="T8" fmla="*/ 2147483647 w 1442"/>
                  <a:gd name="T9" fmla="*/ 2147483647 h 467"/>
                  <a:gd name="T10" fmla="*/ 2147483647 w 1442"/>
                  <a:gd name="T11" fmla="*/ 2147483647 h 467"/>
                  <a:gd name="T12" fmla="*/ 2147483647 w 1442"/>
                  <a:gd name="T13" fmla="*/ 2147483647 h 467"/>
                  <a:gd name="T14" fmla="*/ 2147483647 w 1442"/>
                  <a:gd name="T15" fmla="*/ 2147483647 h 467"/>
                  <a:gd name="T16" fmla="*/ 2147483647 w 1442"/>
                  <a:gd name="T17" fmla="*/ 0 h 467"/>
                  <a:gd name="T18" fmla="*/ 2147483647 w 1442"/>
                  <a:gd name="T19" fmla="*/ 0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42" h="467">
                    <a:moveTo>
                      <a:pt x="0" y="467"/>
                    </a:moveTo>
                    <a:lnTo>
                      <a:pt x="160" y="364"/>
                    </a:lnTo>
                    <a:lnTo>
                      <a:pt x="319" y="262"/>
                    </a:lnTo>
                    <a:lnTo>
                      <a:pt x="479" y="180"/>
                    </a:lnTo>
                    <a:lnTo>
                      <a:pt x="638" y="110"/>
                    </a:lnTo>
                    <a:lnTo>
                      <a:pt x="801" y="60"/>
                    </a:lnTo>
                    <a:lnTo>
                      <a:pt x="960" y="32"/>
                    </a:lnTo>
                    <a:lnTo>
                      <a:pt x="1120" y="11"/>
                    </a:lnTo>
                    <a:lnTo>
                      <a:pt x="1279" y="0"/>
                    </a:lnTo>
                    <a:lnTo>
                      <a:pt x="144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3" name="Rectangle 65"/>
              <p:cNvSpPr>
                <a:spLocks noChangeArrowheads="1"/>
              </p:cNvSpPr>
              <p:nvPr/>
            </p:nvSpPr>
            <p:spPr bwMode="auto">
              <a:xfrm>
                <a:off x="939800" y="4313238"/>
                <a:ext cx="8413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U</a:t>
                </a:r>
                <a:endParaRPr lang="zh-CN" altLang="zh-CN"/>
              </a:p>
            </p:txBody>
          </p:sp>
          <p:sp>
            <p:nvSpPr>
              <p:cNvPr id="30904" name="Line 113"/>
              <p:cNvSpPr>
                <a:spLocks noChangeShapeType="1"/>
              </p:cNvSpPr>
              <p:nvPr/>
            </p:nvSpPr>
            <p:spPr bwMode="auto">
              <a:xfrm>
                <a:off x="923925" y="55372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5" name="Line 114"/>
              <p:cNvSpPr>
                <a:spLocks noChangeShapeType="1"/>
              </p:cNvSpPr>
              <p:nvPr/>
            </p:nvSpPr>
            <p:spPr bwMode="auto">
              <a:xfrm flipH="1">
                <a:off x="3186113" y="55372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6" name="Rectangle 121"/>
              <p:cNvSpPr>
                <a:spLocks noChangeArrowheads="1"/>
              </p:cNvSpPr>
              <p:nvPr/>
            </p:nvSpPr>
            <p:spPr bwMode="auto">
              <a:xfrm>
                <a:off x="3244850" y="5143500"/>
                <a:ext cx="6826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x</a:t>
                </a:r>
                <a:endParaRPr lang="zh-CN" altLang="zh-CN"/>
              </a:p>
            </p:txBody>
          </p:sp>
        </p:grpSp>
        <p:sp>
          <p:nvSpPr>
            <p:cNvPr id="30841" name="矩形 134"/>
            <p:cNvSpPr>
              <a:spLocks noChangeArrowheads="1"/>
            </p:cNvSpPr>
            <p:nvPr/>
          </p:nvSpPr>
          <p:spPr bwMode="auto">
            <a:xfrm>
              <a:off x="964769" y="4436456"/>
              <a:ext cx="6687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endParaRPr lang="zh-CN" altLang="en-US" sz="2000"/>
            </a:p>
          </p:txBody>
        </p:sp>
      </p:grpSp>
      <p:grpSp>
        <p:nvGrpSpPr>
          <p:cNvPr id="30783" name="组合 138"/>
          <p:cNvGrpSpPr>
            <a:grpSpLocks/>
          </p:cNvGrpSpPr>
          <p:nvPr/>
        </p:nvGrpSpPr>
        <p:grpSpPr bwMode="auto">
          <a:xfrm>
            <a:off x="827088" y="5430838"/>
            <a:ext cx="2482850" cy="1031875"/>
            <a:chOff x="827584" y="5430838"/>
            <a:chExt cx="2482850" cy="1031874"/>
          </a:xfrm>
        </p:grpSpPr>
        <p:grpSp>
          <p:nvGrpSpPr>
            <p:cNvPr id="30784" name="组合 133"/>
            <p:cNvGrpSpPr>
              <a:grpSpLocks/>
            </p:cNvGrpSpPr>
            <p:nvPr/>
          </p:nvGrpSpPr>
          <p:grpSpPr bwMode="auto">
            <a:xfrm>
              <a:off x="827584" y="5430838"/>
              <a:ext cx="2482850" cy="1031874"/>
              <a:chOff x="830263" y="5430838"/>
              <a:chExt cx="2482850" cy="1031874"/>
            </a:xfrm>
          </p:grpSpPr>
          <p:sp>
            <p:nvSpPr>
              <p:cNvPr id="30786" name="Rectangle 66"/>
              <p:cNvSpPr>
                <a:spLocks noChangeArrowheads="1"/>
              </p:cNvSpPr>
              <p:nvPr/>
            </p:nvSpPr>
            <p:spPr bwMode="auto">
              <a:xfrm>
                <a:off x="923925" y="5537200"/>
                <a:ext cx="2289175" cy="801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Rectangle 67"/>
              <p:cNvSpPr>
                <a:spLocks noChangeArrowheads="1"/>
              </p:cNvSpPr>
              <p:nvPr/>
            </p:nvSpPr>
            <p:spPr bwMode="auto">
              <a:xfrm>
                <a:off x="923925" y="5537200"/>
                <a:ext cx="2289175" cy="80168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69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Line 70"/>
              <p:cNvSpPr>
                <a:spLocks noChangeShapeType="1"/>
              </p:cNvSpPr>
              <p:nvPr/>
            </p:nvSpPr>
            <p:spPr bwMode="auto">
              <a:xfrm flipV="1">
                <a:off x="3213100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0" name="Line 71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1" name="Line 72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2" name="Line 73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3" name="Line 74"/>
              <p:cNvSpPr>
                <a:spLocks noChangeShapeType="1"/>
              </p:cNvSpPr>
              <p:nvPr/>
            </p:nvSpPr>
            <p:spPr bwMode="auto">
              <a:xfrm flipV="1">
                <a:off x="923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Line 75"/>
              <p:cNvSpPr>
                <a:spLocks noChangeShapeType="1"/>
              </p:cNvSpPr>
              <p:nvPr/>
            </p:nvSpPr>
            <p:spPr bwMode="auto">
              <a:xfrm>
                <a:off x="923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Rectangle 76"/>
              <p:cNvSpPr>
                <a:spLocks noChangeArrowheads="1"/>
              </p:cNvSpPr>
              <p:nvPr/>
            </p:nvSpPr>
            <p:spPr bwMode="auto">
              <a:xfrm>
                <a:off x="909638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796" name="Line 77"/>
              <p:cNvSpPr>
                <a:spLocks noChangeShapeType="1"/>
              </p:cNvSpPr>
              <p:nvPr/>
            </p:nvSpPr>
            <p:spPr bwMode="auto">
              <a:xfrm flipV="1">
                <a:off x="1177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7" name="Line 78"/>
              <p:cNvSpPr>
                <a:spLocks noChangeShapeType="1"/>
              </p:cNvSpPr>
              <p:nvPr/>
            </p:nvSpPr>
            <p:spPr bwMode="auto">
              <a:xfrm>
                <a:off x="1177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8" name="Rectangle 79"/>
              <p:cNvSpPr>
                <a:spLocks noChangeArrowheads="1"/>
              </p:cNvSpPr>
              <p:nvPr/>
            </p:nvSpPr>
            <p:spPr bwMode="auto">
              <a:xfrm>
                <a:off x="1162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zh-CN" altLang="zh-CN"/>
              </a:p>
            </p:txBody>
          </p:sp>
          <p:sp>
            <p:nvSpPr>
              <p:cNvPr id="30799" name="Line 80"/>
              <p:cNvSpPr>
                <a:spLocks noChangeShapeType="1"/>
              </p:cNvSpPr>
              <p:nvPr/>
            </p:nvSpPr>
            <p:spPr bwMode="auto">
              <a:xfrm flipV="1">
                <a:off x="1430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0" name="Line 81"/>
              <p:cNvSpPr>
                <a:spLocks noChangeShapeType="1"/>
              </p:cNvSpPr>
              <p:nvPr/>
            </p:nvSpPr>
            <p:spPr bwMode="auto">
              <a:xfrm>
                <a:off x="1430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Rectangle 82"/>
              <p:cNvSpPr>
                <a:spLocks noChangeArrowheads="1"/>
              </p:cNvSpPr>
              <p:nvPr/>
            </p:nvSpPr>
            <p:spPr bwMode="auto">
              <a:xfrm>
                <a:off x="1414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zh-CN" altLang="zh-CN"/>
              </a:p>
            </p:txBody>
          </p:sp>
          <p:sp>
            <p:nvSpPr>
              <p:cNvPr id="30802" name="Line 83"/>
              <p:cNvSpPr>
                <a:spLocks noChangeShapeType="1"/>
              </p:cNvSpPr>
              <p:nvPr/>
            </p:nvSpPr>
            <p:spPr bwMode="auto">
              <a:xfrm flipV="1">
                <a:off x="1684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84"/>
              <p:cNvSpPr>
                <a:spLocks noChangeShapeType="1"/>
              </p:cNvSpPr>
              <p:nvPr/>
            </p:nvSpPr>
            <p:spPr bwMode="auto">
              <a:xfrm>
                <a:off x="1684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Rectangle 85"/>
              <p:cNvSpPr>
                <a:spLocks noChangeArrowheads="1"/>
              </p:cNvSpPr>
              <p:nvPr/>
            </p:nvSpPr>
            <p:spPr bwMode="auto">
              <a:xfrm>
                <a:off x="1668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</a:t>
                </a:r>
                <a:endParaRPr lang="zh-CN" altLang="zh-CN"/>
              </a:p>
            </p:txBody>
          </p:sp>
          <p:sp>
            <p:nvSpPr>
              <p:cNvPr id="30805" name="Line 86"/>
              <p:cNvSpPr>
                <a:spLocks noChangeShapeType="1"/>
              </p:cNvSpPr>
              <p:nvPr/>
            </p:nvSpPr>
            <p:spPr bwMode="auto">
              <a:xfrm flipV="1">
                <a:off x="1936750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Line 87"/>
              <p:cNvSpPr>
                <a:spLocks noChangeShapeType="1"/>
              </p:cNvSpPr>
              <p:nvPr/>
            </p:nvSpPr>
            <p:spPr bwMode="auto">
              <a:xfrm>
                <a:off x="1936750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7" name="Rectangle 88"/>
              <p:cNvSpPr>
                <a:spLocks noChangeArrowheads="1"/>
              </p:cNvSpPr>
              <p:nvPr/>
            </p:nvSpPr>
            <p:spPr bwMode="auto">
              <a:xfrm>
                <a:off x="1920875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</a:t>
                </a:r>
                <a:endParaRPr lang="zh-CN" altLang="zh-CN"/>
              </a:p>
            </p:txBody>
          </p:sp>
          <p:sp>
            <p:nvSpPr>
              <p:cNvPr id="30808" name="Line 89"/>
              <p:cNvSpPr>
                <a:spLocks noChangeShapeType="1"/>
              </p:cNvSpPr>
              <p:nvPr/>
            </p:nvSpPr>
            <p:spPr bwMode="auto">
              <a:xfrm flipV="1">
                <a:off x="2195513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9" name="Line 90"/>
              <p:cNvSpPr>
                <a:spLocks noChangeShapeType="1"/>
              </p:cNvSpPr>
              <p:nvPr/>
            </p:nvSpPr>
            <p:spPr bwMode="auto">
              <a:xfrm>
                <a:off x="2195513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0" name="Rectangle 91"/>
              <p:cNvSpPr>
                <a:spLocks noChangeArrowheads="1"/>
              </p:cNvSpPr>
              <p:nvPr/>
            </p:nvSpPr>
            <p:spPr bwMode="auto">
              <a:xfrm>
                <a:off x="2179638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11" name="Line 92"/>
              <p:cNvSpPr>
                <a:spLocks noChangeShapeType="1"/>
              </p:cNvSpPr>
              <p:nvPr/>
            </p:nvSpPr>
            <p:spPr bwMode="auto">
              <a:xfrm flipV="1">
                <a:off x="2447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93"/>
              <p:cNvSpPr>
                <a:spLocks noChangeShapeType="1"/>
              </p:cNvSpPr>
              <p:nvPr/>
            </p:nvSpPr>
            <p:spPr bwMode="auto">
              <a:xfrm>
                <a:off x="2447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Rectangle 94"/>
              <p:cNvSpPr>
                <a:spLocks noChangeArrowheads="1"/>
              </p:cNvSpPr>
              <p:nvPr/>
            </p:nvSpPr>
            <p:spPr bwMode="auto">
              <a:xfrm>
                <a:off x="2432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6</a:t>
                </a:r>
                <a:endParaRPr lang="zh-CN" altLang="zh-CN"/>
              </a:p>
            </p:txBody>
          </p:sp>
          <p:sp>
            <p:nvSpPr>
              <p:cNvPr id="30814" name="Line 95"/>
              <p:cNvSpPr>
                <a:spLocks noChangeShapeType="1"/>
              </p:cNvSpPr>
              <p:nvPr/>
            </p:nvSpPr>
            <p:spPr bwMode="auto">
              <a:xfrm flipV="1">
                <a:off x="2701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96"/>
              <p:cNvSpPr>
                <a:spLocks noChangeShapeType="1"/>
              </p:cNvSpPr>
              <p:nvPr/>
            </p:nvSpPr>
            <p:spPr bwMode="auto">
              <a:xfrm>
                <a:off x="2701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Rectangle 97"/>
              <p:cNvSpPr>
                <a:spLocks noChangeArrowheads="1"/>
              </p:cNvSpPr>
              <p:nvPr/>
            </p:nvSpPr>
            <p:spPr bwMode="auto">
              <a:xfrm>
                <a:off x="2686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7</a:t>
                </a:r>
                <a:endParaRPr lang="zh-CN" altLang="zh-CN"/>
              </a:p>
            </p:txBody>
          </p:sp>
          <p:sp>
            <p:nvSpPr>
              <p:cNvPr id="30817" name="Line 98"/>
              <p:cNvSpPr>
                <a:spLocks noChangeShapeType="1"/>
              </p:cNvSpPr>
              <p:nvPr/>
            </p:nvSpPr>
            <p:spPr bwMode="auto">
              <a:xfrm flipV="1">
                <a:off x="2954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8" name="Line 99"/>
              <p:cNvSpPr>
                <a:spLocks noChangeShapeType="1"/>
              </p:cNvSpPr>
              <p:nvPr/>
            </p:nvSpPr>
            <p:spPr bwMode="auto">
              <a:xfrm>
                <a:off x="2954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9" name="Rectangle 100"/>
              <p:cNvSpPr>
                <a:spLocks noChangeArrowheads="1"/>
              </p:cNvSpPr>
              <p:nvPr/>
            </p:nvSpPr>
            <p:spPr bwMode="auto">
              <a:xfrm>
                <a:off x="2938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8</a:t>
                </a:r>
                <a:endParaRPr lang="zh-CN" altLang="zh-CN"/>
              </a:p>
            </p:txBody>
          </p:sp>
          <p:sp>
            <p:nvSpPr>
              <p:cNvPr id="30820" name="Line 101"/>
              <p:cNvSpPr>
                <a:spLocks noChangeShapeType="1"/>
              </p:cNvSpPr>
              <p:nvPr/>
            </p:nvSpPr>
            <p:spPr bwMode="auto">
              <a:xfrm flipV="1">
                <a:off x="3213100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1" name="Line 102"/>
              <p:cNvSpPr>
                <a:spLocks noChangeShapeType="1"/>
              </p:cNvSpPr>
              <p:nvPr/>
            </p:nvSpPr>
            <p:spPr bwMode="auto">
              <a:xfrm>
                <a:off x="3213100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2" name="Rectangle 103"/>
              <p:cNvSpPr>
                <a:spLocks noChangeArrowheads="1"/>
              </p:cNvSpPr>
              <p:nvPr/>
            </p:nvSpPr>
            <p:spPr bwMode="auto">
              <a:xfrm>
                <a:off x="3197225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9</a:t>
                </a:r>
                <a:endParaRPr lang="zh-CN" altLang="zh-CN"/>
              </a:p>
            </p:txBody>
          </p:sp>
          <p:sp>
            <p:nvSpPr>
              <p:cNvPr id="30823" name="Line 104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" name="Line 105"/>
              <p:cNvSpPr>
                <a:spLocks noChangeShapeType="1"/>
              </p:cNvSpPr>
              <p:nvPr/>
            </p:nvSpPr>
            <p:spPr bwMode="auto">
              <a:xfrm flipH="1">
                <a:off x="3186113" y="6338888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5" name="Rectangle 106"/>
              <p:cNvSpPr>
                <a:spLocks noChangeArrowheads="1"/>
              </p:cNvSpPr>
              <p:nvPr/>
            </p:nvSpPr>
            <p:spPr bwMode="auto">
              <a:xfrm>
                <a:off x="866775" y="6294438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26" name="Line 107"/>
              <p:cNvSpPr>
                <a:spLocks noChangeShapeType="1"/>
              </p:cNvSpPr>
              <p:nvPr/>
            </p:nvSpPr>
            <p:spPr bwMode="auto">
              <a:xfrm>
                <a:off x="923925" y="60706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7" name="Line 108"/>
              <p:cNvSpPr>
                <a:spLocks noChangeShapeType="1"/>
              </p:cNvSpPr>
              <p:nvPr/>
            </p:nvSpPr>
            <p:spPr bwMode="auto">
              <a:xfrm flipH="1">
                <a:off x="3186113" y="60706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8" name="Rectangle 109"/>
              <p:cNvSpPr>
                <a:spLocks noChangeArrowheads="1"/>
              </p:cNvSpPr>
              <p:nvPr/>
            </p:nvSpPr>
            <p:spPr bwMode="auto">
              <a:xfrm>
                <a:off x="866775" y="6024563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29" name="Line 110"/>
              <p:cNvSpPr>
                <a:spLocks noChangeShapeType="1"/>
              </p:cNvSpPr>
              <p:nvPr/>
            </p:nvSpPr>
            <p:spPr bwMode="auto">
              <a:xfrm>
                <a:off x="923925" y="580072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0" name="Line 111"/>
              <p:cNvSpPr>
                <a:spLocks noChangeShapeType="1"/>
              </p:cNvSpPr>
              <p:nvPr/>
            </p:nvSpPr>
            <p:spPr bwMode="auto">
              <a:xfrm flipH="1">
                <a:off x="3186113" y="580072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1" name="Rectangle 112"/>
              <p:cNvSpPr>
                <a:spLocks noChangeArrowheads="1"/>
              </p:cNvSpPr>
              <p:nvPr/>
            </p:nvSpPr>
            <p:spPr bwMode="auto">
              <a:xfrm>
                <a:off x="830263" y="5756275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10</a:t>
                </a:r>
                <a:endParaRPr lang="zh-CN" altLang="zh-CN"/>
              </a:p>
            </p:txBody>
          </p:sp>
          <p:sp>
            <p:nvSpPr>
              <p:cNvPr id="30832" name="Rectangle 115"/>
              <p:cNvSpPr>
                <a:spLocks noChangeArrowheads="1"/>
              </p:cNvSpPr>
              <p:nvPr/>
            </p:nvSpPr>
            <p:spPr bwMode="auto">
              <a:xfrm>
                <a:off x="830263" y="549116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15</a:t>
                </a:r>
                <a:endParaRPr lang="zh-CN" altLang="zh-CN"/>
              </a:p>
            </p:txBody>
          </p:sp>
          <p:sp>
            <p:nvSpPr>
              <p:cNvPr id="30833" name="Line 117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4" name="Line 118"/>
              <p:cNvSpPr>
                <a:spLocks noChangeShapeType="1"/>
              </p:cNvSpPr>
              <p:nvPr/>
            </p:nvSpPr>
            <p:spPr bwMode="auto">
              <a:xfrm flipV="1">
                <a:off x="3213100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5" name="Line 119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6" name="Freeform 120"/>
              <p:cNvSpPr>
                <a:spLocks/>
              </p:cNvSpPr>
              <p:nvPr/>
            </p:nvSpPr>
            <p:spPr bwMode="auto">
              <a:xfrm>
                <a:off x="1177925" y="5800725"/>
                <a:ext cx="2035175" cy="538162"/>
              </a:xfrm>
              <a:custGeom>
                <a:avLst/>
                <a:gdLst>
                  <a:gd name="T0" fmla="*/ 0 w 1282"/>
                  <a:gd name="T1" fmla="*/ 0 h 339"/>
                  <a:gd name="T2" fmla="*/ 2147483647 w 1282"/>
                  <a:gd name="T3" fmla="*/ 0 h 339"/>
                  <a:gd name="T4" fmla="*/ 2147483647 w 1282"/>
                  <a:gd name="T5" fmla="*/ 2147483647 h 339"/>
                  <a:gd name="T6" fmla="*/ 2147483647 w 1282"/>
                  <a:gd name="T7" fmla="*/ 2147483647 h 339"/>
                  <a:gd name="T8" fmla="*/ 2147483647 w 1282"/>
                  <a:gd name="T9" fmla="*/ 2147483647 h 339"/>
                  <a:gd name="T10" fmla="*/ 2147483647 w 1282"/>
                  <a:gd name="T11" fmla="*/ 2147483647 h 339"/>
                  <a:gd name="T12" fmla="*/ 2147483647 w 1282"/>
                  <a:gd name="T13" fmla="*/ 2147483647 h 339"/>
                  <a:gd name="T14" fmla="*/ 2147483647 w 1282"/>
                  <a:gd name="T15" fmla="*/ 2147483647 h 339"/>
                  <a:gd name="T16" fmla="*/ 2147483647 w 1282"/>
                  <a:gd name="T17" fmla="*/ 2147483647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82" h="339">
                    <a:moveTo>
                      <a:pt x="0" y="0"/>
                    </a:moveTo>
                    <a:lnTo>
                      <a:pt x="159" y="0"/>
                    </a:lnTo>
                    <a:lnTo>
                      <a:pt x="319" y="67"/>
                    </a:lnTo>
                    <a:lnTo>
                      <a:pt x="478" y="102"/>
                    </a:lnTo>
                    <a:lnTo>
                      <a:pt x="641" y="170"/>
                    </a:lnTo>
                    <a:lnTo>
                      <a:pt x="800" y="237"/>
                    </a:lnTo>
                    <a:lnTo>
                      <a:pt x="960" y="269"/>
                    </a:lnTo>
                    <a:lnTo>
                      <a:pt x="1119" y="304"/>
                    </a:lnTo>
                    <a:lnTo>
                      <a:pt x="1282" y="3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7" name="Rectangle 122"/>
              <p:cNvSpPr>
                <a:spLocks noChangeArrowheads="1"/>
              </p:cNvSpPr>
              <p:nvPr/>
            </p:nvSpPr>
            <p:spPr bwMode="auto">
              <a:xfrm>
                <a:off x="3244850" y="6261100"/>
                <a:ext cx="6826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x</a:t>
                </a:r>
                <a:endParaRPr lang="zh-CN" altLang="zh-CN"/>
              </a:p>
            </p:txBody>
          </p:sp>
          <p:sp>
            <p:nvSpPr>
              <p:cNvPr id="30838" name="Rectangle 123"/>
              <p:cNvSpPr>
                <a:spLocks noChangeArrowheads="1"/>
              </p:cNvSpPr>
              <p:nvPr/>
            </p:nvSpPr>
            <p:spPr bwMode="auto">
              <a:xfrm>
                <a:off x="946150" y="5430838"/>
                <a:ext cx="104775" cy="134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endParaRPr lang="zh-CN" altLang="zh-CN"/>
              </a:p>
            </p:txBody>
          </p:sp>
          <p:sp>
            <p:nvSpPr>
              <p:cNvPr id="30839" name="Rectangle 124"/>
              <p:cNvSpPr>
                <a:spLocks noChangeArrowheads="1"/>
              </p:cNvSpPr>
              <p:nvPr/>
            </p:nvSpPr>
            <p:spPr bwMode="auto">
              <a:xfrm>
                <a:off x="1009650" y="5441950"/>
                <a:ext cx="8413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U</a:t>
                </a:r>
                <a:endParaRPr lang="zh-CN" altLang="zh-CN"/>
              </a:p>
            </p:txBody>
          </p:sp>
        </p:grpSp>
        <p:sp>
          <p:nvSpPr>
            <p:cNvPr id="30785" name="矩形 135"/>
            <p:cNvSpPr>
              <a:spLocks noChangeArrowheads="1"/>
            </p:cNvSpPr>
            <p:nvPr/>
          </p:nvSpPr>
          <p:spPr bwMode="auto">
            <a:xfrm>
              <a:off x="2274312" y="5621178"/>
              <a:ext cx="9268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000" b="1"/>
                <a:t>△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330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79" grpId="0" animBg="1"/>
      <p:bldP spid="8" grpId="0" animBg="1"/>
      <p:bldP spid="307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2339975" y="1389063"/>
            <a:ext cx="61928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给出每买</a:t>
            </a:r>
            <a:r>
              <a:rPr lang="en-US" altLang="zh-CN" sz="2800" b="1" dirty="0" smtClean="0"/>
              <a:t>1kg</a:t>
            </a:r>
            <a:r>
              <a:rPr lang="zh-CN" altLang="zh-CN" sz="2800" b="1" dirty="0" smtClean="0"/>
              <a:t>草莓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1kg</a:t>
            </a:r>
            <a:r>
              <a:rPr lang="zh-CN" altLang="zh-CN" sz="2800" b="1" dirty="0" smtClean="0"/>
              <a:t>芒果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1kg</a:t>
            </a:r>
            <a:r>
              <a:rPr lang="zh-CN" altLang="zh-CN" sz="2800" b="1" dirty="0" smtClean="0"/>
              <a:t>桔子</a:t>
            </a:r>
            <a:r>
              <a:rPr lang="zh-CN" altLang="zh-CN" sz="2800" b="1" dirty="0"/>
              <a:t>效用函数的增加</a:t>
            </a:r>
            <a:r>
              <a:rPr lang="zh-CN" altLang="en-US" sz="2800" b="1" dirty="0"/>
              <a:t>值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边际效用</a:t>
            </a:r>
            <a:r>
              <a:rPr lang="en-US" altLang="zh-CN" sz="2800" b="1" dirty="0"/>
              <a:t>).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750" y="13938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办法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二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98105"/>
              </p:ext>
            </p:extLst>
          </p:nvPr>
        </p:nvGraphicFramePr>
        <p:xfrm>
          <a:off x="395288" y="2708275"/>
          <a:ext cx="7416804" cy="14668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3316"/>
                <a:gridCol w="824186"/>
                <a:gridCol w="824186"/>
                <a:gridCol w="824186"/>
                <a:gridCol w="824186"/>
                <a:gridCol w="824186"/>
                <a:gridCol w="824186"/>
                <a:gridCol w="824186"/>
                <a:gridCol w="824186"/>
              </a:tblGrid>
              <a:tr h="3695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数量</a:t>
                      </a:r>
                      <a:endParaRPr lang="zh-CN" sz="2400" b="1" kern="100" dirty="0">
                        <a:effectLst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08" name="对象 5"/>
          <p:cNvGraphicFramePr>
            <a:graphicFrameLocks noChangeAspect="1"/>
          </p:cNvGraphicFramePr>
          <p:nvPr/>
        </p:nvGraphicFramePr>
        <p:xfrm>
          <a:off x="569913" y="4365625"/>
          <a:ext cx="46847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3" imgW="2273300" imgH="444500" progId="Equation.3">
                  <p:embed/>
                </p:oleObj>
              </mc:Choice>
              <mc:Fallback>
                <p:oleObj name="公式" r:id="rId3" imgW="2273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365625"/>
                        <a:ext cx="46847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9" name="矩形 6"/>
          <p:cNvSpPr>
            <a:spLocks noChangeArrowheads="1"/>
          </p:cNvSpPr>
          <p:nvPr/>
        </p:nvSpPr>
        <p:spPr bwMode="auto">
          <a:xfrm>
            <a:off x="5724525" y="4292600"/>
            <a:ext cx="263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=15,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=10,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=5,</a:t>
            </a:r>
            <a:endParaRPr lang="zh-CN" altLang="en-US" b="1"/>
          </a:p>
        </p:txBody>
      </p:sp>
      <p:sp>
        <p:nvSpPr>
          <p:cNvPr id="492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2" name="对象 10"/>
          <p:cNvGraphicFramePr>
            <a:graphicFrameLocks noChangeAspect="1"/>
          </p:cNvGraphicFramePr>
          <p:nvPr/>
        </p:nvGraphicFramePr>
        <p:xfrm>
          <a:off x="7885113" y="3068638"/>
          <a:ext cx="113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068638"/>
                        <a:ext cx="1133475" cy="431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4" name="对象 13"/>
          <p:cNvGraphicFramePr>
            <a:graphicFrameLocks noChangeAspect="1"/>
          </p:cNvGraphicFramePr>
          <p:nvPr/>
        </p:nvGraphicFramePr>
        <p:xfrm>
          <a:off x="7885113" y="3405188"/>
          <a:ext cx="1079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405188"/>
                        <a:ext cx="1079500" cy="411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6" name="对象 15"/>
          <p:cNvGraphicFramePr>
            <a:graphicFrameLocks noChangeAspect="1"/>
          </p:cNvGraphicFramePr>
          <p:nvPr/>
        </p:nvGraphicFramePr>
        <p:xfrm>
          <a:off x="7885113" y="3765550"/>
          <a:ext cx="1079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公式" r:id="rId9" imgW="596900" imgH="228600" progId="Equation.3">
                  <p:embed/>
                </p:oleObj>
              </mc:Choice>
              <mc:Fallback>
                <p:oleObj name="公式" r:id="rId9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765550"/>
                        <a:ext cx="1079500" cy="411163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17" name="组合 17"/>
          <p:cNvGrpSpPr>
            <a:grpSpLocks/>
          </p:cNvGrpSpPr>
          <p:nvPr/>
        </p:nvGrpSpPr>
        <p:grpSpPr bwMode="auto">
          <a:xfrm>
            <a:off x="6084888" y="4848225"/>
            <a:ext cx="2232025" cy="482600"/>
            <a:chOff x="6084168" y="4847964"/>
            <a:chExt cx="2232248" cy="482861"/>
          </a:xfrm>
        </p:grpSpPr>
        <p:sp>
          <p:nvSpPr>
            <p:cNvPr id="49219" name="矩形 7"/>
            <p:cNvSpPr>
              <a:spLocks noChangeArrowheads="1"/>
            </p:cNvSpPr>
            <p:nvPr/>
          </p:nvSpPr>
          <p:spPr bwMode="auto">
            <a:xfrm>
              <a:off x="6084168" y="4869160"/>
              <a:ext cx="22322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r>
                <a:rPr lang="en-US" altLang="zh-CN" b="1"/>
                <a:t>:</a:t>
              </a:r>
              <a:r>
                <a:rPr lang="en-US" altLang="zh-CN" b="1" i="1"/>
                <a:t> p</a:t>
              </a:r>
              <a:r>
                <a:rPr lang="en-US" altLang="zh-CN" b="1" baseline="-25000"/>
                <a:t>2</a:t>
              </a:r>
              <a:r>
                <a:rPr lang="en-US" altLang="zh-CN" b="1"/>
                <a:t>:</a:t>
              </a:r>
              <a:r>
                <a:rPr lang="en-US" altLang="zh-CN" b="1" i="1"/>
                <a:t> p</a:t>
              </a:r>
              <a:r>
                <a:rPr lang="en-US" altLang="zh-CN" b="1" baseline="-25000"/>
                <a:t>3</a:t>
              </a:r>
              <a:r>
                <a:rPr lang="en-US" altLang="zh-CN" b="1"/>
                <a:t>=3:2:1</a:t>
              </a:r>
              <a:endParaRPr lang="zh-CN" altLang="en-US" b="1"/>
            </a:p>
          </p:txBody>
        </p:sp>
        <p:sp>
          <p:nvSpPr>
            <p:cNvPr id="49220" name="下箭头 16"/>
            <p:cNvSpPr>
              <a:spLocks noChangeArrowheads="1"/>
            </p:cNvSpPr>
            <p:nvPr/>
          </p:nvSpPr>
          <p:spPr bwMode="auto">
            <a:xfrm>
              <a:off x="6804248" y="4847964"/>
              <a:ext cx="484632" cy="93204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18" name="矩形 18"/>
          <p:cNvSpPr>
            <a:spLocks noChangeArrowheads="1"/>
          </p:cNvSpPr>
          <p:nvPr/>
        </p:nvSpPr>
        <p:spPr bwMode="auto">
          <a:xfrm>
            <a:off x="1793875" y="5446713"/>
            <a:ext cx="5646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计算</a:t>
            </a:r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18" name="矩形 17"/>
          <p:cNvSpPr/>
          <p:nvPr/>
        </p:nvSpPr>
        <p:spPr>
          <a:xfrm>
            <a:off x="1318865" y="620688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 smtClean="0"/>
              <a:t>怎样</a:t>
            </a:r>
            <a:r>
              <a:rPr lang="zh-CN" altLang="zh-CN" sz="2800" b="1" dirty="0"/>
              <a:t>才能“不买贵的，只买对的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415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3" grpId="0" animBg="1"/>
      <p:bldP spid="49209" grpId="0"/>
      <p:bldP spid="49218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8313" y="2205038"/>
          <a:ext cx="7056441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313"/>
                <a:gridCol w="784141"/>
                <a:gridCol w="784141"/>
                <a:gridCol w="784141"/>
                <a:gridCol w="784141"/>
                <a:gridCol w="784141"/>
                <a:gridCol w="784141"/>
                <a:gridCol w="784141"/>
                <a:gridCol w="784141"/>
              </a:tblGrid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数量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16/3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13/3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230" name="矩形 4"/>
          <p:cNvSpPr>
            <a:spLocks noChangeArrowheads="1"/>
          </p:cNvSpPr>
          <p:nvPr/>
        </p:nvSpPr>
        <p:spPr bwMode="auto">
          <a:xfrm>
            <a:off x="2051050" y="1458913"/>
            <a:ext cx="482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539750" y="13938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办法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二</a:t>
            </a:r>
            <a:endParaRPr lang="zh-CN" altLang="en-US" sz="2800" b="1" dirty="0"/>
          </a:p>
        </p:txBody>
      </p:sp>
      <p:sp>
        <p:nvSpPr>
          <p:cNvPr id="50233" name="矩形 7"/>
          <p:cNvSpPr>
            <a:spLocks noChangeArrowheads="1"/>
          </p:cNvSpPr>
          <p:nvPr/>
        </p:nvSpPr>
        <p:spPr bwMode="auto">
          <a:xfrm>
            <a:off x="508000" y="3906838"/>
            <a:ext cx="79517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按照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种水果单位金额边际效用</a:t>
            </a:r>
            <a:r>
              <a:rPr lang="zh-CN" altLang="zh-CN" sz="2800" b="1" dirty="0">
                <a:solidFill>
                  <a:srgbClr val="FF0000"/>
                </a:solidFill>
              </a:rPr>
              <a:t>从大到小</a:t>
            </a:r>
            <a:r>
              <a:rPr lang="zh-CN" altLang="zh-CN" sz="2800" b="1" dirty="0"/>
              <a:t>的顺序，</a:t>
            </a:r>
            <a:r>
              <a:rPr lang="zh-CN" altLang="zh-CN" sz="2800" b="1" dirty="0">
                <a:solidFill>
                  <a:srgbClr val="FF0000"/>
                </a:solidFill>
              </a:rPr>
              <a:t>每次增加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1kg</a:t>
            </a:r>
            <a:r>
              <a:rPr lang="zh-CN" altLang="zh-CN" sz="2800" b="1" dirty="0" smtClean="0"/>
              <a:t>购买</a:t>
            </a:r>
            <a:r>
              <a:rPr lang="zh-CN" altLang="zh-CN" sz="2800" b="1" dirty="0"/>
              <a:t>量，直到花完准备付出的</a:t>
            </a:r>
            <a:r>
              <a:rPr lang="en-US" altLang="zh-CN" sz="2800" b="1" dirty="0">
                <a:solidFill>
                  <a:srgbClr val="FF0000"/>
                </a:solidFill>
              </a:rPr>
              <a:t>100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0234" name="矩形 8"/>
          <p:cNvSpPr>
            <a:spLocks noChangeArrowheads="1"/>
          </p:cNvSpPr>
          <p:nvPr/>
        </p:nvSpPr>
        <p:spPr bwMode="auto">
          <a:xfrm>
            <a:off x="7667625" y="2492375"/>
            <a:ext cx="1008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</a:t>
            </a:r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1219200" y="3254375"/>
            <a:ext cx="863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15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2313" y="3254375"/>
            <a:ext cx="8651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12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44800" y="3357563"/>
          <a:ext cx="1582738" cy="366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769"/>
                <a:gridCol w="798969"/>
              </a:tblGrid>
              <a:tr h="366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44" marR="685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44" marR="685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98575" y="2559050"/>
          <a:ext cx="156845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4225"/>
                <a:gridCol w="784225"/>
              </a:tblGrid>
              <a:tr h="365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594225" y="3254375"/>
            <a:ext cx="3381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7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95600" y="2559050"/>
          <a:ext cx="156845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4225"/>
                <a:gridCol w="784225"/>
              </a:tblGrid>
              <a:tr h="365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76375" y="2895600"/>
            <a:ext cx="3381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6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4800" y="3254375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6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50264" name="TextBox 19"/>
          <p:cNvSpPr txBox="1">
            <a:spLocks noChangeArrowheads="1"/>
          </p:cNvSpPr>
          <p:nvPr/>
        </p:nvSpPr>
        <p:spPr bwMode="auto">
          <a:xfrm>
            <a:off x="6842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5" name="TextBox 20"/>
          <p:cNvSpPr txBox="1">
            <a:spLocks noChangeArrowheads="1"/>
          </p:cNvSpPr>
          <p:nvPr/>
        </p:nvSpPr>
        <p:spPr bwMode="auto">
          <a:xfrm>
            <a:off x="11160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6" name="TextBox 21"/>
          <p:cNvSpPr txBox="1">
            <a:spLocks noChangeArrowheads="1"/>
          </p:cNvSpPr>
          <p:nvPr/>
        </p:nvSpPr>
        <p:spPr bwMode="auto">
          <a:xfrm>
            <a:off x="15478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7" name="TextBox 22"/>
          <p:cNvSpPr txBox="1">
            <a:spLocks noChangeArrowheads="1"/>
          </p:cNvSpPr>
          <p:nvPr/>
        </p:nvSpPr>
        <p:spPr bwMode="auto">
          <a:xfrm>
            <a:off x="1949450" y="5084763"/>
            <a:ext cx="534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8" name="TextBox 23"/>
          <p:cNvSpPr txBox="1">
            <a:spLocks noChangeArrowheads="1"/>
          </p:cNvSpPr>
          <p:nvPr/>
        </p:nvSpPr>
        <p:spPr bwMode="auto">
          <a:xfrm>
            <a:off x="2308225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69" name="TextBox 24"/>
          <p:cNvSpPr txBox="1">
            <a:spLocks noChangeArrowheads="1"/>
          </p:cNvSpPr>
          <p:nvPr/>
        </p:nvSpPr>
        <p:spPr bwMode="auto">
          <a:xfrm>
            <a:off x="2813050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0" name="TextBox 25"/>
          <p:cNvSpPr txBox="1">
            <a:spLocks noChangeArrowheads="1"/>
          </p:cNvSpPr>
          <p:nvPr/>
        </p:nvSpPr>
        <p:spPr bwMode="auto">
          <a:xfrm>
            <a:off x="3316288" y="5084763"/>
            <a:ext cx="60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71" name="TextBox 26"/>
          <p:cNvSpPr txBox="1">
            <a:spLocks noChangeArrowheads="1"/>
          </p:cNvSpPr>
          <p:nvPr/>
        </p:nvSpPr>
        <p:spPr bwMode="auto">
          <a:xfrm>
            <a:off x="3676650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2" name="TextBox 27"/>
          <p:cNvSpPr txBox="1">
            <a:spLocks noChangeArrowheads="1"/>
          </p:cNvSpPr>
          <p:nvPr/>
        </p:nvSpPr>
        <p:spPr bwMode="auto">
          <a:xfrm>
            <a:off x="4181475" y="508476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3" name="TextBox 28"/>
          <p:cNvSpPr txBox="1">
            <a:spLocks noChangeArrowheads="1"/>
          </p:cNvSpPr>
          <p:nvPr/>
        </p:nvSpPr>
        <p:spPr bwMode="auto">
          <a:xfrm>
            <a:off x="4684713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10+</a:t>
            </a:r>
            <a:endParaRPr lang="zh-CN" altLang="en-US" b="1"/>
          </a:p>
        </p:txBody>
      </p:sp>
      <p:sp>
        <p:nvSpPr>
          <p:cNvPr id="50274" name="TextBox 29"/>
          <p:cNvSpPr txBox="1">
            <a:spLocks noChangeArrowheads="1"/>
          </p:cNvSpPr>
          <p:nvPr/>
        </p:nvSpPr>
        <p:spPr bwMode="auto">
          <a:xfrm>
            <a:off x="5219700" y="50847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5</a:t>
            </a:r>
            <a:endParaRPr lang="zh-CN" altLang="en-US" b="1"/>
          </a:p>
        </p:txBody>
      </p:sp>
      <p:sp>
        <p:nvSpPr>
          <p:cNvPr id="50275" name="TextBox 30"/>
          <p:cNvSpPr txBox="1">
            <a:spLocks noChangeArrowheads="1"/>
          </p:cNvSpPr>
          <p:nvPr/>
        </p:nvSpPr>
        <p:spPr bwMode="auto">
          <a:xfrm>
            <a:off x="5435600" y="5087938"/>
            <a:ext cx="108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=100</a:t>
            </a:r>
            <a:endParaRPr lang="zh-CN" altLang="en-US" b="1"/>
          </a:p>
        </p:txBody>
      </p:sp>
      <p:sp>
        <p:nvSpPr>
          <p:cNvPr id="50276" name="矩形 31"/>
          <p:cNvSpPr>
            <a:spLocks noChangeArrowheads="1"/>
          </p:cNvSpPr>
          <p:nvPr/>
        </p:nvSpPr>
        <p:spPr bwMode="auto">
          <a:xfrm>
            <a:off x="2181225" y="5661025"/>
            <a:ext cx="46069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/>
              <a:t>4kg</a:t>
            </a:r>
            <a:r>
              <a:rPr lang="zh-CN" altLang="zh-CN" sz="2800" b="1" dirty="0" smtClean="0"/>
              <a:t>草莓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1kg</a:t>
            </a:r>
            <a:r>
              <a:rPr lang="zh-CN" altLang="zh-CN" sz="2800" b="1" dirty="0" smtClean="0"/>
              <a:t>芒果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6kg</a:t>
            </a:r>
            <a:r>
              <a:rPr lang="zh-CN" altLang="zh-CN" sz="2800" b="1" dirty="0" smtClean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1318865" y="620688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 smtClean="0"/>
              <a:t>怎样</a:t>
            </a:r>
            <a:r>
              <a:rPr lang="zh-CN" altLang="zh-CN" sz="2800" b="1" dirty="0"/>
              <a:t>才能“不买贵的，只买对的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214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10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1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10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10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10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0" grpId="0"/>
      <p:bldP spid="50233" grpId="0"/>
      <p:bldP spid="50234" grpId="0"/>
      <p:bldP spid="11" grpId="0"/>
      <p:bldP spid="12" grpId="0"/>
      <p:bldP spid="16" grpId="0"/>
      <p:bldP spid="18" grpId="0"/>
      <p:bldP spid="19" grpId="0"/>
      <p:bldP spid="50264" grpId="0"/>
      <p:bldP spid="50265" grpId="0"/>
      <p:bldP spid="50266" grpId="0"/>
      <p:bldP spid="50267" grpId="0"/>
      <p:bldP spid="50268" grpId="0"/>
      <p:bldP spid="50269" grpId="0"/>
      <p:bldP spid="50270" grpId="0"/>
      <p:bldP spid="50271" grpId="0"/>
      <p:bldP spid="50272" grpId="0"/>
      <p:bldP spid="50273" grpId="0"/>
      <p:bldP spid="50274" grpId="0"/>
      <p:bldP spid="50275" grpId="0"/>
      <p:bldP spid="50276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6366" y="786411"/>
            <a:ext cx="43204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100" dirty="0" smtClean="0">
                <a:latin typeface="Times New Roman"/>
                <a:ea typeface="宋体"/>
                <a:cs typeface="Times New Roman"/>
              </a:rPr>
              <a:t>对</a:t>
            </a:r>
            <a:r>
              <a:rPr lang="zh-CN" altLang="zh-CN" sz="2800" b="1" kern="100" dirty="0" smtClean="0">
                <a:latin typeface="Times New Roman"/>
                <a:ea typeface="宋体"/>
                <a:cs typeface="Times New Roman"/>
              </a:rPr>
              <a:t>办法一</a:t>
            </a:r>
            <a:r>
              <a:rPr lang="zh-CN" altLang="en-US" sz="2800" b="1" kern="100" dirty="0" smtClean="0">
                <a:latin typeface="Times New Roman"/>
                <a:ea typeface="宋体"/>
                <a:cs typeface="Times New Roman"/>
              </a:rPr>
              <a:t>和</a:t>
            </a:r>
            <a:r>
              <a:rPr lang="zh-CN" altLang="zh-CN" sz="2800" b="1" kern="100" dirty="0" smtClean="0">
                <a:latin typeface="Times New Roman"/>
                <a:ea typeface="宋体"/>
                <a:cs typeface="Times New Roman"/>
              </a:rPr>
              <a:t>办法</a:t>
            </a:r>
            <a:r>
              <a:rPr lang="zh-CN" altLang="en-US" sz="2800" b="1" kern="100" dirty="0" smtClean="0">
                <a:latin typeface="Times New Roman"/>
                <a:ea typeface="宋体"/>
                <a:cs typeface="Times New Roman"/>
              </a:rPr>
              <a:t>二的分析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750" y="1541463"/>
            <a:ext cx="1262063" cy="5238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办法一</a:t>
            </a:r>
            <a:endParaRPr lang="zh-CN" altLang="en-US" sz="2800" b="1" dirty="0"/>
          </a:p>
        </p:txBody>
      </p:sp>
      <p:graphicFrame>
        <p:nvGraphicFramePr>
          <p:cNvPr id="51204" name="对象 3"/>
          <p:cNvGraphicFramePr>
            <a:graphicFrameLocks noChangeAspect="1"/>
          </p:cNvGraphicFramePr>
          <p:nvPr/>
        </p:nvGraphicFramePr>
        <p:xfrm>
          <a:off x="2124075" y="1565275"/>
          <a:ext cx="5753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3" imgW="2743200" imgH="241300" progId="Equation.3">
                  <p:embed/>
                </p:oleObj>
              </mc:Choice>
              <mc:Fallback>
                <p:oleObj name="公式" r:id="rId3" imgW="274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65275"/>
                        <a:ext cx="57531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1042988" y="2279650"/>
            <a:ext cx="33131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按照</a:t>
            </a:r>
            <a:r>
              <a:rPr lang="en-US" altLang="zh-CN" sz="2800" b="1"/>
              <a:t> </a:t>
            </a:r>
            <a:r>
              <a:rPr lang="en-US" altLang="zh-CN" sz="2800" b="1" i="1"/>
              <a:t>α</a:t>
            </a:r>
            <a:r>
              <a:rPr lang="en-US" altLang="zh-CN" sz="2800" b="1"/>
              <a:t>:</a:t>
            </a:r>
            <a:r>
              <a:rPr lang="en-US" altLang="zh-CN" sz="2800" b="1" i="1"/>
              <a:t>β</a:t>
            </a:r>
            <a:r>
              <a:rPr lang="en-US" altLang="zh-CN" sz="2800" b="1"/>
              <a:t>:</a:t>
            </a:r>
            <a:r>
              <a:rPr lang="en-US" altLang="zh-CN" sz="2800" b="1" i="1"/>
              <a:t>γ </a:t>
            </a:r>
            <a:r>
              <a:rPr lang="zh-CN" altLang="zh-CN" sz="2800" b="1"/>
              <a:t>分配</a:t>
            </a:r>
            <a:r>
              <a:rPr lang="en-US" altLang="zh-CN" sz="2800" b="1" i="1"/>
              <a:t>s</a:t>
            </a:r>
            <a:r>
              <a:rPr lang="zh-CN" altLang="en-US" sz="2800" b="1"/>
              <a:t>元</a:t>
            </a:r>
          </a:p>
        </p:txBody>
      </p:sp>
      <p:sp>
        <p:nvSpPr>
          <p:cNvPr id="51206" name="矩形 5"/>
          <p:cNvSpPr>
            <a:spLocks noChangeArrowheads="1"/>
          </p:cNvSpPr>
          <p:nvPr/>
        </p:nvSpPr>
        <p:spPr bwMode="auto">
          <a:xfrm>
            <a:off x="4932363" y="2278063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购买量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连续</a:t>
            </a:r>
          </a:p>
        </p:txBody>
      </p:sp>
      <p:sp>
        <p:nvSpPr>
          <p:cNvPr id="51207" name="矩形 6"/>
          <p:cNvSpPr>
            <a:spLocks noChangeArrowheads="1"/>
          </p:cNvSpPr>
          <p:nvPr/>
        </p:nvSpPr>
        <p:spPr bwMode="auto">
          <a:xfrm>
            <a:off x="546100" y="3644900"/>
            <a:ext cx="820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36</a:t>
            </a:r>
            <a:r>
              <a:rPr lang="zh-CN" altLang="zh-CN" sz="2800" b="1" dirty="0"/>
              <a:t>元买</a:t>
            </a:r>
            <a:r>
              <a:rPr lang="en-US" altLang="zh-CN" sz="2800" b="1" dirty="0" smtClean="0"/>
              <a:t>2.4kg</a:t>
            </a:r>
            <a:r>
              <a:rPr lang="zh-CN" altLang="zh-CN" sz="2800" b="1" dirty="0" smtClean="0"/>
              <a:t>草莓</a:t>
            </a:r>
            <a:r>
              <a:rPr lang="en-US" altLang="zh-CN" sz="2800" b="1" dirty="0"/>
              <a:t>, 6</a:t>
            </a:r>
            <a:r>
              <a:rPr lang="zh-CN" altLang="zh-CN" sz="2800" b="1" dirty="0"/>
              <a:t>元买</a:t>
            </a:r>
            <a:r>
              <a:rPr lang="en-US" altLang="zh-CN" sz="2800" b="1" dirty="0" smtClean="0"/>
              <a:t>0.6kg</a:t>
            </a:r>
            <a:r>
              <a:rPr lang="zh-CN" altLang="zh-CN" sz="2800" b="1" dirty="0" smtClean="0"/>
              <a:t>芒果</a:t>
            </a:r>
            <a:r>
              <a:rPr lang="en-US" altLang="zh-CN" sz="2800" b="1" dirty="0"/>
              <a:t>, 18</a:t>
            </a:r>
            <a:r>
              <a:rPr lang="zh-CN" altLang="zh-CN" sz="2800" b="1" dirty="0"/>
              <a:t>元买</a:t>
            </a:r>
            <a:r>
              <a:rPr lang="en-US" altLang="zh-CN" sz="2800" b="1" dirty="0" smtClean="0"/>
              <a:t>3.6kg</a:t>
            </a:r>
            <a:r>
              <a:rPr lang="zh-CN" altLang="zh-CN" sz="2800" b="1" dirty="0" smtClean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1208" name="矩形 7"/>
          <p:cNvSpPr>
            <a:spLocks noChangeArrowheads="1"/>
          </p:cNvSpPr>
          <p:nvPr/>
        </p:nvSpPr>
        <p:spPr bwMode="auto">
          <a:xfrm>
            <a:off x="2124075" y="2982913"/>
            <a:ext cx="487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s </a:t>
            </a:r>
            <a:r>
              <a:rPr lang="en-US" altLang="zh-CN" sz="2800" b="1">
                <a:solidFill>
                  <a:srgbClr val="FF0000"/>
                </a:solidFill>
              </a:rPr>
              <a:t>=60 </a:t>
            </a:r>
            <a:r>
              <a:rPr lang="en-US" altLang="zh-CN" sz="2800" b="1"/>
              <a:t>, </a:t>
            </a:r>
            <a:r>
              <a:rPr lang="en-US" altLang="zh-CN" sz="2800" b="1" i="1"/>
              <a:t>α</a:t>
            </a:r>
            <a:r>
              <a:rPr lang="en-US" altLang="zh-CN" sz="2800" b="1"/>
              <a:t>=6/10</a:t>
            </a:r>
            <a:r>
              <a:rPr lang="en-US" altLang="zh-CN" sz="2800" b="1" i="1"/>
              <a:t>, β</a:t>
            </a:r>
            <a:r>
              <a:rPr lang="en-US" altLang="zh-CN" sz="2800" b="1"/>
              <a:t>=1/10</a:t>
            </a:r>
            <a:r>
              <a:rPr lang="en-US" altLang="zh-CN" sz="2800" b="1" i="1"/>
              <a:t>, γ</a:t>
            </a:r>
            <a:r>
              <a:rPr lang="en-US" altLang="zh-CN" sz="2800" b="1"/>
              <a:t>=3/10</a:t>
            </a:r>
            <a:endParaRPr lang="zh-CN" altLang="en-US" sz="2800" b="1"/>
          </a:p>
        </p:txBody>
      </p:sp>
      <p:sp>
        <p:nvSpPr>
          <p:cNvPr id="51209" name="矩形 8"/>
          <p:cNvSpPr>
            <a:spLocks noChangeArrowheads="1"/>
          </p:cNvSpPr>
          <p:nvPr/>
        </p:nvSpPr>
        <p:spPr bwMode="auto">
          <a:xfrm>
            <a:off x="2082800" y="4535488"/>
            <a:ext cx="637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边际效用在</a:t>
            </a:r>
            <a:r>
              <a:rPr lang="zh-CN" altLang="en-US" sz="2800" b="1"/>
              <a:t>离散点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 x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en-US" altLang="zh-CN" sz="2800" i="1"/>
              <a:t> x</a:t>
            </a:r>
            <a:r>
              <a:rPr lang="en-US" altLang="zh-CN" sz="2800" baseline="-25000"/>
              <a:t>3</a:t>
            </a:r>
            <a:r>
              <a:rPr lang="en-US" altLang="zh-CN" sz="2800"/>
              <a:t>=1, 2, …</a:t>
            </a:r>
            <a:r>
              <a:rPr lang="zh-CN" altLang="zh-CN" sz="2800" b="1"/>
              <a:t>得到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0" name="矩形 9"/>
          <p:cNvSpPr/>
          <p:nvPr/>
        </p:nvSpPr>
        <p:spPr>
          <a:xfrm>
            <a:off x="539750" y="45053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办法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二</a:t>
            </a:r>
            <a:endParaRPr lang="zh-CN" altLang="en-US" sz="2800" b="1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258888" y="5373688"/>
            <a:ext cx="2060575" cy="539750"/>
            <a:chOff x="1258888" y="5373688"/>
            <a:chExt cx="2060575" cy="539750"/>
          </a:xfrm>
        </p:grpSpPr>
        <p:sp>
          <p:nvSpPr>
            <p:cNvPr id="51215" name="矩形 10"/>
            <p:cNvSpPr>
              <a:spLocks noChangeArrowheads="1"/>
            </p:cNvSpPr>
            <p:nvPr/>
          </p:nvSpPr>
          <p:spPr bwMode="auto">
            <a:xfrm>
              <a:off x="1331913" y="5389563"/>
              <a:ext cx="1987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购买量</a:t>
              </a:r>
              <a:r>
                <a:rPr lang="zh-CN" altLang="zh-CN" sz="2800" b="1">
                  <a:solidFill>
                    <a:srgbClr val="FF0000"/>
                  </a:solidFill>
                </a:rPr>
                <a:t>离散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1216" name="右箭头 13"/>
            <p:cNvSpPr>
              <a:spLocks noChangeArrowheads="1"/>
            </p:cNvSpPr>
            <p:nvPr/>
          </p:nvSpPr>
          <p:spPr bwMode="auto">
            <a:xfrm>
              <a:off x="1258888" y="5373688"/>
              <a:ext cx="115887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13" name="组合 15"/>
          <p:cNvGrpSpPr>
            <a:grpSpLocks/>
          </p:cNvGrpSpPr>
          <p:nvPr/>
        </p:nvGrpSpPr>
        <p:grpSpPr bwMode="auto">
          <a:xfrm>
            <a:off x="4067175" y="5389563"/>
            <a:ext cx="4121150" cy="539750"/>
            <a:chOff x="4067944" y="5389759"/>
            <a:chExt cx="4120038" cy="540097"/>
          </a:xfrm>
        </p:grpSpPr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4144888" y="5389759"/>
              <a:ext cx="40430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s </a:t>
              </a:r>
              <a:r>
                <a:rPr lang="en-US" altLang="zh-CN" sz="2800" b="1">
                  <a:solidFill>
                    <a:srgbClr val="FF0000"/>
                  </a:solidFill>
                </a:rPr>
                <a:t>= 60</a:t>
              </a:r>
              <a:r>
                <a:rPr lang="zh-CN" altLang="zh-CN" sz="2800" b="1"/>
                <a:t>元不一定恰好花完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  <p:sp>
          <p:nvSpPr>
            <p:cNvPr id="51214" name="右箭头 14"/>
            <p:cNvSpPr>
              <a:spLocks noChangeArrowheads="1"/>
            </p:cNvSpPr>
            <p:nvPr/>
          </p:nvSpPr>
          <p:spPr bwMode="auto">
            <a:xfrm>
              <a:off x="4067944" y="5445224"/>
              <a:ext cx="114565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4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/>
      <p:bldP spid="51207" grpId="0"/>
      <p:bldP spid="51208" grpId="0"/>
      <p:bldP spid="5120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538163" y="4221163"/>
            <a:ext cx="6361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芒果比桔子贵，但芒果买的比桔子少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2227" name="矩形 5"/>
          <p:cNvSpPr>
            <a:spLocks noChangeArrowheads="1"/>
          </p:cNvSpPr>
          <p:nvPr/>
        </p:nvSpPr>
        <p:spPr bwMode="auto">
          <a:xfrm>
            <a:off x="568325" y="4868863"/>
            <a:ext cx="594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芒果</a:t>
            </a:r>
            <a:r>
              <a:rPr lang="en-US" altLang="zh-CN" sz="2800" b="1"/>
              <a:t>(</a:t>
            </a:r>
            <a:r>
              <a:rPr lang="zh-CN" altLang="zh-CN" sz="2800" b="1"/>
              <a:t>单位金额的边际</a:t>
            </a:r>
            <a:r>
              <a:rPr lang="en-US" altLang="zh-CN" sz="2800" b="1"/>
              <a:t>)</a:t>
            </a:r>
            <a:r>
              <a:rPr lang="zh-CN" altLang="en-US" sz="2800" b="1">
                <a:cs typeface="Times New Roman" pitchFamily="18" charset="0"/>
              </a:rPr>
              <a:t>效用比桔子小</a:t>
            </a:r>
            <a:r>
              <a:rPr lang="en-US" altLang="zh-CN" sz="2800" b="1">
                <a:cs typeface="Times New Roman" pitchFamily="18" charset="0"/>
              </a:rPr>
              <a:t>.</a:t>
            </a:r>
            <a:r>
              <a:rPr lang="zh-CN" altLang="en-US" sz="2800" b="1"/>
              <a:t> </a:t>
            </a:r>
          </a:p>
        </p:txBody>
      </p:sp>
      <p:sp>
        <p:nvSpPr>
          <p:cNvPr id="52228" name="矩形 6"/>
          <p:cNvSpPr>
            <a:spLocks noChangeArrowheads="1"/>
          </p:cNvSpPr>
          <p:nvPr/>
        </p:nvSpPr>
        <p:spPr bwMode="auto">
          <a:xfrm>
            <a:off x="622300" y="5600700"/>
            <a:ext cx="30956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效用最大化的结果</a:t>
            </a:r>
            <a:endParaRPr lang="zh-CN" altLang="en-US" sz="2800" b="1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10192"/>
              </p:ext>
            </p:extLst>
          </p:nvPr>
        </p:nvGraphicFramePr>
        <p:xfrm>
          <a:off x="593725" y="1916113"/>
          <a:ext cx="7056441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313"/>
                <a:gridCol w="784141"/>
                <a:gridCol w="784141"/>
                <a:gridCol w="784141"/>
                <a:gridCol w="784141"/>
                <a:gridCol w="784141"/>
                <a:gridCol w="784141"/>
                <a:gridCol w="784141"/>
                <a:gridCol w="784141"/>
              </a:tblGrid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数量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13/3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5/2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3/2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282" name="矩形 9"/>
          <p:cNvSpPr>
            <a:spLocks noChangeArrowheads="1"/>
          </p:cNvSpPr>
          <p:nvPr/>
        </p:nvSpPr>
        <p:spPr bwMode="auto">
          <a:xfrm>
            <a:off x="2051050" y="1341438"/>
            <a:ext cx="482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52283" name="矩形 10"/>
          <p:cNvSpPr>
            <a:spLocks noChangeArrowheads="1"/>
          </p:cNvSpPr>
          <p:nvPr/>
        </p:nvSpPr>
        <p:spPr bwMode="auto">
          <a:xfrm>
            <a:off x="7667625" y="2157413"/>
            <a:ext cx="1008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</a:t>
            </a:r>
            <a:endParaRPr lang="zh-CN" altLang="en-US" b="1"/>
          </a:p>
        </p:txBody>
      </p:sp>
      <p:sp>
        <p:nvSpPr>
          <p:cNvPr id="52284" name="矩形 11"/>
          <p:cNvSpPr>
            <a:spLocks noChangeArrowheads="1"/>
          </p:cNvSpPr>
          <p:nvPr/>
        </p:nvSpPr>
        <p:spPr bwMode="auto">
          <a:xfrm>
            <a:off x="1524000" y="3489325"/>
            <a:ext cx="5880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100</a:t>
            </a:r>
            <a:r>
              <a:rPr lang="zh-CN" altLang="en-US" sz="2800" b="1" dirty="0"/>
              <a:t>元买</a:t>
            </a:r>
            <a:r>
              <a:rPr lang="en-US" altLang="zh-CN" sz="2800" b="1" dirty="0" smtClean="0"/>
              <a:t>4kg</a:t>
            </a:r>
            <a:r>
              <a:rPr lang="zh-CN" altLang="zh-CN" sz="2800" b="1" dirty="0" smtClean="0"/>
              <a:t>草莓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1kg</a:t>
            </a:r>
            <a:r>
              <a:rPr lang="zh-CN" altLang="zh-CN" sz="2800" b="1" dirty="0" smtClean="0"/>
              <a:t>芒果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6kg</a:t>
            </a:r>
            <a:r>
              <a:rPr lang="zh-CN" altLang="zh-CN" sz="2800" b="1" dirty="0" smtClean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52285" name="组合 15"/>
          <p:cNvGrpSpPr>
            <a:grpSpLocks/>
          </p:cNvGrpSpPr>
          <p:nvPr/>
        </p:nvGrpSpPr>
        <p:grpSpPr bwMode="auto">
          <a:xfrm>
            <a:off x="3851275" y="5573713"/>
            <a:ext cx="4513263" cy="523875"/>
            <a:chOff x="3851920" y="5574094"/>
            <a:chExt cx="4512774" cy="523220"/>
          </a:xfrm>
        </p:grpSpPr>
        <p:sp>
          <p:nvSpPr>
            <p:cNvPr id="52286" name="矩形 13"/>
            <p:cNvSpPr>
              <a:spLocks noChangeArrowheads="1"/>
            </p:cNvSpPr>
            <p:nvPr/>
          </p:nvSpPr>
          <p:spPr bwMode="auto">
            <a:xfrm>
              <a:off x="3851920" y="5574094"/>
              <a:ext cx="45127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“不买贵的，只买对的”！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287" name="右箭头 14"/>
            <p:cNvSpPr>
              <a:spLocks noChangeArrowheads="1"/>
            </p:cNvSpPr>
            <p:nvPr/>
          </p:nvSpPr>
          <p:spPr bwMode="auto">
            <a:xfrm>
              <a:off x="3923928" y="5608664"/>
              <a:ext cx="114565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318865" y="692696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 smtClean="0"/>
              <a:t>怎样</a:t>
            </a:r>
            <a:r>
              <a:rPr lang="zh-CN" altLang="zh-CN" sz="2800" b="1" dirty="0"/>
              <a:t>才能“不买贵的，只买对的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8283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 animBg="1"/>
      <p:bldP spid="52284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212976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利用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无</a:t>
            </a:r>
            <a:r>
              <a:rPr lang="zh-CN" altLang="zh-CN" sz="2800" b="1" dirty="0">
                <a:solidFill>
                  <a:srgbClr val="FF0000"/>
                </a:solidFill>
              </a:rPr>
              <a:t>差别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曲线</a:t>
            </a:r>
            <a:r>
              <a:rPr lang="zh-CN" altLang="zh-CN" sz="2800" b="1" dirty="0" smtClean="0"/>
              <a:t>可以</a:t>
            </a:r>
            <a:r>
              <a:rPr lang="zh-CN" altLang="zh-CN" sz="2800" b="1" dirty="0"/>
              <a:t>通过图形</a:t>
            </a:r>
            <a:r>
              <a:rPr lang="zh-CN" altLang="zh-CN" sz="2800" b="1" dirty="0" smtClean="0"/>
              <a:t>直观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定性</a:t>
            </a:r>
            <a:r>
              <a:rPr lang="zh-CN" altLang="zh-CN" sz="2800" b="1" dirty="0"/>
              <a:t>地讨论效用最大化原理以及实际应用中的</a:t>
            </a:r>
            <a:r>
              <a:rPr lang="zh-CN" altLang="zh-CN" sz="2800" b="1" dirty="0" smtClean="0"/>
              <a:t>问题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352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效用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/>
              <a:t>把</a:t>
            </a:r>
            <a:r>
              <a:rPr lang="zh-CN" altLang="zh-CN" sz="2800" b="1" dirty="0" smtClean="0"/>
              <a:t>对商品</a:t>
            </a:r>
            <a:r>
              <a:rPr lang="zh-CN" altLang="zh-CN" sz="2800" b="1" dirty="0"/>
              <a:t>主观、感性</a:t>
            </a:r>
            <a:r>
              <a:rPr lang="zh-CN" altLang="zh-CN" sz="2800" b="1" dirty="0" smtClean="0"/>
              <a:t>的偏爱</a:t>
            </a:r>
            <a:r>
              <a:rPr lang="zh-CN" altLang="en-US" sz="2800" b="1" dirty="0" smtClean="0"/>
              <a:t>提升为满足生理、心理需求的效率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将效用转化为经济行为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效用最大化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原理</a:t>
            </a:r>
            <a:r>
              <a:rPr lang="zh-CN" altLang="zh-CN" sz="2800" b="1" dirty="0" smtClean="0"/>
              <a:t>一定</a:t>
            </a:r>
            <a:r>
              <a:rPr lang="zh-CN" altLang="zh-CN" sz="2800" b="1" dirty="0"/>
              <a:t>程度上刻画</a:t>
            </a:r>
            <a:r>
              <a:rPr lang="zh-CN" altLang="zh-CN" sz="2800" b="1" dirty="0" smtClean="0"/>
              <a:t>了消费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合理性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1861" y="620688"/>
            <a:ext cx="249226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小结与评注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437112"/>
            <a:ext cx="8352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对于</a:t>
            </a:r>
            <a:r>
              <a:rPr lang="zh-CN" altLang="zh-CN" sz="2800" b="1" dirty="0" smtClean="0"/>
              <a:t>效用</a:t>
            </a:r>
            <a:r>
              <a:rPr lang="zh-CN" altLang="zh-CN" sz="2800" b="1" dirty="0"/>
              <a:t>是否是一个数值函数仍有</a:t>
            </a:r>
            <a:r>
              <a:rPr lang="zh-CN" altLang="zh-CN" sz="2800" b="1" dirty="0" smtClean="0"/>
              <a:t>争论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一些</a:t>
            </a:r>
            <a:r>
              <a:rPr lang="zh-CN" altLang="zh-CN" sz="2800" b="1" dirty="0"/>
              <a:t>人主张</a:t>
            </a:r>
            <a:r>
              <a:rPr lang="zh-CN" altLang="zh-CN" sz="2800" b="1" dirty="0">
                <a:solidFill>
                  <a:srgbClr val="FF0000"/>
                </a:solidFill>
              </a:rPr>
              <a:t>用“偏爱”代替“效用”</a:t>
            </a:r>
            <a:r>
              <a:rPr lang="zh-CN" altLang="zh-CN" sz="2800" b="1" dirty="0"/>
              <a:t>，偏爱只有顺序的先后，没有数值大小的区分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6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323850" y="633413"/>
            <a:ext cx="2908300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效用函数</a:t>
            </a:r>
            <a:r>
              <a:rPr lang="en-US" altLang="zh-CN" sz="3200"/>
              <a:t> (utility function)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3465513" y="681038"/>
            <a:ext cx="53292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zh-CN" sz="2800" b="1">
                <a:solidFill>
                  <a:srgbClr val="FF0000"/>
                </a:solidFill>
              </a:rPr>
              <a:t>效用</a:t>
            </a:r>
            <a:r>
              <a:rPr lang="en-US" altLang="zh-CN" sz="2800" b="1"/>
              <a:t>~</a:t>
            </a:r>
            <a:r>
              <a:rPr lang="zh-CN" altLang="zh-CN" sz="2800" b="1"/>
              <a:t>人们</a:t>
            </a:r>
            <a:r>
              <a:rPr lang="zh-CN" altLang="en-US" sz="2800" b="1"/>
              <a:t>在</a:t>
            </a:r>
            <a:r>
              <a:rPr lang="zh-CN" altLang="zh-CN" sz="2800" b="1"/>
              <a:t>商品</a:t>
            </a:r>
            <a:r>
              <a:rPr lang="zh-CN" altLang="en-US" sz="2800" b="1"/>
              <a:t>或</a:t>
            </a:r>
            <a:r>
              <a:rPr lang="zh-CN" altLang="zh-CN" sz="2800" b="1"/>
              <a:t>服务消费</a:t>
            </a:r>
            <a:r>
              <a:rPr lang="zh-CN" altLang="en-US" sz="2800" b="1"/>
              <a:t>中</a:t>
            </a:r>
            <a:r>
              <a:rPr lang="zh-CN" altLang="zh-CN" sz="2800" b="1"/>
              <a:t>获得的生理、心理上的满足程度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684213" y="1951038"/>
            <a:ext cx="7775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en-US" altLang="zh-CN" sz="2800" b="1"/>
              <a:t>~ </a:t>
            </a:r>
            <a:r>
              <a:rPr lang="zh-CN" altLang="zh-CN" sz="2800" b="1"/>
              <a:t>数量为</a:t>
            </a:r>
            <a:r>
              <a:rPr lang="en-US" altLang="zh-CN" sz="2800" b="1" i="1"/>
              <a:t>x</a:t>
            </a:r>
            <a:r>
              <a:rPr lang="zh-CN" altLang="zh-CN" sz="2800" b="1"/>
              <a:t>的某种商品产生的效用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49" name="矩形 5"/>
          <p:cNvSpPr>
            <a:spLocks noChangeArrowheads="1"/>
          </p:cNvSpPr>
          <p:nvPr/>
        </p:nvSpPr>
        <p:spPr bwMode="auto">
          <a:xfrm>
            <a:off x="671512" y="2636838"/>
            <a:ext cx="5844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)/</a:t>
            </a:r>
            <a:r>
              <a:rPr lang="en-US" altLang="zh-CN" sz="2800" b="1" dirty="0" smtClean="0"/>
              <a:t>d</a:t>
            </a:r>
            <a:r>
              <a:rPr lang="en-US" altLang="zh-CN" sz="2800" b="1" i="1" dirty="0" smtClean="0"/>
              <a:t>x </a:t>
            </a:r>
            <a:r>
              <a:rPr lang="en-US" altLang="zh-CN" sz="2800" b="1" dirty="0" smtClean="0"/>
              <a:t>~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增加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个单位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的增量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6732588" y="2636838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边际效用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3" name="对象 14"/>
          <p:cNvGraphicFramePr>
            <a:graphicFrameLocks noChangeAspect="1"/>
          </p:cNvGraphicFramePr>
          <p:nvPr/>
        </p:nvGraphicFramePr>
        <p:xfrm>
          <a:off x="684213" y="3933825"/>
          <a:ext cx="43195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1803400" imgH="228600" progId="Equation.3">
                  <p:embed/>
                </p:oleObj>
              </mc:Choice>
              <mc:Fallback>
                <p:oleObj name="公式" r:id="rId3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4319587" cy="547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矩形 15"/>
          <p:cNvSpPr>
            <a:spLocks noChangeArrowheads="1"/>
          </p:cNvSpPr>
          <p:nvPr/>
        </p:nvSpPr>
        <p:spPr bwMode="auto">
          <a:xfrm>
            <a:off x="1217613" y="3357563"/>
            <a:ext cx="26987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典型的效用函数</a:t>
            </a:r>
            <a:endParaRPr lang="zh-CN" altLang="en-US" sz="2800" b="1"/>
          </a:p>
        </p:txBody>
      </p:sp>
      <p:sp>
        <p:nvSpPr>
          <p:cNvPr id="31755" name="矩形 16"/>
          <p:cNvSpPr>
            <a:spLocks noChangeArrowheads="1"/>
          </p:cNvSpPr>
          <p:nvPr/>
        </p:nvSpPr>
        <p:spPr bwMode="auto">
          <a:xfrm>
            <a:off x="468313" y="4652963"/>
            <a:ext cx="308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)&gt;0, </a:t>
            </a:r>
            <a:r>
              <a:rPr lang="zh-CN" altLang="zh-CN" sz="2800" b="1"/>
              <a:t>递增</a:t>
            </a:r>
            <a:r>
              <a:rPr lang="zh-CN" altLang="en-US" sz="2800" b="1"/>
              <a:t>渐</a:t>
            </a:r>
            <a:r>
              <a:rPr lang="zh-CN" altLang="zh-CN" sz="2800" b="1"/>
              <a:t>慢</a:t>
            </a:r>
            <a:endParaRPr lang="zh-CN" altLang="en-US" sz="2800" b="1"/>
          </a:p>
        </p:txBody>
      </p:sp>
      <p:sp>
        <p:nvSpPr>
          <p:cNvPr id="31756" name="矩形 17"/>
          <p:cNvSpPr>
            <a:spLocks noChangeArrowheads="1"/>
          </p:cNvSpPr>
          <p:nvPr/>
        </p:nvSpPr>
        <p:spPr bwMode="auto">
          <a:xfrm>
            <a:off x="468313" y="5281613"/>
            <a:ext cx="308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d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)/d</a:t>
            </a:r>
            <a:r>
              <a:rPr lang="en-US" altLang="zh-CN" sz="2800" b="1" i="1"/>
              <a:t>x </a:t>
            </a:r>
            <a:r>
              <a:rPr lang="en-US" altLang="zh-CN" sz="2800" b="1"/>
              <a:t>&gt;0, </a:t>
            </a:r>
            <a:r>
              <a:rPr lang="zh-CN" altLang="zh-CN" sz="2800" b="1"/>
              <a:t>递减</a:t>
            </a:r>
            <a:endParaRPr lang="zh-CN" altLang="en-US" sz="2800" b="1"/>
          </a:p>
        </p:txBody>
      </p:sp>
      <p:sp>
        <p:nvSpPr>
          <p:cNvPr id="31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8" name="组合 21"/>
          <p:cNvGrpSpPr>
            <a:grpSpLocks/>
          </p:cNvGrpSpPr>
          <p:nvPr/>
        </p:nvGrpSpPr>
        <p:grpSpPr bwMode="auto">
          <a:xfrm>
            <a:off x="5019675" y="3473450"/>
            <a:ext cx="4089400" cy="2663825"/>
            <a:chOff x="4314818" y="3797328"/>
            <a:chExt cx="4089164" cy="2663945"/>
          </a:xfrm>
        </p:grpSpPr>
        <p:pic>
          <p:nvPicPr>
            <p:cNvPr id="3176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18" y="3797328"/>
              <a:ext cx="4089164" cy="266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1763" name="对象 12"/>
            <p:cNvGraphicFramePr>
              <a:graphicFrameLocks noChangeAspect="1"/>
            </p:cNvGraphicFramePr>
            <p:nvPr/>
          </p:nvGraphicFramePr>
          <p:xfrm>
            <a:off x="5118865" y="4273512"/>
            <a:ext cx="2750866" cy="373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公式" r:id="rId6" imgW="1651000" imgH="228600" progId="Equation.3">
                    <p:embed/>
                  </p:oleObj>
                </mc:Choice>
                <mc:Fallback>
                  <p:oleObj name="公式" r:id="rId6" imgW="165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865" y="4273512"/>
                          <a:ext cx="2750866" cy="373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矩形 20"/>
            <p:cNvSpPr>
              <a:spLocks noChangeArrowheads="1"/>
            </p:cNvSpPr>
            <p:nvPr/>
          </p:nvSpPr>
          <p:spPr bwMode="auto">
            <a:xfrm>
              <a:off x="5496076" y="5642087"/>
              <a:ext cx="1063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U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)/d</a:t>
              </a:r>
              <a:r>
                <a:rPr lang="en-US" altLang="zh-CN" sz="1800" i="1"/>
                <a:t>x </a:t>
              </a:r>
              <a:endParaRPr lang="zh-CN" altLang="en-US" sz="1800"/>
            </a:p>
          </p:txBody>
        </p:sp>
      </p:grpSp>
      <p:grpSp>
        <p:nvGrpSpPr>
          <p:cNvPr id="31759" name="组合 3"/>
          <p:cNvGrpSpPr>
            <a:grpSpLocks/>
          </p:cNvGrpSpPr>
          <p:nvPr/>
        </p:nvGrpSpPr>
        <p:grpSpPr bwMode="auto">
          <a:xfrm>
            <a:off x="3708400" y="4797425"/>
            <a:ext cx="1311275" cy="876300"/>
            <a:chOff x="3707904" y="4797152"/>
            <a:chExt cx="1311771" cy="877291"/>
          </a:xfrm>
        </p:grpSpPr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25502" y="4797152"/>
              <a:ext cx="1194173" cy="877291"/>
            </a:xfrm>
            <a:prstGeom prst="rect">
              <a:avLst/>
            </a:prstGeom>
            <a:blipFill rotWithShape="1">
              <a:blip r:embed="rId8"/>
              <a:stretch>
                <a:fillRect r="-12821" b="-902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761" name="右箭头 23"/>
            <p:cNvSpPr>
              <a:spLocks noChangeArrowheads="1"/>
            </p:cNvSpPr>
            <p:nvPr/>
          </p:nvSpPr>
          <p:spPr bwMode="auto">
            <a:xfrm>
              <a:off x="3707904" y="4986417"/>
              <a:ext cx="83414" cy="484701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5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49" grpId="0"/>
      <p:bldP spid="31750" grpId="0"/>
      <p:bldP spid="31754" grpId="0" animBg="1"/>
      <p:bldP spid="31755" grpId="0"/>
      <p:bldP spid="317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612775" y="1465263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“边际效用递减”</a:t>
            </a:r>
            <a:r>
              <a:rPr lang="en-US" altLang="zh-CN" sz="2800" b="1"/>
              <a:t>~ </a:t>
            </a:r>
            <a:r>
              <a:rPr lang="zh-CN" altLang="zh-CN" sz="2800" b="1"/>
              <a:t>经济学中普遍、重要的法则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矩形 5"/>
          <p:cNvSpPr>
            <a:spLocks noChangeArrowheads="1"/>
          </p:cNvSpPr>
          <p:nvPr/>
        </p:nvSpPr>
        <p:spPr bwMode="auto">
          <a:xfrm>
            <a:off x="871538" y="2606675"/>
            <a:ext cx="36004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效用函数和边际效用特性的</a:t>
            </a:r>
            <a:r>
              <a:rPr lang="zh-CN" altLang="en-US" sz="2800" b="1"/>
              <a:t>数学表述：</a:t>
            </a:r>
          </a:p>
        </p:txBody>
      </p:sp>
      <p:grpSp>
        <p:nvGrpSpPr>
          <p:cNvPr id="32773" name="组合 6"/>
          <p:cNvGrpSpPr>
            <a:grpSpLocks/>
          </p:cNvGrpSpPr>
          <p:nvPr/>
        </p:nvGrpSpPr>
        <p:grpSpPr bwMode="auto">
          <a:xfrm>
            <a:off x="4849813" y="2768600"/>
            <a:ext cx="4089400" cy="2663825"/>
            <a:chOff x="4270445" y="3573680"/>
            <a:chExt cx="4089164" cy="2663945"/>
          </a:xfrm>
        </p:grpSpPr>
        <p:pic>
          <p:nvPicPr>
            <p:cNvPr id="3278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445" y="3573680"/>
              <a:ext cx="4089164" cy="266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2782" name="对象 8"/>
            <p:cNvGraphicFramePr>
              <a:graphicFrameLocks noChangeAspect="1"/>
            </p:cNvGraphicFramePr>
            <p:nvPr/>
          </p:nvGraphicFramePr>
          <p:xfrm>
            <a:off x="5235589" y="4130798"/>
            <a:ext cx="2605474" cy="35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4" imgW="1651000" imgH="228600" progId="Equation.3">
                    <p:embed/>
                  </p:oleObj>
                </mc:Choice>
                <mc:Fallback>
                  <p:oleObj name="公式" r:id="rId4" imgW="165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589" y="4130798"/>
                          <a:ext cx="2605474" cy="35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矩形 9"/>
            <p:cNvSpPr>
              <a:spLocks noChangeArrowheads="1"/>
            </p:cNvSpPr>
            <p:nvPr/>
          </p:nvSpPr>
          <p:spPr bwMode="auto">
            <a:xfrm>
              <a:off x="5470660" y="5409993"/>
              <a:ext cx="1063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U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)/d</a:t>
              </a:r>
              <a:r>
                <a:rPr lang="en-US" altLang="zh-CN" sz="1800" i="1"/>
                <a:t>x </a:t>
              </a:r>
              <a:endParaRPr lang="zh-CN" altLang="en-US" sz="1800"/>
            </a:p>
          </p:txBody>
        </p:sp>
      </p:grpSp>
      <p:sp>
        <p:nvSpPr>
          <p:cNvPr id="32774" name="矩形 10"/>
          <p:cNvSpPr>
            <a:spLocks noChangeArrowheads="1"/>
          </p:cNvSpPr>
          <p:nvPr/>
        </p:nvSpPr>
        <p:spPr bwMode="auto">
          <a:xfrm>
            <a:off x="2690813" y="620713"/>
            <a:ext cx="3124200" cy="585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效用函数</a:t>
            </a:r>
            <a:r>
              <a:rPr lang="en-US" altLang="zh-CN" sz="3200"/>
              <a:t> </a:t>
            </a:r>
            <a:r>
              <a:rPr lang="en-US" altLang="zh-CN" sz="3200" i="1"/>
              <a:t>U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)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2268538" y="2101850"/>
            <a:ext cx="4211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现实生活中的诸多表现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074" y="5153702"/>
            <a:ext cx="1194173" cy="877291"/>
          </a:xfrm>
          <a:prstGeom prst="rect">
            <a:avLst/>
          </a:prstGeom>
          <a:blipFill rotWithShape="1">
            <a:blip r:embed="rId6"/>
            <a:stretch>
              <a:fillRect r="-12245" b="-90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4887" y="4149390"/>
            <a:ext cx="1222001" cy="811119"/>
          </a:xfrm>
          <a:prstGeom prst="rect">
            <a:avLst/>
          </a:prstGeom>
          <a:blipFill rotWithShape="1">
            <a:blip r:embed="rId7"/>
            <a:stretch>
              <a:fillRect r="-11940" b="-97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2339975" y="4267200"/>
            <a:ext cx="185420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效用</a:t>
            </a:r>
            <a:r>
              <a:rPr lang="zh-CN" altLang="en-US" sz="2800" b="1" dirty="0">
                <a:solidFill>
                  <a:srgbClr val="000000"/>
                </a:solidFill>
              </a:rPr>
              <a:t>递增</a:t>
            </a:r>
            <a:endParaRPr lang="zh-CN" altLang="en-US" dirty="0"/>
          </a:p>
        </p:txBody>
      </p:sp>
      <p:sp>
        <p:nvSpPr>
          <p:cNvPr id="32779" name="矩形 17"/>
          <p:cNvSpPr>
            <a:spLocks noChangeArrowheads="1"/>
          </p:cNvSpPr>
          <p:nvPr/>
        </p:nvSpPr>
        <p:spPr bwMode="auto">
          <a:xfrm>
            <a:off x="2308225" y="5360988"/>
            <a:ext cx="25511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边际</a:t>
            </a:r>
            <a:r>
              <a:rPr lang="zh-CN" altLang="zh-CN" sz="2800" b="1">
                <a:solidFill>
                  <a:srgbClr val="000000"/>
                </a:solidFill>
              </a:rPr>
              <a:t>效用</a:t>
            </a:r>
            <a:r>
              <a:rPr lang="zh-CN" altLang="en-US" sz="2800" b="1">
                <a:solidFill>
                  <a:srgbClr val="000000"/>
                </a:solidFill>
              </a:rPr>
              <a:t>递减</a:t>
            </a:r>
            <a:endParaRPr lang="zh-CN" altLang="en-US"/>
          </a:p>
        </p:txBody>
      </p:sp>
      <p:graphicFrame>
        <p:nvGraphicFramePr>
          <p:cNvPr id="32780" name="对象 1"/>
          <p:cNvGraphicFramePr>
            <a:graphicFrameLocks noChangeAspect="1"/>
          </p:cNvGraphicFramePr>
          <p:nvPr/>
        </p:nvGraphicFramePr>
        <p:xfrm>
          <a:off x="8151813" y="549275"/>
          <a:ext cx="7413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lip" r:id="rId8" imgW="784762" imgH="777307" progId="MS_ClipArt_Gallery.2">
                  <p:embed/>
                </p:oleObj>
              </mc:Choice>
              <mc:Fallback>
                <p:oleObj name="Clip" r:id="rId8" imgW="784762" imgH="77730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549275"/>
                        <a:ext cx="7413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2" grpId="0"/>
      <p:bldP spid="32775" grpId="0"/>
      <p:bldP spid="5" grpId="0" animBg="1"/>
      <p:bldP spid="327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827088" y="692150"/>
            <a:ext cx="2244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3322638" y="723900"/>
            <a:ext cx="540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 ~ </a:t>
            </a:r>
            <a:r>
              <a:rPr lang="zh-CN" altLang="en-US" sz="2800" b="1"/>
              <a:t>两个变量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en-US" sz="2800" b="1"/>
              <a:t>的</a:t>
            </a:r>
            <a:r>
              <a:rPr lang="zh-CN" altLang="zh-CN" sz="2800" b="1"/>
              <a:t>效用函数</a:t>
            </a:r>
            <a:endParaRPr lang="zh-CN" altLang="en-US" sz="2800" b="1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395288" y="1479550"/>
            <a:ext cx="417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x</a:t>
            </a:r>
            <a:r>
              <a:rPr lang="zh-CN" altLang="zh-CN" sz="2800" b="1"/>
              <a:t>片面包和</a:t>
            </a:r>
            <a:r>
              <a:rPr lang="en-US" altLang="zh-CN" sz="2800" b="1" i="1"/>
              <a:t>y</a:t>
            </a:r>
            <a:r>
              <a:rPr lang="zh-CN" altLang="zh-CN" sz="2800" b="1"/>
              <a:t>根香肠的组合</a:t>
            </a:r>
            <a:endParaRPr lang="zh-CN" altLang="en-US" sz="2800" b="1"/>
          </a:p>
        </p:txBody>
      </p:sp>
      <p:sp>
        <p:nvSpPr>
          <p:cNvPr id="33797" name="矩形 5"/>
          <p:cNvSpPr>
            <a:spLocks noChangeArrowheads="1"/>
          </p:cNvSpPr>
          <p:nvPr/>
        </p:nvSpPr>
        <p:spPr bwMode="auto">
          <a:xfrm>
            <a:off x="300038" y="3971925"/>
            <a:ext cx="4168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几种组合的效用函数相等</a:t>
            </a:r>
            <a:endParaRPr lang="zh-CN" altLang="en-US" sz="2800" b="1"/>
          </a:p>
        </p:txBody>
      </p:sp>
      <p:sp>
        <p:nvSpPr>
          <p:cNvPr id="33798" name="矩形 6"/>
          <p:cNvSpPr>
            <a:spLocks noChangeArrowheads="1"/>
          </p:cNvSpPr>
          <p:nvPr/>
        </p:nvSpPr>
        <p:spPr bwMode="auto">
          <a:xfrm>
            <a:off x="407988" y="2133600"/>
            <a:ext cx="3779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A1 ~1</a:t>
            </a:r>
            <a:r>
              <a:rPr lang="zh-CN" altLang="zh-CN" sz="2800" b="1"/>
              <a:t>片面包加</a:t>
            </a:r>
            <a:r>
              <a:rPr lang="en-US" altLang="zh-CN" sz="2800" b="1"/>
              <a:t>4</a:t>
            </a:r>
            <a:r>
              <a:rPr lang="zh-CN" altLang="zh-CN" sz="2800" b="1"/>
              <a:t>根香肠</a:t>
            </a:r>
            <a:endParaRPr lang="zh-CN" altLang="en-US" sz="2800" b="1"/>
          </a:p>
        </p:txBody>
      </p:sp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360363" y="2736850"/>
            <a:ext cx="414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A2~ 4</a:t>
            </a:r>
            <a:r>
              <a:rPr lang="zh-CN" altLang="zh-CN" sz="2800" b="1"/>
              <a:t>片面包加</a:t>
            </a:r>
            <a:r>
              <a:rPr lang="en-US" altLang="zh-CN" sz="2800" b="1"/>
              <a:t>1</a:t>
            </a:r>
            <a:r>
              <a:rPr lang="zh-CN" altLang="zh-CN" sz="2800" b="1"/>
              <a:t>根半香肠</a:t>
            </a:r>
            <a:endParaRPr lang="zh-CN" altLang="en-US" sz="2800" b="1"/>
          </a:p>
        </p:txBody>
      </p:sp>
      <p:sp>
        <p:nvSpPr>
          <p:cNvPr id="33800" name="矩形 8"/>
          <p:cNvSpPr>
            <a:spLocks noChangeArrowheads="1"/>
          </p:cNvSpPr>
          <p:nvPr/>
        </p:nvSpPr>
        <p:spPr bwMode="auto">
          <a:xfrm>
            <a:off x="407988" y="3357563"/>
            <a:ext cx="3689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A3~7</a:t>
            </a:r>
            <a:r>
              <a:rPr lang="zh-CN" altLang="zh-CN" sz="2800" b="1"/>
              <a:t>片面包加</a:t>
            </a:r>
            <a:r>
              <a:rPr lang="en-US" altLang="zh-CN" sz="2800" b="1"/>
              <a:t>1</a:t>
            </a:r>
            <a:r>
              <a:rPr lang="zh-CN" altLang="zh-CN" sz="2800" b="1"/>
              <a:t>根香肠</a:t>
            </a:r>
            <a:endParaRPr lang="zh-CN" altLang="en-US" sz="2800" b="1"/>
          </a:p>
        </p:txBody>
      </p:sp>
      <p:sp>
        <p:nvSpPr>
          <p:cNvPr id="33801" name="矩形 12"/>
          <p:cNvSpPr>
            <a:spLocks noChangeArrowheads="1"/>
          </p:cNvSpPr>
          <p:nvPr/>
        </p:nvSpPr>
        <p:spPr bwMode="auto">
          <a:xfrm>
            <a:off x="862013" y="4797425"/>
            <a:ext cx="4056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A1, A2, A3</a:t>
            </a:r>
            <a:r>
              <a:rPr lang="zh-CN" altLang="zh-CN" sz="2800" b="1"/>
              <a:t>连成一条曲线</a:t>
            </a:r>
            <a:endParaRPr lang="zh-CN" altLang="en-US" sz="2800" b="1"/>
          </a:p>
        </p:txBody>
      </p:sp>
      <p:sp>
        <p:nvSpPr>
          <p:cNvPr id="33803" name="矩形 13"/>
          <p:cNvSpPr>
            <a:spLocks noChangeArrowheads="1"/>
          </p:cNvSpPr>
          <p:nvPr/>
        </p:nvSpPr>
        <p:spPr bwMode="auto">
          <a:xfrm>
            <a:off x="5219700" y="4797425"/>
            <a:ext cx="330835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1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1 </a:t>
            </a:r>
            <a:r>
              <a:rPr lang="zh-CN" altLang="zh-CN" sz="2800" b="1" dirty="0"/>
              <a:t>常数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2" name="矩形 14"/>
          <p:cNvSpPr>
            <a:spLocks noChangeArrowheads="1"/>
          </p:cNvSpPr>
          <p:nvPr/>
        </p:nvSpPr>
        <p:spPr bwMode="auto">
          <a:xfrm>
            <a:off x="484188" y="5643563"/>
            <a:ext cx="588803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无差别曲线</a:t>
            </a:r>
            <a:r>
              <a:rPr lang="en-US" altLang="zh-CN" sz="2800" b="1"/>
              <a:t> ~ </a:t>
            </a:r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r>
              <a:rPr lang="zh-CN" altLang="en-US" sz="2800" b="1">
                <a:solidFill>
                  <a:srgbClr val="000000"/>
                </a:solidFill>
              </a:rPr>
              <a:t>的几何表示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3804" name="矩形 16"/>
          <p:cNvSpPr>
            <a:spLocks noChangeArrowheads="1"/>
          </p:cNvSpPr>
          <p:nvPr/>
        </p:nvSpPr>
        <p:spPr bwMode="auto">
          <a:xfrm>
            <a:off x="6765925" y="5656263"/>
            <a:ext cx="1627188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等效用线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3380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196975"/>
            <a:ext cx="5334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2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00" grpId="0"/>
      <p:bldP spid="33801" grpId="0"/>
      <p:bldP spid="33803" grpId="0" animBg="1"/>
      <p:bldP spid="2" grpId="0" animBg="1"/>
      <p:bldP spid="338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827088" y="692150"/>
            <a:ext cx="2244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449263" y="1485900"/>
            <a:ext cx="40322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B1(2</a:t>
            </a:r>
            <a:r>
              <a:rPr lang="zh-CN" altLang="zh-CN" sz="2800" b="1"/>
              <a:t>片面包加</a:t>
            </a:r>
            <a:r>
              <a:rPr lang="en-US" altLang="zh-CN" sz="2800" b="1"/>
              <a:t>5</a:t>
            </a:r>
            <a:r>
              <a:rPr lang="zh-CN" altLang="zh-CN" sz="2800" b="1"/>
              <a:t>根香肠</a:t>
            </a:r>
            <a:r>
              <a:rPr lang="en-US" altLang="zh-CN" sz="2800" b="1"/>
              <a:t>), B2, B3</a:t>
            </a:r>
            <a:r>
              <a:rPr lang="zh-CN" altLang="zh-CN" sz="2800" b="1"/>
              <a:t>连成无差别曲线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96975"/>
            <a:ext cx="50403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矩形 2"/>
          <p:cNvSpPr>
            <a:spLocks noChangeArrowheads="1"/>
          </p:cNvSpPr>
          <p:nvPr/>
        </p:nvSpPr>
        <p:spPr bwMode="auto">
          <a:xfrm>
            <a:off x="3322638" y="723900"/>
            <a:ext cx="540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zh-CN" altLang="en-US" sz="2800" b="1">
                <a:solidFill>
                  <a:srgbClr val="000000"/>
                </a:solidFill>
              </a:rPr>
              <a:t>的几何表示</a:t>
            </a:r>
          </a:p>
        </p:txBody>
      </p:sp>
      <p:sp>
        <p:nvSpPr>
          <p:cNvPr id="7" name="矩形 6"/>
          <p:cNvSpPr/>
          <p:nvPr/>
        </p:nvSpPr>
        <p:spPr>
          <a:xfrm>
            <a:off x="715963" y="2565400"/>
            <a:ext cx="3135312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2 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&gt;</a:t>
            </a:r>
            <a:r>
              <a:rPr lang="en-US" altLang="zh-CN" sz="2800" b="1" i="1" dirty="0"/>
              <a:t> u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34823" name="矩形 7"/>
          <p:cNvSpPr>
            <a:spLocks noChangeArrowheads="1"/>
          </p:cNvSpPr>
          <p:nvPr/>
        </p:nvSpPr>
        <p:spPr bwMode="auto">
          <a:xfrm>
            <a:off x="446088" y="3213100"/>
            <a:ext cx="3976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C1(1</a:t>
            </a:r>
            <a:r>
              <a:rPr lang="zh-CN" altLang="zh-CN" sz="2800" b="1"/>
              <a:t>片面包加</a:t>
            </a:r>
            <a:r>
              <a:rPr lang="en-US" altLang="zh-CN" sz="2800" b="1"/>
              <a:t>2</a:t>
            </a:r>
            <a:r>
              <a:rPr lang="zh-CN" altLang="zh-CN" sz="2800" b="1"/>
              <a:t>根香肠</a:t>
            </a:r>
            <a:r>
              <a:rPr lang="en-US" altLang="zh-CN" sz="2800" b="1"/>
              <a:t>), C2</a:t>
            </a:r>
            <a:r>
              <a:rPr lang="zh-CN" altLang="zh-CN" sz="2800" b="1"/>
              <a:t>连成无差别曲线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/>
          <p:nvPr/>
        </p:nvSpPr>
        <p:spPr>
          <a:xfrm>
            <a:off x="703263" y="4346575"/>
            <a:ext cx="3221037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3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3 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 u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34825" name="组合 27"/>
          <p:cNvGrpSpPr>
            <a:grpSpLocks/>
          </p:cNvGrpSpPr>
          <p:nvPr/>
        </p:nvGrpSpPr>
        <p:grpSpPr bwMode="auto">
          <a:xfrm>
            <a:off x="4932363" y="4183063"/>
            <a:ext cx="4067175" cy="2414587"/>
            <a:chOff x="4932040" y="4183063"/>
            <a:chExt cx="4067944" cy="2414289"/>
          </a:xfrm>
        </p:grpSpPr>
        <p:sp>
          <p:nvSpPr>
            <p:cNvPr id="34830" name="Text Box 19"/>
            <p:cNvSpPr txBox="1">
              <a:spLocks noChangeArrowheads="1"/>
            </p:cNvSpPr>
            <p:nvPr/>
          </p:nvSpPr>
          <p:spPr bwMode="auto">
            <a:xfrm>
              <a:off x="5068534" y="6197242"/>
              <a:ext cx="4070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>
              <a:off x="5209508" y="6220079"/>
              <a:ext cx="3440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 flipV="1">
              <a:off x="5209508" y="4271150"/>
              <a:ext cx="0" cy="1948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Arc 13"/>
            <p:cNvSpPr>
              <a:spLocks/>
            </p:cNvSpPr>
            <p:nvPr/>
          </p:nvSpPr>
          <p:spPr bwMode="auto">
            <a:xfrm rot="210056" flipH="1" flipV="1">
              <a:off x="5910063" y="4661425"/>
              <a:ext cx="1982268" cy="1217316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463963650 h 21600"/>
                <a:gd name="T4" fmla="*/ 0 w 21600"/>
                <a:gd name="T5" fmla="*/ 4639636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Arc 14"/>
            <p:cNvSpPr>
              <a:spLocks/>
            </p:cNvSpPr>
            <p:nvPr/>
          </p:nvSpPr>
          <p:spPr bwMode="auto">
            <a:xfrm flipH="1" flipV="1">
              <a:off x="5442546" y="4709139"/>
              <a:ext cx="1340692" cy="1267477"/>
            </a:xfrm>
            <a:custGeom>
              <a:avLst/>
              <a:gdLst>
                <a:gd name="T0" fmla="*/ 0 w 21600"/>
                <a:gd name="T1" fmla="*/ 0 h 21600"/>
                <a:gd name="T2" fmla="*/ 593750404 w 21600"/>
                <a:gd name="T3" fmla="*/ 592816186 h 21600"/>
                <a:gd name="T4" fmla="*/ 0 w 21600"/>
                <a:gd name="T5" fmla="*/ 59281618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Arc 15"/>
            <p:cNvSpPr>
              <a:spLocks/>
            </p:cNvSpPr>
            <p:nvPr/>
          </p:nvSpPr>
          <p:spPr bwMode="auto">
            <a:xfrm flipH="1" flipV="1">
              <a:off x="6492659" y="4465676"/>
              <a:ext cx="1399671" cy="1218539"/>
            </a:xfrm>
            <a:custGeom>
              <a:avLst/>
              <a:gdLst>
                <a:gd name="T0" fmla="*/ 0 w 21600"/>
                <a:gd name="T1" fmla="*/ 0 h 21600"/>
                <a:gd name="T2" fmla="*/ 775737455 w 21600"/>
                <a:gd name="T3" fmla="*/ 465902068 h 21600"/>
                <a:gd name="T4" fmla="*/ 0 w 21600"/>
                <a:gd name="T5" fmla="*/ 46590206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4932040" y="4183063"/>
              <a:ext cx="466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y</a:t>
              </a:r>
              <a:endParaRPr lang="en-US" altLang="zh-CN" sz="2000"/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6501291" y="4594137"/>
              <a:ext cx="13910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</a:t>
              </a:r>
              <a:r>
                <a:rPr lang="en-US" altLang="zh-CN" sz="2000"/>
                <a:t>,</a:t>
              </a:r>
              <a:r>
                <a:rPr lang="en-US" altLang="zh-CN" sz="2000" i="1"/>
                <a:t>y</a:t>
              </a:r>
              <a:r>
                <a:rPr lang="en-US" altLang="zh-CN" sz="2000"/>
                <a:t>) = </a:t>
              </a:r>
              <a:r>
                <a:rPr lang="en-US" altLang="zh-CN" sz="2000" i="1"/>
                <a:t>u</a:t>
              </a:r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8474928" y="6120981"/>
              <a:ext cx="525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endParaRPr lang="en-US" altLang="zh-CN"/>
            </a:p>
          </p:txBody>
        </p:sp>
        <p:graphicFrame>
          <p:nvGraphicFramePr>
            <p:cNvPr id="34839" name="Object 20"/>
            <p:cNvGraphicFramePr>
              <a:graphicFrameLocks noChangeAspect="1"/>
            </p:cNvGraphicFramePr>
            <p:nvPr/>
          </p:nvGraphicFramePr>
          <p:xfrm>
            <a:off x="6899758" y="5886082"/>
            <a:ext cx="220092" cy="369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公式" r:id="rId4" imgW="126835" imgH="253670" progId="Equation.3">
                    <p:embed/>
                  </p:oleObj>
                </mc:Choice>
                <mc:Fallback>
                  <p:oleObj name="公式" r:id="rId4" imgW="126835" imgH="253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9758" y="5886082"/>
                          <a:ext cx="220092" cy="369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1"/>
            <p:cNvGraphicFramePr>
              <a:graphicFrameLocks noChangeAspect="1"/>
            </p:cNvGraphicFramePr>
            <p:nvPr/>
          </p:nvGraphicFramePr>
          <p:xfrm>
            <a:off x="7857806" y="5768632"/>
            <a:ext cx="228723" cy="349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公式" r:id="rId6" imgW="139639" imgH="253890" progId="Equation.3">
                    <p:embed/>
                  </p:oleObj>
                </mc:Choice>
                <mc:Fallback>
                  <p:oleObj name="公式" r:id="rId6" imgW="13963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06" y="5768632"/>
                          <a:ext cx="228723" cy="3499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2"/>
            <p:cNvGraphicFramePr>
              <a:graphicFrameLocks noChangeAspect="1"/>
            </p:cNvGraphicFramePr>
            <p:nvPr/>
          </p:nvGraphicFramePr>
          <p:xfrm>
            <a:off x="8007411" y="5416284"/>
            <a:ext cx="233039" cy="348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公式" r:id="rId8" imgW="139639" imgH="253890" progId="Equation.3">
                    <p:embed/>
                  </p:oleObj>
                </mc:Choice>
                <mc:Fallback>
                  <p:oleObj name="公式" r:id="rId8" imgW="13963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7411" y="5416284"/>
                          <a:ext cx="233039" cy="348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Text Box 29"/>
            <p:cNvSpPr txBox="1">
              <a:spLocks noChangeArrowheads="1"/>
            </p:cNvSpPr>
            <p:nvPr/>
          </p:nvSpPr>
          <p:spPr bwMode="auto">
            <a:xfrm>
              <a:off x="7238458" y="5071276"/>
              <a:ext cx="9477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u</a:t>
              </a:r>
              <a:r>
                <a:rPr lang="zh-CN" altLang="en-US" sz="2000"/>
                <a:t>增加</a:t>
              </a:r>
            </a:p>
          </p:txBody>
        </p:sp>
        <p:cxnSp>
          <p:nvCxnSpPr>
            <p:cNvPr id="34843" name="直接箭头连接符 26"/>
            <p:cNvCxnSpPr>
              <a:cxnSpLocks noChangeShapeType="1"/>
            </p:cNvCxnSpPr>
            <p:nvPr/>
          </p:nvCxnSpPr>
          <p:spPr bwMode="auto">
            <a:xfrm flipV="1">
              <a:off x="6022975" y="5157192"/>
              <a:ext cx="1213321" cy="7809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矩形 14"/>
          <p:cNvSpPr>
            <a:spLocks noChangeArrowheads="1"/>
          </p:cNvSpPr>
          <p:nvPr/>
        </p:nvSpPr>
        <p:spPr bwMode="auto">
          <a:xfrm>
            <a:off x="668338" y="4994275"/>
            <a:ext cx="2951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效用函数</a:t>
            </a:r>
            <a:r>
              <a:rPr lang="zh-CN" altLang="en-US" sz="2800" b="1"/>
              <a:t>值</a:t>
            </a:r>
            <a:r>
              <a:rPr lang="en-US" altLang="zh-CN" sz="2800" b="1" i="1"/>
              <a:t>u</a:t>
            </a:r>
            <a:r>
              <a:rPr lang="zh-CN" altLang="en-US" sz="2800" b="1"/>
              <a:t>增加</a:t>
            </a:r>
            <a:endParaRPr lang="en-US" altLang="zh-CN" sz="2800" b="1" i="1"/>
          </a:p>
        </p:txBody>
      </p:sp>
      <p:grpSp>
        <p:nvGrpSpPr>
          <p:cNvPr id="34827" name="组合 47"/>
          <p:cNvGrpSpPr>
            <a:grpSpLocks/>
          </p:cNvGrpSpPr>
          <p:nvPr/>
        </p:nvGrpSpPr>
        <p:grpSpPr bwMode="auto">
          <a:xfrm>
            <a:off x="668338" y="5570538"/>
            <a:ext cx="3111500" cy="666750"/>
            <a:chOff x="467544" y="5569995"/>
            <a:chExt cx="3112294" cy="667317"/>
          </a:xfrm>
        </p:grpSpPr>
        <p:sp>
          <p:nvSpPr>
            <p:cNvPr id="34828" name="矩形 45"/>
            <p:cNvSpPr>
              <a:spLocks noChangeArrowheads="1"/>
            </p:cNvSpPr>
            <p:nvPr/>
          </p:nvSpPr>
          <p:spPr bwMode="auto">
            <a:xfrm>
              <a:off x="467544" y="5680493"/>
              <a:ext cx="3112294" cy="55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b="1"/>
                <a:t>无差别曲线</a:t>
              </a:r>
              <a:r>
                <a:rPr lang="zh-CN" altLang="en-US" sz="2800" b="1"/>
                <a:t>上移</a:t>
              </a:r>
            </a:p>
          </p:txBody>
        </p:sp>
        <p:sp>
          <p:nvSpPr>
            <p:cNvPr id="34829" name="下箭头 46"/>
            <p:cNvSpPr>
              <a:spLocks noChangeArrowheads="1"/>
            </p:cNvSpPr>
            <p:nvPr/>
          </p:nvSpPr>
          <p:spPr bwMode="auto">
            <a:xfrm>
              <a:off x="1691680" y="5569995"/>
              <a:ext cx="484632" cy="163261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8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1" grpId="0"/>
      <p:bldP spid="7" grpId="0" animBg="1"/>
      <p:bldP spid="34823" grpId="0"/>
      <p:bldP spid="9" grpId="0" animBg="1"/>
      <p:bldP spid="348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2500313" y="549275"/>
            <a:ext cx="398462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对象 14"/>
          <p:cNvGraphicFramePr>
            <a:graphicFrameLocks noChangeAspect="1"/>
          </p:cNvGraphicFramePr>
          <p:nvPr/>
        </p:nvGraphicFramePr>
        <p:xfrm>
          <a:off x="484188" y="5229225"/>
          <a:ext cx="46561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2260600" imgH="228600" progId="Equation.3">
                  <p:embed/>
                </p:oleObj>
              </mc:Choice>
              <mc:Fallback>
                <p:oleObj name="公式" r:id="rId3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229225"/>
                        <a:ext cx="4656137" cy="471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矩形 15"/>
          <p:cNvSpPr>
            <a:spLocks noChangeArrowheads="1"/>
          </p:cNvSpPr>
          <p:nvPr/>
        </p:nvSpPr>
        <p:spPr bwMode="auto">
          <a:xfrm>
            <a:off x="1403350" y="450850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典型的效用函数</a:t>
            </a:r>
            <a:endParaRPr lang="zh-CN" altLang="en-US" sz="2800" b="1"/>
          </a:p>
        </p:txBody>
      </p:sp>
      <p:grpSp>
        <p:nvGrpSpPr>
          <p:cNvPr id="35847" name="组合 17"/>
          <p:cNvGrpSpPr>
            <a:grpSpLocks/>
          </p:cNvGrpSpPr>
          <p:nvPr/>
        </p:nvGrpSpPr>
        <p:grpSpPr bwMode="auto">
          <a:xfrm>
            <a:off x="4789488" y="3935413"/>
            <a:ext cx="4330700" cy="2736850"/>
            <a:chOff x="4355976" y="2924944"/>
            <a:chExt cx="4248471" cy="2592288"/>
          </a:xfrm>
        </p:grpSpPr>
        <p:pic>
          <p:nvPicPr>
            <p:cNvPr id="3586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924944"/>
              <a:ext cx="4248471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2" name="矩形 19"/>
            <p:cNvSpPr>
              <a:spLocks noChangeArrowheads="1"/>
            </p:cNvSpPr>
            <p:nvPr/>
          </p:nvSpPr>
          <p:spPr bwMode="auto">
            <a:xfrm>
              <a:off x="5996870" y="3253047"/>
              <a:ext cx="20404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/>
                <a:t>a</a:t>
              </a:r>
              <a:r>
                <a:rPr lang="en-US" altLang="zh-CN" sz="2000"/>
                <a:t>=1, </a:t>
              </a:r>
              <a:r>
                <a:rPr lang="en-US" altLang="zh-CN" sz="2000" i="1"/>
                <a:t>α</a:t>
              </a:r>
              <a:r>
                <a:rPr lang="en-US" altLang="zh-CN" sz="2000"/>
                <a:t>=1/3, </a:t>
              </a:r>
              <a:r>
                <a:rPr lang="en-US" altLang="zh-CN" sz="2000" i="1"/>
                <a:t>β</a:t>
              </a:r>
              <a:r>
                <a:rPr lang="en-US" altLang="zh-CN" sz="2000"/>
                <a:t>=1/2</a:t>
              </a:r>
              <a:endParaRPr lang="zh-CN" altLang="en-US" sz="2000"/>
            </a:p>
          </p:txBody>
        </p:sp>
      </p:grpSp>
      <p:sp>
        <p:nvSpPr>
          <p:cNvPr id="358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7460" y="2938212"/>
            <a:ext cx="1194173" cy="877291"/>
          </a:xfrm>
          <a:prstGeom prst="rect">
            <a:avLst/>
          </a:prstGeom>
          <a:blipFill rotWithShape="1">
            <a:blip r:embed="rId6"/>
            <a:stretch>
              <a:fillRect r="-12755" b="-90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1868331"/>
            <a:ext cx="1222001" cy="811119"/>
          </a:xfrm>
          <a:prstGeom prst="rect">
            <a:avLst/>
          </a:prstGeom>
          <a:blipFill rotWithShape="1">
            <a:blip r:embed="rId7"/>
            <a:stretch>
              <a:fillRect r="-12000" b="-89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矩形 24"/>
          <p:cNvSpPr/>
          <p:nvPr/>
        </p:nvSpPr>
        <p:spPr>
          <a:xfrm>
            <a:off x="5886450" y="2155825"/>
            <a:ext cx="18557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效用</a:t>
            </a:r>
            <a:r>
              <a:rPr lang="zh-CN" altLang="en-US" sz="2800" b="1" dirty="0">
                <a:solidFill>
                  <a:srgbClr val="000000"/>
                </a:solidFill>
              </a:rPr>
              <a:t>递增</a:t>
            </a:r>
            <a:endParaRPr lang="zh-CN" altLang="en-US" dirty="0"/>
          </a:p>
        </p:txBody>
      </p:sp>
      <p:sp>
        <p:nvSpPr>
          <p:cNvPr id="35852" name="矩形 25"/>
          <p:cNvSpPr>
            <a:spLocks noChangeArrowheads="1"/>
          </p:cNvSpPr>
          <p:nvPr/>
        </p:nvSpPr>
        <p:spPr bwMode="auto">
          <a:xfrm>
            <a:off x="5837238" y="3159125"/>
            <a:ext cx="2551112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边际</a:t>
            </a:r>
            <a:r>
              <a:rPr lang="zh-CN" altLang="zh-CN" sz="2800" b="1">
                <a:solidFill>
                  <a:srgbClr val="000000"/>
                </a:solidFill>
              </a:rPr>
              <a:t>效用</a:t>
            </a:r>
            <a:r>
              <a:rPr lang="zh-CN" altLang="en-US" sz="2800" b="1">
                <a:solidFill>
                  <a:srgbClr val="000000"/>
                </a:solidFill>
              </a:rPr>
              <a:t>递减</a:t>
            </a:r>
            <a:endParaRPr lang="zh-CN" altLang="en-US"/>
          </a:p>
        </p:txBody>
      </p:sp>
      <p:grpSp>
        <p:nvGrpSpPr>
          <p:cNvPr id="35853" name="组合 32"/>
          <p:cNvGrpSpPr>
            <a:grpSpLocks/>
          </p:cNvGrpSpPr>
          <p:nvPr/>
        </p:nvGrpSpPr>
        <p:grpSpPr bwMode="auto">
          <a:xfrm>
            <a:off x="2916238" y="1878013"/>
            <a:ext cx="2471737" cy="842962"/>
            <a:chOff x="2532136" y="1865086"/>
            <a:chExt cx="2471905" cy="842218"/>
          </a:xfrm>
        </p:grpSpPr>
        <p:sp>
          <p:nvSpPr>
            <p:cNvPr id="28" name="矩形 2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38636" y="1865086"/>
              <a:ext cx="2265405" cy="842218"/>
            </a:xfrm>
            <a:prstGeom prst="rect">
              <a:avLst/>
            </a:prstGeom>
            <a:blipFill rotWithShape="1">
              <a:blip r:embed="rId8"/>
              <a:stretch>
                <a:fillRect r="-1613" b="-144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5860" name="右箭头 30"/>
            <p:cNvSpPr>
              <a:spLocks noChangeArrowheads="1"/>
            </p:cNvSpPr>
            <p:nvPr/>
          </p:nvSpPr>
          <p:spPr bwMode="auto">
            <a:xfrm>
              <a:off x="2532136" y="208027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4" name="组合 33"/>
          <p:cNvGrpSpPr>
            <a:grpSpLocks/>
          </p:cNvGrpSpPr>
          <p:nvPr/>
        </p:nvGrpSpPr>
        <p:grpSpPr bwMode="auto">
          <a:xfrm>
            <a:off x="2916238" y="2951163"/>
            <a:ext cx="2663825" cy="908050"/>
            <a:chOff x="2339752" y="2938171"/>
            <a:chExt cx="2952840" cy="908197"/>
          </a:xfrm>
        </p:grpSpPr>
        <p:sp>
          <p:nvSpPr>
            <p:cNvPr id="30" name="矩形 2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46256" y="2938171"/>
              <a:ext cx="2746336" cy="908197"/>
            </a:xfrm>
            <a:prstGeom prst="rect">
              <a:avLst/>
            </a:prstGeom>
            <a:blipFill rotWithShape="1">
              <a:blip r:embed="rId9"/>
              <a:stretch>
                <a:fillRect r="-3695" b="-201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5858" name="右箭头 31"/>
            <p:cNvSpPr>
              <a:spLocks noChangeArrowheads="1"/>
            </p:cNvSpPr>
            <p:nvPr/>
          </p:nvSpPr>
          <p:spPr bwMode="auto">
            <a:xfrm>
              <a:off x="2339752" y="3212976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5" name="TextBox 34"/>
          <p:cNvSpPr txBox="1">
            <a:spLocks noChangeArrowheads="1"/>
          </p:cNvSpPr>
          <p:nvPr/>
        </p:nvSpPr>
        <p:spPr bwMode="auto">
          <a:xfrm>
            <a:off x="588963" y="1268413"/>
            <a:ext cx="217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一元函数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5856" name="TextBox 35"/>
          <p:cNvSpPr txBox="1">
            <a:spLocks noChangeArrowheads="1"/>
          </p:cNvSpPr>
          <p:nvPr/>
        </p:nvSpPr>
        <p:spPr bwMode="auto">
          <a:xfrm>
            <a:off x="3048000" y="1268413"/>
            <a:ext cx="2747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二元函数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109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25" grpId="0" animBg="1"/>
      <p:bldP spid="35852" grpId="0" animBg="1"/>
      <p:bldP spid="35855" grpId="0"/>
      <p:bldP spid="358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765175" y="549275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的特性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990725" y="1387475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36868" name="矩形 10"/>
          <p:cNvSpPr>
            <a:spLocks noChangeArrowheads="1"/>
          </p:cNvSpPr>
          <p:nvPr/>
        </p:nvSpPr>
        <p:spPr bwMode="auto">
          <a:xfrm>
            <a:off x="179388" y="1397000"/>
            <a:ext cx="1627187" cy="5222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几何直观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6438" y="1387475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5938" y="1341438"/>
            <a:ext cx="162718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36871" name="组合 96"/>
          <p:cNvGrpSpPr>
            <a:grpSpLocks/>
          </p:cNvGrpSpPr>
          <p:nvPr/>
        </p:nvGrpSpPr>
        <p:grpSpPr bwMode="auto">
          <a:xfrm>
            <a:off x="6129338" y="819150"/>
            <a:ext cx="2847975" cy="2100263"/>
            <a:chOff x="6128946" y="819305"/>
            <a:chExt cx="2848290" cy="2099759"/>
          </a:xfrm>
        </p:grpSpPr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7573731" y="1563664"/>
              <a:ext cx="804951" cy="33170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zh-CN" sz="1800" kern="100" dirty="0">
                  <a:latin typeface="+mj-lt"/>
                  <a:ea typeface="宋体"/>
                  <a:cs typeface="Times New Roman"/>
                </a:rPr>
                <a:t>增加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7637238" y="1100226"/>
              <a:ext cx="1287604" cy="3571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(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,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 y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) 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6128946" y="2560375"/>
              <a:ext cx="393744" cy="3586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/>
                  <a:cs typeface="Times New Roman"/>
                </a:rPr>
                <a:t>O</a:t>
              </a:r>
              <a:endParaRPr lang="zh-CN" sz="1800" i="1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8583492" y="2495303"/>
              <a:ext cx="393744" cy="3571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6376623" y="819305"/>
              <a:ext cx="393744" cy="3555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y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6897" name="Line 67"/>
            <p:cNvCxnSpPr>
              <a:cxnSpLocks noChangeShapeType="1"/>
            </p:cNvCxnSpPr>
            <p:nvPr/>
          </p:nvCxnSpPr>
          <p:spPr bwMode="auto">
            <a:xfrm flipV="1">
              <a:off x="6369712" y="1000753"/>
              <a:ext cx="22517" cy="1672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8" name="Line 68"/>
            <p:cNvCxnSpPr>
              <a:cxnSpLocks noChangeShapeType="1"/>
            </p:cNvCxnSpPr>
            <p:nvPr/>
          </p:nvCxnSpPr>
          <p:spPr bwMode="auto">
            <a:xfrm flipV="1">
              <a:off x="6369712" y="2635381"/>
              <a:ext cx="2308042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Arc 69"/>
            <p:cNvSpPr>
              <a:spLocks/>
            </p:cNvSpPr>
            <p:nvPr/>
          </p:nvSpPr>
          <p:spPr bwMode="auto">
            <a:xfrm flipH="1" flipV="1">
              <a:off x="6690983" y="1365274"/>
              <a:ext cx="1622604" cy="1074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54" name="Arc 77"/>
            <p:cNvSpPr>
              <a:spLocks/>
            </p:cNvSpPr>
            <p:nvPr/>
          </p:nvSpPr>
          <p:spPr bwMode="auto">
            <a:xfrm flipH="1" flipV="1">
              <a:off x="6959300" y="1277983"/>
              <a:ext cx="1467012" cy="9332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55" name="Arc 78"/>
            <p:cNvSpPr>
              <a:spLocks/>
            </p:cNvSpPr>
            <p:nvPr/>
          </p:nvSpPr>
          <p:spPr bwMode="auto">
            <a:xfrm flipH="1" flipV="1">
              <a:off x="7211741" y="1208150"/>
              <a:ext cx="1166941" cy="8602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6902" name="Line 79"/>
            <p:cNvCxnSpPr>
              <a:cxnSpLocks noChangeShapeType="1"/>
            </p:cNvCxnSpPr>
            <p:nvPr/>
          </p:nvCxnSpPr>
          <p:spPr bwMode="auto">
            <a:xfrm flipV="1">
              <a:off x="7290677" y="1658408"/>
              <a:ext cx="346769" cy="356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矩形 77"/>
          <p:cNvSpPr>
            <a:spLocks noChangeArrowheads="1"/>
          </p:cNvSpPr>
          <p:nvPr/>
        </p:nvSpPr>
        <p:spPr bwMode="auto">
          <a:xfrm>
            <a:off x="1425575" y="2205038"/>
            <a:ext cx="3521075" cy="5222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下降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的数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学解释</a:t>
            </a:r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875" name="矩形 78"/>
          <p:cNvSpPr>
            <a:spLocks noChangeArrowheads="1"/>
          </p:cNvSpPr>
          <p:nvPr/>
        </p:nvSpPr>
        <p:spPr bwMode="auto">
          <a:xfrm>
            <a:off x="774700" y="2930525"/>
            <a:ext cx="6118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无差别曲线上效用函数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zh-CN" altLang="zh-CN" sz="2800" b="1"/>
              <a:t>不变</a:t>
            </a:r>
            <a:endParaRPr lang="zh-CN" altLang="en-US" sz="2800" b="1"/>
          </a:p>
        </p:txBody>
      </p:sp>
      <p:sp>
        <p:nvSpPr>
          <p:cNvPr id="36876" name="矩形 79"/>
          <p:cNvSpPr>
            <a:spLocks noChangeArrowheads="1"/>
          </p:cNvSpPr>
          <p:nvPr/>
        </p:nvSpPr>
        <p:spPr bwMode="auto">
          <a:xfrm>
            <a:off x="684213" y="37877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隐函数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endParaRPr lang="zh-CN" altLang="en-US" sz="2800" b="1"/>
          </a:p>
        </p:txBody>
      </p:sp>
      <p:sp>
        <p:nvSpPr>
          <p:cNvPr id="36877" name="矩形 80"/>
          <p:cNvSpPr>
            <a:spLocks noChangeArrowheads="1"/>
          </p:cNvSpPr>
          <p:nvPr/>
        </p:nvSpPr>
        <p:spPr bwMode="auto">
          <a:xfrm>
            <a:off x="1258888" y="4799013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求导公式</a:t>
            </a:r>
            <a:endParaRPr lang="zh-CN" altLang="en-US" sz="2800" b="1"/>
          </a:p>
        </p:txBody>
      </p:sp>
      <p:grpSp>
        <p:nvGrpSpPr>
          <p:cNvPr id="36878" name="组合 81"/>
          <p:cNvGrpSpPr>
            <a:grpSpLocks/>
          </p:cNvGrpSpPr>
          <p:nvPr/>
        </p:nvGrpSpPr>
        <p:grpSpPr bwMode="auto">
          <a:xfrm>
            <a:off x="3154363" y="4578350"/>
            <a:ext cx="2403475" cy="915988"/>
            <a:chOff x="5220072" y="4229885"/>
            <a:chExt cx="2404387" cy="915911"/>
          </a:xfrm>
        </p:grpSpPr>
        <p:sp>
          <p:nvSpPr>
            <p:cNvPr id="83" name="TextBox 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60552" y="4277801"/>
              <a:ext cx="1863907" cy="86799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4" name="矩形 8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0072" y="4229885"/>
              <a:ext cx="720069" cy="91076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86" name="矩形 8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8024" y="3647470"/>
            <a:ext cx="2265408" cy="842218"/>
          </a:xfrm>
          <a:prstGeom prst="rect">
            <a:avLst/>
          </a:prstGeom>
          <a:blipFill rotWithShape="1">
            <a:blip r:embed="rId4"/>
            <a:stretch>
              <a:fillRect r="-1613" b="-144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6880" name="组合 91"/>
          <p:cNvGrpSpPr>
            <a:grpSpLocks/>
          </p:cNvGrpSpPr>
          <p:nvPr/>
        </p:nvGrpSpPr>
        <p:grpSpPr bwMode="auto">
          <a:xfrm>
            <a:off x="3492500" y="3789363"/>
            <a:ext cx="1258888" cy="522287"/>
            <a:chOff x="3575000" y="3933220"/>
            <a:chExt cx="1260136" cy="523220"/>
          </a:xfrm>
        </p:grpSpPr>
        <p:sp>
          <p:nvSpPr>
            <p:cNvPr id="36888" name="矩形 88"/>
            <p:cNvSpPr>
              <a:spLocks noChangeArrowheads="1"/>
            </p:cNvSpPr>
            <p:nvPr/>
          </p:nvSpPr>
          <p:spPr bwMode="auto">
            <a:xfrm>
              <a:off x="3707904" y="3933220"/>
              <a:ext cx="11272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y=y</a:t>
              </a: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zh-CN" altLang="en-US"/>
            </a:p>
          </p:txBody>
        </p:sp>
        <p:sp>
          <p:nvSpPr>
            <p:cNvPr id="36889" name="右箭头 89"/>
            <p:cNvSpPr>
              <a:spLocks noChangeArrowheads="1"/>
            </p:cNvSpPr>
            <p:nvPr/>
          </p:nvSpPr>
          <p:spPr bwMode="auto">
            <a:xfrm>
              <a:off x="3575000" y="3970279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57838" y="4508500"/>
            <a:ext cx="895350" cy="790575"/>
            <a:chOff x="5557838" y="4508500"/>
            <a:chExt cx="895350" cy="790575"/>
          </a:xfrm>
        </p:grpSpPr>
        <p:sp>
          <p:nvSpPr>
            <p:cNvPr id="36886" name="TextBox 90"/>
            <p:cNvSpPr txBox="1">
              <a:spLocks noChangeArrowheads="1"/>
            </p:cNvSpPr>
            <p:nvPr/>
          </p:nvSpPr>
          <p:spPr bwMode="auto">
            <a:xfrm>
              <a:off x="5557838" y="4775200"/>
              <a:ext cx="895350" cy="523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&lt;0</a:t>
              </a:r>
              <a:endParaRPr lang="zh-CN" altLang="en-US" sz="2800" b="1"/>
            </a:p>
          </p:txBody>
        </p:sp>
        <p:sp>
          <p:nvSpPr>
            <p:cNvPr id="36887" name="下箭头 92"/>
            <p:cNvSpPr>
              <a:spLocks noChangeArrowheads="1"/>
            </p:cNvSpPr>
            <p:nvPr/>
          </p:nvSpPr>
          <p:spPr bwMode="auto">
            <a:xfrm>
              <a:off x="5692775" y="4508500"/>
              <a:ext cx="484188" cy="1397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3" name="组合 95"/>
          <p:cNvGrpSpPr>
            <a:grpSpLocks/>
          </p:cNvGrpSpPr>
          <p:nvPr/>
        </p:nvGrpSpPr>
        <p:grpSpPr bwMode="auto">
          <a:xfrm>
            <a:off x="6875463" y="2852738"/>
            <a:ext cx="1584325" cy="557212"/>
            <a:chOff x="6876256" y="3068960"/>
            <a:chExt cx="1584176" cy="556640"/>
          </a:xfrm>
        </p:grpSpPr>
        <p:sp>
          <p:nvSpPr>
            <p:cNvPr id="3" name="矩形 76"/>
            <p:cNvSpPr>
              <a:spLocks noChangeArrowheads="1"/>
            </p:cNvSpPr>
            <p:nvPr/>
          </p:nvSpPr>
          <p:spPr bwMode="auto">
            <a:xfrm>
              <a:off x="7034681" y="3068960"/>
              <a:ext cx="14257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x↑→y↓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36885" name="右箭头 93"/>
            <p:cNvSpPr>
              <a:spLocks noChangeArrowheads="1"/>
            </p:cNvSpPr>
            <p:nvPr/>
          </p:nvSpPr>
          <p:spPr bwMode="auto">
            <a:xfrm>
              <a:off x="6876256" y="31409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4" name="矩形 94"/>
          <p:cNvSpPr>
            <a:spLocks noChangeArrowheads="1"/>
          </p:cNvSpPr>
          <p:nvPr/>
        </p:nvSpPr>
        <p:spPr bwMode="auto">
          <a:xfrm>
            <a:off x="6616700" y="4627563"/>
            <a:ext cx="2060575" cy="10683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</a:pPr>
            <a:r>
              <a:rPr lang="zh-CN" altLang="zh-CN" sz="2800" b="1"/>
              <a:t>无差别曲线斜率为负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820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868" grpId="0" animBg="1"/>
      <p:bldP spid="14" grpId="0" animBg="1"/>
      <p:bldP spid="16" grpId="0" animBg="1"/>
      <p:bldP spid="36874" grpId="0" animBg="1"/>
      <p:bldP spid="36875" grpId="0"/>
      <p:bldP spid="36876" grpId="0"/>
      <p:bldP spid="36877" grpId="0"/>
      <p:bldP spid="368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6"/>
          <p:cNvSpPr>
            <a:spLocks noChangeArrowheads="1"/>
          </p:cNvSpPr>
          <p:nvPr/>
        </p:nvSpPr>
        <p:spPr bwMode="auto">
          <a:xfrm>
            <a:off x="1042988" y="1270000"/>
            <a:ext cx="3798887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下降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经济学解释</a:t>
            </a:r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5210169"/>
            <a:ext cx="8425530" cy="811119"/>
          </a:xfrm>
          <a:prstGeom prst="rect">
            <a:avLst/>
          </a:prstGeom>
          <a:blipFill rotWithShape="1">
            <a:blip r:embed="rId3"/>
            <a:stretch>
              <a:fillRect l="-1520" r="-2822" b="-52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892" name="矩形 8"/>
          <p:cNvSpPr>
            <a:spLocks noChangeArrowheads="1"/>
          </p:cNvSpPr>
          <p:nvPr/>
        </p:nvSpPr>
        <p:spPr bwMode="auto">
          <a:xfrm>
            <a:off x="4903788" y="3346450"/>
            <a:ext cx="240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(</a:t>
            </a:r>
            <a:r>
              <a:rPr lang="zh-CN" altLang="zh-CN" sz="2000" b="1"/>
              <a:t>△</a:t>
            </a:r>
            <a:r>
              <a:rPr lang="en-US" altLang="zh-CN" b="1" i="1"/>
              <a:t>x</a:t>
            </a:r>
            <a:r>
              <a:rPr lang="en-US" altLang="zh-CN" b="1"/>
              <a:t>&gt;0, </a:t>
            </a:r>
            <a:r>
              <a:rPr lang="zh-CN" altLang="zh-CN" sz="2000" b="1"/>
              <a:t>△</a:t>
            </a:r>
            <a:r>
              <a:rPr lang="en-US" altLang="zh-CN" b="1" i="1"/>
              <a:t>y</a:t>
            </a:r>
            <a:r>
              <a:rPr lang="en-US" altLang="zh-CN" b="1"/>
              <a:t>&lt;0</a:t>
            </a:r>
            <a:r>
              <a:rPr lang="zh-CN" altLang="en-US" b="1"/>
              <a:t>）</a:t>
            </a:r>
          </a:p>
        </p:txBody>
      </p:sp>
      <p:sp>
        <p:nvSpPr>
          <p:cNvPr id="37893" name="矩形 9"/>
          <p:cNvSpPr>
            <a:spLocks noChangeArrowheads="1"/>
          </p:cNvSpPr>
          <p:nvPr/>
        </p:nvSpPr>
        <p:spPr bwMode="auto">
          <a:xfrm>
            <a:off x="850900" y="2617788"/>
            <a:ext cx="3865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边际效用</a:t>
            </a:r>
            <a:r>
              <a:rPr lang="en-US" altLang="zh-CN" sz="2800" b="1" dirty="0"/>
              <a:t>∂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/∂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∂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/∂</a:t>
            </a:r>
            <a:r>
              <a:rPr lang="en-US" altLang="zh-CN" sz="2800" b="1" i="1" dirty="0"/>
              <a:t>y</a:t>
            </a:r>
            <a:endParaRPr lang="zh-CN" altLang="en-US" sz="2800" b="1" dirty="0"/>
          </a:p>
        </p:txBody>
      </p:sp>
      <p:sp>
        <p:nvSpPr>
          <p:cNvPr id="37894" name="矩形 10"/>
          <p:cNvSpPr>
            <a:spLocks noChangeArrowheads="1"/>
          </p:cNvSpPr>
          <p:nvPr/>
        </p:nvSpPr>
        <p:spPr bwMode="auto">
          <a:xfrm>
            <a:off x="906463" y="328453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用</a:t>
            </a:r>
            <a:r>
              <a:rPr lang="zh-CN" altLang="zh-CN" b="1" dirty="0">
                <a:solidFill>
                  <a:srgbClr val="FF0000"/>
                </a:solidFill>
              </a:rPr>
              <a:t>△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</a:rPr>
              <a:t>替代</a:t>
            </a:r>
            <a:r>
              <a:rPr lang="zh-CN" altLang="zh-CN" b="1" dirty="0">
                <a:solidFill>
                  <a:srgbClr val="FF0000"/>
                </a:solidFill>
              </a:rPr>
              <a:t>△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zh-CN" sz="2800" b="1" dirty="0"/>
              <a:t>后效用不变</a:t>
            </a:r>
            <a:endParaRPr lang="zh-CN" altLang="en-US" sz="2800" b="1" dirty="0"/>
          </a:p>
        </p:txBody>
      </p:sp>
      <p:sp>
        <p:nvSpPr>
          <p:cNvPr id="37895" name="矩形 11"/>
          <p:cNvSpPr>
            <a:spLocks noChangeArrowheads="1"/>
          </p:cNvSpPr>
          <p:nvPr/>
        </p:nvSpPr>
        <p:spPr bwMode="auto">
          <a:xfrm>
            <a:off x="889000" y="1990725"/>
            <a:ext cx="4619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zh-CN" sz="2800" b="1"/>
              <a:t>种可以相互</a:t>
            </a:r>
            <a:r>
              <a:rPr lang="zh-CN" altLang="zh-CN" sz="2800" b="1">
                <a:solidFill>
                  <a:srgbClr val="FF0000"/>
                </a:solidFill>
              </a:rPr>
              <a:t>替代</a:t>
            </a:r>
            <a:r>
              <a:rPr lang="zh-CN" altLang="zh-CN" sz="2800" b="1"/>
              <a:t>的商品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endParaRPr lang="zh-CN" altLang="en-US" sz="2800" b="1"/>
          </a:p>
        </p:txBody>
      </p:sp>
      <p:sp>
        <p:nvSpPr>
          <p:cNvPr id="37896" name="TextBox 12"/>
          <p:cNvSpPr txBox="1">
            <a:spLocks noChangeArrowheads="1"/>
          </p:cNvSpPr>
          <p:nvPr/>
        </p:nvSpPr>
        <p:spPr bwMode="auto">
          <a:xfrm>
            <a:off x="7518400" y="4359275"/>
            <a:ext cx="6953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&lt;0</a:t>
            </a:r>
            <a:endParaRPr lang="zh-CN" altLang="en-US" sz="2800" b="1"/>
          </a:p>
        </p:txBody>
      </p:sp>
      <p:grpSp>
        <p:nvGrpSpPr>
          <p:cNvPr id="37897" name="组合 13"/>
          <p:cNvGrpSpPr>
            <a:grpSpLocks/>
          </p:cNvGrpSpPr>
          <p:nvPr/>
        </p:nvGrpSpPr>
        <p:grpSpPr bwMode="auto">
          <a:xfrm>
            <a:off x="5219700" y="4138613"/>
            <a:ext cx="2405063" cy="915987"/>
            <a:chOff x="5220072" y="4229885"/>
            <a:chExt cx="2404387" cy="915911"/>
          </a:xfrm>
        </p:grpSpPr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60552" y="4277801"/>
              <a:ext cx="1863907" cy="86799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6" name="矩形 1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0072" y="4229885"/>
              <a:ext cx="720069" cy="91076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37898" name="组合 16"/>
          <p:cNvGrpSpPr>
            <a:grpSpLocks/>
          </p:cNvGrpSpPr>
          <p:nvPr/>
        </p:nvGrpSpPr>
        <p:grpSpPr bwMode="auto">
          <a:xfrm>
            <a:off x="1187450" y="3986213"/>
            <a:ext cx="2413000" cy="1008062"/>
            <a:chOff x="1187624" y="4077072"/>
            <a:chExt cx="2412869" cy="1008112"/>
          </a:xfrm>
        </p:grpSpPr>
        <p:graphicFrame>
          <p:nvGraphicFramePr>
            <p:cNvPr id="37925" name="对象 17"/>
            <p:cNvGraphicFramePr>
              <a:graphicFrameLocks noChangeAspect="1"/>
            </p:cNvGraphicFramePr>
            <p:nvPr/>
          </p:nvGraphicFramePr>
          <p:xfrm>
            <a:off x="1187624" y="4177781"/>
            <a:ext cx="2412869" cy="907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公式" r:id="rId6" imgW="1117600" imgH="419100" progId="Equation.3">
                    <p:embed/>
                  </p:oleObj>
                </mc:Choice>
                <mc:Fallback>
                  <p:oleObj name="公式" r:id="rId6" imgW="1117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177781"/>
                          <a:ext cx="2412869" cy="90740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6" name="下箭头 18"/>
            <p:cNvSpPr>
              <a:spLocks noChangeArrowheads="1"/>
            </p:cNvSpPr>
            <p:nvPr/>
          </p:nvSpPr>
          <p:spPr bwMode="auto">
            <a:xfrm>
              <a:off x="1979712" y="4077072"/>
              <a:ext cx="484632" cy="15281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19"/>
          <p:cNvGrpSpPr>
            <a:grpSpLocks/>
          </p:cNvGrpSpPr>
          <p:nvPr/>
        </p:nvGrpSpPr>
        <p:grpSpPr bwMode="auto">
          <a:xfrm>
            <a:off x="3757613" y="4057650"/>
            <a:ext cx="1390650" cy="1016000"/>
            <a:chOff x="3757348" y="4149080"/>
            <a:chExt cx="1390716" cy="1015663"/>
          </a:xfrm>
        </p:grpSpPr>
        <p:sp>
          <p:nvSpPr>
            <p:cNvPr id="37923" name="矩形 20"/>
            <p:cNvSpPr>
              <a:spLocks noChangeArrowheads="1"/>
            </p:cNvSpPr>
            <p:nvPr/>
          </p:nvSpPr>
          <p:spPr bwMode="auto">
            <a:xfrm>
              <a:off x="3757348" y="4149080"/>
              <a:ext cx="121219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zh-CN" sz="2000" b="1"/>
                <a:t>△</a:t>
              </a:r>
              <a:r>
                <a:rPr lang="en-US" altLang="zh-CN" b="1" i="1"/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→dx</a:t>
              </a:r>
              <a:endParaRPr lang="en-US" altLang="zh-CN" b="1"/>
            </a:p>
            <a:p>
              <a:pPr>
                <a:lnSpc>
                  <a:spcPts val="2400"/>
                </a:lnSpc>
              </a:pPr>
              <a:r>
                <a:rPr lang="en-US" altLang="zh-CN" b="1"/>
                <a:t> </a:t>
              </a:r>
            </a:p>
            <a:p>
              <a:pPr>
                <a:lnSpc>
                  <a:spcPts val="2400"/>
                </a:lnSpc>
              </a:pPr>
              <a:r>
                <a:rPr lang="zh-CN" altLang="zh-CN" sz="2000" b="1"/>
                <a:t>△</a:t>
              </a:r>
              <a:r>
                <a:rPr lang="en-US" altLang="zh-CN" b="1" i="1"/>
                <a:t>y</a:t>
              </a:r>
              <a:r>
                <a:rPr lang="en-US" altLang="zh-CN" b="1" i="1">
                  <a:solidFill>
                    <a:srgbClr val="000000"/>
                  </a:solidFill>
                </a:rPr>
                <a:t>→dy</a:t>
              </a:r>
              <a:endParaRPr lang="zh-CN" altLang="en-US" b="1"/>
            </a:p>
          </p:txBody>
        </p:sp>
        <p:sp>
          <p:nvSpPr>
            <p:cNvPr id="37924" name="右箭头 21"/>
            <p:cNvSpPr>
              <a:spLocks noChangeArrowheads="1"/>
            </p:cNvSpPr>
            <p:nvPr/>
          </p:nvSpPr>
          <p:spPr bwMode="auto">
            <a:xfrm>
              <a:off x="3757348" y="4554836"/>
              <a:ext cx="1390716" cy="242316"/>
            </a:xfrm>
            <a:prstGeom prst="rightArrow">
              <a:avLst>
                <a:gd name="adj1" fmla="val 50000"/>
                <a:gd name="adj2" fmla="val 5000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227763" y="2000250"/>
            <a:ext cx="1081087" cy="774700"/>
            <a:chOff x="6205315" y="2000678"/>
            <a:chExt cx="1080120" cy="774791"/>
          </a:xfrm>
        </p:grpSpPr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6788992" y="2000678"/>
              <a:ext cx="440930" cy="3445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P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6576458" y="2430942"/>
              <a:ext cx="708977" cy="3445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600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6205315" y="2064185"/>
              <a:ext cx="643948" cy="3429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kern="100" dirty="0">
                  <a:latin typeface="+mj-lt"/>
                  <a:ea typeface="宋体"/>
                  <a:cs typeface="Times New Roman"/>
                </a:rPr>
                <a:t>--</a:t>
              </a:r>
              <a:r>
                <a:rPr lang="zh-CN" sz="1600" kern="100" dirty="0">
                  <a:latin typeface="+mj-lt"/>
                  <a:ea typeface="宋体"/>
                  <a:cs typeface="Times New Roman"/>
                </a:rPr>
                <a:t>△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y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7920" name="Line 71"/>
            <p:cNvCxnSpPr>
              <a:cxnSpLocks noChangeShapeType="1"/>
            </p:cNvCxnSpPr>
            <p:nvPr/>
          </p:nvCxnSpPr>
          <p:spPr bwMode="auto">
            <a:xfrm>
              <a:off x="6663202" y="2004506"/>
              <a:ext cx="236434" cy="42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1" name="Line 72"/>
            <p:cNvCxnSpPr>
              <a:cxnSpLocks noChangeShapeType="1"/>
            </p:cNvCxnSpPr>
            <p:nvPr/>
          </p:nvCxnSpPr>
          <p:spPr bwMode="auto">
            <a:xfrm>
              <a:off x="6663202" y="2004506"/>
              <a:ext cx="0" cy="42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2" name="Line 73"/>
            <p:cNvCxnSpPr>
              <a:cxnSpLocks noChangeShapeType="1"/>
            </p:cNvCxnSpPr>
            <p:nvPr/>
          </p:nvCxnSpPr>
          <p:spPr bwMode="auto">
            <a:xfrm>
              <a:off x="6663202" y="2431713"/>
              <a:ext cx="236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1" name="组合 2"/>
          <p:cNvGrpSpPr>
            <a:grpSpLocks/>
          </p:cNvGrpSpPr>
          <p:nvPr/>
        </p:nvGrpSpPr>
        <p:grpSpPr bwMode="auto">
          <a:xfrm>
            <a:off x="6159500" y="1268413"/>
            <a:ext cx="2805113" cy="2090737"/>
            <a:chOff x="6158810" y="1268760"/>
            <a:chExt cx="2805678" cy="2090866"/>
          </a:xfrm>
        </p:grpSpPr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7562443" y="2013343"/>
              <a:ext cx="803437" cy="3318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zh-CN" sz="1800" kern="100" dirty="0">
                  <a:latin typeface="+mj-lt"/>
                  <a:ea typeface="宋体"/>
                  <a:cs typeface="Times New Roman"/>
                </a:rPr>
                <a:t>增加</a:t>
              </a: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7624368" y="1549764"/>
              <a:ext cx="1287721" cy="3572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(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x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,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 y</a:t>
              </a:r>
              <a:r>
                <a:rPr lang="en-US" sz="1800" kern="100" dirty="0">
                  <a:latin typeface="+mj-lt"/>
                  <a:ea typeface="宋体"/>
                  <a:cs typeface="Times New Roman"/>
                </a:rPr>
                <a:t>) =</a:t>
              </a:r>
              <a:r>
                <a:rPr lang="en-US" sz="1800" i="1" kern="100" dirty="0">
                  <a:latin typeface="+mj-lt"/>
                  <a:ea typeface="宋体"/>
                  <a:cs typeface="Times New Roman"/>
                </a:rPr>
                <a:t>u</a:t>
              </a:r>
              <a:endParaRPr lang="zh-CN" sz="18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6158810" y="2977015"/>
              <a:ext cx="393779" cy="3587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kern="100">
                  <a:latin typeface="+mj-lt"/>
                  <a:ea typeface="宋体"/>
                  <a:cs typeface="Times New Roman"/>
                </a:rPr>
                <a:t>0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8570709" y="3000829"/>
              <a:ext cx="393779" cy="3587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x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6363639" y="1268760"/>
              <a:ext cx="393779" cy="3556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/>
                  <a:cs typeface="Times New Roman"/>
                </a:rPr>
                <a:t>y</a:t>
              </a:r>
              <a:endParaRPr lang="zh-CN" sz="1800" kern="100">
                <a:latin typeface="+mj-lt"/>
                <a:ea typeface="宋体"/>
                <a:cs typeface="Times New Roman"/>
              </a:endParaRPr>
            </a:p>
          </p:txBody>
        </p:sp>
        <p:cxnSp>
          <p:nvCxnSpPr>
            <p:cNvPr id="37911" name="Line 67"/>
            <p:cNvCxnSpPr>
              <a:cxnSpLocks noChangeShapeType="1"/>
            </p:cNvCxnSpPr>
            <p:nvPr/>
          </p:nvCxnSpPr>
          <p:spPr bwMode="auto">
            <a:xfrm flipV="1">
              <a:off x="6356964" y="1450208"/>
              <a:ext cx="22517" cy="1672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2" name="Line 68"/>
            <p:cNvCxnSpPr>
              <a:cxnSpLocks noChangeShapeType="1"/>
            </p:cNvCxnSpPr>
            <p:nvPr/>
          </p:nvCxnSpPr>
          <p:spPr bwMode="auto">
            <a:xfrm flipV="1">
              <a:off x="6356964" y="3122289"/>
              <a:ext cx="2308042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Arc 69"/>
            <p:cNvSpPr>
              <a:spLocks/>
            </p:cNvSpPr>
            <p:nvPr/>
          </p:nvSpPr>
          <p:spPr bwMode="auto">
            <a:xfrm flipH="1" flipV="1">
              <a:off x="6679615" y="1814894"/>
              <a:ext cx="1621164" cy="10748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38" name="Arc 77"/>
            <p:cNvSpPr>
              <a:spLocks/>
            </p:cNvSpPr>
            <p:nvPr/>
          </p:nvSpPr>
          <p:spPr bwMode="auto">
            <a:xfrm flipH="1" flipV="1">
              <a:off x="6946369" y="1727575"/>
              <a:ext cx="1467145" cy="9335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39" name="Arc 78"/>
            <p:cNvSpPr>
              <a:spLocks/>
            </p:cNvSpPr>
            <p:nvPr/>
          </p:nvSpPr>
          <p:spPr bwMode="auto">
            <a:xfrm flipH="1" flipV="1">
              <a:off x="7198832" y="1656134"/>
              <a:ext cx="1167047" cy="8620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7916" name="Line 79"/>
            <p:cNvCxnSpPr>
              <a:cxnSpLocks noChangeShapeType="1"/>
            </p:cNvCxnSpPr>
            <p:nvPr/>
          </p:nvCxnSpPr>
          <p:spPr bwMode="auto">
            <a:xfrm flipV="1">
              <a:off x="7277929" y="2107863"/>
              <a:ext cx="346769" cy="356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2" name="矩形 40"/>
          <p:cNvSpPr>
            <a:spLocks noChangeArrowheads="1"/>
          </p:cNvSpPr>
          <p:nvPr/>
        </p:nvSpPr>
        <p:spPr bwMode="auto">
          <a:xfrm>
            <a:off x="827088" y="539750"/>
            <a:ext cx="3532187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无差别曲线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的特性</a:t>
            </a:r>
          </a:p>
        </p:txBody>
      </p:sp>
      <p:sp>
        <p:nvSpPr>
          <p:cNvPr id="37903" name="矩形 40"/>
          <p:cNvSpPr>
            <a:spLocks noChangeArrowheads="1"/>
          </p:cNvSpPr>
          <p:nvPr/>
        </p:nvSpPr>
        <p:spPr bwMode="auto">
          <a:xfrm>
            <a:off x="4930775" y="595313"/>
            <a:ext cx="1079500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下降</a:t>
            </a:r>
            <a:endParaRPr lang="zh-CN" altLang="en-US" sz="2800" b="1"/>
          </a:p>
        </p:txBody>
      </p:sp>
      <p:sp>
        <p:nvSpPr>
          <p:cNvPr id="42" name="矩形 41"/>
          <p:cNvSpPr/>
          <p:nvPr/>
        </p:nvSpPr>
        <p:spPr>
          <a:xfrm>
            <a:off x="6084888" y="595313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92950" y="569913"/>
            <a:ext cx="16271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2" grpId="0"/>
      <p:bldP spid="37893" grpId="0"/>
      <p:bldP spid="37894" grpId="0"/>
      <p:bldP spid="37895" grpId="0"/>
      <p:bldP spid="3789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1854</Words>
  <Application>Microsoft Office PowerPoint</Application>
  <PresentationFormat>全屏显示(4:3)</PresentationFormat>
  <Paragraphs>487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主题​​</vt:lpstr>
      <vt:lpstr>公式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2020-03-28T13:03:21Z</dcterms:created>
  <dcterms:modified xsi:type="dcterms:W3CDTF">2020-04-09T12:23:28Z</dcterms:modified>
</cp:coreProperties>
</file>