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72DFC-AA90-492C-8398-BE9BE8941D0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455B-7659-4DBB-AB0E-0A60BCD80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8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AC844FC-6796-4659-B2C7-CE7E286151FB}" type="slidenum">
              <a:rPr lang="zh-CN" altLang="en-US" sz="1200" smtClean="0"/>
              <a:pPr eaLnBrk="1" hangingPunct="1"/>
              <a:t>8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6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0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9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0E46-CFD0-4207-A381-31496FEF5BEB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EC65-50D2-4B44-BE5A-563C9E926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1.png"/><Relationship Id="rId10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矩形 15"/>
          <p:cNvSpPr>
            <a:spLocks noChangeArrowheads="1"/>
          </p:cNvSpPr>
          <p:nvPr/>
        </p:nvSpPr>
        <p:spPr bwMode="auto">
          <a:xfrm>
            <a:off x="827088" y="617538"/>
            <a:ext cx="7561262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smtClean="0">
                <a:latin typeface="+mn-lt"/>
                <a:ea typeface="楷体" panose="02010609060101010101" pitchFamily="49" charset="-122"/>
              </a:rPr>
              <a:t>3.7</a:t>
            </a:r>
            <a:r>
              <a:rPr lang="zh-CN" altLang="en-US" sz="3200" b="1" smtClean="0">
                <a:latin typeface="+mn-lt"/>
                <a:ea typeface="楷体" panose="02010609060101010101" pitchFamily="49" charset="-122"/>
              </a:rPr>
              <a:t>易拉罐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形状和尺寸的</a:t>
            </a: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最优设计</a:t>
            </a:r>
            <a:endParaRPr lang="zh-CN" altLang="en-US" sz="3200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7827" name="矩形 2"/>
          <p:cNvSpPr>
            <a:spLocks noChangeArrowheads="1"/>
          </p:cNvSpPr>
          <p:nvPr/>
        </p:nvSpPr>
        <p:spPr bwMode="auto">
          <a:xfrm>
            <a:off x="1692275" y="1341438"/>
            <a:ext cx="5975350" cy="522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latin typeface="+mn-lt"/>
                <a:ea typeface="+mn-ea"/>
              </a:rPr>
              <a:t>全国大学生数学建模竞赛</a:t>
            </a:r>
            <a:r>
              <a:rPr lang="en-US" altLang="zh-CN" sz="2800" b="1">
                <a:latin typeface="+mn-lt"/>
                <a:ea typeface="+mn-ea"/>
              </a:rPr>
              <a:t>2006</a:t>
            </a:r>
            <a:r>
              <a:rPr lang="zh-CN" altLang="zh-CN" sz="2800" b="1">
                <a:latin typeface="+mn-lt"/>
                <a:ea typeface="+mn-ea"/>
              </a:rPr>
              <a:t>年</a:t>
            </a:r>
            <a:r>
              <a:rPr lang="en-US" altLang="zh-CN" sz="2800" b="1">
                <a:latin typeface="+mn-lt"/>
                <a:ea typeface="+mn-ea"/>
              </a:rPr>
              <a:t>C</a:t>
            </a:r>
            <a:r>
              <a:rPr lang="zh-CN" altLang="zh-CN" sz="2800" b="1">
                <a:latin typeface="+mn-lt"/>
                <a:ea typeface="+mn-ea"/>
              </a:rPr>
              <a:t>题</a:t>
            </a:r>
            <a:endParaRPr lang="zh-CN" altLang="en-US" sz="2800">
              <a:latin typeface="+mn-lt"/>
              <a:ea typeface="+mn-ea"/>
            </a:endParaRPr>
          </a:p>
        </p:txBody>
      </p:sp>
      <p:pic>
        <p:nvPicPr>
          <p:cNvPr id="77828" name="Picture 2" descr="C:\Users\jiangqy\Desktop\u=3613596049,2404974494&amp;fm=23&amp;gp=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28400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3" descr="C:\Users\jiangqy\Desktop\u=3221966049,278427790&amp;fm=23&amp;gp=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308225"/>
            <a:ext cx="312737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900113" y="4797425"/>
            <a:ext cx="76327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以发表在《工程数学学报》</a:t>
            </a:r>
            <a:r>
              <a:rPr lang="en-US" altLang="zh-CN" sz="2800" b="1"/>
              <a:t>2006</a:t>
            </a:r>
            <a:r>
              <a:rPr lang="zh-CN" altLang="zh-CN" sz="2800" b="1"/>
              <a:t>年增刊上学生优秀论文和评述文章为基本材料</a:t>
            </a:r>
            <a:r>
              <a:rPr lang="en-US" altLang="zh-CN" sz="2800" b="1"/>
              <a:t>, </a:t>
            </a:r>
            <a:r>
              <a:rPr lang="zh-CN" altLang="zh-CN" sz="2800" b="1"/>
              <a:t>介绍建模过程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7317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1"/>
          <p:cNvSpPr>
            <a:spLocks noChangeArrowheads="1"/>
          </p:cNvSpPr>
          <p:nvPr/>
        </p:nvSpPr>
        <p:spPr bwMode="auto">
          <a:xfrm>
            <a:off x="611188" y="692150"/>
            <a:ext cx="1833562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圆柱模型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7043" name="对象 2"/>
          <p:cNvGraphicFramePr>
            <a:graphicFrameLocks noChangeAspect="1"/>
          </p:cNvGraphicFramePr>
          <p:nvPr/>
        </p:nvGraphicFramePr>
        <p:xfrm>
          <a:off x="2987675" y="836613"/>
          <a:ext cx="3757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836613"/>
                        <a:ext cx="3757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对象 3"/>
          <p:cNvGraphicFramePr>
            <a:graphicFrameLocks noChangeAspect="1"/>
          </p:cNvGraphicFramePr>
          <p:nvPr/>
        </p:nvGraphicFramePr>
        <p:xfrm>
          <a:off x="7092950" y="831850"/>
          <a:ext cx="1320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831850"/>
                        <a:ext cx="1320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450" y="1598613"/>
            <a:ext cx="350678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极值问题微分法求解</a:t>
            </a:r>
          </a:p>
        </p:txBody>
      </p:sp>
      <p:grpSp>
        <p:nvGrpSpPr>
          <p:cNvPr id="35847" name="组合 13"/>
          <p:cNvGrpSpPr>
            <a:grpSpLocks/>
          </p:cNvGrpSpPr>
          <p:nvPr/>
        </p:nvGrpSpPr>
        <p:grpSpPr bwMode="auto">
          <a:xfrm>
            <a:off x="5083175" y="1628775"/>
            <a:ext cx="1936750" cy="525463"/>
            <a:chOff x="5083599" y="1628800"/>
            <a:chExt cx="1936674" cy="525487"/>
          </a:xfrm>
        </p:grpSpPr>
        <p:graphicFrame>
          <p:nvGraphicFramePr>
            <p:cNvPr id="87055" name="对象 5"/>
            <p:cNvGraphicFramePr>
              <a:graphicFrameLocks noChangeAspect="1"/>
            </p:cNvGraphicFramePr>
            <p:nvPr/>
          </p:nvGraphicFramePr>
          <p:xfrm>
            <a:off x="5364088" y="1700808"/>
            <a:ext cx="1656185" cy="453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公式" r:id="rId7" imgW="799753" imgH="215806" progId="Equation.3">
                    <p:embed/>
                  </p:oleObj>
                </mc:Choice>
                <mc:Fallback>
                  <p:oleObj name="公式" r:id="rId7" imgW="79975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1700808"/>
                          <a:ext cx="1656185" cy="45347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6" name="右箭头 7"/>
            <p:cNvSpPr>
              <a:spLocks noChangeArrowheads="1"/>
            </p:cNvSpPr>
            <p:nvPr/>
          </p:nvSpPr>
          <p:spPr bwMode="auto">
            <a:xfrm>
              <a:off x="5083599" y="1628800"/>
              <a:ext cx="13647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8" name="矩形 8"/>
          <p:cNvSpPr>
            <a:spLocks noChangeArrowheads="1"/>
          </p:cNvSpPr>
          <p:nvPr/>
        </p:nvSpPr>
        <p:spPr bwMode="auto">
          <a:xfrm>
            <a:off x="587375" y="2349500"/>
            <a:ext cx="73437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zh-CN" sz="2800" b="1"/>
              <a:t>测量数据</a:t>
            </a:r>
            <a:r>
              <a:rPr lang="en-US" altLang="zh-CN" sz="2800" b="1"/>
              <a:t>——</a:t>
            </a:r>
            <a:r>
              <a:rPr lang="zh-CN" altLang="zh-CN" sz="2800" b="1"/>
              <a:t>底、盖厚度约为罐壁的</a:t>
            </a:r>
            <a:r>
              <a:rPr lang="en-US" altLang="zh-CN" sz="2800" b="1"/>
              <a:t>3</a:t>
            </a:r>
            <a:r>
              <a:rPr lang="zh-CN" altLang="zh-CN" sz="2800" b="1"/>
              <a:t>倍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5849" name="矩形 10"/>
          <p:cNvSpPr>
            <a:spLocks noChangeArrowheads="1"/>
          </p:cNvSpPr>
          <p:nvPr/>
        </p:nvSpPr>
        <p:spPr bwMode="auto">
          <a:xfrm>
            <a:off x="684213" y="3716338"/>
            <a:ext cx="4824412" cy="52387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zh-CN" altLang="en-US" sz="2800" b="1" dirty="0"/>
              <a:t>与</a:t>
            </a:r>
            <a:r>
              <a:rPr lang="zh-CN" altLang="zh-CN" sz="2800" b="1" dirty="0"/>
              <a:t>测量数据</a:t>
            </a:r>
            <a:r>
              <a:rPr lang="zh-CN" altLang="en-US" sz="2800" b="1" dirty="0"/>
              <a:t>和日常所见不符</a:t>
            </a:r>
            <a:r>
              <a:rPr lang="en-US" altLang="zh-CN" sz="2800" b="1" dirty="0"/>
              <a:t>.</a:t>
            </a:r>
          </a:p>
        </p:txBody>
      </p:sp>
      <p:sp>
        <p:nvSpPr>
          <p:cNvPr id="35850" name="矩形 11"/>
          <p:cNvSpPr>
            <a:spLocks noChangeArrowheads="1"/>
          </p:cNvSpPr>
          <p:nvPr/>
        </p:nvSpPr>
        <p:spPr bwMode="auto">
          <a:xfrm>
            <a:off x="798513" y="4365625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b="1"/>
              <a:t>厚度测量存在较大误差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5851" name="矩形 12"/>
          <p:cNvSpPr>
            <a:spLocks noChangeArrowheads="1"/>
          </p:cNvSpPr>
          <p:nvPr/>
        </p:nvSpPr>
        <p:spPr bwMode="auto">
          <a:xfrm>
            <a:off x="755650" y="5084763"/>
            <a:ext cx="761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b="1"/>
              <a:t>实际加工制作</a:t>
            </a:r>
            <a:r>
              <a:rPr lang="zh-CN" altLang="en-US" sz="2800" b="1"/>
              <a:t>存在</a:t>
            </a:r>
            <a:r>
              <a:rPr lang="zh-CN" altLang="zh-CN" sz="2800" b="1"/>
              <a:t>节省材料</a:t>
            </a:r>
            <a:r>
              <a:rPr lang="zh-CN" altLang="en-US" sz="2800" b="1"/>
              <a:t>之外</a:t>
            </a:r>
            <a:r>
              <a:rPr lang="zh-CN" altLang="zh-CN" sz="2800" b="1"/>
              <a:t>的其他</a:t>
            </a:r>
            <a:r>
              <a:rPr lang="zh-CN" altLang="en-US" sz="2800" b="1"/>
              <a:t>原因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35852" name="组合 15"/>
          <p:cNvGrpSpPr>
            <a:grpSpLocks/>
          </p:cNvGrpSpPr>
          <p:nvPr/>
        </p:nvGrpSpPr>
        <p:grpSpPr bwMode="auto">
          <a:xfrm>
            <a:off x="900113" y="3016250"/>
            <a:ext cx="4967287" cy="533400"/>
            <a:chOff x="899592" y="3016376"/>
            <a:chExt cx="4968552" cy="533040"/>
          </a:xfrm>
        </p:grpSpPr>
        <p:sp>
          <p:nvSpPr>
            <p:cNvPr id="87053" name="矩形 9"/>
            <p:cNvSpPr>
              <a:spLocks noChangeArrowheads="1"/>
            </p:cNvSpPr>
            <p:nvPr/>
          </p:nvSpPr>
          <p:spPr bwMode="auto">
            <a:xfrm>
              <a:off x="1082860" y="3026196"/>
              <a:ext cx="47852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3300"/>
                  </a:solidFill>
                </a:rPr>
                <a:t>h</a:t>
              </a:r>
              <a:r>
                <a:rPr lang="en-US" altLang="zh-CN" sz="2800" b="1">
                  <a:solidFill>
                    <a:srgbClr val="FF3300"/>
                  </a:solidFill>
                </a:rPr>
                <a:t>=6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r</a:t>
              </a:r>
              <a:r>
                <a:rPr lang="zh-CN" altLang="zh-CN" sz="2800" b="1"/>
                <a:t>，圆柱高度为直径的</a:t>
              </a:r>
              <a:r>
                <a:rPr lang="en-US" altLang="zh-CN" sz="2800" b="1"/>
                <a:t>3</a:t>
              </a:r>
              <a:r>
                <a:rPr lang="zh-CN" altLang="zh-CN" sz="2800" b="1"/>
                <a:t>倍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  <p:sp>
          <p:nvSpPr>
            <p:cNvPr id="87054" name="右箭头 14"/>
            <p:cNvSpPr>
              <a:spLocks noChangeArrowheads="1"/>
            </p:cNvSpPr>
            <p:nvPr/>
          </p:nvSpPr>
          <p:spPr bwMode="auto">
            <a:xfrm>
              <a:off x="899592" y="3016376"/>
              <a:ext cx="13647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8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848" grpId="0"/>
      <p:bldP spid="35849" grpId="0" animBg="1"/>
      <p:bldP spid="35850" grpId="0"/>
      <p:bldP spid="358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矩形 1"/>
          <p:cNvSpPr>
            <a:spLocks noChangeArrowheads="1"/>
          </p:cNvSpPr>
          <p:nvPr/>
        </p:nvSpPr>
        <p:spPr bwMode="auto">
          <a:xfrm>
            <a:off x="468313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圆台模型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1116013" y="1516063"/>
            <a:ext cx="452913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/>
              <a:t>b ~</a:t>
            </a:r>
            <a:r>
              <a:rPr lang="zh-CN" altLang="zh-CN" sz="2800" b="1"/>
              <a:t>侧壁厚度</a:t>
            </a:r>
            <a:r>
              <a:rPr lang="en-US" altLang="zh-CN" sz="2800" b="1"/>
              <a:t>.</a:t>
            </a:r>
            <a:r>
              <a:rPr lang="en-US" altLang="zh-CN" sz="2800" b="1" i="1"/>
              <a:t> kb ~</a:t>
            </a:r>
            <a:r>
              <a:rPr lang="zh-CN" altLang="en-US" sz="2800" b="1"/>
              <a:t>罐</a:t>
            </a:r>
            <a:r>
              <a:rPr lang="zh-CN" altLang="zh-CN" sz="2800" b="1"/>
              <a:t>底厚度</a:t>
            </a:r>
            <a:r>
              <a:rPr lang="en-US" altLang="zh-CN" sz="2800" b="1"/>
              <a:t>.</a:t>
            </a:r>
            <a:r>
              <a:rPr lang="en-US" altLang="zh-CN" sz="2800" b="1" i="1"/>
              <a:t> 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 ~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/>
              <a:t>.</a:t>
            </a:r>
            <a:r>
              <a:rPr lang="en-US" altLang="zh-CN" sz="2800" b="1" i="1"/>
              <a:t> </a:t>
            </a:r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1150938" y="2809875"/>
            <a:ext cx="50053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SV</a:t>
            </a:r>
            <a:r>
              <a:rPr lang="en-US" altLang="zh-CN" sz="2800" b="1" baseline="-25000"/>
              <a:t>2 </a:t>
            </a:r>
            <a:r>
              <a:rPr lang="en-US" altLang="zh-CN" sz="2800" b="1" i="1">
                <a:solidFill>
                  <a:srgbClr val="000000"/>
                </a:solidFill>
              </a:rPr>
              <a:t>~</a:t>
            </a:r>
            <a:r>
              <a:rPr lang="zh-CN" altLang="zh-CN" sz="2800" b="1"/>
              <a:t>材料体积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 i="1">
                <a:solidFill>
                  <a:srgbClr val="000000"/>
                </a:solidFill>
              </a:rPr>
              <a:t>  V</a:t>
            </a:r>
            <a:r>
              <a:rPr lang="en-US" altLang="zh-CN" sz="2800" b="1" baseline="-25000"/>
              <a:t>2</a:t>
            </a:r>
            <a:r>
              <a:rPr lang="en-US" altLang="zh-CN" sz="2800" b="1" i="1">
                <a:solidFill>
                  <a:srgbClr val="000000"/>
                </a:solidFill>
              </a:rPr>
              <a:t> ~</a:t>
            </a:r>
            <a:r>
              <a:rPr lang="zh-CN" altLang="en-US" sz="2800" b="1"/>
              <a:t>罐的</a:t>
            </a:r>
            <a:r>
              <a:rPr lang="zh-CN" altLang="zh-CN" sz="2800" b="1">
                <a:solidFill>
                  <a:srgbClr val="000000"/>
                </a:solidFill>
              </a:rPr>
              <a:t>容积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6869" name="矩形 4"/>
          <p:cNvSpPr>
            <a:spLocks noChangeArrowheads="1"/>
          </p:cNvSpPr>
          <p:nvPr/>
        </p:nvSpPr>
        <p:spPr bwMode="auto">
          <a:xfrm>
            <a:off x="2546350" y="7620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顶部小</a:t>
            </a:r>
            <a:r>
              <a:rPr lang="zh-CN" altLang="zh-CN" sz="2800" b="1">
                <a:solidFill>
                  <a:srgbClr val="FF0000"/>
                </a:solidFill>
              </a:rPr>
              <a:t>圆台</a:t>
            </a:r>
            <a:r>
              <a:rPr lang="zh-CN" altLang="zh-CN" sz="2800" b="1"/>
              <a:t>下面与圆柱相接</a:t>
            </a:r>
            <a:endParaRPr lang="zh-CN" altLang="en-US" sz="2800" b="1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对象 7"/>
          <p:cNvGraphicFramePr>
            <a:graphicFrameLocks noChangeAspect="1"/>
          </p:cNvGraphicFramePr>
          <p:nvPr/>
        </p:nvGraphicFramePr>
        <p:xfrm>
          <a:off x="900113" y="3716338"/>
          <a:ext cx="7343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3" imgW="3403600" imgH="279400" progId="Equation.3">
                  <p:embed/>
                </p:oleObj>
              </mc:Choice>
              <mc:Fallback>
                <p:oleObj name="公式" r:id="rId3" imgW="3403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7343775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对象 9"/>
          <p:cNvGraphicFramePr>
            <a:graphicFrameLocks noChangeAspect="1"/>
          </p:cNvGraphicFramePr>
          <p:nvPr/>
        </p:nvGraphicFramePr>
        <p:xfrm>
          <a:off x="971550" y="4437063"/>
          <a:ext cx="4302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302125" cy="515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156325" y="4508500"/>
            <a:ext cx="192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已知</a:t>
            </a:r>
            <a:endParaRPr lang="zh-CN" altLang="en-US" sz="2800" b="1"/>
          </a:p>
        </p:txBody>
      </p:sp>
      <p:sp>
        <p:nvSpPr>
          <p:cNvPr id="12" name="矩形 11"/>
          <p:cNvSpPr/>
          <p:nvPr/>
        </p:nvSpPr>
        <p:spPr>
          <a:xfrm>
            <a:off x="1187450" y="5245100"/>
            <a:ext cx="72009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6875463" y="1228725"/>
            <a:ext cx="1620837" cy="2271713"/>
            <a:chOff x="7343800" y="868650"/>
            <a:chExt cx="1620688" cy="2272318"/>
          </a:xfrm>
        </p:grpSpPr>
        <p:cxnSp>
          <p:nvCxnSpPr>
            <p:cNvPr id="88077" name="直接连接符 2"/>
            <p:cNvCxnSpPr>
              <a:cxnSpLocks noChangeShapeType="1"/>
            </p:cNvCxnSpPr>
            <p:nvPr/>
          </p:nvCxnSpPr>
          <p:spPr bwMode="auto">
            <a:xfrm>
              <a:off x="7343800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78" name="直接连接符 13"/>
            <p:cNvCxnSpPr>
              <a:cxnSpLocks noChangeShapeType="1"/>
            </p:cNvCxnSpPr>
            <p:nvPr/>
          </p:nvCxnSpPr>
          <p:spPr bwMode="auto">
            <a:xfrm>
              <a:off x="8316416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79" name="直接连接符 8"/>
            <p:cNvCxnSpPr>
              <a:cxnSpLocks noChangeShapeType="1"/>
            </p:cNvCxnSpPr>
            <p:nvPr/>
          </p:nvCxnSpPr>
          <p:spPr bwMode="auto">
            <a:xfrm flipH="1">
              <a:off x="7343800" y="1268760"/>
              <a:ext cx="172417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0" name="直接连接符 10"/>
            <p:cNvCxnSpPr>
              <a:cxnSpLocks noChangeShapeType="1"/>
            </p:cNvCxnSpPr>
            <p:nvPr/>
          </p:nvCxnSpPr>
          <p:spPr bwMode="auto">
            <a:xfrm>
              <a:off x="8100392" y="1268760"/>
              <a:ext cx="216024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1" name="椭圆 21"/>
            <p:cNvSpPr>
              <a:spLocks noChangeArrowheads="1"/>
            </p:cNvSpPr>
            <p:nvPr/>
          </p:nvSpPr>
          <p:spPr bwMode="auto">
            <a:xfrm>
              <a:off x="7357566" y="1484784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椭圆 31"/>
            <p:cNvSpPr>
              <a:spLocks noChangeArrowheads="1"/>
            </p:cNvSpPr>
            <p:nvPr/>
          </p:nvSpPr>
          <p:spPr bwMode="auto">
            <a:xfrm>
              <a:off x="7516874" y="1268760"/>
              <a:ext cx="590426" cy="7200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椭圆 32"/>
            <p:cNvSpPr>
              <a:spLocks noChangeArrowheads="1"/>
            </p:cNvSpPr>
            <p:nvPr/>
          </p:nvSpPr>
          <p:spPr bwMode="auto">
            <a:xfrm>
              <a:off x="7343800" y="2636912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084" name="直接连接符 23"/>
            <p:cNvCxnSpPr>
              <a:cxnSpLocks noChangeShapeType="1"/>
              <a:stCxn id="88082" idx="6"/>
            </p:cNvCxnSpPr>
            <p:nvPr/>
          </p:nvCxnSpPr>
          <p:spPr bwMode="auto">
            <a:xfrm>
              <a:off x="8107300" y="1304764"/>
              <a:ext cx="5691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5" name="直接连接符 37"/>
            <p:cNvCxnSpPr>
              <a:cxnSpLocks noChangeShapeType="1"/>
            </p:cNvCxnSpPr>
            <p:nvPr/>
          </p:nvCxnSpPr>
          <p:spPr bwMode="auto">
            <a:xfrm>
              <a:off x="8323324" y="2708920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86" name="直接连接符 38"/>
            <p:cNvCxnSpPr>
              <a:cxnSpLocks noChangeShapeType="1"/>
            </p:cNvCxnSpPr>
            <p:nvPr/>
          </p:nvCxnSpPr>
          <p:spPr bwMode="auto">
            <a:xfrm>
              <a:off x="8323324" y="1556792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87" name="TextBox 26"/>
            <p:cNvSpPr txBox="1">
              <a:spLocks noChangeArrowheads="1"/>
            </p:cNvSpPr>
            <p:nvPr/>
          </p:nvSpPr>
          <p:spPr bwMode="auto">
            <a:xfrm>
              <a:off x="8424428" y="1948770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endParaRPr lang="zh-CN" altLang="en-US" sz="2000"/>
            </a:p>
          </p:txBody>
        </p:sp>
        <p:sp>
          <p:nvSpPr>
            <p:cNvPr id="88088" name="TextBox 41"/>
            <p:cNvSpPr txBox="1">
              <a:spLocks noChangeArrowheads="1"/>
            </p:cNvSpPr>
            <p:nvPr/>
          </p:nvSpPr>
          <p:spPr bwMode="auto">
            <a:xfrm>
              <a:off x="8352420" y="1208615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88089" name="直接连接符 28"/>
            <p:cNvCxnSpPr>
              <a:cxnSpLocks noChangeShapeType="1"/>
              <a:stCxn id="88083" idx="2"/>
            </p:cNvCxnSpPr>
            <p:nvPr/>
          </p:nvCxnSpPr>
          <p:spPr bwMode="auto">
            <a:xfrm>
              <a:off x="7343800" y="2698883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0" name="直接连接符 44"/>
            <p:cNvCxnSpPr>
              <a:cxnSpLocks noChangeShapeType="1"/>
            </p:cNvCxnSpPr>
            <p:nvPr/>
          </p:nvCxnSpPr>
          <p:spPr bwMode="auto">
            <a:xfrm>
              <a:off x="8302650" y="2708920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1" name="直接连接符 45"/>
            <p:cNvCxnSpPr>
              <a:cxnSpLocks noChangeShapeType="1"/>
            </p:cNvCxnSpPr>
            <p:nvPr/>
          </p:nvCxnSpPr>
          <p:spPr bwMode="auto">
            <a:xfrm>
              <a:off x="7496200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2" name="直接连接符 46"/>
            <p:cNvCxnSpPr>
              <a:cxnSpLocks noChangeShapeType="1"/>
            </p:cNvCxnSpPr>
            <p:nvPr/>
          </p:nvCxnSpPr>
          <p:spPr bwMode="auto">
            <a:xfrm>
              <a:off x="8086626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093" name="矩形 29"/>
            <p:cNvSpPr>
              <a:spLocks noChangeArrowheads="1"/>
            </p:cNvSpPr>
            <p:nvPr/>
          </p:nvSpPr>
          <p:spPr bwMode="auto">
            <a:xfrm>
              <a:off x="7634733" y="2740858"/>
              <a:ext cx="4656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endParaRPr lang="zh-CN" altLang="en-US" sz="2000"/>
            </a:p>
          </p:txBody>
        </p:sp>
        <p:sp>
          <p:nvSpPr>
            <p:cNvPr id="88094" name="矩形 48"/>
            <p:cNvSpPr>
              <a:spLocks noChangeArrowheads="1"/>
            </p:cNvSpPr>
            <p:nvPr/>
          </p:nvSpPr>
          <p:spPr bwMode="auto">
            <a:xfrm>
              <a:off x="7524328" y="868650"/>
              <a:ext cx="61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88095" name="直接箭头连接符 33"/>
            <p:cNvCxnSpPr>
              <a:cxnSpLocks noChangeShapeType="1"/>
              <a:stCxn id="88093" idx="3"/>
            </p:cNvCxnSpPr>
            <p:nvPr/>
          </p:nvCxnSpPr>
          <p:spPr bwMode="auto">
            <a:xfrm>
              <a:off x="8100392" y="2940913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6" name="直接箭头连接符 52"/>
            <p:cNvCxnSpPr>
              <a:cxnSpLocks noChangeShapeType="1"/>
            </p:cNvCxnSpPr>
            <p:nvPr/>
          </p:nvCxnSpPr>
          <p:spPr bwMode="auto">
            <a:xfrm flipH="1">
              <a:off x="7380312" y="2924944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7" name="直接箭头连接符 49"/>
            <p:cNvCxnSpPr>
              <a:cxnSpLocks noChangeShapeType="1"/>
            </p:cNvCxnSpPr>
            <p:nvPr/>
          </p:nvCxnSpPr>
          <p:spPr bwMode="auto">
            <a:xfrm flipV="1">
              <a:off x="8532440" y="1556792"/>
              <a:ext cx="0" cy="3919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98" name="直接箭头连接符 61"/>
            <p:cNvCxnSpPr>
              <a:cxnSpLocks noChangeShapeType="1"/>
            </p:cNvCxnSpPr>
            <p:nvPr/>
          </p:nvCxnSpPr>
          <p:spPr bwMode="auto">
            <a:xfrm>
              <a:off x="8594830" y="2317194"/>
              <a:ext cx="9618" cy="391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13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36869" grpId="0"/>
      <p:bldP spid="36874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:spLocks noChangeArrowheads="1"/>
          </p:cNvSpPr>
          <p:nvPr/>
        </p:nvSpPr>
        <p:spPr bwMode="auto">
          <a:xfrm>
            <a:off x="468313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圆台模型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9091" name="对象 7"/>
          <p:cNvGraphicFramePr>
            <a:graphicFrameLocks noChangeAspect="1"/>
          </p:cNvGraphicFramePr>
          <p:nvPr/>
        </p:nvGraphicFramePr>
        <p:xfrm>
          <a:off x="900113" y="1412875"/>
          <a:ext cx="7343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公式" r:id="rId3" imgW="3403600" imgH="279400" progId="Equation.3">
                  <p:embed/>
                </p:oleObj>
              </mc:Choice>
              <mc:Fallback>
                <p:oleObj name="公式" r:id="rId3" imgW="3403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73437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对象 9"/>
          <p:cNvGraphicFramePr>
            <a:graphicFrameLocks noChangeAspect="1"/>
          </p:cNvGraphicFramePr>
          <p:nvPr/>
        </p:nvGraphicFramePr>
        <p:xfrm>
          <a:off x="2843213" y="762000"/>
          <a:ext cx="4302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762000"/>
                        <a:ext cx="43021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00113" y="2133600"/>
            <a:ext cx="72009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88" y="2852738"/>
          <a:ext cx="39401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7" imgW="1879600" imgH="685800" progId="Equation.3">
                  <p:embed/>
                </p:oleObj>
              </mc:Choice>
              <mc:Fallback>
                <p:oleObj name="公式" r:id="rId7" imgW="1879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852738"/>
                        <a:ext cx="3940175" cy="14398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5650" y="2924175"/>
            <a:ext cx="217487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/>
              <a:t>约束极小问题的</a:t>
            </a:r>
            <a:r>
              <a:rPr lang="zh-CN" altLang="zh-CN" sz="2800" b="1">
                <a:solidFill>
                  <a:srgbClr val="FF0000"/>
                </a:solidFill>
              </a:rPr>
              <a:t>数值解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6511925" y="2924175"/>
            <a:ext cx="2443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/>
              <a:t>b</a:t>
            </a:r>
            <a:r>
              <a:rPr lang="en-US" altLang="zh-CN" sz="2800"/>
              <a:t>, </a:t>
            </a:r>
            <a:r>
              <a:rPr lang="en-US" altLang="zh-CN" sz="2800" i="1"/>
              <a:t>k</a:t>
            </a:r>
            <a:r>
              <a:rPr lang="en-US" altLang="zh-CN" sz="2800"/>
              <a:t>, </a:t>
            </a:r>
            <a:r>
              <a:rPr lang="en-US" altLang="zh-CN" sz="2800" i="1"/>
              <a:t>k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V</a:t>
            </a:r>
            <a:r>
              <a:rPr lang="en-US" altLang="zh-CN" sz="2800" baseline="-25000"/>
              <a:t>0</a:t>
            </a:r>
            <a:r>
              <a:rPr lang="zh-CN" altLang="zh-CN" sz="2800"/>
              <a:t>已知</a:t>
            </a:r>
            <a:endParaRPr lang="zh-CN" altLang="en-US" sz="28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25513" y="4452938"/>
            <a:ext cx="3544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LINGO</a:t>
            </a:r>
            <a:r>
              <a:rPr lang="zh-CN" altLang="zh-CN" sz="2800" b="1"/>
              <a:t>软件编程计算</a:t>
            </a:r>
            <a:endParaRPr lang="zh-CN" altLang="en-US" sz="2800" b="1"/>
          </a:p>
        </p:txBody>
      </p:sp>
      <p:sp>
        <p:nvSpPr>
          <p:cNvPr id="13" name="矩形 12"/>
          <p:cNvSpPr/>
          <p:nvPr/>
        </p:nvSpPr>
        <p:spPr>
          <a:xfrm>
            <a:off x="1619250" y="5229225"/>
            <a:ext cx="64087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r</a:t>
            </a:r>
            <a:r>
              <a:rPr lang="en-US" altLang="zh-CN" sz="2800" b="1" dirty="0"/>
              <a:t>=31.43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=108.34,</a:t>
            </a:r>
            <a:r>
              <a:rPr lang="en-US" altLang="zh-CN" sz="2800" b="1" i="1" dirty="0"/>
              <a:t>  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=0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=28.10 (mm)</a:t>
            </a:r>
            <a:endParaRPr lang="zh-CN" altLang="en-US" sz="2800" b="1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92725" y="4454525"/>
            <a:ext cx="27987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圆台退化为圆锥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1314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1"/>
          <p:cNvSpPr>
            <a:spLocks noChangeArrowheads="1"/>
          </p:cNvSpPr>
          <p:nvPr/>
        </p:nvSpPr>
        <p:spPr bwMode="auto">
          <a:xfrm>
            <a:off x="468313" y="692150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球</a:t>
            </a:r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台模型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940050" y="754063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顶部小圆台改为</a:t>
            </a:r>
            <a:r>
              <a:rPr lang="zh-CN" altLang="zh-CN" sz="2800" b="1">
                <a:solidFill>
                  <a:srgbClr val="FF0000"/>
                </a:solidFill>
              </a:rPr>
              <a:t>球台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4213" y="3284538"/>
          <a:ext cx="80279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3556000" imgH="279400" progId="Equation.3">
                  <p:embed/>
                </p:oleObj>
              </mc:Choice>
              <mc:Fallback>
                <p:oleObj name="公式" r:id="rId3" imgW="3556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802798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650" y="4076700"/>
          <a:ext cx="46275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2044700" imgH="241300" progId="Equation.3">
                  <p:embed/>
                </p:oleObj>
              </mc:Choice>
              <mc:Fallback>
                <p:oleObj name="公式" r:id="rId5" imgW="204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46275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7343775" y="908050"/>
            <a:ext cx="1620838" cy="2273300"/>
            <a:chOff x="7199784" y="1228690"/>
            <a:chExt cx="1620688" cy="2272318"/>
          </a:xfrm>
        </p:grpSpPr>
        <p:cxnSp>
          <p:nvCxnSpPr>
            <p:cNvPr id="91149" name="直接连接符 8"/>
            <p:cNvCxnSpPr>
              <a:cxnSpLocks noChangeShapeType="1"/>
            </p:cNvCxnSpPr>
            <p:nvPr/>
          </p:nvCxnSpPr>
          <p:spPr bwMode="auto">
            <a:xfrm>
              <a:off x="7199784" y="191683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0" name="直接连接符 9"/>
            <p:cNvCxnSpPr>
              <a:cxnSpLocks noChangeShapeType="1"/>
            </p:cNvCxnSpPr>
            <p:nvPr/>
          </p:nvCxnSpPr>
          <p:spPr bwMode="auto">
            <a:xfrm>
              <a:off x="8172400" y="191683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51" name="椭圆 12"/>
            <p:cNvSpPr>
              <a:spLocks noChangeArrowheads="1"/>
            </p:cNvSpPr>
            <p:nvPr/>
          </p:nvSpPr>
          <p:spPr bwMode="auto">
            <a:xfrm>
              <a:off x="7213550" y="1844824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椭圆 13"/>
            <p:cNvSpPr>
              <a:spLocks noChangeArrowheads="1"/>
            </p:cNvSpPr>
            <p:nvPr/>
          </p:nvSpPr>
          <p:spPr bwMode="auto">
            <a:xfrm>
              <a:off x="7372858" y="1628800"/>
              <a:ext cx="590426" cy="7200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椭圆 14"/>
            <p:cNvSpPr>
              <a:spLocks noChangeArrowheads="1"/>
            </p:cNvSpPr>
            <p:nvPr/>
          </p:nvSpPr>
          <p:spPr bwMode="auto">
            <a:xfrm>
              <a:off x="7199784" y="2996952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1154" name="直接连接符 15"/>
            <p:cNvCxnSpPr>
              <a:cxnSpLocks noChangeShapeType="1"/>
              <a:stCxn id="91152" idx="6"/>
            </p:cNvCxnSpPr>
            <p:nvPr/>
          </p:nvCxnSpPr>
          <p:spPr bwMode="auto">
            <a:xfrm>
              <a:off x="7963284" y="1664804"/>
              <a:ext cx="5691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5" name="直接连接符 16"/>
            <p:cNvCxnSpPr>
              <a:cxnSpLocks noChangeShapeType="1"/>
            </p:cNvCxnSpPr>
            <p:nvPr/>
          </p:nvCxnSpPr>
          <p:spPr bwMode="auto">
            <a:xfrm>
              <a:off x="8179308" y="3068960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56" name="直接连接符 17"/>
            <p:cNvCxnSpPr>
              <a:cxnSpLocks noChangeShapeType="1"/>
            </p:cNvCxnSpPr>
            <p:nvPr/>
          </p:nvCxnSpPr>
          <p:spPr bwMode="auto">
            <a:xfrm>
              <a:off x="8179308" y="1916832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57" name="TextBox 18"/>
            <p:cNvSpPr txBox="1">
              <a:spLocks noChangeArrowheads="1"/>
            </p:cNvSpPr>
            <p:nvPr/>
          </p:nvSpPr>
          <p:spPr bwMode="auto">
            <a:xfrm>
              <a:off x="8280412" y="2308810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endParaRPr lang="zh-CN" altLang="en-US" sz="2000"/>
            </a:p>
          </p:txBody>
        </p:sp>
        <p:sp>
          <p:nvSpPr>
            <p:cNvPr id="91158" name="TextBox 19"/>
            <p:cNvSpPr txBox="1">
              <a:spLocks noChangeArrowheads="1"/>
            </p:cNvSpPr>
            <p:nvPr/>
          </p:nvSpPr>
          <p:spPr bwMode="auto">
            <a:xfrm>
              <a:off x="8208404" y="1568655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1159" name="直接连接符 20"/>
            <p:cNvCxnSpPr>
              <a:cxnSpLocks noChangeShapeType="1"/>
              <a:stCxn id="91153" idx="2"/>
            </p:cNvCxnSpPr>
            <p:nvPr/>
          </p:nvCxnSpPr>
          <p:spPr bwMode="auto">
            <a:xfrm>
              <a:off x="7199784" y="3058923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0" name="直接连接符 21"/>
            <p:cNvCxnSpPr>
              <a:cxnSpLocks noChangeShapeType="1"/>
            </p:cNvCxnSpPr>
            <p:nvPr/>
          </p:nvCxnSpPr>
          <p:spPr bwMode="auto">
            <a:xfrm>
              <a:off x="8158634" y="3068960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1" name="直接连接符 22"/>
            <p:cNvCxnSpPr>
              <a:cxnSpLocks noChangeShapeType="1"/>
            </p:cNvCxnSpPr>
            <p:nvPr/>
          </p:nvCxnSpPr>
          <p:spPr bwMode="auto">
            <a:xfrm>
              <a:off x="7352184" y="134076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2" name="直接连接符 23"/>
            <p:cNvCxnSpPr>
              <a:cxnSpLocks noChangeShapeType="1"/>
            </p:cNvCxnSpPr>
            <p:nvPr/>
          </p:nvCxnSpPr>
          <p:spPr bwMode="auto">
            <a:xfrm>
              <a:off x="7942610" y="134076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3" name="矩形 24"/>
            <p:cNvSpPr>
              <a:spLocks noChangeArrowheads="1"/>
            </p:cNvSpPr>
            <p:nvPr/>
          </p:nvSpPr>
          <p:spPr bwMode="auto">
            <a:xfrm>
              <a:off x="7490717" y="3100898"/>
              <a:ext cx="4656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endParaRPr lang="zh-CN" altLang="en-US" sz="2000"/>
            </a:p>
          </p:txBody>
        </p:sp>
        <p:sp>
          <p:nvSpPr>
            <p:cNvPr id="91164" name="矩形 25"/>
            <p:cNvSpPr>
              <a:spLocks noChangeArrowheads="1"/>
            </p:cNvSpPr>
            <p:nvPr/>
          </p:nvSpPr>
          <p:spPr bwMode="auto">
            <a:xfrm>
              <a:off x="7380312" y="1228690"/>
              <a:ext cx="61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1165" name="直接箭头连接符 26"/>
            <p:cNvCxnSpPr>
              <a:cxnSpLocks noChangeShapeType="1"/>
              <a:stCxn id="91163" idx="3"/>
            </p:cNvCxnSpPr>
            <p:nvPr/>
          </p:nvCxnSpPr>
          <p:spPr bwMode="auto">
            <a:xfrm>
              <a:off x="7956376" y="3300953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直接箭头连接符 27"/>
            <p:cNvCxnSpPr>
              <a:cxnSpLocks noChangeShapeType="1"/>
            </p:cNvCxnSpPr>
            <p:nvPr/>
          </p:nvCxnSpPr>
          <p:spPr bwMode="auto">
            <a:xfrm flipH="1">
              <a:off x="7236296" y="3284984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7" name="直接箭头连接符 28"/>
            <p:cNvCxnSpPr>
              <a:cxnSpLocks noChangeShapeType="1"/>
            </p:cNvCxnSpPr>
            <p:nvPr/>
          </p:nvCxnSpPr>
          <p:spPr bwMode="auto">
            <a:xfrm flipV="1">
              <a:off x="8388424" y="1916832"/>
              <a:ext cx="0" cy="3919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8" name="直接箭头连接符 29"/>
            <p:cNvCxnSpPr>
              <a:cxnSpLocks noChangeShapeType="1"/>
            </p:cNvCxnSpPr>
            <p:nvPr/>
          </p:nvCxnSpPr>
          <p:spPr bwMode="auto">
            <a:xfrm>
              <a:off x="8450814" y="2677234"/>
              <a:ext cx="9618" cy="391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弧形 31"/>
            <p:cNvSpPr/>
            <p:nvPr/>
          </p:nvSpPr>
          <p:spPr bwMode="auto">
            <a:xfrm>
              <a:off x="7812502" y="1665064"/>
              <a:ext cx="346043" cy="468110"/>
            </a:xfrm>
            <a:prstGeom prst="arc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 bwMode="auto">
            <a:xfrm>
              <a:off x="7214071" y="1682519"/>
              <a:ext cx="346043" cy="468111"/>
            </a:xfrm>
            <a:prstGeom prst="arc">
              <a:avLst>
                <a:gd name="adj1" fmla="val 10648242"/>
                <a:gd name="adj2" fmla="val 15870887"/>
              </a:avLst>
            </a:prstGeom>
            <a:noFill/>
            <a:ln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5" name="矩形 2"/>
          <p:cNvSpPr>
            <a:spLocks noChangeArrowheads="1"/>
          </p:cNvSpPr>
          <p:nvPr/>
        </p:nvSpPr>
        <p:spPr bwMode="auto">
          <a:xfrm>
            <a:off x="468313" y="1428750"/>
            <a:ext cx="64801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/>
              <a:t>b~</a:t>
            </a:r>
            <a:r>
              <a:rPr lang="zh-CN" altLang="zh-CN" sz="2800" b="1"/>
              <a:t>侧壁厚度</a:t>
            </a:r>
            <a:r>
              <a:rPr lang="en-US" altLang="zh-CN" sz="2800" b="1"/>
              <a:t>.</a:t>
            </a:r>
            <a:r>
              <a:rPr lang="en-US" altLang="zh-CN" sz="2800" b="1" i="1"/>
              <a:t> kb~</a:t>
            </a:r>
            <a:r>
              <a:rPr lang="zh-CN" altLang="en-US" sz="2800" b="1"/>
              <a:t>罐</a:t>
            </a:r>
            <a:r>
              <a:rPr lang="zh-CN" altLang="zh-CN" sz="2800" b="1"/>
              <a:t>底厚度</a:t>
            </a:r>
            <a:r>
              <a:rPr lang="en-US" altLang="zh-CN" sz="2800" b="1"/>
              <a:t>.</a:t>
            </a:r>
            <a:r>
              <a:rPr lang="en-US" altLang="zh-CN" sz="2800" b="1" i="1"/>
              <a:t> 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b~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/>
              <a:t>.</a:t>
            </a:r>
            <a:r>
              <a:rPr lang="en-US" altLang="zh-CN" sz="2800" b="1" i="1"/>
              <a:t> </a:t>
            </a: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1150938" y="2276475"/>
            <a:ext cx="50053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SV</a:t>
            </a:r>
            <a:r>
              <a:rPr lang="en-US" altLang="zh-CN" sz="2800" b="1" baseline="-25000"/>
              <a:t>3 </a:t>
            </a:r>
            <a:r>
              <a:rPr lang="en-US" altLang="zh-CN" sz="2800" b="1" i="1">
                <a:solidFill>
                  <a:srgbClr val="000000"/>
                </a:solidFill>
              </a:rPr>
              <a:t>~</a:t>
            </a:r>
            <a:r>
              <a:rPr lang="zh-CN" altLang="zh-CN" sz="2800" b="1"/>
              <a:t>材料体积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 i="1">
                <a:solidFill>
                  <a:srgbClr val="000000"/>
                </a:solidFill>
              </a:rPr>
              <a:t>  V</a:t>
            </a:r>
            <a:r>
              <a:rPr lang="en-US" altLang="zh-CN" sz="2800" b="1" baseline="-25000"/>
              <a:t>3</a:t>
            </a:r>
            <a:r>
              <a:rPr lang="en-US" altLang="zh-CN" sz="2800" b="1" i="1">
                <a:solidFill>
                  <a:srgbClr val="000000"/>
                </a:solidFill>
              </a:rPr>
              <a:t> ~</a:t>
            </a:r>
            <a:r>
              <a:rPr lang="zh-CN" altLang="en-US" sz="2800" b="1"/>
              <a:t>罐的</a:t>
            </a:r>
            <a:r>
              <a:rPr lang="zh-CN" altLang="zh-CN" sz="2800" b="1">
                <a:solidFill>
                  <a:srgbClr val="000000"/>
                </a:solidFill>
              </a:rPr>
              <a:t>容积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4250" y="4797425"/>
            <a:ext cx="7200900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r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763713" y="5567363"/>
            <a:ext cx="497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对半径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加以限制</a:t>
            </a:r>
            <a:r>
              <a:rPr lang="en-US" altLang="zh-CN" sz="2800" b="1"/>
              <a:t>, </a:t>
            </a:r>
            <a:r>
              <a:rPr lang="zh-CN" altLang="en-US" sz="2800" b="1"/>
              <a:t>求数值解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2456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3850" y="2946400"/>
            <a:ext cx="534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为</a:t>
            </a:r>
            <a:r>
              <a:rPr lang="zh-CN" altLang="zh-CN" sz="2800" b="1"/>
              <a:t>节省材料</a:t>
            </a:r>
            <a:r>
              <a:rPr lang="zh-CN" altLang="en-US" sz="2800" b="1"/>
              <a:t>需</a:t>
            </a:r>
            <a:r>
              <a:rPr lang="zh-CN" altLang="zh-CN" sz="2800" b="1"/>
              <a:t>尽量减少</a:t>
            </a:r>
            <a:r>
              <a:rPr lang="zh-CN" altLang="en-US" sz="2800" b="1"/>
              <a:t>罐</a:t>
            </a:r>
            <a:r>
              <a:rPr lang="zh-CN" altLang="zh-CN" sz="2800" b="1"/>
              <a:t>盖面积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90115" name="矩形 2"/>
          <p:cNvSpPr>
            <a:spLocks noChangeArrowheads="1"/>
          </p:cNvSpPr>
          <p:nvPr/>
        </p:nvSpPr>
        <p:spPr bwMode="auto">
          <a:xfrm>
            <a:off x="468313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圆台模型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0116" name="矩形 3"/>
          <p:cNvSpPr>
            <a:spLocks noChangeArrowheads="1"/>
          </p:cNvSpPr>
          <p:nvPr/>
        </p:nvSpPr>
        <p:spPr bwMode="auto">
          <a:xfrm>
            <a:off x="3276600" y="746125"/>
            <a:ext cx="2879725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圆台退化为圆锥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23850" y="2200275"/>
            <a:ext cx="648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假定圆台侧壁厚度</a:t>
            </a:r>
            <a:r>
              <a:rPr lang="en-US" altLang="zh-CN" sz="2800" b="1"/>
              <a:t>=</a:t>
            </a:r>
            <a:r>
              <a:rPr lang="en-US" altLang="zh-CN" sz="2800" b="1" i="1"/>
              <a:t>b, 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 </a:t>
            </a:r>
            <a:r>
              <a:rPr lang="en-US" altLang="zh-CN" sz="2800" b="1"/>
              <a:t>=3</a:t>
            </a:r>
            <a:r>
              <a:rPr lang="en-US" altLang="zh-CN" sz="2800" b="1" i="1"/>
              <a:t>b.</a:t>
            </a:r>
            <a:endParaRPr lang="zh-CN" alt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500063" y="1484313"/>
            <a:ext cx="170973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结果分析</a:t>
            </a:r>
          </a:p>
        </p:txBody>
      </p:sp>
      <p:grpSp>
        <p:nvGrpSpPr>
          <p:cNvPr id="90119" name="组合 7"/>
          <p:cNvGrpSpPr>
            <a:grpSpLocks/>
          </p:cNvGrpSpPr>
          <p:nvPr/>
        </p:nvGrpSpPr>
        <p:grpSpPr bwMode="auto">
          <a:xfrm>
            <a:off x="7199313" y="1228725"/>
            <a:ext cx="1620837" cy="2271713"/>
            <a:chOff x="7343800" y="868650"/>
            <a:chExt cx="1620688" cy="2272318"/>
          </a:xfrm>
        </p:grpSpPr>
        <p:cxnSp>
          <p:nvCxnSpPr>
            <p:cNvPr id="90130" name="直接连接符 8"/>
            <p:cNvCxnSpPr>
              <a:cxnSpLocks noChangeShapeType="1"/>
            </p:cNvCxnSpPr>
            <p:nvPr/>
          </p:nvCxnSpPr>
          <p:spPr bwMode="auto">
            <a:xfrm>
              <a:off x="7343800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1" name="直接连接符 9"/>
            <p:cNvCxnSpPr>
              <a:cxnSpLocks noChangeShapeType="1"/>
            </p:cNvCxnSpPr>
            <p:nvPr/>
          </p:nvCxnSpPr>
          <p:spPr bwMode="auto">
            <a:xfrm>
              <a:off x="8316416" y="1556792"/>
              <a:ext cx="0" cy="115212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2" name="直接连接符 10"/>
            <p:cNvCxnSpPr>
              <a:cxnSpLocks noChangeShapeType="1"/>
            </p:cNvCxnSpPr>
            <p:nvPr/>
          </p:nvCxnSpPr>
          <p:spPr bwMode="auto">
            <a:xfrm flipH="1">
              <a:off x="7343800" y="1268760"/>
              <a:ext cx="172417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3" name="直接连接符 11"/>
            <p:cNvCxnSpPr>
              <a:cxnSpLocks noChangeShapeType="1"/>
            </p:cNvCxnSpPr>
            <p:nvPr/>
          </p:nvCxnSpPr>
          <p:spPr bwMode="auto">
            <a:xfrm>
              <a:off x="8100392" y="1268760"/>
              <a:ext cx="216024" cy="28803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34" name="椭圆 12"/>
            <p:cNvSpPr>
              <a:spLocks noChangeArrowheads="1"/>
            </p:cNvSpPr>
            <p:nvPr/>
          </p:nvSpPr>
          <p:spPr bwMode="auto">
            <a:xfrm>
              <a:off x="7357566" y="1484784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椭圆 13"/>
            <p:cNvSpPr>
              <a:spLocks noChangeArrowheads="1"/>
            </p:cNvSpPr>
            <p:nvPr/>
          </p:nvSpPr>
          <p:spPr bwMode="auto">
            <a:xfrm>
              <a:off x="7516874" y="1268760"/>
              <a:ext cx="590426" cy="7200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椭圆 14"/>
            <p:cNvSpPr>
              <a:spLocks noChangeArrowheads="1"/>
            </p:cNvSpPr>
            <p:nvPr/>
          </p:nvSpPr>
          <p:spPr bwMode="auto">
            <a:xfrm>
              <a:off x="7343800" y="2636912"/>
              <a:ext cx="958850" cy="12394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0137" name="直接连接符 15"/>
            <p:cNvCxnSpPr>
              <a:cxnSpLocks noChangeShapeType="1"/>
              <a:stCxn id="90135" idx="6"/>
            </p:cNvCxnSpPr>
            <p:nvPr/>
          </p:nvCxnSpPr>
          <p:spPr bwMode="auto">
            <a:xfrm>
              <a:off x="8107300" y="1304764"/>
              <a:ext cx="56915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8" name="直接连接符 16"/>
            <p:cNvCxnSpPr>
              <a:cxnSpLocks noChangeShapeType="1"/>
            </p:cNvCxnSpPr>
            <p:nvPr/>
          </p:nvCxnSpPr>
          <p:spPr bwMode="auto">
            <a:xfrm>
              <a:off x="8323324" y="2708920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39" name="直接连接符 17"/>
            <p:cNvCxnSpPr>
              <a:cxnSpLocks noChangeShapeType="1"/>
            </p:cNvCxnSpPr>
            <p:nvPr/>
          </p:nvCxnSpPr>
          <p:spPr bwMode="auto">
            <a:xfrm>
              <a:off x="8323324" y="1556792"/>
              <a:ext cx="35313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0" name="TextBox 18"/>
            <p:cNvSpPr txBox="1">
              <a:spLocks noChangeArrowheads="1"/>
            </p:cNvSpPr>
            <p:nvPr/>
          </p:nvSpPr>
          <p:spPr bwMode="auto">
            <a:xfrm>
              <a:off x="8424428" y="1948770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endParaRPr lang="zh-CN" altLang="en-US" sz="2000"/>
            </a:p>
          </p:txBody>
        </p:sp>
        <p:sp>
          <p:nvSpPr>
            <p:cNvPr id="90141" name="TextBox 19"/>
            <p:cNvSpPr txBox="1">
              <a:spLocks noChangeArrowheads="1"/>
            </p:cNvSpPr>
            <p:nvPr/>
          </p:nvSpPr>
          <p:spPr bwMode="auto">
            <a:xfrm>
              <a:off x="8352420" y="1208615"/>
              <a:ext cx="5400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h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0142" name="直接连接符 20"/>
            <p:cNvCxnSpPr>
              <a:cxnSpLocks noChangeShapeType="1"/>
              <a:stCxn id="90136" idx="2"/>
            </p:cNvCxnSpPr>
            <p:nvPr/>
          </p:nvCxnSpPr>
          <p:spPr bwMode="auto">
            <a:xfrm>
              <a:off x="7343800" y="2698883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3" name="直接连接符 21"/>
            <p:cNvCxnSpPr>
              <a:cxnSpLocks noChangeShapeType="1"/>
            </p:cNvCxnSpPr>
            <p:nvPr/>
          </p:nvCxnSpPr>
          <p:spPr bwMode="auto">
            <a:xfrm>
              <a:off x="8302650" y="2708920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4" name="直接连接符 22"/>
            <p:cNvCxnSpPr>
              <a:cxnSpLocks noChangeShapeType="1"/>
            </p:cNvCxnSpPr>
            <p:nvPr/>
          </p:nvCxnSpPr>
          <p:spPr bwMode="auto">
            <a:xfrm>
              <a:off x="7496200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5" name="直接连接符 23"/>
            <p:cNvCxnSpPr>
              <a:cxnSpLocks noChangeShapeType="1"/>
            </p:cNvCxnSpPr>
            <p:nvPr/>
          </p:nvCxnSpPr>
          <p:spPr bwMode="auto">
            <a:xfrm>
              <a:off x="8086626" y="980728"/>
              <a:ext cx="13766" cy="29806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46" name="矩形 24"/>
            <p:cNvSpPr>
              <a:spLocks noChangeArrowheads="1"/>
            </p:cNvSpPr>
            <p:nvPr/>
          </p:nvSpPr>
          <p:spPr bwMode="auto">
            <a:xfrm>
              <a:off x="7634733" y="2740858"/>
              <a:ext cx="4656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endParaRPr lang="zh-CN" altLang="en-US" sz="2000"/>
            </a:p>
          </p:txBody>
        </p:sp>
        <p:sp>
          <p:nvSpPr>
            <p:cNvPr id="90147" name="矩形 25"/>
            <p:cNvSpPr>
              <a:spLocks noChangeArrowheads="1"/>
            </p:cNvSpPr>
            <p:nvPr/>
          </p:nvSpPr>
          <p:spPr bwMode="auto">
            <a:xfrm>
              <a:off x="7524328" y="868650"/>
              <a:ext cx="6120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r</a:t>
              </a:r>
              <a:r>
                <a:rPr lang="en-US" altLang="zh-CN" sz="2000" b="1" baseline="-25000"/>
                <a:t>1</a:t>
              </a:r>
              <a:endParaRPr lang="zh-CN" altLang="en-US" sz="2000"/>
            </a:p>
          </p:txBody>
        </p:sp>
        <p:cxnSp>
          <p:nvCxnSpPr>
            <p:cNvPr id="90148" name="直接箭头连接符 26"/>
            <p:cNvCxnSpPr>
              <a:cxnSpLocks noChangeShapeType="1"/>
              <a:stCxn id="90146" idx="3"/>
            </p:cNvCxnSpPr>
            <p:nvPr/>
          </p:nvCxnSpPr>
          <p:spPr bwMode="auto">
            <a:xfrm>
              <a:off x="8100392" y="2940913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49" name="直接箭头连接符 27"/>
            <p:cNvCxnSpPr>
              <a:cxnSpLocks noChangeShapeType="1"/>
            </p:cNvCxnSpPr>
            <p:nvPr/>
          </p:nvCxnSpPr>
          <p:spPr bwMode="auto">
            <a:xfrm flipH="1">
              <a:off x="7380312" y="2924944"/>
              <a:ext cx="24065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50" name="直接箭头连接符 28"/>
            <p:cNvCxnSpPr>
              <a:cxnSpLocks noChangeShapeType="1"/>
            </p:cNvCxnSpPr>
            <p:nvPr/>
          </p:nvCxnSpPr>
          <p:spPr bwMode="auto">
            <a:xfrm flipV="1">
              <a:off x="8532440" y="1556792"/>
              <a:ext cx="0" cy="3919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51" name="直接箭头连接符 29"/>
            <p:cNvCxnSpPr>
              <a:cxnSpLocks noChangeShapeType="1"/>
            </p:cNvCxnSpPr>
            <p:nvPr/>
          </p:nvCxnSpPr>
          <p:spPr bwMode="auto">
            <a:xfrm>
              <a:off x="8594830" y="2317194"/>
              <a:ext cx="9618" cy="391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41488" y="3770313"/>
            <a:ext cx="6251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罐盖要安装拉环及工艺、美观等</a:t>
            </a:r>
            <a:r>
              <a:rPr lang="zh-CN" altLang="en-US" sz="2800" b="1"/>
              <a:t>因素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835150" y="5229225"/>
            <a:ext cx="6608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r</a:t>
            </a:r>
            <a:r>
              <a:rPr lang="en-US" altLang="zh-CN" sz="2800" b="1"/>
              <a:t>=31.62,  </a:t>
            </a:r>
            <a:r>
              <a:rPr lang="en-US" altLang="zh-CN" sz="2800" b="1" i="1"/>
              <a:t>h</a:t>
            </a:r>
            <a:r>
              <a:rPr lang="en-US" altLang="zh-CN" sz="2800" b="1"/>
              <a:t>=104.52,</a:t>
            </a:r>
            <a:r>
              <a:rPr lang="en-US" altLang="zh-CN" sz="2800" b="1" i="1"/>
              <a:t>  </a:t>
            </a:r>
            <a:r>
              <a:rPr lang="en-US" altLang="zh-CN" sz="2800" b="1" i="1">
                <a:solidFill>
                  <a:srgbClr val="FF0000"/>
                </a:solidFill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=20</a:t>
            </a:r>
            <a:r>
              <a:rPr lang="en-US" altLang="zh-CN" sz="2800" b="1"/>
              <a:t>,  </a:t>
            </a:r>
            <a:r>
              <a:rPr lang="en-US" altLang="zh-CN" sz="2800" b="1" i="1"/>
              <a:t>h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=17.29(mm)</a:t>
            </a:r>
            <a:endParaRPr lang="zh-CN" altLang="en-US" sz="2800" b="1"/>
          </a:p>
        </p:txBody>
      </p: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5724525" y="2852738"/>
            <a:ext cx="973138" cy="557212"/>
            <a:chOff x="5724128" y="2852936"/>
            <a:chExt cx="973089" cy="556640"/>
          </a:xfrm>
        </p:grpSpPr>
        <p:sp>
          <p:nvSpPr>
            <p:cNvPr id="90128" name="矩形 35"/>
            <p:cNvSpPr>
              <a:spLocks noChangeArrowheads="1"/>
            </p:cNvSpPr>
            <p:nvPr/>
          </p:nvSpPr>
          <p:spPr bwMode="auto">
            <a:xfrm>
              <a:off x="5868144" y="2852936"/>
              <a:ext cx="829073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r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=0</a:t>
              </a:r>
              <a:endParaRPr lang="zh-CN" altLang="en-US"/>
            </a:p>
          </p:txBody>
        </p:sp>
        <p:sp>
          <p:nvSpPr>
            <p:cNvPr id="90129" name="右箭头 36"/>
            <p:cNvSpPr>
              <a:spLocks noChangeArrowheads="1"/>
            </p:cNvSpPr>
            <p:nvPr/>
          </p:nvSpPr>
          <p:spPr bwMode="auto">
            <a:xfrm>
              <a:off x="5724128" y="2924944"/>
              <a:ext cx="10876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8313" y="3770313"/>
            <a:ext cx="923925" cy="522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改进</a:t>
            </a: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943100" y="4475163"/>
            <a:ext cx="4716463" cy="522287"/>
            <a:chOff x="1942957" y="4474462"/>
            <a:chExt cx="4717275" cy="523220"/>
          </a:xfrm>
        </p:grpSpPr>
        <p:sp>
          <p:nvSpPr>
            <p:cNvPr id="90126" name="矩形 31"/>
            <p:cNvSpPr>
              <a:spLocks noChangeArrowheads="1"/>
            </p:cNvSpPr>
            <p:nvPr/>
          </p:nvSpPr>
          <p:spPr bwMode="auto">
            <a:xfrm>
              <a:off x="2065707" y="4474462"/>
              <a:ext cx="45945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/>
                <a:t>半径</a:t>
              </a:r>
              <a:r>
                <a:rPr lang="en-US" altLang="zh-CN" sz="2800" b="1" i="1"/>
                <a:t>r</a:t>
              </a:r>
              <a:r>
                <a:rPr lang="en-US" altLang="zh-CN" sz="2800" b="1" baseline="-25000"/>
                <a:t>1</a:t>
              </a:r>
              <a:r>
                <a:rPr lang="zh-CN" altLang="zh-CN" sz="2800" b="1"/>
                <a:t>应有下限</a:t>
              </a:r>
              <a:r>
                <a:rPr lang="zh-CN" altLang="en-US" sz="2800" b="1"/>
                <a:t>（</a:t>
              </a:r>
              <a:r>
                <a:rPr lang="zh-CN" altLang="zh-CN" sz="2800" b="1"/>
                <a:t>设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r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800" b="1">
                  <a:solidFill>
                    <a:srgbClr val="FF0000"/>
                  </a:solidFill>
                  <a:sym typeface="Symbol" pitchFamily="18" charset="2"/>
                </a:rPr>
                <a:t></a:t>
              </a:r>
              <a:r>
                <a:rPr lang="en-US" altLang="zh-CN" sz="2800" b="1">
                  <a:solidFill>
                    <a:srgbClr val="FF0000"/>
                  </a:solidFill>
                </a:rPr>
                <a:t> 20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90127" name="右箭头 39"/>
            <p:cNvSpPr>
              <a:spLocks noChangeArrowheads="1"/>
            </p:cNvSpPr>
            <p:nvPr/>
          </p:nvSpPr>
          <p:spPr bwMode="auto">
            <a:xfrm>
              <a:off x="1942957" y="4509120"/>
              <a:ext cx="10876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9750" y="5229225"/>
            <a:ext cx="9239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求解</a:t>
            </a:r>
          </a:p>
        </p:txBody>
      </p:sp>
    </p:spTree>
    <p:extLst>
      <p:ext uri="{BB962C8B-B14F-4D97-AF65-F5344CB8AC3E}">
        <p14:creationId xmlns:p14="http://schemas.microsoft.com/office/powerpoint/2010/main" val="29712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31" grpId="0"/>
      <p:bldP spid="33" grpId="0"/>
      <p:bldP spid="39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181" y="4582563"/>
            <a:ext cx="80291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即使像易拉罐形状和尺寸设计</a:t>
            </a:r>
            <a:r>
              <a:rPr lang="zh-CN" altLang="en-US" sz="2800" b="1" dirty="0" smtClean="0"/>
              <a:t>这样</a:t>
            </a:r>
            <a:r>
              <a:rPr lang="zh-CN" altLang="zh-CN" sz="2800" b="1" dirty="0" smtClean="0"/>
              <a:t>简单的</a:t>
            </a:r>
            <a:r>
              <a:rPr lang="zh-CN" altLang="en-US" sz="2800" b="1" dirty="0" smtClean="0"/>
              <a:t>问题</a:t>
            </a:r>
            <a:r>
              <a:rPr lang="en-US" altLang="zh-CN" sz="2800" b="1" dirty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单靠数学也不能得到圆满解决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要</a:t>
            </a:r>
            <a:r>
              <a:rPr lang="zh-CN" altLang="zh-CN" sz="2800" b="1" dirty="0" smtClean="0"/>
              <a:t>考虑工艺、美观及使用方便等因素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才能满足人们的需要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611560" y="1268760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日常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生活</a:t>
            </a:r>
            <a:r>
              <a:rPr lang="zh-CN" altLang="zh-CN" sz="2800" b="1" dirty="0" smtClean="0"/>
              <a:t>中发现</a:t>
            </a:r>
            <a:r>
              <a:rPr lang="zh-CN" altLang="zh-CN" sz="2800" b="1" dirty="0"/>
              <a:t>与数学课本类似问题的结果有不同之</a:t>
            </a:r>
            <a:r>
              <a:rPr lang="zh-CN" altLang="zh-CN" sz="2800" b="1" dirty="0" smtClean="0"/>
              <a:t>处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在实践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测量数据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基础上给以</a:t>
            </a:r>
            <a:r>
              <a:rPr lang="zh-CN" altLang="zh-CN" sz="2800" b="1" dirty="0"/>
              <a:t>分析和</a:t>
            </a:r>
            <a:r>
              <a:rPr lang="zh-CN" altLang="zh-CN" sz="2800" b="1" dirty="0" smtClean="0"/>
              <a:t>解决</a:t>
            </a:r>
            <a:r>
              <a:rPr lang="en-US" altLang="zh-CN" sz="2800" b="1" dirty="0"/>
              <a:t>,</a:t>
            </a:r>
            <a:r>
              <a:rPr lang="zh-CN" altLang="en-US" sz="2800" b="1" dirty="0" smtClean="0"/>
              <a:t>有利于</a:t>
            </a:r>
            <a:r>
              <a:rPr lang="zh-CN" altLang="zh-CN" sz="2800" b="1" dirty="0" smtClean="0"/>
              <a:t>培养</a:t>
            </a:r>
            <a:r>
              <a:rPr lang="zh-CN" altLang="zh-CN" sz="2800" b="1" dirty="0">
                <a:solidFill>
                  <a:srgbClr val="FF0000"/>
                </a:solidFill>
              </a:rPr>
              <a:t>数学建模的意识和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能力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2854371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建模经过了从圆柱到圆台和球台、从材料厚度相同到不同、从解析解到数值解的</a:t>
            </a:r>
            <a:r>
              <a:rPr lang="zh-CN" altLang="zh-CN" sz="2800" b="1" dirty="0" smtClean="0"/>
              <a:t>过程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对于</a:t>
            </a:r>
            <a:r>
              <a:rPr lang="zh-CN" altLang="zh-CN" sz="2800" b="1" dirty="0"/>
              <a:t>学习数学建模</a:t>
            </a:r>
            <a:r>
              <a:rPr lang="zh-CN" altLang="zh-CN" sz="2800" b="1" dirty="0" smtClean="0"/>
              <a:t>方法有</a:t>
            </a:r>
            <a:r>
              <a:rPr lang="zh-CN" altLang="zh-CN" sz="2800" b="1" dirty="0">
                <a:solidFill>
                  <a:srgbClr val="FF0000"/>
                </a:solidFill>
              </a:rPr>
              <a:t>启示和指导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意义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1861" y="620688"/>
            <a:ext cx="213222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7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1"/>
          <p:cNvSpPr>
            <a:spLocks noChangeArrowheads="1"/>
          </p:cNvSpPr>
          <p:nvPr/>
        </p:nvSpPr>
        <p:spPr bwMode="auto">
          <a:xfrm>
            <a:off x="755650" y="549275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赛题原文</a:t>
            </a:r>
            <a:endParaRPr lang="zh-CN" altLang="zh-CN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344488" y="1196975"/>
            <a:ext cx="8424862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         </a:t>
            </a:r>
            <a:r>
              <a:rPr lang="zh-CN" altLang="zh-CN" sz="2800" b="1"/>
              <a:t>我们只要稍加留意就会发现销量很大的饮料</a:t>
            </a:r>
            <a:r>
              <a:rPr lang="en-US" altLang="zh-CN" sz="2800" b="1"/>
              <a:t> (</a:t>
            </a:r>
            <a:r>
              <a:rPr lang="zh-CN" altLang="zh-CN" sz="2800" b="1"/>
              <a:t>例如饮料量为</a:t>
            </a:r>
            <a:r>
              <a:rPr lang="en-US" altLang="zh-CN" sz="2800" b="1"/>
              <a:t>355</a:t>
            </a:r>
            <a:r>
              <a:rPr lang="zh-CN" altLang="zh-CN" sz="2800" b="1"/>
              <a:t>毫升的可口可乐、青岛啤酒等</a:t>
            </a:r>
            <a:r>
              <a:rPr lang="en-US" altLang="zh-CN" sz="2800" b="1"/>
              <a:t>)</a:t>
            </a:r>
            <a:r>
              <a:rPr lang="zh-CN" altLang="zh-CN" sz="2800" b="1"/>
              <a:t>的饮料罐</a:t>
            </a:r>
            <a:r>
              <a:rPr lang="en-US" altLang="zh-CN" sz="2800" b="1"/>
              <a:t>(</a:t>
            </a:r>
            <a:r>
              <a:rPr lang="zh-CN" altLang="zh-CN" sz="2800" b="1"/>
              <a:t>即</a:t>
            </a:r>
            <a:r>
              <a:rPr lang="zh-CN" altLang="zh-CN" sz="2800" b="1">
                <a:solidFill>
                  <a:srgbClr val="FF0000"/>
                </a:solidFill>
              </a:rPr>
              <a:t>易拉罐</a:t>
            </a:r>
            <a:r>
              <a:rPr lang="en-US" altLang="zh-CN" sz="2800" b="1"/>
              <a:t>)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形状和尺寸几乎都是一样</a:t>
            </a:r>
            <a:r>
              <a:rPr lang="zh-CN" altLang="zh-CN" sz="2800" b="1"/>
              <a:t>的。看来，这并非偶然，这应该是某种意义下的最优设计。当然，对于单个的易拉罐来说，这种最优设计可以节省的钱可能是很有限的，但是如果是生产几亿，甚至几十亿个易拉罐的话，可以节约的钱就很可观了。</a:t>
            </a:r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395288" y="5051425"/>
            <a:ext cx="842486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         </a:t>
            </a:r>
            <a:r>
              <a:rPr lang="zh-CN" altLang="zh-CN" sz="2800" b="1"/>
              <a:t>现在就请你们小组来研究</a:t>
            </a:r>
            <a:r>
              <a:rPr lang="zh-CN" altLang="zh-CN" sz="2800" b="1">
                <a:solidFill>
                  <a:srgbClr val="FF0000"/>
                </a:solidFill>
              </a:rPr>
              <a:t>易拉罐的形状和尺寸的最优设计</a:t>
            </a:r>
            <a:r>
              <a:rPr lang="zh-CN" altLang="zh-CN" sz="2800" b="1"/>
              <a:t>问题。具体说，请你们完成以下的任务：</a:t>
            </a:r>
          </a:p>
        </p:txBody>
      </p:sp>
    </p:spTree>
    <p:extLst>
      <p:ext uri="{BB962C8B-B14F-4D97-AF65-F5344CB8AC3E}">
        <p14:creationId xmlns:p14="http://schemas.microsoft.com/office/powerpoint/2010/main" val="40950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矩形 1"/>
          <p:cNvSpPr>
            <a:spLocks noChangeArrowheads="1"/>
          </p:cNvSpPr>
          <p:nvPr/>
        </p:nvSpPr>
        <p:spPr bwMode="auto">
          <a:xfrm>
            <a:off x="814388" y="549275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赛题原文</a:t>
            </a:r>
            <a:endParaRPr lang="zh-CN" altLang="zh-CN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684213" y="1268413"/>
            <a:ext cx="78486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1.  </a:t>
            </a:r>
            <a:r>
              <a:rPr lang="zh-CN" altLang="zh-CN" sz="2800" b="1"/>
              <a:t>取一个饮料量为</a:t>
            </a:r>
            <a:r>
              <a:rPr lang="en-US" altLang="zh-CN" sz="2800" b="1"/>
              <a:t>355</a:t>
            </a:r>
            <a:r>
              <a:rPr lang="zh-CN" altLang="zh-CN" sz="2800" b="1"/>
              <a:t>毫升的易拉罐，例如</a:t>
            </a:r>
            <a:r>
              <a:rPr lang="en-US" altLang="zh-CN" sz="2800" b="1"/>
              <a:t>355</a:t>
            </a:r>
            <a:r>
              <a:rPr lang="zh-CN" altLang="zh-CN" sz="2800" b="1"/>
              <a:t>毫升的可口可乐饮料罐，</a:t>
            </a:r>
            <a:r>
              <a:rPr lang="zh-CN" altLang="zh-CN" sz="2800" b="1">
                <a:solidFill>
                  <a:srgbClr val="FF0000"/>
                </a:solidFill>
              </a:rPr>
              <a:t>测量</a:t>
            </a:r>
            <a:r>
              <a:rPr lang="zh-CN" altLang="zh-CN" sz="2800" b="1"/>
              <a:t>你们认为验证模型所需要的</a:t>
            </a:r>
            <a:r>
              <a:rPr lang="zh-CN" altLang="zh-CN" sz="2800" b="1">
                <a:solidFill>
                  <a:srgbClr val="FF0000"/>
                </a:solidFill>
              </a:rPr>
              <a:t>数据</a:t>
            </a:r>
            <a:r>
              <a:rPr lang="zh-CN" altLang="zh-CN" sz="2800" b="1"/>
              <a:t>，例如易拉罐各部分的直径、高度、厚度等，并把数据列表加以说明；如果数据不是你们自己测量得到的，那么你们必须注明出处。</a:t>
            </a:r>
          </a:p>
        </p:txBody>
      </p:sp>
      <p:sp>
        <p:nvSpPr>
          <p:cNvPr id="28676" name="矩形 4"/>
          <p:cNvSpPr>
            <a:spLocks noChangeArrowheads="1"/>
          </p:cNvSpPr>
          <p:nvPr/>
        </p:nvSpPr>
        <p:spPr bwMode="auto">
          <a:xfrm>
            <a:off x="684213" y="4149725"/>
            <a:ext cx="80645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/>
              <a:t>2. </a:t>
            </a:r>
            <a:r>
              <a:rPr lang="zh-CN" altLang="zh-CN" sz="2800" b="1"/>
              <a:t>设易拉罐是一个</a:t>
            </a:r>
            <a:r>
              <a:rPr lang="zh-CN" altLang="zh-CN" sz="2800" b="1">
                <a:solidFill>
                  <a:srgbClr val="FF0000"/>
                </a:solidFill>
              </a:rPr>
              <a:t>正圆柱体</a:t>
            </a:r>
            <a:r>
              <a:rPr lang="en-US" altLang="zh-CN" sz="2800" b="1"/>
              <a:t>,  </a:t>
            </a:r>
            <a:r>
              <a:rPr lang="zh-CN" altLang="zh-CN" sz="2800" b="1"/>
              <a:t>什么是它的</a:t>
            </a:r>
            <a:r>
              <a:rPr lang="zh-CN" altLang="zh-CN" sz="2800" b="1">
                <a:solidFill>
                  <a:srgbClr val="FF0000"/>
                </a:solidFill>
              </a:rPr>
              <a:t>最优设计</a:t>
            </a:r>
            <a:r>
              <a:rPr lang="zh-CN" altLang="zh-CN" sz="2800" b="1"/>
              <a:t>？其结果是否可以合理地说明你们所测量的易拉罐的形状和尺寸，例如说，</a:t>
            </a:r>
            <a:r>
              <a:rPr lang="zh-CN" altLang="zh-CN" sz="2800" b="1">
                <a:solidFill>
                  <a:srgbClr val="FF0000"/>
                </a:solidFill>
              </a:rPr>
              <a:t>半径和高之比</a:t>
            </a:r>
            <a:r>
              <a:rPr lang="zh-CN" altLang="zh-CN" sz="2800" b="1"/>
              <a:t>，等等。</a:t>
            </a:r>
          </a:p>
        </p:txBody>
      </p:sp>
      <p:sp>
        <p:nvSpPr>
          <p:cNvPr id="79877" name="矩形 6"/>
          <p:cNvSpPr>
            <a:spLocks noChangeArrowheads="1"/>
          </p:cNvSpPr>
          <p:nvPr/>
        </p:nvSpPr>
        <p:spPr bwMode="auto">
          <a:xfrm>
            <a:off x="755650" y="549275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赛题原文</a:t>
            </a:r>
            <a:endParaRPr lang="zh-CN" altLang="zh-CN" sz="320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8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1"/>
          <p:cNvSpPr>
            <a:spLocks noChangeArrowheads="1"/>
          </p:cNvSpPr>
          <p:nvPr/>
        </p:nvSpPr>
        <p:spPr bwMode="auto">
          <a:xfrm>
            <a:off x="669925" y="5397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赛题原文</a:t>
            </a:r>
            <a:endParaRPr lang="zh-CN" altLang="zh-CN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08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3" y="1270000"/>
            <a:ext cx="1217612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395288" y="1196975"/>
            <a:ext cx="7129462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4000"/>
              </a:lnSpc>
              <a:tabLst>
                <a:tab pos="228600" algn="l"/>
              </a:tabLst>
            </a:pPr>
            <a:r>
              <a:rPr lang="en-US" altLang="zh-CN" sz="2800" b="1"/>
              <a:t>3. </a:t>
            </a:r>
            <a:r>
              <a:rPr lang="zh-CN" altLang="zh-CN" sz="2800" b="1"/>
              <a:t>设易拉罐的中心纵断面如图</a:t>
            </a:r>
            <a:r>
              <a:rPr lang="zh-CN" altLang="en-US" sz="2800" b="1"/>
              <a:t>所示</a:t>
            </a:r>
            <a:r>
              <a:rPr lang="en-US" altLang="zh-CN" sz="2800" b="1"/>
              <a:t>, </a:t>
            </a:r>
            <a:r>
              <a:rPr lang="zh-CN" altLang="en-US" sz="2800" b="1"/>
              <a:t>上面部分是一个</a:t>
            </a:r>
            <a:r>
              <a:rPr lang="zh-CN" altLang="en-US" sz="2800" b="1">
                <a:solidFill>
                  <a:srgbClr val="FF0000"/>
                </a:solidFill>
              </a:rPr>
              <a:t>正圆台</a:t>
            </a:r>
            <a:r>
              <a:rPr lang="en-US" altLang="zh-CN" sz="2800" b="1"/>
              <a:t>,</a:t>
            </a:r>
            <a:r>
              <a:rPr lang="zh-CN" altLang="en-US" sz="2800" b="1"/>
              <a:t>下面部分是一个</a:t>
            </a:r>
            <a:r>
              <a:rPr lang="zh-CN" altLang="en-US" sz="2800" b="1">
                <a:solidFill>
                  <a:srgbClr val="FF0000"/>
                </a:solidFill>
              </a:rPr>
              <a:t>正圆柱体</a:t>
            </a:r>
            <a:r>
              <a:rPr lang="en-US" altLang="zh-CN" sz="2800" b="1"/>
              <a:t>. </a:t>
            </a:r>
            <a:r>
              <a:rPr lang="zh-CN" altLang="en-US" sz="2800" b="1"/>
              <a:t>什么是它的</a:t>
            </a:r>
            <a:r>
              <a:rPr lang="zh-CN" altLang="en-US" sz="2800" b="1">
                <a:solidFill>
                  <a:srgbClr val="FF0000"/>
                </a:solidFill>
              </a:rPr>
              <a:t>最优设计</a:t>
            </a:r>
            <a:r>
              <a:rPr lang="zh-CN" altLang="en-US" sz="2800" b="1"/>
              <a:t>？其结果是否可以合理地说明你们所测量的易拉罐的形状和尺寸。</a:t>
            </a:r>
          </a:p>
        </p:txBody>
      </p:sp>
      <p:sp>
        <p:nvSpPr>
          <p:cNvPr id="29702" name="矩形 7"/>
          <p:cNvSpPr>
            <a:spLocks noChangeArrowheads="1"/>
          </p:cNvSpPr>
          <p:nvPr/>
        </p:nvSpPr>
        <p:spPr bwMode="auto">
          <a:xfrm>
            <a:off x="395288" y="3284538"/>
            <a:ext cx="8221662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4. </a:t>
            </a:r>
            <a:r>
              <a:rPr lang="zh-CN" altLang="zh-CN" sz="2800" b="1"/>
              <a:t>利用你们对所测量的易拉罐的洞察和想象力</a:t>
            </a:r>
            <a:r>
              <a:rPr lang="en-US" altLang="zh-CN" sz="2800" b="1"/>
              <a:t>,</a:t>
            </a:r>
            <a:r>
              <a:rPr lang="zh-CN" altLang="zh-CN" sz="2800" b="1"/>
              <a:t>做出你们自己的关于</a:t>
            </a:r>
            <a:r>
              <a:rPr lang="zh-CN" altLang="zh-CN" sz="2800" b="1">
                <a:solidFill>
                  <a:srgbClr val="FF0000"/>
                </a:solidFill>
              </a:rPr>
              <a:t>易拉罐形状和尺寸的最优设计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29703" name="矩形 8"/>
          <p:cNvSpPr>
            <a:spLocks noChangeArrowheads="1"/>
          </p:cNvSpPr>
          <p:nvPr/>
        </p:nvSpPr>
        <p:spPr bwMode="auto">
          <a:xfrm>
            <a:off x="395288" y="4437063"/>
            <a:ext cx="84978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/>
              <a:t>5. </a:t>
            </a:r>
            <a:r>
              <a:rPr lang="zh-CN" altLang="zh-CN" sz="2800" b="1"/>
              <a:t>用你们做本题及以前学习和实践数学建模的亲身体验</a:t>
            </a:r>
            <a:r>
              <a:rPr lang="en-US" altLang="zh-CN" sz="2800" b="1"/>
              <a:t>,</a:t>
            </a:r>
            <a:r>
              <a:rPr lang="zh-CN" altLang="zh-CN" sz="2800" b="1"/>
              <a:t>写一篇短文</a:t>
            </a:r>
            <a:r>
              <a:rPr lang="en-US" altLang="zh-CN" sz="2800" b="1"/>
              <a:t>(</a:t>
            </a:r>
            <a:r>
              <a:rPr lang="zh-CN" altLang="zh-CN" sz="2800" b="1"/>
              <a:t>不超过</a:t>
            </a:r>
            <a:r>
              <a:rPr lang="en-US" altLang="zh-CN" sz="2800" b="1"/>
              <a:t>1000</a:t>
            </a:r>
            <a:r>
              <a:rPr lang="zh-CN" altLang="zh-CN" sz="2800" b="1"/>
              <a:t>字</a:t>
            </a:r>
            <a:r>
              <a:rPr lang="en-US" altLang="zh-CN" sz="2800" b="1"/>
              <a:t>,</a:t>
            </a:r>
            <a:r>
              <a:rPr lang="zh-CN" altLang="zh-CN" sz="2800" b="1"/>
              <a:t>你们的论文中必须包括这篇短文</a:t>
            </a:r>
            <a:r>
              <a:rPr lang="en-US" altLang="zh-CN" sz="2800" b="1"/>
              <a:t>),</a:t>
            </a:r>
            <a:r>
              <a:rPr lang="zh-CN" altLang="zh-CN" sz="2800" b="1"/>
              <a:t>阐述</a:t>
            </a:r>
            <a:r>
              <a:rPr lang="zh-CN" altLang="zh-CN" sz="2800" b="1">
                <a:solidFill>
                  <a:srgbClr val="FF0000"/>
                </a:solidFill>
              </a:rPr>
              <a:t>什么是数学建模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zh-CN" altLang="zh-CN" sz="2800" b="1">
                <a:solidFill>
                  <a:srgbClr val="FF0000"/>
                </a:solidFill>
              </a:rPr>
              <a:t>它的关键步骤及难点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val="3393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矩形 1"/>
          <p:cNvSpPr>
            <a:spLocks noChangeArrowheads="1"/>
          </p:cNvSpPr>
          <p:nvPr/>
        </p:nvSpPr>
        <p:spPr bwMode="auto">
          <a:xfrm>
            <a:off x="539750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问题分析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2916238" y="765175"/>
            <a:ext cx="3887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导数应用</a:t>
            </a:r>
            <a:r>
              <a:rPr lang="zh-CN" altLang="en-US" sz="2800" b="1"/>
              <a:t>中</a:t>
            </a:r>
            <a:r>
              <a:rPr lang="zh-CN" altLang="zh-CN" sz="2800" b="1"/>
              <a:t>的</a:t>
            </a:r>
            <a:r>
              <a:rPr lang="zh-CN" altLang="zh-CN" sz="2800" b="1">
                <a:solidFill>
                  <a:srgbClr val="FF0000"/>
                </a:solidFill>
              </a:rPr>
              <a:t>极值问题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468313" y="1412875"/>
            <a:ext cx="820737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/>
              <a:t>设计一个容积固定</a:t>
            </a:r>
            <a:r>
              <a:rPr lang="zh-CN" altLang="en-US" sz="2800" b="1"/>
              <a:t>、</a:t>
            </a:r>
            <a:r>
              <a:rPr lang="zh-CN" altLang="zh-CN" sz="2800" b="1"/>
              <a:t>有盖的圆柱形容器</a:t>
            </a:r>
            <a:r>
              <a:rPr lang="en-US" altLang="zh-CN" sz="2800" b="1"/>
              <a:t>, </a:t>
            </a:r>
            <a:r>
              <a:rPr lang="zh-CN" altLang="zh-CN" sz="2800" b="1"/>
              <a:t>若侧壁及底</a:t>
            </a:r>
            <a:r>
              <a:rPr lang="zh-CN" altLang="en-US" sz="2800" b="1"/>
              <a:t>、</a:t>
            </a:r>
            <a:r>
              <a:rPr lang="zh-CN" altLang="zh-CN" sz="2800" b="1"/>
              <a:t>盖厚度都相同</a:t>
            </a:r>
            <a:r>
              <a:rPr lang="en-US" altLang="zh-CN" sz="2800" b="1"/>
              <a:t>, </a:t>
            </a:r>
            <a:r>
              <a:rPr lang="zh-CN" altLang="zh-CN" sz="2800" b="1"/>
              <a:t>问</a:t>
            </a:r>
            <a:r>
              <a:rPr lang="zh-CN" altLang="zh-CN" sz="2800" b="1">
                <a:solidFill>
                  <a:srgbClr val="FF0000"/>
                </a:solidFill>
              </a:rPr>
              <a:t>容器高度与底面半径之比</a:t>
            </a:r>
            <a:r>
              <a:rPr lang="zh-CN" altLang="zh-CN" sz="2800" b="1"/>
              <a:t>为多少</a:t>
            </a:r>
            <a:r>
              <a:rPr lang="en-US" altLang="zh-CN" sz="2800" b="1"/>
              <a:t>, </a:t>
            </a:r>
            <a:r>
              <a:rPr lang="zh-CN" altLang="zh-CN" sz="2800" b="1">
                <a:solidFill>
                  <a:srgbClr val="FF0000"/>
                </a:solidFill>
              </a:rPr>
              <a:t>所耗材料</a:t>
            </a:r>
            <a:r>
              <a:rPr lang="zh-CN" altLang="zh-CN" sz="2800" b="1"/>
              <a:t>最少？</a:t>
            </a:r>
            <a:endParaRPr lang="zh-CN" altLang="en-US" sz="2800" b="1"/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468313" y="312102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侧壁及底、盖厚度相同</a:t>
            </a:r>
            <a:endParaRPr lang="zh-CN" altLang="en-US" sz="2800" b="1"/>
          </a:p>
        </p:txBody>
      </p:sp>
      <p:sp>
        <p:nvSpPr>
          <p:cNvPr id="30726" name="矩形 6"/>
          <p:cNvSpPr>
            <a:spLocks noChangeArrowheads="1"/>
          </p:cNvSpPr>
          <p:nvPr/>
        </p:nvSpPr>
        <p:spPr bwMode="auto">
          <a:xfrm>
            <a:off x="539750" y="3798888"/>
            <a:ext cx="36004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/>
              <a:t>r~</a:t>
            </a:r>
            <a:r>
              <a:rPr lang="zh-CN" altLang="zh-CN" sz="2800" b="1"/>
              <a:t>底面半径</a:t>
            </a:r>
            <a:r>
              <a:rPr lang="en-US" altLang="zh-CN" sz="2800" b="1"/>
              <a:t>. </a:t>
            </a:r>
            <a:r>
              <a:rPr lang="en-US" altLang="zh-CN" sz="2800" b="1" i="1"/>
              <a:t>h ~</a:t>
            </a:r>
            <a:r>
              <a:rPr lang="zh-CN" altLang="zh-CN" sz="2800" b="1"/>
              <a:t>高度</a:t>
            </a:r>
            <a:r>
              <a:rPr lang="en-US" altLang="zh-CN" sz="2800" b="1"/>
              <a:t>.</a:t>
            </a:r>
            <a:r>
              <a:rPr lang="en-US" altLang="zh-CN" sz="2800" b="1" i="1"/>
              <a:t> </a:t>
            </a:r>
          </a:p>
          <a:p>
            <a:pPr>
              <a:lnSpc>
                <a:spcPts val="4000"/>
              </a:lnSpc>
            </a:pPr>
            <a:r>
              <a:rPr lang="en-US" altLang="zh-CN" sz="2800" b="1" i="1"/>
              <a:t>S ~</a:t>
            </a:r>
            <a:r>
              <a:rPr lang="zh-CN" altLang="en-US" sz="2800" b="1"/>
              <a:t>表</a:t>
            </a:r>
            <a:r>
              <a:rPr lang="zh-CN" altLang="zh-CN" sz="2800" b="1"/>
              <a:t>面积</a:t>
            </a:r>
            <a:r>
              <a:rPr lang="en-US" altLang="zh-CN" sz="2800" b="1"/>
              <a:t>.</a:t>
            </a:r>
            <a:r>
              <a:rPr lang="en-US" altLang="zh-CN" sz="2800" b="1" i="1"/>
              <a:t>  V ~</a:t>
            </a:r>
            <a:r>
              <a:rPr lang="zh-CN" altLang="zh-CN" sz="2800" b="1"/>
              <a:t>容积</a:t>
            </a:r>
            <a:endParaRPr lang="zh-CN" altLang="en-US" sz="2800" b="1"/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对象 8"/>
          <p:cNvGraphicFramePr>
            <a:graphicFrameLocks noChangeAspect="1"/>
          </p:cNvGraphicFramePr>
          <p:nvPr/>
        </p:nvGraphicFramePr>
        <p:xfrm>
          <a:off x="4932363" y="3789363"/>
          <a:ext cx="2606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1002865" imgH="203112" progId="Equation.3">
                  <p:embed/>
                </p:oleObj>
              </mc:Choice>
              <mc:Fallback>
                <p:oleObj name="公式" r:id="rId3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2606675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0" name="对象 10"/>
          <p:cNvGraphicFramePr>
            <a:graphicFrameLocks noChangeAspect="1"/>
          </p:cNvGraphicFramePr>
          <p:nvPr/>
        </p:nvGraphicFramePr>
        <p:xfrm>
          <a:off x="4932363" y="4365625"/>
          <a:ext cx="1454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5" imgW="583947" imgH="203112" progId="Equation.3">
                  <p:embed/>
                </p:oleObj>
              </mc:Choice>
              <mc:Fallback>
                <p:oleObj name="公式" r:id="rId5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365625"/>
                        <a:ext cx="1454150" cy="500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368425" y="5283200"/>
            <a:ext cx="594042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zh-CN" altLang="zh-CN" sz="2800" b="1" dirty="0"/>
              <a:t>，</a:t>
            </a:r>
            <a:r>
              <a:rPr lang="en-US" altLang="zh-CN" sz="2800" b="1" i="1" dirty="0"/>
              <a:t>h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30732" name="组合 13"/>
          <p:cNvGrpSpPr>
            <a:grpSpLocks/>
          </p:cNvGrpSpPr>
          <p:nvPr/>
        </p:nvGrpSpPr>
        <p:grpSpPr bwMode="auto">
          <a:xfrm>
            <a:off x="4572000" y="3090863"/>
            <a:ext cx="3924300" cy="604837"/>
            <a:chOff x="4572000" y="3090346"/>
            <a:chExt cx="3924129" cy="605294"/>
          </a:xfrm>
        </p:grpSpPr>
        <p:sp>
          <p:nvSpPr>
            <p:cNvPr id="81933" name="矩形 5"/>
            <p:cNvSpPr>
              <a:spLocks noChangeArrowheads="1"/>
            </p:cNvSpPr>
            <p:nvPr/>
          </p:nvSpPr>
          <p:spPr bwMode="auto">
            <a:xfrm>
              <a:off x="4700952" y="3090346"/>
              <a:ext cx="3795177" cy="60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b="1"/>
                <a:t>所耗材料</a:t>
              </a:r>
              <a:r>
                <a:rPr lang="zh-CN" altLang="en-US" sz="2800" b="1"/>
                <a:t>用</a:t>
              </a:r>
              <a:r>
                <a:rPr lang="zh-CN" altLang="zh-CN" sz="2800" b="1">
                  <a:solidFill>
                    <a:srgbClr val="FF0000"/>
                  </a:solidFill>
                </a:rPr>
                <a:t>总面积</a:t>
              </a:r>
              <a:r>
                <a:rPr lang="zh-CN" altLang="en-US" sz="2800" b="1"/>
                <a:t>表示</a:t>
              </a:r>
            </a:p>
          </p:txBody>
        </p:sp>
        <p:sp>
          <p:nvSpPr>
            <p:cNvPr id="81934" name="右箭头 12"/>
            <p:cNvSpPr>
              <a:spLocks noChangeArrowheads="1"/>
            </p:cNvSpPr>
            <p:nvPr/>
          </p:nvSpPr>
          <p:spPr bwMode="auto">
            <a:xfrm>
              <a:off x="4572000" y="314096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38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  <p:bldP spid="30726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1"/>
          <p:cNvSpPr>
            <a:spLocks noChangeArrowheads="1"/>
          </p:cNvSpPr>
          <p:nvPr/>
        </p:nvSpPr>
        <p:spPr bwMode="auto">
          <a:xfrm>
            <a:off x="539750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问题分析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2947" name="矩形 2"/>
          <p:cNvSpPr>
            <a:spLocks noChangeArrowheads="1"/>
          </p:cNvSpPr>
          <p:nvPr/>
        </p:nvSpPr>
        <p:spPr bwMode="auto">
          <a:xfrm>
            <a:off x="2695575" y="765175"/>
            <a:ext cx="3532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导数应用的</a:t>
            </a:r>
            <a:r>
              <a:rPr lang="zh-CN" altLang="zh-CN" sz="2800" b="1">
                <a:solidFill>
                  <a:srgbClr val="FF0000"/>
                </a:solidFill>
              </a:rPr>
              <a:t>极值问题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对象 6"/>
          <p:cNvGraphicFramePr>
            <a:graphicFrameLocks noChangeAspect="1"/>
          </p:cNvGraphicFramePr>
          <p:nvPr/>
        </p:nvGraphicFramePr>
        <p:xfrm>
          <a:off x="4337050" y="3217863"/>
          <a:ext cx="26543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3" imgW="1231366" imgH="393529" progId="Equation.3">
                  <p:embed/>
                </p:oleObj>
              </mc:Choice>
              <mc:Fallback>
                <p:oleObj name="公式" r:id="rId3" imgW="12313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3217863"/>
                        <a:ext cx="2654300" cy="842962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7"/>
          <p:cNvGraphicFramePr>
            <a:graphicFrameLocks noChangeAspect="1"/>
          </p:cNvGraphicFramePr>
          <p:nvPr/>
        </p:nvGraphicFramePr>
        <p:xfrm>
          <a:off x="596900" y="2319338"/>
          <a:ext cx="25352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5" imgW="1002865" imgH="203112" progId="Equation.3">
                  <p:embed/>
                </p:oleObj>
              </mc:Choice>
              <mc:Fallback>
                <p:oleObj name="公式" r:id="rId5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319338"/>
                        <a:ext cx="2535238" cy="506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对象 8"/>
          <p:cNvGraphicFramePr>
            <a:graphicFrameLocks noChangeAspect="1"/>
          </p:cNvGraphicFramePr>
          <p:nvPr/>
        </p:nvGraphicFramePr>
        <p:xfrm>
          <a:off x="611188" y="3378200"/>
          <a:ext cx="14398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7" imgW="583947" imgH="203112" progId="Equation.3">
                  <p:embed/>
                </p:oleObj>
              </mc:Choice>
              <mc:Fallback>
                <p:oleObj name="公式" r:id="rId7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78200"/>
                        <a:ext cx="1439862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5" name="组合 27"/>
          <p:cNvGrpSpPr>
            <a:grpSpLocks/>
          </p:cNvGrpSpPr>
          <p:nvPr/>
        </p:nvGrpSpPr>
        <p:grpSpPr bwMode="auto">
          <a:xfrm>
            <a:off x="2124075" y="3378200"/>
            <a:ext cx="1800225" cy="534988"/>
            <a:chOff x="2123728" y="2729592"/>
            <a:chExt cx="1800200" cy="535968"/>
          </a:xfrm>
        </p:grpSpPr>
        <p:graphicFrame>
          <p:nvGraphicFramePr>
            <p:cNvPr id="82976" name="对象 12"/>
            <p:cNvGraphicFramePr>
              <a:graphicFrameLocks noChangeAspect="1"/>
            </p:cNvGraphicFramePr>
            <p:nvPr/>
          </p:nvGraphicFramePr>
          <p:xfrm>
            <a:off x="2331566" y="2729592"/>
            <a:ext cx="1592362" cy="484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公式" r:id="rId9" imgW="660113" imgH="203112" progId="Equation.3">
                    <p:embed/>
                  </p:oleObj>
                </mc:Choice>
                <mc:Fallback>
                  <p:oleObj name="公式" r:id="rId9" imgW="66011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566" y="2729592"/>
                          <a:ext cx="1592362" cy="484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7" name="右箭头 13"/>
            <p:cNvSpPr>
              <a:spLocks noChangeArrowheads="1"/>
            </p:cNvSpPr>
            <p:nvPr/>
          </p:nvSpPr>
          <p:spPr bwMode="auto">
            <a:xfrm>
              <a:off x="2123728" y="2780928"/>
              <a:ext cx="144016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8" name="矩形 18"/>
          <p:cNvSpPr>
            <a:spLocks noChangeArrowheads="1"/>
          </p:cNvSpPr>
          <p:nvPr/>
        </p:nvSpPr>
        <p:spPr bwMode="auto">
          <a:xfrm>
            <a:off x="1116013" y="5229225"/>
            <a:ext cx="698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容器</a:t>
            </a:r>
            <a:r>
              <a:rPr lang="zh-CN" altLang="zh-CN" sz="2800" b="1">
                <a:solidFill>
                  <a:srgbClr val="FF0000"/>
                </a:solidFill>
              </a:rPr>
              <a:t>高度与底面直径相等</a:t>
            </a:r>
            <a:r>
              <a:rPr lang="zh-CN" altLang="zh-CN" sz="2800" b="1"/>
              <a:t>时所耗材料最少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1759" name="上箭头 19"/>
          <p:cNvSpPr>
            <a:spLocks noChangeArrowheads="1"/>
          </p:cNvSpPr>
          <p:nvPr/>
        </p:nvSpPr>
        <p:spPr bwMode="auto">
          <a:xfrm>
            <a:off x="2430463" y="3141663"/>
            <a:ext cx="485775" cy="142875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60" name="组合 29"/>
          <p:cNvGrpSpPr>
            <a:grpSpLocks/>
          </p:cNvGrpSpPr>
          <p:nvPr/>
        </p:nvGrpSpPr>
        <p:grpSpPr bwMode="auto">
          <a:xfrm>
            <a:off x="4710113" y="4149725"/>
            <a:ext cx="1847850" cy="719138"/>
            <a:chOff x="4710521" y="3501008"/>
            <a:chExt cx="1848205" cy="720080"/>
          </a:xfrm>
        </p:grpSpPr>
        <p:graphicFrame>
          <p:nvGraphicFramePr>
            <p:cNvPr id="82974" name="对象 10"/>
            <p:cNvGraphicFramePr>
              <a:graphicFrameLocks noChangeAspect="1"/>
            </p:cNvGraphicFramePr>
            <p:nvPr/>
          </p:nvGraphicFramePr>
          <p:xfrm>
            <a:off x="4710521" y="3717032"/>
            <a:ext cx="184820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公式" r:id="rId11" imgW="736600" imgH="203200" progId="Equation.3">
                    <p:embed/>
                  </p:oleObj>
                </mc:Choice>
                <mc:Fallback>
                  <p:oleObj name="公式" r:id="rId11" imgW="736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0521" y="3717032"/>
                          <a:ext cx="1848205" cy="504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5" name="下箭头 22"/>
            <p:cNvSpPr>
              <a:spLocks noChangeArrowheads="1"/>
            </p:cNvSpPr>
            <p:nvPr/>
          </p:nvSpPr>
          <p:spPr bwMode="auto">
            <a:xfrm>
              <a:off x="5103864" y="3501008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1" name="组合 30"/>
          <p:cNvGrpSpPr>
            <a:grpSpLocks/>
          </p:cNvGrpSpPr>
          <p:nvPr/>
        </p:nvGrpSpPr>
        <p:grpSpPr bwMode="auto">
          <a:xfrm>
            <a:off x="2555875" y="4076700"/>
            <a:ext cx="1655763" cy="809625"/>
            <a:chOff x="2555776" y="3429000"/>
            <a:chExt cx="1656184" cy="808871"/>
          </a:xfrm>
        </p:grpSpPr>
        <p:graphicFrame>
          <p:nvGraphicFramePr>
            <p:cNvPr id="82971" name="对象 17"/>
            <p:cNvGraphicFramePr>
              <a:graphicFrameLocks noChangeAspect="1"/>
            </p:cNvGraphicFramePr>
            <p:nvPr/>
          </p:nvGraphicFramePr>
          <p:xfrm>
            <a:off x="2555776" y="3768864"/>
            <a:ext cx="1110806" cy="469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13" imgW="431425" imgH="177646" progId="Equation.3">
                    <p:embed/>
                  </p:oleObj>
                </mc:Choice>
                <mc:Fallback>
                  <p:oleObj name="公式" r:id="rId13" imgW="431425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3768864"/>
                          <a:ext cx="1110806" cy="46900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2" name="下箭头 23"/>
            <p:cNvSpPr>
              <a:spLocks noChangeArrowheads="1"/>
            </p:cNvSpPr>
            <p:nvPr/>
          </p:nvSpPr>
          <p:spPr bwMode="auto">
            <a:xfrm>
              <a:off x="2915816" y="3429000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左箭头 24"/>
            <p:cNvSpPr>
              <a:spLocks noChangeArrowheads="1"/>
            </p:cNvSpPr>
            <p:nvPr/>
          </p:nvSpPr>
          <p:spPr bwMode="auto">
            <a:xfrm>
              <a:off x="4067944" y="3736456"/>
              <a:ext cx="144016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62" name="组合 28"/>
          <p:cNvGrpSpPr>
            <a:grpSpLocks/>
          </p:cNvGrpSpPr>
          <p:nvPr/>
        </p:nvGrpSpPr>
        <p:grpSpPr bwMode="auto">
          <a:xfrm>
            <a:off x="4949825" y="2803525"/>
            <a:ext cx="2867025" cy="461963"/>
            <a:chOff x="4951464" y="2103237"/>
            <a:chExt cx="2867740" cy="461667"/>
          </a:xfrm>
        </p:grpSpPr>
        <p:sp>
          <p:nvSpPr>
            <p:cNvPr id="82968" name="下箭头 20"/>
            <p:cNvSpPr>
              <a:spLocks noChangeArrowheads="1"/>
            </p:cNvSpPr>
            <p:nvPr/>
          </p:nvSpPr>
          <p:spPr bwMode="auto">
            <a:xfrm>
              <a:off x="4951464" y="2314674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36096" y="2103237"/>
              <a:ext cx="1216679" cy="461665"/>
            </a:xfrm>
            <a:prstGeom prst="rect">
              <a:avLst/>
            </a:prstGeom>
            <a:blipFill rotWithShape="1">
              <a:blip r:embed="rId15"/>
              <a:stretch>
                <a:fillRect l="-500" b="-1052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6" name="TextBox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60232" y="2103239"/>
              <a:ext cx="1158972" cy="461665"/>
            </a:xfrm>
            <a:prstGeom prst="rect">
              <a:avLst/>
            </a:prstGeom>
            <a:blipFill rotWithShape="1">
              <a:blip r:embed="rId16"/>
              <a:stretch>
                <a:fillRect l="-4737" t="-10526" r="-7368" b="-2894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82962" name="矩形 31"/>
          <p:cNvSpPr>
            <a:spLocks noChangeArrowheads="1"/>
          </p:cNvSpPr>
          <p:nvPr/>
        </p:nvSpPr>
        <p:spPr bwMode="auto">
          <a:xfrm>
            <a:off x="1116013" y="1455738"/>
            <a:ext cx="68405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/>
              <a:t>r~</a:t>
            </a:r>
            <a:r>
              <a:rPr lang="zh-CN" altLang="zh-CN" sz="2800" b="1"/>
              <a:t>底面半径</a:t>
            </a:r>
            <a:r>
              <a:rPr lang="en-US" altLang="zh-CN" sz="2800" b="1"/>
              <a:t>. </a:t>
            </a:r>
            <a:r>
              <a:rPr lang="en-US" altLang="zh-CN" sz="2800" b="1" i="1"/>
              <a:t>h ~</a:t>
            </a:r>
            <a:r>
              <a:rPr lang="zh-CN" altLang="zh-CN" sz="2800" b="1"/>
              <a:t>高度</a:t>
            </a:r>
            <a:r>
              <a:rPr lang="en-US" altLang="zh-CN" sz="2800" b="1"/>
              <a:t>.</a:t>
            </a:r>
            <a:r>
              <a:rPr lang="en-US" altLang="zh-CN" sz="2800" b="1" i="1"/>
              <a:t> S ~</a:t>
            </a:r>
            <a:r>
              <a:rPr lang="zh-CN" altLang="en-US" sz="2800" b="1"/>
              <a:t>表</a:t>
            </a:r>
            <a:r>
              <a:rPr lang="zh-CN" altLang="zh-CN" sz="2800" b="1"/>
              <a:t>面积</a:t>
            </a:r>
            <a:r>
              <a:rPr lang="en-US" altLang="zh-CN" sz="2800" b="1"/>
              <a:t>.</a:t>
            </a:r>
            <a:r>
              <a:rPr lang="en-US" altLang="zh-CN" sz="2800" b="1" i="1"/>
              <a:t>  V ~</a:t>
            </a:r>
            <a:r>
              <a:rPr lang="zh-CN" altLang="zh-CN" sz="2800" b="1"/>
              <a:t>容积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3" name="TextBox 32"/>
          <p:cNvSpPr txBox="1"/>
          <p:nvPr/>
        </p:nvSpPr>
        <p:spPr>
          <a:xfrm>
            <a:off x="6516688" y="817563"/>
            <a:ext cx="203517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微分法求解</a:t>
            </a:r>
          </a:p>
        </p:txBody>
      </p:sp>
      <p:sp>
        <p:nvSpPr>
          <p:cNvPr id="82964" name="Rectangle 3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417888" y="2133600"/>
            <a:ext cx="2000250" cy="768350"/>
            <a:chOff x="6029204" y="2030881"/>
            <a:chExt cx="1999179" cy="769015"/>
          </a:xfrm>
        </p:grpSpPr>
        <p:graphicFrame>
          <p:nvGraphicFramePr>
            <p:cNvPr id="82966" name="对象 5"/>
            <p:cNvGraphicFramePr>
              <a:graphicFrameLocks noChangeAspect="1"/>
            </p:cNvGraphicFramePr>
            <p:nvPr/>
          </p:nvGraphicFramePr>
          <p:xfrm>
            <a:off x="6227762" y="2030881"/>
            <a:ext cx="1800621" cy="769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17" imgW="914400" imgH="393700" progId="Equation.3">
                    <p:embed/>
                  </p:oleObj>
                </mc:Choice>
                <mc:Fallback>
                  <p:oleObj name="公式" r:id="rId17" imgW="914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7762" y="2030881"/>
                          <a:ext cx="1800621" cy="769015"/>
                        </a:xfrm>
                        <a:prstGeom prst="rect">
                          <a:avLst/>
                        </a:prstGeom>
                        <a:solidFill>
                          <a:srgbClr val="C2FF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右箭头 65"/>
            <p:cNvSpPr/>
            <p:nvPr/>
          </p:nvSpPr>
          <p:spPr bwMode="auto">
            <a:xfrm>
              <a:off x="6029204" y="2197713"/>
              <a:ext cx="144385" cy="48460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7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/>
      <p:bldP spid="31759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468313" y="684213"/>
            <a:ext cx="183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问题分析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3971" name="矩形 3"/>
          <p:cNvSpPr>
            <a:spLocks noChangeArrowheads="1"/>
          </p:cNvSpPr>
          <p:nvPr/>
        </p:nvSpPr>
        <p:spPr bwMode="auto">
          <a:xfrm>
            <a:off x="2339975" y="765175"/>
            <a:ext cx="6985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容器</a:t>
            </a:r>
            <a:r>
              <a:rPr lang="zh-CN" altLang="zh-CN" sz="2800" b="1">
                <a:solidFill>
                  <a:srgbClr val="FF0000"/>
                </a:solidFill>
              </a:rPr>
              <a:t>高度与底面直径相等</a:t>
            </a:r>
            <a:r>
              <a:rPr lang="zh-CN" altLang="zh-CN" sz="2800" b="1"/>
              <a:t>时所耗材料最少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72" name="矩形 4"/>
          <p:cNvSpPr>
            <a:spLocks noChangeArrowheads="1"/>
          </p:cNvSpPr>
          <p:nvPr/>
        </p:nvSpPr>
        <p:spPr bwMode="auto">
          <a:xfrm>
            <a:off x="539750" y="1557338"/>
            <a:ext cx="5903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通常易拉罐的高度比底面直径大得多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83973" name="AutoShape 2" descr="http://imgt0.bdstatic.com/it/u=1890369313,3793307265&amp;fm=116&amp;gp=0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4" name="Picture 3" descr="C:\Users\jiangqy\Desktop\u=1890369313,3793307265&amp;fm=116&amp;gp=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1573213"/>
            <a:ext cx="2095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矩形 6"/>
          <p:cNvSpPr>
            <a:spLocks noChangeArrowheads="1"/>
          </p:cNvSpPr>
          <p:nvPr/>
        </p:nvSpPr>
        <p:spPr bwMode="auto">
          <a:xfrm>
            <a:off x="539750" y="230663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如果只考虑</a:t>
            </a:r>
            <a:r>
              <a:rPr lang="zh-CN" altLang="zh-CN" sz="2800" b="1"/>
              <a:t>节省材料</a:t>
            </a:r>
            <a:endParaRPr lang="zh-CN" altLang="en-US" sz="2800" b="1"/>
          </a:p>
        </p:txBody>
      </p:sp>
      <p:sp>
        <p:nvSpPr>
          <p:cNvPr id="9" name="矩形 8"/>
          <p:cNvSpPr/>
          <p:nvPr/>
        </p:nvSpPr>
        <p:spPr>
          <a:xfrm>
            <a:off x="571500" y="3030538"/>
            <a:ext cx="37925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800" b="1" dirty="0"/>
              <a:t>罐底、盖厚度比侧壁大</a:t>
            </a:r>
            <a:endParaRPr lang="zh-CN" altLang="en-US" sz="2800" b="1" dirty="0"/>
          </a:p>
        </p:txBody>
      </p:sp>
      <p:sp>
        <p:nvSpPr>
          <p:cNvPr id="32777" name="矩形 9"/>
          <p:cNvSpPr>
            <a:spLocks noChangeArrowheads="1"/>
          </p:cNvSpPr>
          <p:nvPr/>
        </p:nvSpPr>
        <p:spPr bwMode="auto">
          <a:xfrm>
            <a:off x="663575" y="3787775"/>
            <a:ext cx="3116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题目要求</a:t>
            </a:r>
            <a:r>
              <a:rPr lang="zh-CN" altLang="zh-CN" sz="2800" b="1"/>
              <a:t>测量数据</a:t>
            </a:r>
            <a:endParaRPr lang="zh-CN" altLang="en-US" sz="2800" b="1"/>
          </a:p>
        </p:txBody>
      </p:sp>
      <p:sp>
        <p:nvSpPr>
          <p:cNvPr id="32778" name="矩形 10"/>
          <p:cNvSpPr>
            <a:spLocks noChangeArrowheads="1"/>
          </p:cNvSpPr>
          <p:nvPr/>
        </p:nvSpPr>
        <p:spPr bwMode="auto">
          <a:xfrm>
            <a:off x="595313" y="4581525"/>
            <a:ext cx="5324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3300"/>
                </a:solidFill>
              </a:rPr>
              <a:t>正圆柱体</a:t>
            </a:r>
            <a:r>
              <a:rPr lang="zh-CN" altLang="zh-CN" sz="2800" b="1"/>
              <a:t>利用简单几何知识</a:t>
            </a:r>
            <a:r>
              <a:rPr lang="zh-CN" altLang="en-US" sz="2800" b="1"/>
              <a:t>建模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79" name="矩形 11"/>
          <p:cNvSpPr>
            <a:spLocks noChangeArrowheads="1"/>
          </p:cNvSpPr>
          <p:nvPr/>
        </p:nvSpPr>
        <p:spPr bwMode="auto">
          <a:xfrm>
            <a:off x="611188" y="5373688"/>
            <a:ext cx="424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圆柱体上面有一个</a:t>
            </a:r>
            <a:r>
              <a:rPr lang="zh-CN" altLang="zh-CN" sz="2800" b="1">
                <a:solidFill>
                  <a:srgbClr val="FF3300"/>
                </a:solidFill>
              </a:rPr>
              <a:t>小圆台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32780" name="矩形 12"/>
          <p:cNvSpPr>
            <a:spLocks noChangeArrowheads="1"/>
          </p:cNvSpPr>
          <p:nvPr/>
        </p:nvSpPr>
        <p:spPr bwMode="auto">
          <a:xfrm>
            <a:off x="5292725" y="5373688"/>
            <a:ext cx="3095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小圆台改为</a:t>
            </a:r>
            <a:r>
              <a:rPr lang="zh-CN" altLang="en-US" sz="2800" b="1">
                <a:solidFill>
                  <a:srgbClr val="FF3300"/>
                </a:solidFill>
              </a:rPr>
              <a:t>小</a:t>
            </a:r>
            <a:r>
              <a:rPr lang="zh-CN" altLang="zh-CN" sz="2800" b="1">
                <a:solidFill>
                  <a:srgbClr val="FF3300"/>
                </a:solidFill>
              </a:rPr>
              <a:t>球台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pSp>
        <p:nvGrpSpPr>
          <p:cNvPr id="16" name="组合 15"/>
          <p:cNvGrpSpPr/>
          <p:nvPr/>
        </p:nvGrpSpPr>
        <p:grpSpPr>
          <a:xfrm>
            <a:off x="4507535" y="3049796"/>
            <a:ext cx="4312937" cy="523220"/>
            <a:chOff x="4507535" y="3049796"/>
            <a:chExt cx="4312937" cy="5232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4621832" y="3049796"/>
              <a:ext cx="4198640" cy="52322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增加高度、减少底面直径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4507535" y="3088384"/>
              <a:ext cx="136473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2782" name="组合 17"/>
          <p:cNvGrpSpPr>
            <a:grpSpLocks/>
          </p:cNvGrpSpPr>
          <p:nvPr/>
        </p:nvGrpSpPr>
        <p:grpSpPr bwMode="auto">
          <a:xfrm>
            <a:off x="4506913" y="3770313"/>
            <a:ext cx="4386262" cy="522287"/>
            <a:chOff x="4507535" y="3769876"/>
            <a:chExt cx="4384945" cy="523220"/>
          </a:xfrm>
        </p:grpSpPr>
        <p:sp>
          <p:nvSpPr>
            <p:cNvPr id="83983" name="矩形 14"/>
            <p:cNvSpPr>
              <a:spLocks noChangeArrowheads="1"/>
            </p:cNvSpPr>
            <p:nvPr/>
          </p:nvSpPr>
          <p:spPr bwMode="auto">
            <a:xfrm>
              <a:off x="4644008" y="3769876"/>
              <a:ext cx="42484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得到</a:t>
              </a:r>
              <a:r>
                <a:rPr lang="zh-CN" altLang="zh-CN" sz="2800" b="1"/>
                <a:t>底、盖、侧壁</a:t>
              </a:r>
              <a:r>
                <a:rPr lang="zh-CN" altLang="en-US" sz="2800" b="1"/>
                <a:t>的</a:t>
              </a:r>
              <a:r>
                <a:rPr lang="zh-CN" altLang="zh-CN" sz="2800" b="1"/>
                <a:t>厚度</a:t>
              </a:r>
              <a:endParaRPr lang="zh-CN" altLang="en-US" sz="2800" b="1"/>
            </a:p>
          </p:txBody>
        </p:sp>
        <p:sp>
          <p:nvSpPr>
            <p:cNvPr id="83984" name="右箭头 16"/>
            <p:cNvSpPr>
              <a:spLocks noChangeArrowheads="1"/>
            </p:cNvSpPr>
            <p:nvPr/>
          </p:nvSpPr>
          <p:spPr bwMode="auto">
            <a:xfrm>
              <a:off x="4507535" y="3789040"/>
              <a:ext cx="136473" cy="48463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21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5" grpId="0"/>
      <p:bldP spid="9" grpId="0" animBg="1"/>
      <p:bldP spid="32777" grpId="0"/>
      <p:bldP spid="32778" grpId="0"/>
      <p:bldP spid="32779" grpId="0"/>
      <p:bldP spid="327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1"/>
          <p:cNvSpPr>
            <a:spLocks noChangeArrowheads="1"/>
          </p:cNvSpPr>
          <p:nvPr/>
        </p:nvSpPr>
        <p:spPr bwMode="auto">
          <a:xfrm>
            <a:off x="539750" y="692150"/>
            <a:ext cx="1831975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数据测量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2188" y="692150"/>
            <a:ext cx="35607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dirty="0"/>
              <a:t>易拉罐</a:t>
            </a:r>
            <a:r>
              <a:rPr lang="zh-CN" altLang="en-US" sz="2800" b="1" dirty="0"/>
              <a:t>各项</a:t>
            </a:r>
            <a:r>
              <a:rPr lang="zh-CN" altLang="zh-CN" sz="2800" b="1" dirty="0"/>
              <a:t>尺寸</a:t>
            </a:r>
            <a:r>
              <a:rPr lang="en-US" altLang="zh-CN" sz="2800" b="1" dirty="0"/>
              <a:t>(mm)</a:t>
            </a:r>
            <a:endParaRPr lang="zh-CN" altLang="zh-CN" sz="2800" b="1" dirty="0"/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5219700" y="1341438"/>
            <a:ext cx="28781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5</a:t>
            </a:r>
            <a:r>
              <a:rPr lang="zh-CN" altLang="zh-CN" sz="2800" b="1"/>
              <a:t>只罐子</a:t>
            </a:r>
            <a:r>
              <a:rPr lang="zh-CN" altLang="en-US" sz="2800" b="1"/>
              <a:t>的</a:t>
            </a:r>
            <a:r>
              <a:rPr lang="zh-CN" altLang="zh-CN" sz="2800" b="1"/>
              <a:t>平均值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34233"/>
              </p:ext>
            </p:extLst>
          </p:nvPr>
        </p:nvGraphicFramePr>
        <p:xfrm>
          <a:off x="323850" y="1916113"/>
          <a:ext cx="8640763" cy="13684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4077"/>
                <a:gridCol w="864076"/>
                <a:gridCol w="864076"/>
                <a:gridCol w="792070"/>
                <a:gridCol w="864076"/>
                <a:gridCol w="936083"/>
                <a:gridCol w="936083"/>
                <a:gridCol w="1008089"/>
                <a:gridCol w="1512133"/>
              </a:tblGrid>
              <a:tr h="864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罐</a:t>
                      </a:r>
                      <a:r>
                        <a:rPr 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高</a:t>
                      </a: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圆柱高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圆台高</a:t>
                      </a:r>
                      <a:endParaRPr lang="zh-CN" altLang="zh-CN" sz="2400" u="none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圆柱直径</a:t>
                      </a:r>
                      <a:endParaRPr lang="zh-CN" altLang="zh-CN" sz="2400" u="none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顶盖直径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罐壁厚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顶盖厚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>
                          <a:solidFill>
                            <a:schemeClr val="tx1"/>
                          </a:solidFill>
                          <a:effectLst/>
                        </a:rPr>
                        <a:t>罐底厚</a:t>
                      </a:r>
                      <a:endParaRPr lang="zh-CN" sz="2400" u="none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罐</a:t>
                      </a:r>
                      <a:r>
                        <a:rPr 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内</a:t>
                      </a:r>
                      <a:endParaRPr lang="en-US" altLang="zh-CN" sz="2400" u="none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容积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</a:tr>
              <a:tr h="504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>
                          <a:solidFill>
                            <a:schemeClr val="tx1"/>
                          </a:solidFill>
                          <a:effectLst/>
                        </a:rPr>
                        <a:t>120.6</a:t>
                      </a:r>
                      <a:endParaRPr lang="zh-CN" sz="2400" u="none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C00000"/>
                          </a:solidFill>
                          <a:effectLst/>
                        </a:rPr>
                        <a:t>110.5</a:t>
                      </a:r>
                      <a:endParaRPr lang="zh-CN" sz="2400" u="none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r>
                        <a:rPr lang="en-US" sz="2400" u="none" kern="100" dirty="0" smtClean="0">
                          <a:solidFill>
                            <a:srgbClr val="C00000"/>
                          </a:solidFill>
                          <a:effectLst/>
                        </a:rPr>
                        <a:t>.1</a:t>
                      </a:r>
                      <a:endParaRPr lang="zh-CN" sz="2400" u="none" kern="1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r>
                        <a:rPr lang="en-US" sz="2400" u="none" kern="100" dirty="0" smtClean="0">
                          <a:solidFill>
                            <a:schemeClr val="tx1"/>
                          </a:solidFill>
                          <a:effectLst/>
                        </a:rPr>
                        <a:t>.1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60.1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FF0000"/>
                          </a:solidFill>
                          <a:effectLst/>
                        </a:rPr>
                        <a:t>0.103</a:t>
                      </a:r>
                      <a:endParaRPr lang="zh-CN" sz="2400" u="none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FF0000"/>
                          </a:solidFill>
                          <a:effectLst/>
                        </a:rPr>
                        <a:t>0.306</a:t>
                      </a:r>
                      <a:endParaRPr lang="zh-CN" sz="2400" u="none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rgbClr val="FF0000"/>
                          </a:solidFill>
                          <a:effectLst/>
                        </a:rPr>
                        <a:t>0.300</a:t>
                      </a:r>
                      <a:endParaRPr lang="zh-CN" sz="2400" u="none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</a:rPr>
                        <a:t>364.8cm</a:t>
                      </a:r>
                      <a:r>
                        <a:rPr lang="en-US" sz="2400" u="none" kern="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8" marR="68578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29" name="矩形 9"/>
          <p:cNvSpPr>
            <a:spLocks noChangeArrowheads="1"/>
          </p:cNvSpPr>
          <p:nvPr/>
        </p:nvSpPr>
        <p:spPr bwMode="auto">
          <a:xfrm>
            <a:off x="1135063" y="1341438"/>
            <a:ext cx="341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/>
              <a:t>从罐的外部进行测量</a:t>
            </a:r>
            <a:endParaRPr lang="zh-CN" altLang="en-US" sz="2800" b="1"/>
          </a:p>
        </p:txBody>
      </p:sp>
      <p:grpSp>
        <p:nvGrpSpPr>
          <p:cNvPr id="33830" name="组合 17"/>
          <p:cNvGrpSpPr>
            <a:grpSpLocks/>
          </p:cNvGrpSpPr>
          <p:nvPr/>
        </p:nvGrpSpPr>
        <p:grpSpPr bwMode="auto">
          <a:xfrm>
            <a:off x="2843213" y="3357563"/>
            <a:ext cx="1749425" cy="1608137"/>
            <a:chOff x="2843808" y="3573016"/>
            <a:chExt cx="1749051" cy="1609500"/>
          </a:xfrm>
        </p:grpSpPr>
        <p:sp>
          <p:nvSpPr>
            <p:cNvPr id="85045" name="矩形 6"/>
            <p:cNvSpPr>
              <a:spLocks noChangeArrowheads="1"/>
            </p:cNvSpPr>
            <p:nvPr/>
          </p:nvSpPr>
          <p:spPr bwMode="auto">
            <a:xfrm>
              <a:off x="2843808" y="3740839"/>
              <a:ext cx="1749051" cy="144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zh-CN" sz="2800" b="1"/>
                <a:t>顶盖与圆柱直径相差</a:t>
              </a:r>
              <a:r>
                <a:rPr lang="en-US" altLang="zh-CN" sz="2800" b="1"/>
                <a:t>10%</a:t>
              </a:r>
              <a:endParaRPr lang="zh-CN" altLang="en-US" sz="2800" b="1"/>
            </a:p>
          </p:txBody>
        </p:sp>
        <p:sp>
          <p:nvSpPr>
            <p:cNvPr id="85046" name="下箭头 12"/>
            <p:cNvSpPr>
              <a:spLocks noChangeArrowheads="1"/>
            </p:cNvSpPr>
            <p:nvPr/>
          </p:nvSpPr>
          <p:spPr bwMode="auto">
            <a:xfrm>
              <a:off x="3419872" y="3573016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1" name="组合 16"/>
          <p:cNvGrpSpPr>
            <a:grpSpLocks/>
          </p:cNvGrpSpPr>
          <p:nvPr/>
        </p:nvGrpSpPr>
        <p:grpSpPr bwMode="auto">
          <a:xfrm>
            <a:off x="1187450" y="3357563"/>
            <a:ext cx="1655763" cy="1620837"/>
            <a:chOff x="1187624" y="3573016"/>
            <a:chExt cx="1656184" cy="1621344"/>
          </a:xfrm>
        </p:grpSpPr>
        <p:sp>
          <p:nvSpPr>
            <p:cNvPr id="85043" name="矩形 8"/>
            <p:cNvSpPr>
              <a:spLocks noChangeArrowheads="1"/>
            </p:cNvSpPr>
            <p:nvPr/>
          </p:nvSpPr>
          <p:spPr bwMode="auto">
            <a:xfrm>
              <a:off x="1187624" y="3717032"/>
              <a:ext cx="1656184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zh-CN" sz="2800" b="1">
                  <a:solidFill>
                    <a:srgbClr val="C00000"/>
                  </a:solidFill>
                </a:rPr>
                <a:t>圆台高不到圆柱高的</a:t>
              </a:r>
              <a:r>
                <a:rPr lang="en-US" altLang="zh-CN" sz="2800" b="1">
                  <a:solidFill>
                    <a:srgbClr val="C00000"/>
                  </a:solidFill>
                </a:rPr>
                <a:t>10%</a:t>
              </a:r>
              <a:endParaRPr lang="zh-CN" altLang="en-US" sz="2800" b="1">
                <a:solidFill>
                  <a:srgbClr val="C00000"/>
                </a:solidFill>
              </a:endParaRPr>
            </a:p>
          </p:txBody>
        </p:sp>
        <p:sp>
          <p:nvSpPr>
            <p:cNvPr id="85044" name="下箭头 13"/>
            <p:cNvSpPr>
              <a:spLocks noChangeArrowheads="1"/>
            </p:cNvSpPr>
            <p:nvPr/>
          </p:nvSpPr>
          <p:spPr bwMode="auto">
            <a:xfrm>
              <a:off x="1783112" y="3573016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2" name="组合 18"/>
          <p:cNvGrpSpPr>
            <a:grpSpLocks/>
          </p:cNvGrpSpPr>
          <p:nvPr/>
        </p:nvGrpSpPr>
        <p:grpSpPr bwMode="auto">
          <a:xfrm>
            <a:off x="4716463" y="3357563"/>
            <a:ext cx="2773362" cy="1190625"/>
            <a:chOff x="4716016" y="3573016"/>
            <a:chExt cx="2774261" cy="1191036"/>
          </a:xfrm>
        </p:grpSpPr>
        <p:sp>
          <p:nvSpPr>
            <p:cNvPr id="85041" name="矩形 5"/>
            <p:cNvSpPr>
              <a:spLocks noChangeArrowheads="1"/>
            </p:cNvSpPr>
            <p:nvPr/>
          </p:nvSpPr>
          <p:spPr bwMode="auto">
            <a:xfrm>
              <a:off x="4716016" y="3748389"/>
              <a:ext cx="277426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zh-CN" sz="2800" b="1">
                  <a:solidFill>
                    <a:srgbClr val="FF0000"/>
                  </a:solidFill>
                </a:rPr>
                <a:t>罐底、盖的厚度约为罐壁的</a:t>
              </a:r>
              <a:r>
                <a:rPr lang="en-US" altLang="zh-CN" sz="2800" b="1">
                  <a:solidFill>
                    <a:srgbClr val="FF0000"/>
                  </a:solidFill>
                </a:rPr>
                <a:t>3</a:t>
              </a:r>
              <a:r>
                <a:rPr lang="zh-CN" altLang="zh-CN" sz="2800" b="1">
                  <a:solidFill>
                    <a:srgbClr val="FF0000"/>
                  </a:solidFill>
                </a:rPr>
                <a:t>倍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85042" name="下箭头 14"/>
            <p:cNvSpPr>
              <a:spLocks noChangeArrowheads="1"/>
            </p:cNvSpPr>
            <p:nvPr/>
          </p:nvSpPr>
          <p:spPr bwMode="auto">
            <a:xfrm>
              <a:off x="5671544" y="3573016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" name="组合 19"/>
          <p:cNvGrpSpPr>
            <a:grpSpLocks/>
          </p:cNvGrpSpPr>
          <p:nvPr/>
        </p:nvGrpSpPr>
        <p:grpSpPr bwMode="auto">
          <a:xfrm>
            <a:off x="366713" y="5013325"/>
            <a:ext cx="4964112" cy="739775"/>
            <a:chOff x="367462" y="5229200"/>
            <a:chExt cx="4963218" cy="739244"/>
          </a:xfrm>
        </p:grpSpPr>
        <p:sp>
          <p:nvSpPr>
            <p:cNvPr id="11" name="矩形 10"/>
            <p:cNvSpPr/>
            <p:nvPr/>
          </p:nvSpPr>
          <p:spPr>
            <a:xfrm>
              <a:off x="367462" y="5444945"/>
              <a:ext cx="4963218" cy="523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2800" b="1" dirty="0"/>
                <a:t>圆台近似作圆柱处理误差很小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85040" name="下箭头 15"/>
            <p:cNvSpPr>
              <a:spLocks noChangeArrowheads="1"/>
            </p:cNvSpPr>
            <p:nvPr/>
          </p:nvSpPr>
          <p:spPr bwMode="auto">
            <a:xfrm>
              <a:off x="2411760" y="5229200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4" name="组合 21"/>
          <p:cNvGrpSpPr>
            <a:grpSpLocks/>
          </p:cNvGrpSpPr>
          <p:nvPr/>
        </p:nvGrpSpPr>
        <p:grpSpPr bwMode="auto">
          <a:xfrm>
            <a:off x="5653088" y="4508500"/>
            <a:ext cx="2879725" cy="1270000"/>
            <a:chOff x="5653112" y="4869160"/>
            <a:chExt cx="2879328" cy="1269717"/>
          </a:xfrm>
        </p:grpSpPr>
        <p:sp>
          <p:nvSpPr>
            <p:cNvPr id="12" name="矩形 11"/>
            <p:cNvSpPr/>
            <p:nvPr/>
          </p:nvSpPr>
          <p:spPr>
            <a:xfrm>
              <a:off x="5653112" y="5019939"/>
              <a:ext cx="2879328" cy="11189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defRPr/>
              </a:pPr>
              <a:r>
                <a:rPr lang="zh-CN" altLang="zh-CN" sz="2800" b="1" dirty="0"/>
                <a:t>优化设计与</a:t>
              </a:r>
              <a:r>
                <a:rPr lang="zh-CN" altLang="en-US" sz="2800" b="1" dirty="0"/>
                <a:t>普通的</a:t>
              </a:r>
              <a:r>
                <a:rPr lang="zh-CN" altLang="zh-CN" sz="2800" b="1" dirty="0"/>
                <a:t>极值问题有别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85038" name="下箭头 20"/>
            <p:cNvSpPr>
              <a:spLocks noChangeArrowheads="1"/>
            </p:cNvSpPr>
            <p:nvPr/>
          </p:nvSpPr>
          <p:spPr bwMode="auto">
            <a:xfrm>
              <a:off x="6319616" y="4869160"/>
              <a:ext cx="484632" cy="14401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5035" name="Picture 3" descr="C:\Users\jiangqy\Desktop\u=1890369313,3793307265&amp;fm=116&amp;gp=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765175"/>
            <a:ext cx="83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6" name="矩形 23"/>
          <p:cNvSpPr>
            <a:spLocks noChangeArrowheads="1"/>
          </p:cNvSpPr>
          <p:nvPr/>
        </p:nvSpPr>
        <p:spPr bwMode="auto">
          <a:xfrm>
            <a:off x="1079500" y="5876925"/>
            <a:ext cx="69453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罐高约为</a:t>
            </a:r>
            <a:r>
              <a:rPr lang="zh-CN" altLang="zh-CN" sz="2800" b="1"/>
              <a:t>圆柱</a:t>
            </a:r>
            <a:r>
              <a:rPr lang="zh-CN" altLang="en-US" sz="2800" b="1"/>
              <a:t>直径的</a:t>
            </a:r>
            <a:r>
              <a:rPr lang="en-US" altLang="zh-CN" sz="2800" b="1"/>
              <a:t>2</a:t>
            </a:r>
            <a:r>
              <a:rPr lang="zh-CN" altLang="en-US" sz="2800" b="1"/>
              <a:t>倍，与日常所见相符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7822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796" grpId="0"/>
      <p:bldP spid="33829" grpId="0"/>
      <p:bldP spid="338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1"/>
          <p:cNvSpPr>
            <a:spLocks noChangeArrowheads="1"/>
          </p:cNvSpPr>
          <p:nvPr/>
        </p:nvSpPr>
        <p:spPr bwMode="auto">
          <a:xfrm>
            <a:off x="611188" y="692150"/>
            <a:ext cx="1833562" cy="585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隶书" pitchFamily="49" charset="-122"/>
                <a:ea typeface="隶书" pitchFamily="49" charset="-122"/>
              </a:rPr>
              <a:t>圆柱模型</a:t>
            </a:r>
            <a:endParaRPr lang="zh-CN" altLang="en-US" sz="32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4819" name="矩形 2"/>
          <p:cNvSpPr>
            <a:spLocks noChangeArrowheads="1"/>
          </p:cNvSpPr>
          <p:nvPr/>
        </p:nvSpPr>
        <p:spPr bwMode="auto">
          <a:xfrm>
            <a:off x="2771775" y="754063"/>
            <a:ext cx="504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小圆台近似于圆柱，直径相同</a:t>
            </a:r>
            <a:endParaRPr lang="zh-CN" altLang="en-US" sz="2800" b="1"/>
          </a:p>
        </p:txBody>
      </p:sp>
      <p:sp>
        <p:nvSpPr>
          <p:cNvPr id="34820" name="矩形 4"/>
          <p:cNvSpPr>
            <a:spLocks noChangeArrowheads="1"/>
          </p:cNvSpPr>
          <p:nvPr/>
        </p:nvSpPr>
        <p:spPr bwMode="auto">
          <a:xfrm>
            <a:off x="539750" y="2205038"/>
            <a:ext cx="84963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/>
              <a:t>r~</a:t>
            </a:r>
            <a:r>
              <a:rPr lang="zh-CN" altLang="zh-CN" sz="2800" b="1"/>
              <a:t>圆柱半径</a:t>
            </a:r>
            <a:r>
              <a:rPr lang="en-US" altLang="zh-CN" sz="2800" b="1"/>
              <a:t>. </a:t>
            </a:r>
            <a:r>
              <a:rPr lang="en-US" altLang="zh-CN" sz="2800" b="1" i="1"/>
              <a:t>h ~</a:t>
            </a:r>
            <a:r>
              <a:rPr lang="zh-CN" altLang="zh-CN" sz="2800" b="1"/>
              <a:t>圆柱高度</a:t>
            </a:r>
            <a:r>
              <a:rPr lang="en-US" altLang="zh-CN" sz="2800" b="1"/>
              <a:t>.</a:t>
            </a:r>
            <a:r>
              <a:rPr lang="en-US" altLang="zh-CN" sz="2800" b="1" i="1"/>
              <a:t> b ~</a:t>
            </a:r>
            <a:r>
              <a:rPr lang="zh-CN" altLang="zh-CN" sz="2800" b="1"/>
              <a:t>侧壁厚度</a:t>
            </a:r>
            <a:r>
              <a:rPr lang="en-US" altLang="zh-CN" sz="2800" b="1"/>
              <a:t>.</a:t>
            </a:r>
            <a:r>
              <a:rPr lang="en-US" altLang="zh-CN" sz="2800" b="1" i="1"/>
              <a:t> kb ~</a:t>
            </a:r>
            <a:r>
              <a:rPr lang="zh-CN" altLang="en-US" sz="2800" b="1"/>
              <a:t>罐</a:t>
            </a:r>
            <a:r>
              <a:rPr lang="zh-CN" altLang="zh-CN" sz="2800" b="1"/>
              <a:t>底厚度</a:t>
            </a:r>
            <a:r>
              <a:rPr lang="en-US" altLang="zh-CN" sz="2800" b="1"/>
              <a:t>.</a:t>
            </a:r>
            <a:r>
              <a:rPr lang="en-US" altLang="zh-CN" sz="2800" b="1" i="1"/>
              <a:t> 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b ~</a:t>
            </a:r>
            <a:r>
              <a:rPr lang="zh-CN" altLang="en-US" sz="2800" b="1"/>
              <a:t>罐</a:t>
            </a:r>
            <a:r>
              <a:rPr lang="zh-CN" altLang="zh-CN" sz="2800" b="1"/>
              <a:t>盖厚度</a:t>
            </a:r>
            <a:r>
              <a:rPr lang="en-US" altLang="zh-CN" sz="2800" b="1"/>
              <a:t>.</a:t>
            </a:r>
            <a:endParaRPr lang="en-US" altLang="zh-CN" sz="2800" b="1" i="1"/>
          </a:p>
        </p:txBody>
      </p:sp>
      <p:sp>
        <p:nvSpPr>
          <p:cNvPr id="34821" name="矩形 5"/>
          <p:cNvSpPr>
            <a:spLocks noChangeArrowheads="1"/>
          </p:cNvSpPr>
          <p:nvPr/>
        </p:nvSpPr>
        <p:spPr bwMode="auto">
          <a:xfrm>
            <a:off x="1116013" y="1484313"/>
            <a:ext cx="6911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b="1"/>
              <a:t>所耗材料</a:t>
            </a:r>
            <a:r>
              <a:rPr lang="zh-CN" altLang="en-US" sz="2800" b="1"/>
              <a:t>的</a:t>
            </a:r>
            <a:r>
              <a:rPr lang="zh-CN" altLang="zh-CN" sz="2800" b="1"/>
              <a:t>体积</a:t>
            </a:r>
            <a:r>
              <a:rPr lang="en-US" altLang="zh-CN" sz="2800" b="1"/>
              <a:t>=</a:t>
            </a:r>
            <a:r>
              <a:rPr lang="zh-CN" altLang="zh-CN" sz="2800" b="1"/>
              <a:t>侧壁、底、盖面积</a:t>
            </a:r>
            <a:r>
              <a:rPr lang="en-US" altLang="zh-CN" sz="2800" b="1"/>
              <a:t>×</a:t>
            </a:r>
            <a:r>
              <a:rPr lang="zh-CN" altLang="zh-CN" sz="2800" b="1"/>
              <a:t>厚度</a:t>
            </a:r>
            <a:endParaRPr lang="zh-CN" altLang="en-US" sz="2800" b="1"/>
          </a:p>
        </p:txBody>
      </p:sp>
      <p:sp>
        <p:nvSpPr>
          <p:cNvPr id="34822" name="矩形 7"/>
          <p:cNvSpPr>
            <a:spLocks noChangeArrowheads="1"/>
          </p:cNvSpPr>
          <p:nvPr/>
        </p:nvSpPr>
        <p:spPr bwMode="auto">
          <a:xfrm>
            <a:off x="3492500" y="2751138"/>
            <a:ext cx="49037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SV</a:t>
            </a:r>
            <a:r>
              <a:rPr lang="en-US" altLang="zh-CN" sz="2800" baseline="-25000"/>
              <a:t>1 </a:t>
            </a:r>
            <a:r>
              <a:rPr lang="en-US" altLang="zh-CN" sz="2800" b="1" i="1">
                <a:solidFill>
                  <a:srgbClr val="000000"/>
                </a:solidFill>
              </a:rPr>
              <a:t>~</a:t>
            </a:r>
            <a:r>
              <a:rPr lang="zh-CN" altLang="zh-CN" sz="2800" b="1"/>
              <a:t>材料体积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 i="1">
                <a:solidFill>
                  <a:srgbClr val="000000"/>
                </a:solidFill>
              </a:rPr>
              <a:t>  V</a:t>
            </a:r>
            <a:r>
              <a:rPr lang="en-US" altLang="zh-CN" sz="2800" baseline="-25000"/>
              <a:t>1</a:t>
            </a:r>
            <a:r>
              <a:rPr lang="en-US" altLang="zh-CN" sz="2800" b="1" i="1">
                <a:solidFill>
                  <a:srgbClr val="000000"/>
                </a:solidFill>
              </a:rPr>
              <a:t> ~</a:t>
            </a:r>
            <a:r>
              <a:rPr lang="zh-CN" altLang="en-US" sz="2800"/>
              <a:t>罐的</a:t>
            </a:r>
            <a:r>
              <a:rPr lang="zh-CN" altLang="zh-CN" sz="2800" b="1">
                <a:solidFill>
                  <a:srgbClr val="000000"/>
                </a:solidFill>
              </a:rPr>
              <a:t>容积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60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4" name="对象 10"/>
          <p:cNvGraphicFramePr>
            <a:graphicFrameLocks noChangeAspect="1"/>
          </p:cNvGraphicFramePr>
          <p:nvPr/>
        </p:nvGraphicFramePr>
        <p:xfrm>
          <a:off x="1116013" y="3644900"/>
          <a:ext cx="4295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4295775" cy="576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对象 12"/>
          <p:cNvGraphicFramePr>
            <a:graphicFrameLocks noChangeAspect="1"/>
          </p:cNvGraphicFramePr>
          <p:nvPr/>
        </p:nvGraphicFramePr>
        <p:xfrm>
          <a:off x="6156325" y="3644900"/>
          <a:ext cx="1511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644900"/>
                        <a:ext cx="1511300" cy="576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矩形 13"/>
          <p:cNvSpPr>
            <a:spLocks noChangeArrowheads="1"/>
          </p:cNvSpPr>
          <p:nvPr/>
        </p:nvSpPr>
        <p:spPr bwMode="auto">
          <a:xfrm>
            <a:off x="395288" y="4437063"/>
            <a:ext cx="192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/>
              <a:t>b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/>
              <a:t>,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已知</a:t>
            </a:r>
            <a:endParaRPr lang="zh-CN" altLang="en-US" sz="2800" b="1"/>
          </a:p>
        </p:txBody>
      </p:sp>
      <p:sp>
        <p:nvSpPr>
          <p:cNvPr id="15" name="矩形 14"/>
          <p:cNvSpPr/>
          <p:nvPr/>
        </p:nvSpPr>
        <p:spPr>
          <a:xfrm>
            <a:off x="2554288" y="4437063"/>
            <a:ext cx="64817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固定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zh-CN" altLang="zh-CN" sz="2800" b="1" dirty="0"/>
              <a:t>满足什么关系使</a:t>
            </a:r>
            <a:r>
              <a:rPr lang="en-US" altLang="zh-CN" sz="2800" b="1" i="1" dirty="0"/>
              <a:t>SV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最小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4829" name="矩形 15"/>
          <p:cNvSpPr>
            <a:spLocks noChangeArrowheads="1"/>
          </p:cNvSpPr>
          <p:nvPr/>
        </p:nvSpPr>
        <p:spPr bwMode="auto">
          <a:xfrm>
            <a:off x="1527175" y="5445125"/>
            <a:ext cx="5853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注 </a:t>
            </a:r>
            <a:r>
              <a:rPr lang="zh-CN" altLang="en-US" b="1" i="1"/>
              <a:t>  </a:t>
            </a:r>
            <a:r>
              <a:rPr lang="en-US" altLang="zh-CN" b="1" i="1"/>
              <a:t>b</a:t>
            </a:r>
            <a:r>
              <a:rPr lang="en-US" altLang="zh-CN" b="1"/>
              <a:t>&lt;&lt;</a:t>
            </a:r>
            <a:r>
              <a:rPr lang="en-US" altLang="zh-CN" b="1" i="1"/>
              <a:t>r</a:t>
            </a:r>
            <a:r>
              <a:rPr lang="en-US" altLang="zh-CN" b="1"/>
              <a:t>, </a:t>
            </a:r>
            <a:r>
              <a:rPr lang="en-US" altLang="zh-CN" b="1" i="1"/>
              <a:t>h</a:t>
            </a:r>
            <a:r>
              <a:rPr lang="zh-CN" altLang="zh-CN" b="1"/>
              <a:t>，</a:t>
            </a:r>
            <a:r>
              <a:rPr lang="zh-CN" altLang="en-US" b="1"/>
              <a:t>模型中</a:t>
            </a:r>
            <a:r>
              <a:rPr lang="zh-CN" altLang="zh-CN" b="1"/>
              <a:t>略去</a:t>
            </a:r>
            <a:r>
              <a:rPr lang="en-US" altLang="zh-CN" b="1" i="1"/>
              <a:t>b</a:t>
            </a:r>
            <a:r>
              <a:rPr lang="zh-CN" altLang="zh-CN" b="1"/>
              <a:t>的二次、三次项</a:t>
            </a:r>
            <a:r>
              <a:rPr lang="en-US" altLang="zh-CN" b="1"/>
              <a:t>.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1511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  <p:bldP spid="34820" grpId="0"/>
      <p:bldP spid="34821" grpId="0"/>
      <p:bldP spid="34822" grpId="0"/>
      <p:bldP spid="34827" grpId="0"/>
      <p:bldP spid="15" grpId="0" animBg="1"/>
      <p:bldP spid="348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1253</Words>
  <Application>Microsoft Office PowerPoint</Application>
  <PresentationFormat>全屏显示(4:3)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2020-03-28T13:13:01Z</dcterms:created>
  <dcterms:modified xsi:type="dcterms:W3CDTF">2020-04-09T12:49:13Z</dcterms:modified>
</cp:coreProperties>
</file>