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9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3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EF3D-AA8F-4705-85D6-E7D5CEDCC57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A41B-C658-4F3F-81B6-2EAD674C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20" name="Rectangle 76"/>
          <p:cNvSpPr>
            <a:spLocks noChangeArrowheads="1"/>
          </p:cNvSpPr>
          <p:nvPr/>
        </p:nvSpPr>
        <p:spPr bwMode="auto">
          <a:xfrm>
            <a:off x="601598" y="2676525"/>
            <a:ext cx="2301939" cy="1971675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板材</a:t>
            </a:r>
            <a:r>
              <a:rPr lang="zh-CN" altLang="en-US" sz="2800" b="1" dirty="0"/>
              <a:t>规格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长方形，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32</a:t>
            </a:r>
            <a:r>
              <a:rPr lang="en-US" altLang="zh-CN" sz="2800" b="1" dirty="0">
                <a:sym typeface="Symbol" panose="05050102010706020507" pitchFamily="18" charset="2"/>
              </a:rPr>
              <a:t></a:t>
            </a:r>
            <a:r>
              <a:rPr lang="en-US" altLang="zh-CN" sz="2800" b="1" dirty="0"/>
              <a:t>28cm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万张</a:t>
            </a:r>
            <a:r>
              <a:rPr lang="en-US" altLang="zh-CN" sz="2800" b="1" dirty="0"/>
              <a:t>.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381000"/>
            <a:ext cx="2971800" cy="6096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易拉罐下料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96850" y="5013325"/>
            <a:ext cx="8839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/>
              <a:t>每周工作</a:t>
            </a:r>
            <a:r>
              <a:rPr lang="en-US" altLang="zh-CN" sz="2800" b="1" dirty="0"/>
              <a:t>40h</a:t>
            </a:r>
            <a:r>
              <a:rPr lang="zh-CN" altLang="en-US" sz="2800" b="1" dirty="0"/>
              <a:t>，每只易拉罐利润</a:t>
            </a:r>
            <a:r>
              <a:rPr lang="en-US" altLang="zh-CN" sz="2800" b="1" dirty="0"/>
              <a:t>0.10</a:t>
            </a:r>
            <a:r>
              <a:rPr lang="zh-CN" altLang="en-US" sz="2800" b="1" dirty="0"/>
              <a:t>元，原料余料损失</a:t>
            </a:r>
            <a:r>
              <a:rPr lang="en-US" altLang="zh-CN" sz="2800" b="1" dirty="0"/>
              <a:t>0.001</a:t>
            </a:r>
            <a:r>
              <a:rPr lang="zh-CN" altLang="en-US" sz="2800" b="1" dirty="0"/>
              <a:t>元 </a:t>
            </a:r>
            <a:r>
              <a:rPr lang="en-US" altLang="zh-CN" sz="2800" b="1" dirty="0"/>
              <a:t>/ cm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不能装配的罐身、</a:t>
            </a:r>
            <a:r>
              <a:rPr kumimoji="0" lang="zh-CN" altLang="en-US" sz="2800" b="1" dirty="0"/>
              <a:t>盖、</a:t>
            </a:r>
            <a:r>
              <a:rPr lang="zh-CN" altLang="en-US" sz="2800" b="1" dirty="0"/>
              <a:t>底也是余料</a:t>
            </a:r>
            <a:r>
              <a:rPr lang="en-US" altLang="zh-CN" sz="2800" b="1" dirty="0"/>
              <a:t>).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533400"/>
            <a:ext cx="1981200" cy="2133600"/>
            <a:chOff x="1776" y="96"/>
            <a:chExt cx="1248" cy="1344"/>
          </a:xfrm>
        </p:grpSpPr>
        <p:grpSp>
          <p:nvGrpSpPr>
            <p:cNvPr id="103486" name="Group 5"/>
            <p:cNvGrpSpPr>
              <a:grpSpLocks/>
            </p:cNvGrpSpPr>
            <p:nvPr/>
          </p:nvGrpSpPr>
          <p:grpSpPr bwMode="auto">
            <a:xfrm>
              <a:off x="1872" y="96"/>
              <a:ext cx="1056" cy="1044"/>
              <a:chOff x="1701" y="12621"/>
              <a:chExt cx="1995" cy="1880"/>
            </a:xfrm>
          </p:grpSpPr>
          <p:sp>
            <p:nvSpPr>
              <p:cNvPr id="103488" name="Rectangle 6"/>
              <p:cNvSpPr>
                <a:spLocks noChangeArrowheads="1"/>
              </p:cNvSpPr>
              <p:nvPr/>
            </p:nvSpPr>
            <p:spPr bwMode="auto">
              <a:xfrm>
                <a:off x="1701" y="12621"/>
                <a:ext cx="1995" cy="18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89" name="Oval 7"/>
              <p:cNvSpPr>
                <a:spLocks noChangeArrowheads="1"/>
              </p:cNvSpPr>
              <p:nvPr/>
            </p:nvSpPr>
            <p:spPr bwMode="auto">
              <a:xfrm>
                <a:off x="1806" y="1406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0" name="Oval 8"/>
              <p:cNvSpPr>
                <a:spLocks noChangeArrowheads="1"/>
              </p:cNvSpPr>
              <p:nvPr/>
            </p:nvSpPr>
            <p:spPr bwMode="auto">
              <a:xfrm>
                <a:off x="1806" y="1362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1" name="Oval 9"/>
              <p:cNvSpPr>
                <a:spLocks noChangeArrowheads="1"/>
              </p:cNvSpPr>
              <p:nvPr/>
            </p:nvSpPr>
            <p:spPr bwMode="auto">
              <a:xfrm>
                <a:off x="1806" y="1318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2" name="Oval 10"/>
              <p:cNvSpPr>
                <a:spLocks noChangeArrowheads="1"/>
              </p:cNvSpPr>
              <p:nvPr/>
            </p:nvSpPr>
            <p:spPr bwMode="auto">
              <a:xfrm>
                <a:off x="1821" y="1274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3" name="Oval 11"/>
              <p:cNvSpPr>
                <a:spLocks noChangeArrowheads="1"/>
              </p:cNvSpPr>
              <p:nvPr/>
            </p:nvSpPr>
            <p:spPr bwMode="auto">
              <a:xfrm>
                <a:off x="3221" y="1408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4" name="Oval 12"/>
              <p:cNvSpPr>
                <a:spLocks noChangeArrowheads="1"/>
              </p:cNvSpPr>
              <p:nvPr/>
            </p:nvSpPr>
            <p:spPr bwMode="auto">
              <a:xfrm>
                <a:off x="3221" y="1364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5" name="Oval 13"/>
              <p:cNvSpPr>
                <a:spLocks noChangeArrowheads="1"/>
              </p:cNvSpPr>
              <p:nvPr/>
            </p:nvSpPr>
            <p:spPr bwMode="auto">
              <a:xfrm>
                <a:off x="3221" y="1320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6" name="Oval 14"/>
              <p:cNvSpPr>
                <a:spLocks noChangeArrowheads="1"/>
              </p:cNvSpPr>
              <p:nvPr/>
            </p:nvSpPr>
            <p:spPr bwMode="auto">
              <a:xfrm>
                <a:off x="3236" y="1276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7" name="Oval 15"/>
              <p:cNvSpPr>
                <a:spLocks noChangeArrowheads="1"/>
              </p:cNvSpPr>
              <p:nvPr/>
            </p:nvSpPr>
            <p:spPr bwMode="auto">
              <a:xfrm>
                <a:off x="2281" y="1272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8" name="Oval 16"/>
              <p:cNvSpPr>
                <a:spLocks noChangeArrowheads="1"/>
              </p:cNvSpPr>
              <p:nvPr/>
            </p:nvSpPr>
            <p:spPr bwMode="auto">
              <a:xfrm>
                <a:off x="2721" y="1272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99" name="Line 17"/>
              <p:cNvSpPr>
                <a:spLocks noChangeShapeType="1"/>
              </p:cNvSpPr>
              <p:nvPr/>
            </p:nvSpPr>
            <p:spPr bwMode="auto">
              <a:xfrm>
                <a:off x="2341" y="13241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00" name="Line 18"/>
              <p:cNvSpPr>
                <a:spLocks noChangeShapeType="1"/>
              </p:cNvSpPr>
              <p:nvPr/>
            </p:nvSpPr>
            <p:spPr bwMode="auto">
              <a:xfrm>
                <a:off x="3001" y="13241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01" name="Line 19"/>
              <p:cNvSpPr>
                <a:spLocks noChangeShapeType="1"/>
              </p:cNvSpPr>
              <p:nvPr/>
            </p:nvSpPr>
            <p:spPr bwMode="auto">
              <a:xfrm>
                <a:off x="2321" y="13221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87" name="Text Box 20"/>
            <p:cNvSpPr txBox="1">
              <a:spLocks noChangeArrowheads="1"/>
            </p:cNvSpPr>
            <p:nvPr/>
          </p:nvSpPr>
          <p:spPr bwMode="auto">
            <a:xfrm>
              <a:off x="1776" y="1185"/>
              <a:ext cx="1248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b="1"/>
                <a:t>模式</a:t>
              </a:r>
              <a:r>
                <a:rPr kumimoji="0" lang="en-US" altLang="zh-CN" b="1"/>
                <a:t>1</a:t>
              </a:r>
              <a:r>
                <a:rPr kumimoji="0" lang="zh-CN" altLang="en-US" b="1"/>
                <a:t>：</a:t>
              </a:r>
              <a:r>
                <a:rPr kumimoji="0" lang="en-US" altLang="zh-CN" b="1"/>
                <a:t>1.5s</a:t>
              </a:r>
              <a:endParaRPr kumimoji="0" lang="zh-CN" altLang="en-US" b="1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57800" y="533400"/>
            <a:ext cx="1752600" cy="2209800"/>
            <a:chOff x="3168" y="96"/>
            <a:chExt cx="1104" cy="1392"/>
          </a:xfrm>
        </p:grpSpPr>
        <p:sp>
          <p:nvSpPr>
            <p:cNvPr id="103477" name="Rectangle 22"/>
            <p:cNvSpPr>
              <a:spLocks noChangeArrowheads="1"/>
            </p:cNvSpPr>
            <p:nvPr/>
          </p:nvSpPr>
          <p:spPr bwMode="auto">
            <a:xfrm>
              <a:off x="3216" y="96"/>
              <a:ext cx="1056" cy="1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78" name="Oval 23"/>
            <p:cNvSpPr>
              <a:spLocks noChangeArrowheads="1"/>
            </p:cNvSpPr>
            <p:nvPr/>
          </p:nvSpPr>
          <p:spPr bwMode="auto">
            <a:xfrm>
              <a:off x="3272" y="155"/>
              <a:ext cx="177" cy="1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79" name="Oval 24"/>
            <p:cNvSpPr>
              <a:spLocks noChangeArrowheads="1"/>
            </p:cNvSpPr>
            <p:nvPr/>
          </p:nvSpPr>
          <p:spPr bwMode="auto">
            <a:xfrm>
              <a:off x="4010" y="144"/>
              <a:ext cx="178" cy="1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80" name="Oval 25"/>
            <p:cNvSpPr>
              <a:spLocks noChangeArrowheads="1"/>
            </p:cNvSpPr>
            <p:nvPr/>
          </p:nvSpPr>
          <p:spPr bwMode="auto">
            <a:xfrm>
              <a:off x="3515" y="144"/>
              <a:ext cx="177" cy="1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81" name="Oval 26"/>
            <p:cNvSpPr>
              <a:spLocks noChangeArrowheads="1"/>
            </p:cNvSpPr>
            <p:nvPr/>
          </p:nvSpPr>
          <p:spPr bwMode="auto">
            <a:xfrm>
              <a:off x="3748" y="144"/>
              <a:ext cx="177" cy="1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82" name="Line 27"/>
            <p:cNvSpPr>
              <a:spLocks noChangeShapeType="1"/>
            </p:cNvSpPr>
            <p:nvPr/>
          </p:nvSpPr>
          <p:spPr bwMode="auto">
            <a:xfrm>
              <a:off x="3216" y="432"/>
              <a:ext cx="7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3" name="Line 28"/>
            <p:cNvSpPr>
              <a:spLocks noChangeShapeType="1"/>
            </p:cNvSpPr>
            <p:nvPr/>
          </p:nvSpPr>
          <p:spPr bwMode="auto">
            <a:xfrm flipH="1">
              <a:off x="4000" y="432"/>
              <a:ext cx="2" cy="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4" name="Line 29"/>
            <p:cNvSpPr>
              <a:spLocks noChangeShapeType="1"/>
            </p:cNvSpPr>
            <p:nvPr/>
          </p:nvSpPr>
          <p:spPr bwMode="auto">
            <a:xfrm>
              <a:off x="3597" y="443"/>
              <a:ext cx="0" cy="6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5" name="Text Box 30"/>
            <p:cNvSpPr txBox="1">
              <a:spLocks noChangeArrowheads="1"/>
            </p:cNvSpPr>
            <p:nvPr/>
          </p:nvSpPr>
          <p:spPr bwMode="auto">
            <a:xfrm>
              <a:off x="3168" y="1207"/>
              <a:ext cx="1104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b="1"/>
                <a:t>模式</a:t>
              </a:r>
              <a:r>
                <a:rPr kumimoji="0" lang="en-US" altLang="zh-CN" b="1"/>
                <a:t>2</a:t>
              </a:r>
              <a:r>
                <a:rPr kumimoji="0" lang="zh-CN" altLang="en-US" b="1"/>
                <a:t>：</a:t>
              </a:r>
              <a:r>
                <a:rPr kumimoji="0" lang="en-US" altLang="zh-CN" b="1"/>
                <a:t>2s</a:t>
              </a:r>
              <a:endParaRPr kumimoji="0" lang="zh-CN" altLang="en-US" b="1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162800" y="533400"/>
            <a:ext cx="1752600" cy="2139950"/>
            <a:chOff x="4512" y="107"/>
            <a:chExt cx="1104" cy="1348"/>
          </a:xfrm>
        </p:grpSpPr>
        <p:sp>
          <p:nvSpPr>
            <p:cNvPr id="103457" name="Rectangle 32"/>
            <p:cNvSpPr>
              <a:spLocks noChangeArrowheads="1"/>
            </p:cNvSpPr>
            <p:nvPr/>
          </p:nvSpPr>
          <p:spPr bwMode="auto">
            <a:xfrm>
              <a:off x="4512" y="107"/>
              <a:ext cx="1056" cy="1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58" name="Oval 33"/>
            <p:cNvSpPr>
              <a:spLocks noChangeArrowheads="1"/>
            </p:cNvSpPr>
            <p:nvPr/>
          </p:nvSpPr>
          <p:spPr bwMode="auto">
            <a:xfrm>
              <a:off x="4567" y="907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59" name="Oval 34"/>
            <p:cNvSpPr>
              <a:spLocks noChangeArrowheads="1"/>
            </p:cNvSpPr>
            <p:nvPr/>
          </p:nvSpPr>
          <p:spPr bwMode="auto">
            <a:xfrm>
              <a:off x="4567" y="662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0" name="Oval 35"/>
            <p:cNvSpPr>
              <a:spLocks noChangeArrowheads="1"/>
            </p:cNvSpPr>
            <p:nvPr/>
          </p:nvSpPr>
          <p:spPr bwMode="auto">
            <a:xfrm>
              <a:off x="4567" y="418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1" name="Oval 36"/>
            <p:cNvSpPr>
              <a:spLocks noChangeArrowheads="1"/>
            </p:cNvSpPr>
            <p:nvPr/>
          </p:nvSpPr>
          <p:spPr bwMode="auto">
            <a:xfrm>
              <a:off x="4575" y="174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2" name="Oval 37"/>
            <p:cNvSpPr>
              <a:spLocks noChangeArrowheads="1"/>
            </p:cNvSpPr>
            <p:nvPr/>
          </p:nvSpPr>
          <p:spPr bwMode="auto">
            <a:xfrm>
              <a:off x="5316" y="918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3" name="Oval 38"/>
            <p:cNvSpPr>
              <a:spLocks noChangeArrowheads="1"/>
            </p:cNvSpPr>
            <p:nvPr/>
          </p:nvSpPr>
          <p:spPr bwMode="auto">
            <a:xfrm>
              <a:off x="5316" y="674"/>
              <a:ext cx="178" cy="1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4" name="Oval 39"/>
            <p:cNvSpPr>
              <a:spLocks noChangeArrowheads="1"/>
            </p:cNvSpPr>
            <p:nvPr/>
          </p:nvSpPr>
          <p:spPr bwMode="auto">
            <a:xfrm>
              <a:off x="5316" y="429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5" name="Oval 40"/>
            <p:cNvSpPr>
              <a:spLocks noChangeArrowheads="1"/>
            </p:cNvSpPr>
            <p:nvPr/>
          </p:nvSpPr>
          <p:spPr bwMode="auto">
            <a:xfrm>
              <a:off x="5324" y="185"/>
              <a:ext cx="178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466" name="Group 41"/>
            <p:cNvGrpSpPr>
              <a:grpSpLocks/>
            </p:cNvGrpSpPr>
            <p:nvPr/>
          </p:nvGrpSpPr>
          <p:grpSpPr bwMode="auto">
            <a:xfrm>
              <a:off x="4813" y="174"/>
              <a:ext cx="186" cy="922"/>
              <a:chOff x="8026" y="12961"/>
              <a:chExt cx="350" cy="1660"/>
            </a:xfrm>
          </p:grpSpPr>
          <p:sp>
            <p:nvSpPr>
              <p:cNvPr id="103473" name="Oval 42"/>
              <p:cNvSpPr>
                <a:spLocks noChangeArrowheads="1"/>
              </p:cNvSpPr>
              <p:nvPr/>
            </p:nvSpPr>
            <p:spPr bwMode="auto">
              <a:xfrm>
                <a:off x="8026" y="1428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74" name="Oval 43"/>
              <p:cNvSpPr>
                <a:spLocks noChangeArrowheads="1"/>
              </p:cNvSpPr>
              <p:nvPr/>
            </p:nvSpPr>
            <p:spPr bwMode="auto">
              <a:xfrm>
                <a:off x="8026" y="1384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75" name="Oval 44"/>
              <p:cNvSpPr>
                <a:spLocks noChangeArrowheads="1"/>
              </p:cNvSpPr>
              <p:nvPr/>
            </p:nvSpPr>
            <p:spPr bwMode="auto">
              <a:xfrm>
                <a:off x="8026" y="1340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76" name="Oval 45"/>
              <p:cNvSpPr>
                <a:spLocks noChangeArrowheads="1"/>
              </p:cNvSpPr>
              <p:nvPr/>
            </p:nvSpPr>
            <p:spPr bwMode="auto">
              <a:xfrm>
                <a:off x="8041" y="1296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467" name="Group 46"/>
            <p:cNvGrpSpPr>
              <a:grpSpLocks/>
            </p:cNvGrpSpPr>
            <p:nvPr/>
          </p:nvGrpSpPr>
          <p:grpSpPr bwMode="auto">
            <a:xfrm>
              <a:off x="5057" y="174"/>
              <a:ext cx="185" cy="922"/>
              <a:chOff x="8026" y="12961"/>
              <a:chExt cx="350" cy="1660"/>
            </a:xfrm>
          </p:grpSpPr>
          <p:sp>
            <p:nvSpPr>
              <p:cNvPr id="103469" name="Oval 47"/>
              <p:cNvSpPr>
                <a:spLocks noChangeArrowheads="1"/>
              </p:cNvSpPr>
              <p:nvPr/>
            </p:nvSpPr>
            <p:spPr bwMode="auto">
              <a:xfrm>
                <a:off x="8026" y="1428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70" name="Oval 48"/>
              <p:cNvSpPr>
                <a:spLocks noChangeArrowheads="1"/>
              </p:cNvSpPr>
              <p:nvPr/>
            </p:nvSpPr>
            <p:spPr bwMode="auto">
              <a:xfrm>
                <a:off x="8026" y="1384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71" name="Oval 49"/>
              <p:cNvSpPr>
                <a:spLocks noChangeArrowheads="1"/>
              </p:cNvSpPr>
              <p:nvPr/>
            </p:nvSpPr>
            <p:spPr bwMode="auto">
              <a:xfrm>
                <a:off x="8026" y="1340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72" name="Oval 50"/>
              <p:cNvSpPr>
                <a:spLocks noChangeArrowheads="1"/>
              </p:cNvSpPr>
              <p:nvPr/>
            </p:nvSpPr>
            <p:spPr bwMode="auto">
              <a:xfrm>
                <a:off x="8041" y="12961"/>
                <a:ext cx="335" cy="3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3468" name="Text Box 51"/>
            <p:cNvSpPr txBox="1">
              <a:spLocks noChangeArrowheads="1"/>
            </p:cNvSpPr>
            <p:nvPr/>
          </p:nvSpPr>
          <p:spPr bwMode="auto">
            <a:xfrm>
              <a:off x="4512" y="1200"/>
              <a:ext cx="1104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b="1"/>
                <a:t>模式</a:t>
              </a:r>
              <a:r>
                <a:rPr kumimoji="0" lang="en-US" altLang="zh-CN" b="1"/>
                <a:t>3</a:t>
              </a:r>
              <a:r>
                <a:rPr kumimoji="0" lang="zh-CN" altLang="en-US" b="1"/>
                <a:t>：</a:t>
              </a:r>
              <a:r>
                <a:rPr kumimoji="0" lang="en-US" altLang="zh-CN" b="1"/>
                <a:t>1s</a:t>
              </a:r>
              <a:endParaRPr kumimoji="0" lang="zh-CN" altLang="en-US" b="1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382963" y="2819400"/>
            <a:ext cx="2179637" cy="2184400"/>
            <a:chOff x="1795" y="1536"/>
            <a:chExt cx="1373" cy="1376"/>
          </a:xfrm>
        </p:grpSpPr>
        <p:sp>
          <p:nvSpPr>
            <p:cNvPr id="103446" name="Rectangle 53"/>
            <p:cNvSpPr>
              <a:spLocks noChangeArrowheads="1"/>
            </p:cNvSpPr>
            <p:nvPr/>
          </p:nvSpPr>
          <p:spPr bwMode="auto">
            <a:xfrm>
              <a:off x="1795" y="1536"/>
              <a:ext cx="1373" cy="11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7" name="Oval 54"/>
            <p:cNvSpPr>
              <a:spLocks noChangeArrowheads="1"/>
            </p:cNvSpPr>
            <p:nvPr/>
          </p:nvSpPr>
          <p:spPr bwMode="auto">
            <a:xfrm>
              <a:off x="1860" y="1607"/>
              <a:ext cx="182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8" name="Oval 55"/>
            <p:cNvSpPr>
              <a:spLocks noChangeArrowheads="1"/>
            </p:cNvSpPr>
            <p:nvPr/>
          </p:nvSpPr>
          <p:spPr bwMode="auto">
            <a:xfrm>
              <a:off x="2617" y="1595"/>
              <a:ext cx="182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9" name="Oval 56"/>
            <p:cNvSpPr>
              <a:spLocks noChangeArrowheads="1"/>
            </p:cNvSpPr>
            <p:nvPr/>
          </p:nvSpPr>
          <p:spPr bwMode="auto">
            <a:xfrm>
              <a:off x="2110" y="1595"/>
              <a:ext cx="181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50" name="Oval 57"/>
            <p:cNvSpPr>
              <a:spLocks noChangeArrowheads="1"/>
            </p:cNvSpPr>
            <p:nvPr/>
          </p:nvSpPr>
          <p:spPr bwMode="auto">
            <a:xfrm>
              <a:off x="2348" y="1595"/>
              <a:ext cx="182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51" name="Line 58"/>
            <p:cNvSpPr>
              <a:spLocks noChangeShapeType="1"/>
            </p:cNvSpPr>
            <p:nvPr/>
          </p:nvSpPr>
          <p:spPr bwMode="auto">
            <a:xfrm>
              <a:off x="2429" y="1926"/>
              <a:ext cx="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2" name="Text Box 59"/>
            <p:cNvSpPr txBox="1">
              <a:spLocks noChangeArrowheads="1"/>
            </p:cNvSpPr>
            <p:nvPr/>
          </p:nvSpPr>
          <p:spPr bwMode="auto">
            <a:xfrm>
              <a:off x="1843" y="2691"/>
              <a:ext cx="1200" cy="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b="1"/>
                <a:t>模式</a:t>
              </a:r>
              <a:r>
                <a:rPr kumimoji="0" lang="en-US" altLang="zh-CN" b="1"/>
                <a:t>4</a:t>
              </a:r>
              <a:r>
                <a:rPr kumimoji="0" lang="zh-CN" altLang="en-US" b="1"/>
                <a:t>：</a:t>
              </a:r>
              <a:r>
                <a:rPr kumimoji="0" lang="en-US" altLang="zh-CN" b="1"/>
                <a:t>3s</a:t>
              </a:r>
              <a:endParaRPr kumimoji="0" lang="zh-CN" altLang="en-US" b="1"/>
            </a:p>
          </p:txBody>
        </p:sp>
        <p:sp>
          <p:nvSpPr>
            <p:cNvPr id="103453" name="Oval 60"/>
            <p:cNvSpPr>
              <a:spLocks noChangeArrowheads="1"/>
            </p:cNvSpPr>
            <p:nvPr/>
          </p:nvSpPr>
          <p:spPr bwMode="auto">
            <a:xfrm>
              <a:off x="2880" y="1589"/>
              <a:ext cx="182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54" name="Line 61"/>
            <p:cNvSpPr>
              <a:spLocks noChangeShapeType="1"/>
            </p:cNvSpPr>
            <p:nvPr/>
          </p:nvSpPr>
          <p:spPr bwMode="auto">
            <a:xfrm>
              <a:off x="3053" y="1926"/>
              <a:ext cx="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5" name="Line 62"/>
            <p:cNvSpPr>
              <a:spLocks noChangeShapeType="1"/>
            </p:cNvSpPr>
            <p:nvPr/>
          </p:nvSpPr>
          <p:spPr bwMode="auto">
            <a:xfrm>
              <a:off x="1795" y="2295"/>
              <a:ext cx="12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6" name="Line 63"/>
            <p:cNvSpPr>
              <a:spLocks noChangeShapeType="1"/>
            </p:cNvSpPr>
            <p:nvPr/>
          </p:nvSpPr>
          <p:spPr bwMode="auto">
            <a:xfrm>
              <a:off x="1795" y="1926"/>
              <a:ext cx="12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15000" y="2971800"/>
            <a:ext cx="914400" cy="1752600"/>
            <a:chOff x="3456" y="1632"/>
            <a:chExt cx="576" cy="1104"/>
          </a:xfrm>
        </p:grpSpPr>
        <p:sp>
          <p:nvSpPr>
            <p:cNvPr id="103437" name="Text Box 65"/>
            <p:cNvSpPr txBox="1">
              <a:spLocks noChangeArrowheads="1"/>
            </p:cNvSpPr>
            <p:nvPr/>
          </p:nvSpPr>
          <p:spPr bwMode="auto">
            <a:xfrm>
              <a:off x="3456" y="1632"/>
              <a:ext cx="57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 b="1"/>
                <a:t>上盖</a:t>
              </a:r>
            </a:p>
          </p:txBody>
        </p:sp>
        <p:sp>
          <p:nvSpPr>
            <p:cNvPr id="103438" name="Text Box 66"/>
            <p:cNvSpPr txBox="1">
              <a:spLocks noChangeArrowheads="1"/>
            </p:cNvSpPr>
            <p:nvPr/>
          </p:nvSpPr>
          <p:spPr bwMode="auto">
            <a:xfrm>
              <a:off x="3456" y="24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 b="1"/>
                <a:t>下底</a:t>
              </a:r>
            </a:p>
          </p:txBody>
        </p:sp>
        <p:sp>
          <p:nvSpPr>
            <p:cNvPr id="103439" name="Text Box 67"/>
            <p:cNvSpPr txBox="1">
              <a:spLocks noChangeArrowheads="1"/>
            </p:cNvSpPr>
            <p:nvPr/>
          </p:nvSpPr>
          <p:spPr bwMode="auto">
            <a:xfrm>
              <a:off x="3686" y="1943"/>
              <a:ext cx="2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 b="1"/>
                <a:t>罐</a:t>
              </a:r>
            </a:p>
            <a:p>
              <a:pPr algn="just"/>
              <a:r>
                <a:rPr kumimoji="0" lang="zh-CN" altLang="en-US" sz="2000" b="1"/>
                <a:t>身</a:t>
              </a:r>
            </a:p>
          </p:txBody>
        </p:sp>
        <p:sp>
          <p:nvSpPr>
            <p:cNvPr id="103440" name="Line 68"/>
            <p:cNvSpPr>
              <a:spLocks noChangeShapeType="1"/>
            </p:cNvSpPr>
            <p:nvPr/>
          </p:nvSpPr>
          <p:spPr bwMode="auto">
            <a:xfrm rot="5400000">
              <a:off x="3405" y="2143"/>
              <a:ext cx="5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Line 69"/>
            <p:cNvSpPr>
              <a:spLocks noChangeShapeType="1"/>
            </p:cNvSpPr>
            <p:nvPr/>
          </p:nvSpPr>
          <p:spPr bwMode="auto">
            <a:xfrm rot="5400000">
              <a:off x="3683" y="2143"/>
              <a:ext cx="5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2" name="Freeform 70"/>
            <p:cNvSpPr>
              <a:spLocks/>
            </p:cNvSpPr>
            <p:nvPr/>
          </p:nvSpPr>
          <p:spPr bwMode="auto">
            <a:xfrm>
              <a:off x="3667" y="1841"/>
              <a:ext cx="259" cy="49"/>
            </a:xfrm>
            <a:custGeom>
              <a:avLst/>
              <a:gdLst>
                <a:gd name="T0" fmla="*/ 0 w 540"/>
                <a:gd name="T1" fmla="*/ 14 h 93"/>
                <a:gd name="T2" fmla="*/ 14 w 540"/>
                <a:gd name="T3" fmla="*/ 4 h 93"/>
                <a:gd name="T4" fmla="*/ 30 w 540"/>
                <a:gd name="T5" fmla="*/ 0 h 93"/>
                <a:gd name="T6" fmla="*/ 46 w 540"/>
                <a:gd name="T7" fmla="*/ 4 h 93"/>
                <a:gd name="T8" fmla="*/ 59 w 540"/>
                <a:gd name="T9" fmla="*/ 14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93"/>
                <a:gd name="T17" fmla="*/ 540 w 54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93">
                  <a:moveTo>
                    <a:pt x="0" y="93"/>
                  </a:moveTo>
                  <a:cubicBezTo>
                    <a:pt x="21" y="82"/>
                    <a:pt x="82" y="39"/>
                    <a:pt x="127" y="24"/>
                  </a:cubicBezTo>
                  <a:cubicBezTo>
                    <a:pt x="172" y="9"/>
                    <a:pt x="223" y="0"/>
                    <a:pt x="271" y="0"/>
                  </a:cubicBezTo>
                  <a:cubicBezTo>
                    <a:pt x="319" y="0"/>
                    <a:pt x="370" y="9"/>
                    <a:pt x="415" y="24"/>
                  </a:cubicBezTo>
                  <a:cubicBezTo>
                    <a:pt x="460" y="39"/>
                    <a:pt x="514" y="79"/>
                    <a:pt x="540" y="9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3" name="Freeform 71"/>
            <p:cNvSpPr>
              <a:spLocks/>
            </p:cNvSpPr>
            <p:nvPr/>
          </p:nvSpPr>
          <p:spPr bwMode="auto">
            <a:xfrm flipV="1">
              <a:off x="3667" y="1911"/>
              <a:ext cx="259" cy="49"/>
            </a:xfrm>
            <a:custGeom>
              <a:avLst/>
              <a:gdLst>
                <a:gd name="T0" fmla="*/ 0 w 540"/>
                <a:gd name="T1" fmla="*/ 14 h 93"/>
                <a:gd name="T2" fmla="*/ 14 w 540"/>
                <a:gd name="T3" fmla="*/ 4 h 93"/>
                <a:gd name="T4" fmla="*/ 30 w 540"/>
                <a:gd name="T5" fmla="*/ 0 h 93"/>
                <a:gd name="T6" fmla="*/ 46 w 540"/>
                <a:gd name="T7" fmla="*/ 4 h 93"/>
                <a:gd name="T8" fmla="*/ 59 w 540"/>
                <a:gd name="T9" fmla="*/ 14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93"/>
                <a:gd name="T17" fmla="*/ 540 w 54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93">
                  <a:moveTo>
                    <a:pt x="0" y="93"/>
                  </a:moveTo>
                  <a:cubicBezTo>
                    <a:pt x="21" y="82"/>
                    <a:pt x="82" y="39"/>
                    <a:pt x="127" y="24"/>
                  </a:cubicBezTo>
                  <a:cubicBezTo>
                    <a:pt x="172" y="9"/>
                    <a:pt x="223" y="0"/>
                    <a:pt x="271" y="0"/>
                  </a:cubicBezTo>
                  <a:cubicBezTo>
                    <a:pt x="319" y="0"/>
                    <a:pt x="370" y="9"/>
                    <a:pt x="415" y="24"/>
                  </a:cubicBezTo>
                  <a:cubicBezTo>
                    <a:pt x="460" y="39"/>
                    <a:pt x="514" y="79"/>
                    <a:pt x="540" y="9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4" name="Freeform 72"/>
            <p:cNvSpPr>
              <a:spLocks/>
            </p:cNvSpPr>
            <p:nvPr/>
          </p:nvSpPr>
          <p:spPr bwMode="auto">
            <a:xfrm flipV="1">
              <a:off x="3658" y="2396"/>
              <a:ext cx="259" cy="49"/>
            </a:xfrm>
            <a:custGeom>
              <a:avLst/>
              <a:gdLst>
                <a:gd name="T0" fmla="*/ 0 w 540"/>
                <a:gd name="T1" fmla="*/ 14 h 93"/>
                <a:gd name="T2" fmla="*/ 14 w 540"/>
                <a:gd name="T3" fmla="*/ 4 h 93"/>
                <a:gd name="T4" fmla="*/ 30 w 540"/>
                <a:gd name="T5" fmla="*/ 0 h 93"/>
                <a:gd name="T6" fmla="*/ 46 w 540"/>
                <a:gd name="T7" fmla="*/ 4 h 93"/>
                <a:gd name="T8" fmla="*/ 59 w 540"/>
                <a:gd name="T9" fmla="*/ 14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93"/>
                <a:gd name="T17" fmla="*/ 540 w 54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93">
                  <a:moveTo>
                    <a:pt x="0" y="93"/>
                  </a:moveTo>
                  <a:cubicBezTo>
                    <a:pt x="21" y="82"/>
                    <a:pt x="82" y="39"/>
                    <a:pt x="127" y="24"/>
                  </a:cubicBezTo>
                  <a:cubicBezTo>
                    <a:pt x="172" y="9"/>
                    <a:pt x="223" y="0"/>
                    <a:pt x="271" y="0"/>
                  </a:cubicBezTo>
                  <a:cubicBezTo>
                    <a:pt x="319" y="0"/>
                    <a:pt x="370" y="9"/>
                    <a:pt x="415" y="24"/>
                  </a:cubicBezTo>
                  <a:cubicBezTo>
                    <a:pt x="460" y="39"/>
                    <a:pt x="514" y="79"/>
                    <a:pt x="540" y="9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5" name="Freeform 73"/>
            <p:cNvSpPr>
              <a:spLocks/>
            </p:cNvSpPr>
            <p:nvPr/>
          </p:nvSpPr>
          <p:spPr bwMode="auto">
            <a:xfrm>
              <a:off x="3667" y="2333"/>
              <a:ext cx="259" cy="49"/>
            </a:xfrm>
            <a:custGeom>
              <a:avLst/>
              <a:gdLst>
                <a:gd name="T0" fmla="*/ 0 w 540"/>
                <a:gd name="T1" fmla="*/ 14 h 93"/>
                <a:gd name="T2" fmla="*/ 14 w 540"/>
                <a:gd name="T3" fmla="*/ 4 h 93"/>
                <a:gd name="T4" fmla="*/ 30 w 540"/>
                <a:gd name="T5" fmla="*/ 0 h 93"/>
                <a:gd name="T6" fmla="*/ 46 w 540"/>
                <a:gd name="T7" fmla="*/ 4 h 93"/>
                <a:gd name="T8" fmla="*/ 59 w 540"/>
                <a:gd name="T9" fmla="*/ 14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93"/>
                <a:gd name="T17" fmla="*/ 540 w 54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93">
                  <a:moveTo>
                    <a:pt x="0" y="93"/>
                  </a:moveTo>
                  <a:cubicBezTo>
                    <a:pt x="21" y="82"/>
                    <a:pt x="82" y="39"/>
                    <a:pt x="127" y="24"/>
                  </a:cubicBezTo>
                  <a:cubicBezTo>
                    <a:pt x="172" y="9"/>
                    <a:pt x="223" y="0"/>
                    <a:pt x="271" y="0"/>
                  </a:cubicBezTo>
                  <a:cubicBezTo>
                    <a:pt x="319" y="0"/>
                    <a:pt x="370" y="9"/>
                    <a:pt x="415" y="24"/>
                  </a:cubicBezTo>
                  <a:cubicBezTo>
                    <a:pt x="460" y="39"/>
                    <a:pt x="514" y="79"/>
                    <a:pt x="540" y="9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018" name="Rectangle 74"/>
          <p:cNvSpPr>
            <a:spLocks noChangeArrowheads="1"/>
          </p:cNvSpPr>
          <p:nvPr/>
        </p:nvSpPr>
        <p:spPr bwMode="auto">
          <a:xfrm>
            <a:off x="6705600" y="2994025"/>
            <a:ext cx="2438400" cy="15017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罐身高</a:t>
            </a:r>
            <a:r>
              <a:rPr lang="en-US" altLang="zh-CN" sz="2800" b="1"/>
              <a:t>10cm</a:t>
            </a:r>
            <a:r>
              <a:rPr lang="zh-CN" altLang="en-US" sz="2800" b="1">
                <a:latin typeface="宋体" panose="02010600030101010101" pitchFamily="2" charset="-122"/>
              </a:rPr>
              <a:t>，上</a:t>
            </a:r>
            <a:r>
              <a:rPr kumimoji="0" lang="zh-CN" altLang="en-US" sz="2800" b="1"/>
              <a:t>盖</a:t>
            </a:r>
            <a:r>
              <a:rPr lang="zh-CN" altLang="en-US" sz="2800" b="1">
                <a:latin typeface="宋体" panose="02010600030101010101" pitchFamily="2" charset="-122"/>
              </a:rPr>
              <a:t>、下底直径均</a:t>
            </a:r>
            <a:r>
              <a:rPr lang="en-US" altLang="zh-CN" sz="2800" b="1"/>
              <a:t>5cm. </a:t>
            </a:r>
          </a:p>
        </p:txBody>
      </p:sp>
      <p:sp>
        <p:nvSpPr>
          <p:cNvPr id="83019" name="Rectangle 75"/>
          <p:cNvSpPr>
            <a:spLocks noChangeArrowheads="1"/>
          </p:cNvSpPr>
          <p:nvPr/>
        </p:nvSpPr>
        <p:spPr bwMode="auto">
          <a:xfrm>
            <a:off x="611560" y="1076325"/>
            <a:ext cx="2363415" cy="1501775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板材规格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正方形，边长</a:t>
            </a:r>
            <a:r>
              <a:rPr lang="en-US" altLang="zh-CN" sz="2800" b="1" dirty="0"/>
              <a:t>24cm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万张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83021" name="Text Box 77"/>
          <p:cNvSpPr txBox="1">
            <a:spLocks noChangeArrowheads="1"/>
          </p:cNvSpPr>
          <p:nvPr/>
        </p:nvSpPr>
        <p:spPr bwMode="auto">
          <a:xfrm>
            <a:off x="179388" y="6092825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如何安排每周生产？ </a:t>
            </a:r>
          </a:p>
        </p:txBody>
      </p:sp>
    </p:spTree>
    <p:extLst>
      <p:ext uri="{BB962C8B-B14F-4D97-AF65-F5344CB8AC3E}">
        <p14:creationId xmlns:p14="http://schemas.microsoft.com/office/powerpoint/2010/main" val="17880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20" grpId="0" animBg="1" autoUpdateAnimBg="0"/>
      <p:bldP spid="82947" grpId="0" animBg="1" autoUpdateAnimBg="0"/>
      <p:bldP spid="83018" grpId="0" animBg="1" autoUpdateAnimBg="0"/>
      <p:bldP spid="83019" grpId="0" animBg="1" autoUpdateAnimBg="0"/>
      <p:bldP spid="8302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475" y="3810000"/>
            <a:ext cx="8670925" cy="2590800"/>
            <a:chOff x="5" y="1968"/>
            <a:chExt cx="5462" cy="1632"/>
          </a:xfrm>
        </p:grpSpPr>
        <p:grpSp>
          <p:nvGrpSpPr>
            <p:cNvPr id="104471" name="Group 3"/>
            <p:cNvGrpSpPr>
              <a:grpSpLocks/>
            </p:cNvGrpSpPr>
            <p:nvPr/>
          </p:nvGrpSpPr>
          <p:grpSpPr bwMode="auto">
            <a:xfrm>
              <a:off x="5" y="1968"/>
              <a:ext cx="953" cy="526"/>
              <a:chOff x="0" y="0"/>
              <a:chExt cx="552" cy="480"/>
            </a:xfrm>
          </p:grpSpPr>
          <p:sp>
            <p:nvSpPr>
              <p:cNvPr id="104544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6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 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2" name="Group 6"/>
            <p:cNvGrpSpPr>
              <a:grpSpLocks/>
            </p:cNvGrpSpPr>
            <p:nvPr/>
          </p:nvGrpSpPr>
          <p:grpSpPr bwMode="auto">
            <a:xfrm>
              <a:off x="958" y="1968"/>
              <a:ext cx="1127" cy="526"/>
              <a:chOff x="552" y="0"/>
              <a:chExt cx="653" cy="480"/>
            </a:xfrm>
          </p:grpSpPr>
          <p:sp>
            <p:nvSpPr>
              <p:cNvPr id="104542" name="Rectangle 7"/>
              <p:cNvSpPr>
                <a:spLocks noChangeArrowheads="1"/>
              </p:cNvSpPr>
              <p:nvPr/>
            </p:nvSpPr>
            <p:spPr bwMode="auto">
              <a:xfrm>
                <a:off x="595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罐身个数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43" name="Rectangle 8"/>
              <p:cNvSpPr>
                <a:spLocks noChangeArrowheads="1"/>
              </p:cNvSpPr>
              <p:nvPr/>
            </p:nvSpPr>
            <p:spPr bwMode="auto">
              <a:xfrm>
                <a:off x="552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3" name="Group 9"/>
            <p:cNvGrpSpPr>
              <a:grpSpLocks/>
            </p:cNvGrpSpPr>
            <p:nvPr/>
          </p:nvGrpSpPr>
          <p:grpSpPr bwMode="auto">
            <a:xfrm>
              <a:off x="2085" y="1968"/>
              <a:ext cx="1127" cy="526"/>
              <a:chOff x="1205" y="0"/>
              <a:chExt cx="653" cy="480"/>
            </a:xfrm>
          </p:grpSpPr>
          <p:sp>
            <p:nvSpPr>
              <p:cNvPr id="104540" name="Rectangle 10"/>
              <p:cNvSpPr>
                <a:spLocks noChangeArrowheads="1"/>
              </p:cNvSpPr>
              <p:nvPr/>
            </p:nvSpPr>
            <p:spPr bwMode="auto">
              <a:xfrm>
                <a:off x="1248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底、盖</a:t>
                </a:r>
              </a:p>
              <a:p>
                <a:pPr algn="ctr" eaLnBrk="1" hangingPunct="1"/>
                <a:r>
                  <a:rPr lang="zh-CN" altLang="en-US" b="1"/>
                  <a:t>个数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41" name="Rectangle 11"/>
              <p:cNvSpPr>
                <a:spLocks noChangeArrowheads="1"/>
              </p:cNvSpPr>
              <p:nvPr/>
            </p:nvSpPr>
            <p:spPr bwMode="auto">
              <a:xfrm>
                <a:off x="1205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4" name="Group 12"/>
            <p:cNvGrpSpPr>
              <a:grpSpLocks/>
            </p:cNvGrpSpPr>
            <p:nvPr/>
          </p:nvGrpSpPr>
          <p:grpSpPr bwMode="auto">
            <a:xfrm>
              <a:off x="3212" y="1968"/>
              <a:ext cx="1128" cy="526"/>
              <a:chOff x="1858" y="0"/>
              <a:chExt cx="653" cy="480"/>
            </a:xfrm>
          </p:grpSpPr>
          <p:sp>
            <p:nvSpPr>
              <p:cNvPr id="104538" name="Rectangle 13"/>
              <p:cNvSpPr>
                <a:spLocks noChangeArrowheads="1"/>
              </p:cNvSpPr>
              <p:nvPr/>
            </p:nvSpPr>
            <p:spPr bwMode="auto">
              <a:xfrm>
                <a:off x="1901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余料损失</a:t>
                </a:r>
              </a:p>
              <a:p>
                <a:pPr algn="ctr"/>
                <a:r>
                  <a:rPr lang="zh-CN" altLang="en-US" b="1"/>
                  <a:t>（</a:t>
                </a:r>
                <a:r>
                  <a:rPr lang="en-US" altLang="zh-CN" sz="2800" b="1"/>
                  <a:t>cm</a:t>
                </a:r>
                <a:r>
                  <a:rPr lang="en-US" altLang="zh-CN" sz="2800" b="1" baseline="30000"/>
                  <a:t>2</a:t>
                </a:r>
                <a:r>
                  <a:rPr lang="zh-CN" altLang="en-US" b="1"/>
                  <a:t>）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39" name="Rectangle 14"/>
              <p:cNvSpPr>
                <a:spLocks noChangeArrowheads="1"/>
              </p:cNvSpPr>
              <p:nvPr/>
            </p:nvSpPr>
            <p:spPr bwMode="auto">
              <a:xfrm>
                <a:off x="1858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5" name="Group 15"/>
            <p:cNvGrpSpPr>
              <a:grpSpLocks/>
            </p:cNvGrpSpPr>
            <p:nvPr/>
          </p:nvGrpSpPr>
          <p:grpSpPr bwMode="auto">
            <a:xfrm>
              <a:off x="4340" y="1968"/>
              <a:ext cx="1127" cy="526"/>
              <a:chOff x="2511" y="0"/>
              <a:chExt cx="653" cy="480"/>
            </a:xfrm>
          </p:grpSpPr>
          <p:sp>
            <p:nvSpPr>
              <p:cNvPr id="104536" name="Rectangle 16"/>
              <p:cNvSpPr>
                <a:spLocks noChangeArrowheads="1"/>
              </p:cNvSpPr>
              <p:nvPr/>
            </p:nvSpPr>
            <p:spPr bwMode="auto">
              <a:xfrm>
                <a:off x="2554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冲压时间（</a:t>
                </a:r>
                <a:r>
                  <a:rPr lang="en-US" altLang="zh-CN" b="1"/>
                  <a:t>s</a:t>
                </a:r>
                <a:r>
                  <a:rPr lang="zh-CN" altLang="en-US" b="1"/>
                  <a:t>）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37" name="Rectangle 17"/>
              <p:cNvSpPr>
                <a:spLocks noChangeArrowheads="1"/>
              </p:cNvSpPr>
              <p:nvPr/>
            </p:nvSpPr>
            <p:spPr bwMode="auto">
              <a:xfrm>
                <a:off x="2511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6" name="Group 18"/>
            <p:cNvGrpSpPr>
              <a:grpSpLocks/>
            </p:cNvGrpSpPr>
            <p:nvPr/>
          </p:nvGrpSpPr>
          <p:grpSpPr bwMode="auto">
            <a:xfrm>
              <a:off x="5" y="2469"/>
              <a:ext cx="953" cy="283"/>
              <a:chOff x="0" y="480"/>
              <a:chExt cx="552" cy="384"/>
            </a:xfrm>
          </p:grpSpPr>
          <p:sp>
            <p:nvSpPr>
              <p:cNvPr id="104534" name="Rectangle 19"/>
              <p:cNvSpPr>
                <a:spLocks noChangeArrowheads="1"/>
              </p:cNvSpPr>
              <p:nvPr/>
            </p:nvSpPr>
            <p:spPr bwMode="auto">
              <a:xfrm>
                <a:off x="43" y="480"/>
                <a:ext cx="46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模式</a:t>
                </a:r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35" name="Rectangle 20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7" name="Group 21"/>
            <p:cNvGrpSpPr>
              <a:grpSpLocks/>
            </p:cNvGrpSpPr>
            <p:nvPr/>
          </p:nvGrpSpPr>
          <p:grpSpPr bwMode="auto">
            <a:xfrm>
              <a:off x="958" y="2469"/>
              <a:ext cx="1127" cy="283"/>
              <a:chOff x="552" y="480"/>
              <a:chExt cx="653" cy="384"/>
            </a:xfrm>
          </p:grpSpPr>
          <p:sp>
            <p:nvSpPr>
              <p:cNvPr id="104532" name="Rectangle 22"/>
              <p:cNvSpPr>
                <a:spLocks noChangeArrowheads="1"/>
              </p:cNvSpPr>
              <p:nvPr/>
            </p:nvSpPr>
            <p:spPr bwMode="auto">
              <a:xfrm>
                <a:off x="595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33" name="Rectangle 23"/>
              <p:cNvSpPr>
                <a:spLocks noChangeArrowheads="1"/>
              </p:cNvSpPr>
              <p:nvPr/>
            </p:nvSpPr>
            <p:spPr bwMode="auto">
              <a:xfrm>
                <a:off x="552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8" name="Group 24"/>
            <p:cNvGrpSpPr>
              <a:grpSpLocks/>
            </p:cNvGrpSpPr>
            <p:nvPr/>
          </p:nvGrpSpPr>
          <p:grpSpPr bwMode="auto">
            <a:xfrm>
              <a:off x="2085" y="2469"/>
              <a:ext cx="1127" cy="283"/>
              <a:chOff x="1205" y="480"/>
              <a:chExt cx="653" cy="384"/>
            </a:xfrm>
          </p:grpSpPr>
          <p:sp>
            <p:nvSpPr>
              <p:cNvPr id="104530" name="Rectangle 25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31" name="Rectangle 26"/>
              <p:cNvSpPr>
                <a:spLocks noChangeArrowheads="1"/>
              </p:cNvSpPr>
              <p:nvPr/>
            </p:nvSpPr>
            <p:spPr bwMode="auto">
              <a:xfrm>
                <a:off x="1205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79" name="Group 27"/>
            <p:cNvGrpSpPr>
              <a:grpSpLocks/>
            </p:cNvGrpSpPr>
            <p:nvPr/>
          </p:nvGrpSpPr>
          <p:grpSpPr bwMode="auto">
            <a:xfrm>
              <a:off x="3212" y="2469"/>
              <a:ext cx="1128" cy="283"/>
              <a:chOff x="1858" y="480"/>
              <a:chExt cx="653" cy="384"/>
            </a:xfrm>
          </p:grpSpPr>
          <p:sp>
            <p:nvSpPr>
              <p:cNvPr id="104528" name="Rectangle 28"/>
              <p:cNvSpPr>
                <a:spLocks noChangeArrowheads="1"/>
              </p:cNvSpPr>
              <p:nvPr/>
            </p:nvSpPr>
            <p:spPr bwMode="auto">
              <a:xfrm>
                <a:off x="1901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222.6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29" name="Rectangle 29"/>
              <p:cNvSpPr>
                <a:spLocks noChangeArrowheads="1"/>
              </p:cNvSpPr>
              <p:nvPr/>
            </p:nvSpPr>
            <p:spPr bwMode="auto">
              <a:xfrm>
                <a:off x="1858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0" name="Group 30"/>
            <p:cNvGrpSpPr>
              <a:grpSpLocks/>
            </p:cNvGrpSpPr>
            <p:nvPr/>
          </p:nvGrpSpPr>
          <p:grpSpPr bwMode="auto">
            <a:xfrm>
              <a:off x="4340" y="2469"/>
              <a:ext cx="1127" cy="283"/>
              <a:chOff x="2511" y="480"/>
              <a:chExt cx="653" cy="384"/>
            </a:xfrm>
          </p:grpSpPr>
          <p:sp>
            <p:nvSpPr>
              <p:cNvPr id="104526" name="Rectangle 31"/>
              <p:cNvSpPr>
                <a:spLocks noChangeArrowheads="1"/>
              </p:cNvSpPr>
              <p:nvPr/>
            </p:nvSpPr>
            <p:spPr bwMode="auto">
              <a:xfrm>
                <a:off x="2554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27" name="Rectangle 32"/>
              <p:cNvSpPr>
                <a:spLocks noChangeArrowheads="1"/>
              </p:cNvSpPr>
              <p:nvPr/>
            </p:nvSpPr>
            <p:spPr bwMode="auto">
              <a:xfrm>
                <a:off x="2511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1" name="Group 33"/>
            <p:cNvGrpSpPr>
              <a:grpSpLocks/>
            </p:cNvGrpSpPr>
            <p:nvPr/>
          </p:nvGrpSpPr>
          <p:grpSpPr bwMode="auto">
            <a:xfrm>
              <a:off x="5" y="2752"/>
              <a:ext cx="953" cy="283"/>
              <a:chOff x="0" y="864"/>
              <a:chExt cx="552" cy="384"/>
            </a:xfrm>
          </p:grpSpPr>
          <p:sp>
            <p:nvSpPr>
              <p:cNvPr id="104524" name="Rectangle 34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46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模式</a:t>
                </a:r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25" name="Rectangle 35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2" name="Group 36"/>
            <p:cNvGrpSpPr>
              <a:grpSpLocks/>
            </p:cNvGrpSpPr>
            <p:nvPr/>
          </p:nvGrpSpPr>
          <p:grpSpPr bwMode="auto">
            <a:xfrm>
              <a:off x="958" y="2752"/>
              <a:ext cx="1127" cy="283"/>
              <a:chOff x="552" y="864"/>
              <a:chExt cx="653" cy="384"/>
            </a:xfrm>
          </p:grpSpPr>
          <p:sp>
            <p:nvSpPr>
              <p:cNvPr id="104522" name="Rectangle 37"/>
              <p:cNvSpPr>
                <a:spLocks noChangeArrowheads="1"/>
              </p:cNvSpPr>
              <p:nvPr/>
            </p:nvSpPr>
            <p:spPr bwMode="auto">
              <a:xfrm>
                <a:off x="595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23" name="Rectangle 38"/>
              <p:cNvSpPr>
                <a:spLocks noChangeArrowheads="1"/>
              </p:cNvSpPr>
              <p:nvPr/>
            </p:nvSpPr>
            <p:spPr bwMode="auto">
              <a:xfrm>
                <a:off x="552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3" name="Group 39"/>
            <p:cNvGrpSpPr>
              <a:grpSpLocks/>
            </p:cNvGrpSpPr>
            <p:nvPr/>
          </p:nvGrpSpPr>
          <p:grpSpPr bwMode="auto">
            <a:xfrm>
              <a:off x="2085" y="2752"/>
              <a:ext cx="1127" cy="283"/>
              <a:chOff x="1205" y="864"/>
              <a:chExt cx="653" cy="384"/>
            </a:xfrm>
          </p:grpSpPr>
          <p:sp>
            <p:nvSpPr>
              <p:cNvPr id="104520" name="Rectangle 40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21" name="Rectangle 41"/>
              <p:cNvSpPr>
                <a:spLocks noChangeArrowheads="1"/>
              </p:cNvSpPr>
              <p:nvPr/>
            </p:nvSpPr>
            <p:spPr bwMode="auto">
              <a:xfrm>
                <a:off x="1205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4" name="Group 42"/>
            <p:cNvGrpSpPr>
              <a:grpSpLocks/>
            </p:cNvGrpSpPr>
            <p:nvPr/>
          </p:nvGrpSpPr>
          <p:grpSpPr bwMode="auto">
            <a:xfrm>
              <a:off x="3212" y="2752"/>
              <a:ext cx="1128" cy="283"/>
              <a:chOff x="1858" y="864"/>
              <a:chExt cx="653" cy="384"/>
            </a:xfrm>
          </p:grpSpPr>
          <p:sp>
            <p:nvSpPr>
              <p:cNvPr id="104518" name="Rectangle 43"/>
              <p:cNvSpPr>
                <a:spLocks noChangeArrowheads="1"/>
              </p:cNvSpPr>
              <p:nvPr/>
            </p:nvSpPr>
            <p:spPr bwMode="auto">
              <a:xfrm>
                <a:off x="1901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183.3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19" name="Rectangle 44"/>
              <p:cNvSpPr>
                <a:spLocks noChangeArrowheads="1"/>
              </p:cNvSpPr>
              <p:nvPr/>
            </p:nvSpPr>
            <p:spPr bwMode="auto">
              <a:xfrm>
                <a:off x="1858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5" name="Group 45"/>
            <p:cNvGrpSpPr>
              <a:grpSpLocks/>
            </p:cNvGrpSpPr>
            <p:nvPr/>
          </p:nvGrpSpPr>
          <p:grpSpPr bwMode="auto">
            <a:xfrm>
              <a:off x="4340" y="2752"/>
              <a:ext cx="1127" cy="283"/>
              <a:chOff x="2511" y="864"/>
              <a:chExt cx="653" cy="384"/>
            </a:xfrm>
          </p:grpSpPr>
          <p:sp>
            <p:nvSpPr>
              <p:cNvPr id="104516" name="Rectangle 46"/>
              <p:cNvSpPr>
                <a:spLocks noChangeArrowheads="1"/>
              </p:cNvSpPr>
              <p:nvPr/>
            </p:nvSpPr>
            <p:spPr bwMode="auto">
              <a:xfrm>
                <a:off x="2554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17" name="Rectangle 47"/>
              <p:cNvSpPr>
                <a:spLocks noChangeArrowheads="1"/>
              </p:cNvSpPr>
              <p:nvPr/>
            </p:nvSpPr>
            <p:spPr bwMode="auto">
              <a:xfrm>
                <a:off x="2511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6" name="Group 48"/>
            <p:cNvGrpSpPr>
              <a:grpSpLocks/>
            </p:cNvGrpSpPr>
            <p:nvPr/>
          </p:nvGrpSpPr>
          <p:grpSpPr bwMode="auto">
            <a:xfrm>
              <a:off x="5" y="3035"/>
              <a:ext cx="953" cy="282"/>
              <a:chOff x="0" y="1248"/>
              <a:chExt cx="552" cy="384"/>
            </a:xfrm>
          </p:grpSpPr>
          <p:sp>
            <p:nvSpPr>
              <p:cNvPr id="104514" name="Rectangle 49"/>
              <p:cNvSpPr>
                <a:spLocks noChangeArrowheads="1"/>
              </p:cNvSpPr>
              <p:nvPr/>
            </p:nvSpPr>
            <p:spPr bwMode="auto">
              <a:xfrm>
                <a:off x="43" y="1248"/>
                <a:ext cx="46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模式</a:t>
                </a:r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15" name="Rectangle 50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7" name="Group 51"/>
            <p:cNvGrpSpPr>
              <a:grpSpLocks/>
            </p:cNvGrpSpPr>
            <p:nvPr/>
          </p:nvGrpSpPr>
          <p:grpSpPr bwMode="auto">
            <a:xfrm>
              <a:off x="958" y="3035"/>
              <a:ext cx="1127" cy="282"/>
              <a:chOff x="552" y="1248"/>
              <a:chExt cx="653" cy="384"/>
            </a:xfrm>
          </p:grpSpPr>
          <p:sp>
            <p:nvSpPr>
              <p:cNvPr id="104512" name="Rectangle 52"/>
              <p:cNvSpPr>
                <a:spLocks noChangeArrowheads="1"/>
              </p:cNvSpPr>
              <p:nvPr/>
            </p:nvSpPr>
            <p:spPr bwMode="auto">
              <a:xfrm>
                <a:off x="595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13" name="Rectangle 53"/>
              <p:cNvSpPr>
                <a:spLocks noChangeArrowheads="1"/>
              </p:cNvSpPr>
              <p:nvPr/>
            </p:nvSpPr>
            <p:spPr bwMode="auto">
              <a:xfrm>
                <a:off x="552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8" name="Group 54"/>
            <p:cNvGrpSpPr>
              <a:grpSpLocks/>
            </p:cNvGrpSpPr>
            <p:nvPr/>
          </p:nvGrpSpPr>
          <p:grpSpPr bwMode="auto">
            <a:xfrm>
              <a:off x="2085" y="3035"/>
              <a:ext cx="1127" cy="282"/>
              <a:chOff x="1205" y="1248"/>
              <a:chExt cx="653" cy="384"/>
            </a:xfrm>
          </p:grpSpPr>
          <p:sp>
            <p:nvSpPr>
              <p:cNvPr id="104510" name="Rectangle 55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16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11" name="Rectangle 56"/>
              <p:cNvSpPr>
                <a:spLocks noChangeArrowheads="1"/>
              </p:cNvSpPr>
              <p:nvPr/>
            </p:nvSpPr>
            <p:spPr bwMode="auto">
              <a:xfrm>
                <a:off x="1205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89" name="Group 57"/>
            <p:cNvGrpSpPr>
              <a:grpSpLocks/>
            </p:cNvGrpSpPr>
            <p:nvPr/>
          </p:nvGrpSpPr>
          <p:grpSpPr bwMode="auto">
            <a:xfrm>
              <a:off x="3212" y="3035"/>
              <a:ext cx="1128" cy="282"/>
              <a:chOff x="1858" y="1248"/>
              <a:chExt cx="653" cy="384"/>
            </a:xfrm>
          </p:grpSpPr>
          <p:sp>
            <p:nvSpPr>
              <p:cNvPr id="104508" name="Rectangle 58"/>
              <p:cNvSpPr>
                <a:spLocks noChangeArrowheads="1"/>
              </p:cNvSpPr>
              <p:nvPr/>
            </p:nvSpPr>
            <p:spPr bwMode="auto">
              <a:xfrm>
                <a:off x="1901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261.8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09" name="Rectangle 59"/>
              <p:cNvSpPr>
                <a:spLocks noChangeArrowheads="1"/>
              </p:cNvSpPr>
              <p:nvPr/>
            </p:nvSpPr>
            <p:spPr bwMode="auto">
              <a:xfrm>
                <a:off x="1858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90" name="Group 60"/>
            <p:cNvGrpSpPr>
              <a:grpSpLocks/>
            </p:cNvGrpSpPr>
            <p:nvPr/>
          </p:nvGrpSpPr>
          <p:grpSpPr bwMode="auto">
            <a:xfrm>
              <a:off x="4340" y="3035"/>
              <a:ext cx="1127" cy="282"/>
              <a:chOff x="2511" y="1248"/>
              <a:chExt cx="653" cy="384"/>
            </a:xfrm>
          </p:grpSpPr>
          <p:sp>
            <p:nvSpPr>
              <p:cNvPr id="104506" name="Rectangle 61"/>
              <p:cNvSpPr>
                <a:spLocks noChangeArrowheads="1"/>
              </p:cNvSpPr>
              <p:nvPr/>
            </p:nvSpPr>
            <p:spPr bwMode="auto">
              <a:xfrm>
                <a:off x="2554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07" name="Rectangle 62"/>
              <p:cNvSpPr>
                <a:spLocks noChangeArrowheads="1"/>
              </p:cNvSpPr>
              <p:nvPr/>
            </p:nvSpPr>
            <p:spPr bwMode="auto">
              <a:xfrm>
                <a:off x="2511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91" name="Group 63"/>
            <p:cNvGrpSpPr>
              <a:grpSpLocks/>
            </p:cNvGrpSpPr>
            <p:nvPr/>
          </p:nvGrpSpPr>
          <p:grpSpPr bwMode="auto">
            <a:xfrm>
              <a:off x="5" y="3317"/>
              <a:ext cx="953" cy="283"/>
              <a:chOff x="0" y="1632"/>
              <a:chExt cx="552" cy="384"/>
            </a:xfrm>
          </p:grpSpPr>
          <p:sp>
            <p:nvSpPr>
              <p:cNvPr id="104504" name="Rectangle 64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46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模式</a:t>
                </a:r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05" name="Rectangle 65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92" name="Group 66"/>
            <p:cNvGrpSpPr>
              <a:grpSpLocks/>
            </p:cNvGrpSpPr>
            <p:nvPr/>
          </p:nvGrpSpPr>
          <p:grpSpPr bwMode="auto">
            <a:xfrm>
              <a:off x="958" y="3317"/>
              <a:ext cx="1127" cy="283"/>
              <a:chOff x="552" y="1632"/>
              <a:chExt cx="653" cy="384"/>
            </a:xfrm>
          </p:grpSpPr>
          <p:sp>
            <p:nvSpPr>
              <p:cNvPr id="104502" name="Rectangle 67"/>
              <p:cNvSpPr>
                <a:spLocks noChangeArrowheads="1"/>
              </p:cNvSpPr>
              <p:nvPr/>
            </p:nvSpPr>
            <p:spPr bwMode="auto">
              <a:xfrm>
                <a:off x="595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03" name="Rectangle 68"/>
              <p:cNvSpPr>
                <a:spLocks noChangeArrowheads="1"/>
              </p:cNvSpPr>
              <p:nvPr/>
            </p:nvSpPr>
            <p:spPr bwMode="auto">
              <a:xfrm>
                <a:off x="552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93" name="Group 69"/>
            <p:cNvGrpSpPr>
              <a:grpSpLocks/>
            </p:cNvGrpSpPr>
            <p:nvPr/>
          </p:nvGrpSpPr>
          <p:grpSpPr bwMode="auto">
            <a:xfrm>
              <a:off x="2085" y="3317"/>
              <a:ext cx="1127" cy="283"/>
              <a:chOff x="1205" y="1632"/>
              <a:chExt cx="653" cy="384"/>
            </a:xfrm>
          </p:grpSpPr>
          <p:sp>
            <p:nvSpPr>
              <p:cNvPr id="104500" name="Rectangle 70"/>
              <p:cNvSpPr>
                <a:spLocks noChangeArrowheads="1"/>
              </p:cNvSpPr>
              <p:nvPr/>
            </p:nvSpPr>
            <p:spPr bwMode="auto">
              <a:xfrm>
                <a:off x="1248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501" name="Rectangle 71"/>
              <p:cNvSpPr>
                <a:spLocks noChangeArrowheads="1"/>
              </p:cNvSpPr>
              <p:nvPr/>
            </p:nvSpPr>
            <p:spPr bwMode="auto">
              <a:xfrm>
                <a:off x="1205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94" name="Group 72"/>
            <p:cNvGrpSpPr>
              <a:grpSpLocks/>
            </p:cNvGrpSpPr>
            <p:nvPr/>
          </p:nvGrpSpPr>
          <p:grpSpPr bwMode="auto">
            <a:xfrm>
              <a:off x="3212" y="3317"/>
              <a:ext cx="1128" cy="283"/>
              <a:chOff x="1858" y="1632"/>
              <a:chExt cx="653" cy="384"/>
            </a:xfrm>
          </p:grpSpPr>
          <p:sp>
            <p:nvSpPr>
              <p:cNvPr id="104498" name="Rectangle 73"/>
              <p:cNvSpPr>
                <a:spLocks noChangeArrowheads="1"/>
              </p:cNvSpPr>
              <p:nvPr/>
            </p:nvSpPr>
            <p:spPr bwMode="auto">
              <a:xfrm>
                <a:off x="1901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169.5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499" name="Rectangle 74"/>
              <p:cNvSpPr>
                <a:spLocks noChangeArrowheads="1"/>
              </p:cNvSpPr>
              <p:nvPr/>
            </p:nvSpPr>
            <p:spPr bwMode="auto">
              <a:xfrm>
                <a:off x="1858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495" name="Group 75"/>
            <p:cNvGrpSpPr>
              <a:grpSpLocks/>
            </p:cNvGrpSpPr>
            <p:nvPr/>
          </p:nvGrpSpPr>
          <p:grpSpPr bwMode="auto">
            <a:xfrm>
              <a:off x="4340" y="3317"/>
              <a:ext cx="1127" cy="283"/>
              <a:chOff x="2511" y="1632"/>
              <a:chExt cx="653" cy="384"/>
            </a:xfrm>
          </p:grpSpPr>
          <p:sp>
            <p:nvSpPr>
              <p:cNvPr id="104496" name="Rectangle 76"/>
              <p:cNvSpPr>
                <a:spLocks noChangeArrowheads="1"/>
              </p:cNvSpPr>
              <p:nvPr/>
            </p:nvSpPr>
            <p:spPr bwMode="auto">
              <a:xfrm>
                <a:off x="2554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4497" name="Rectangle 77"/>
              <p:cNvSpPr>
                <a:spLocks noChangeArrowheads="1"/>
              </p:cNvSpPr>
              <p:nvPr/>
            </p:nvSpPr>
            <p:spPr bwMode="auto">
              <a:xfrm>
                <a:off x="2511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2667000" y="1219200"/>
            <a:ext cx="1676400" cy="1657350"/>
            <a:chOff x="1701" y="12621"/>
            <a:chExt cx="1995" cy="1880"/>
          </a:xfrm>
        </p:grpSpPr>
        <p:sp>
          <p:nvSpPr>
            <p:cNvPr id="104457" name="Rectangle 79"/>
            <p:cNvSpPr>
              <a:spLocks noChangeArrowheads="1"/>
            </p:cNvSpPr>
            <p:nvPr/>
          </p:nvSpPr>
          <p:spPr bwMode="auto">
            <a:xfrm>
              <a:off x="1701" y="12621"/>
              <a:ext cx="1995" cy="18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58" name="Oval 80"/>
            <p:cNvSpPr>
              <a:spLocks noChangeArrowheads="1"/>
            </p:cNvSpPr>
            <p:nvPr/>
          </p:nvSpPr>
          <p:spPr bwMode="auto">
            <a:xfrm>
              <a:off x="1806" y="1406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59" name="Oval 81"/>
            <p:cNvSpPr>
              <a:spLocks noChangeArrowheads="1"/>
            </p:cNvSpPr>
            <p:nvPr/>
          </p:nvSpPr>
          <p:spPr bwMode="auto">
            <a:xfrm>
              <a:off x="1806" y="1362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0" name="Oval 82"/>
            <p:cNvSpPr>
              <a:spLocks noChangeArrowheads="1"/>
            </p:cNvSpPr>
            <p:nvPr/>
          </p:nvSpPr>
          <p:spPr bwMode="auto">
            <a:xfrm>
              <a:off x="1806" y="1318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1" name="Oval 83"/>
            <p:cNvSpPr>
              <a:spLocks noChangeArrowheads="1"/>
            </p:cNvSpPr>
            <p:nvPr/>
          </p:nvSpPr>
          <p:spPr bwMode="auto">
            <a:xfrm>
              <a:off x="1821" y="1274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2" name="Oval 84"/>
            <p:cNvSpPr>
              <a:spLocks noChangeArrowheads="1"/>
            </p:cNvSpPr>
            <p:nvPr/>
          </p:nvSpPr>
          <p:spPr bwMode="auto">
            <a:xfrm>
              <a:off x="3221" y="1408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3" name="Oval 85"/>
            <p:cNvSpPr>
              <a:spLocks noChangeArrowheads="1"/>
            </p:cNvSpPr>
            <p:nvPr/>
          </p:nvSpPr>
          <p:spPr bwMode="auto">
            <a:xfrm>
              <a:off x="3221" y="1364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4" name="Oval 86"/>
            <p:cNvSpPr>
              <a:spLocks noChangeArrowheads="1"/>
            </p:cNvSpPr>
            <p:nvPr/>
          </p:nvSpPr>
          <p:spPr bwMode="auto">
            <a:xfrm>
              <a:off x="3221" y="1320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5" name="Oval 87"/>
            <p:cNvSpPr>
              <a:spLocks noChangeArrowheads="1"/>
            </p:cNvSpPr>
            <p:nvPr/>
          </p:nvSpPr>
          <p:spPr bwMode="auto">
            <a:xfrm>
              <a:off x="3236" y="1276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6" name="Oval 88"/>
            <p:cNvSpPr>
              <a:spLocks noChangeArrowheads="1"/>
            </p:cNvSpPr>
            <p:nvPr/>
          </p:nvSpPr>
          <p:spPr bwMode="auto">
            <a:xfrm>
              <a:off x="2281" y="1272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7" name="Oval 89"/>
            <p:cNvSpPr>
              <a:spLocks noChangeArrowheads="1"/>
            </p:cNvSpPr>
            <p:nvPr/>
          </p:nvSpPr>
          <p:spPr bwMode="auto">
            <a:xfrm>
              <a:off x="2721" y="12721"/>
              <a:ext cx="335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8" name="Line 90"/>
            <p:cNvSpPr>
              <a:spLocks noChangeShapeType="1"/>
            </p:cNvSpPr>
            <p:nvPr/>
          </p:nvSpPr>
          <p:spPr bwMode="auto">
            <a:xfrm>
              <a:off x="2341" y="13241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Line 91"/>
            <p:cNvSpPr>
              <a:spLocks noChangeShapeType="1"/>
            </p:cNvSpPr>
            <p:nvPr/>
          </p:nvSpPr>
          <p:spPr bwMode="auto">
            <a:xfrm>
              <a:off x="3001" y="13241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0" name="Line 92"/>
            <p:cNvSpPr>
              <a:spLocks noChangeShapeType="1"/>
            </p:cNvSpPr>
            <p:nvPr/>
          </p:nvSpPr>
          <p:spPr bwMode="auto">
            <a:xfrm>
              <a:off x="2321" y="13221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061" name="Text Box 93"/>
          <p:cNvSpPr txBox="1">
            <a:spLocks noChangeArrowheads="1"/>
          </p:cNvSpPr>
          <p:nvPr/>
        </p:nvSpPr>
        <p:spPr bwMode="auto">
          <a:xfrm>
            <a:off x="457200" y="1295400"/>
            <a:ext cx="175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</a:pPr>
            <a:r>
              <a:rPr kumimoji="0" lang="zh-CN" altLang="en-US" sz="2800" b="1"/>
              <a:t>模式</a:t>
            </a:r>
            <a:r>
              <a:rPr kumimoji="0" lang="en-US" altLang="zh-CN" sz="2800" b="1"/>
              <a:t>1: </a:t>
            </a:r>
          </a:p>
          <a:p>
            <a:pPr algn="just">
              <a:lnSpc>
                <a:spcPct val="115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正方形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边长</a:t>
            </a:r>
            <a:r>
              <a:rPr lang="en-US" altLang="zh-CN" sz="2800" b="1"/>
              <a:t>24cm </a:t>
            </a:r>
          </a:p>
        </p:txBody>
      </p:sp>
      <p:sp>
        <p:nvSpPr>
          <p:cNvPr id="104453" name="Text Box 94"/>
          <p:cNvSpPr txBox="1">
            <a:spLocks noChangeArrowheads="1"/>
          </p:cNvSpPr>
          <p:nvPr/>
        </p:nvSpPr>
        <p:spPr bwMode="auto">
          <a:xfrm>
            <a:off x="381000" y="4572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84063" name="Text Box 95"/>
          <p:cNvSpPr txBox="1">
            <a:spLocks noChangeArrowheads="1"/>
          </p:cNvSpPr>
          <p:nvPr/>
        </p:nvSpPr>
        <p:spPr bwMode="auto">
          <a:xfrm>
            <a:off x="2743200" y="457200"/>
            <a:ext cx="44958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计算各种模式下的余料损失 </a:t>
            </a:r>
          </a:p>
        </p:txBody>
      </p:sp>
      <p:sp>
        <p:nvSpPr>
          <p:cNvPr id="84064" name="Text Box 96"/>
          <p:cNvSpPr txBox="1">
            <a:spLocks noChangeArrowheads="1"/>
          </p:cNvSpPr>
          <p:nvPr/>
        </p:nvSpPr>
        <p:spPr bwMode="auto">
          <a:xfrm>
            <a:off x="4953000" y="1371600"/>
            <a:ext cx="37226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上、下底直径</a:t>
            </a:r>
            <a:r>
              <a:rPr lang="en-US" altLang="zh-CN" sz="2800" b="1" i="1"/>
              <a:t>d</a:t>
            </a:r>
            <a:r>
              <a:rPr lang="en-US" altLang="zh-CN" sz="2800" b="1"/>
              <a:t>=5cm</a:t>
            </a:r>
            <a:r>
              <a:rPr lang="zh-CN" altLang="en-US" sz="2800" b="1"/>
              <a:t>，罐身高</a:t>
            </a:r>
            <a:r>
              <a:rPr lang="en-US" altLang="zh-CN" sz="2800" b="1" i="1"/>
              <a:t>h</a:t>
            </a:r>
            <a:r>
              <a:rPr lang="en-US" altLang="zh-CN" sz="2800" b="1"/>
              <a:t>=10cm. </a:t>
            </a:r>
          </a:p>
        </p:txBody>
      </p:sp>
      <p:sp>
        <p:nvSpPr>
          <p:cNvPr id="84065" name="Text Box 97"/>
          <p:cNvSpPr txBox="1">
            <a:spLocks noChangeArrowheads="1"/>
          </p:cNvSpPr>
          <p:nvPr/>
        </p:nvSpPr>
        <p:spPr bwMode="auto">
          <a:xfrm>
            <a:off x="914400" y="2997200"/>
            <a:ext cx="7467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b="1"/>
              <a:t>模式</a:t>
            </a:r>
            <a:r>
              <a:rPr kumimoji="0" lang="en-US" altLang="zh-CN" sz="2800" b="1"/>
              <a:t>1 </a:t>
            </a:r>
            <a:r>
              <a:rPr lang="zh-CN" altLang="en-US" sz="2800" b="1"/>
              <a:t>余料损失</a:t>
            </a:r>
            <a:r>
              <a:rPr lang="en-US" altLang="zh-CN" sz="2800" b="1"/>
              <a:t>:  24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-10</a:t>
            </a:r>
            <a:r>
              <a:rPr lang="en-US" altLang="zh-CN" sz="2800" b="1">
                <a:sym typeface="Symbol" panose="05050102010706020507" pitchFamily="18" charset="2"/>
              </a:rPr>
              <a:t>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/4 </a:t>
            </a:r>
            <a:r>
              <a:rPr lang="en-US" altLang="zh-CN" sz="2800" b="1" i="1">
                <a:sym typeface="Symbol" panose="05050102010706020507" pitchFamily="18" charset="2"/>
              </a:rPr>
              <a:t>- </a:t>
            </a:r>
            <a:r>
              <a:rPr lang="en-US" altLang="zh-CN" sz="2800" b="1">
                <a:sym typeface="Symbol" panose="05050102010706020507" pitchFamily="18" charset="2"/>
              </a:rPr>
              <a:t></a:t>
            </a:r>
            <a:r>
              <a:rPr lang="en-US" altLang="zh-CN" sz="2800" b="1" i="1">
                <a:sym typeface="Symbol" panose="05050102010706020507" pitchFamily="18" charset="2"/>
              </a:rPr>
              <a:t>dh</a:t>
            </a:r>
            <a:r>
              <a:rPr lang="en-US" altLang="zh-CN" sz="2800" b="1">
                <a:sym typeface="Symbol" panose="05050102010706020507" pitchFamily="18" charset="2"/>
              </a:rPr>
              <a:t>=222.6 </a:t>
            </a:r>
            <a:r>
              <a:rPr lang="en-US" altLang="zh-CN" sz="2800" b="1"/>
              <a:t>cm</a:t>
            </a:r>
            <a:r>
              <a:rPr lang="en-US" altLang="zh-CN" sz="2800" b="1" baseline="30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58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61" grpId="0" animBg="1" autoUpdateAnimBg="0"/>
      <p:bldP spid="84063" grpId="0"/>
      <p:bldP spid="84064" grpId="0" animBg="1" autoUpdateAnimBg="0"/>
      <p:bldP spid="8406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629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/>
              <a:t>易拉罐利润扣除原料余料损失后的净利润最大</a:t>
            </a:r>
            <a:r>
              <a:rPr lang="en-US" altLang="zh-CN" sz="2800" b="1"/>
              <a:t>.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81000" y="2286000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约束：</a:t>
            </a:r>
            <a:r>
              <a:rPr lang="zh-CN" altLang="en-US" sz="2800" b="1"/>
              <a:t>每周工作时间不超过</a:t>
            </a:r>
            <a:r>
              <a:rPr lang="en-US" altLang="zh-CN" sz="2800" b="1"/>
              <a:t>40h</a:t>
            </a:r>
            <a:r>
              <a:rPr lang="zh-CN" altLang="en-US" sz="2800" b="1"/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       原料数量：</a:t>
            </a:r>
            <a:r>
              <a:rPr lang="zh-CN" altLang="en-US" sz="2800" b="1">
                <a:latin typeface="宋体" panose="02010600030101010101" pitchFamily="2" charset="-122"/>
              </a:rPr>
              <a:t>规格</a:t>
            </a:r>
            <a:r>
              <a:rPr lang="en-US" altLang="zh-CN" sz="2800" b="1"/>
              <a:t>1</a:t>
            </a:r>
            <a:r>
              <a:rPr lang="zh-CN" altLang="en-US" sz="2800" b="1"/>
              <a:t>（模式</a:t>
            </a:r>
            <a:r>
              <a:rPr lang="en-US" altLang="zh-CN" sz="2800" b="1"/>
              <a:t>1 ~3</a:t>
            </a:r>
            <a:r>
              <a:rPr lang="zh-CN" altLang="en-US" sz="2800" b="1"/>
              <a:t>）</a:t>
            </a:r>
            <a:r>
              <a:rPr lang="en-US" altLang="zh-CN" sz="2800" b="1"/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万张，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            规格</a:t>
            </a:r>
            <a:r>
              <a:rPr lang="en-US" altLang="zh-CN" sz="2800" b="1"/>
              <a:t>2</a:t>
            </a:r>
            <a:r>
              <a:rPr lang="zh-CN" altLang="en-US" sz="2800" b="1"/>
              <a:t>（模式</a:t>
            </a: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万张；</a:t>
            </a:r>
            <a:endParaRPr lang="zh-CN" altLang="en-US" sz="2800" b="1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       罐身和底、盖的配套组装 </a:t>
            </a:r>
            <a:r>
              <a:rPr lang="en-US" altLang="zh-CN" sz="2800" b="1"/>
              <a:t>.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905000" y="16764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注意：不能装配的罐身、上下底也是余料</a:t>
            </a:r>
            <a:r>
              <a:rPr lang="en-US" altLang="zh-CN" sz="2800" b="1"/>
              <a:t>.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9144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057400" y="4495800"/>
            <a:ext cx="69072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30000"/>
              <a:t>i 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按照第</a:t>
            </a:r>
            <a:r>
              <a:rPr lang="en-US" altLang="zh-CN" sz="2800" b="1" i="1"/>
              <a:t>i </a:t>
            </a:r>
            <a:r>
              <a:rPr lang="zh-CN" altLang="en-US" sz="2800" b="1">
                <a:latin typeface="宋体" panose="02010600030101010101" pitchFamily="2" charset="-122"/>
              </a:rPr>
              <a:t>种模式的生产张数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/>
              <a:t>i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/>
              <a:t>1,2,3,4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30000"/>
              <a:t>1 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一周生产的易拉罐个数；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30000"/>
              <a:t>2</a:t>
            </a:r>
            <a:r>
              <a:rPr lang="en-US" altLang="zh-CN" sz="2800" b="1" i="1" baseline="-30000"/>
              <a:t> 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不配套的罐身个数；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30000"/>
              <a:t>3 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不配套的底、盖个数</a:t>
            </a:r>
            <a:r>
              <a:rPr lang="en-US" altLang="zh-CN" sz="2800" b="1">
                <a:latin typeface="宋体" panose="02010600030101010101" pitchFamily="2" charset="-122"/>
              </a:rPr>
              <a:t>.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76200" y="44958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</p:spTree>
    <p:extLst>
      <p:ext uri="{BB962C8B-B14F-4D97-AF65-F5344CB8AC3E}">
        <p14:creationId xmlns:p14="http://schemas.microsoft.com/office/powerpoint/2010/main" val="40383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849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10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10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0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1000"/>
                                        <p:tgtEl>
                                          <p:spTgt spid="849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1000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1000"/>
                                        <p:tgtEl>
                                          <p:spTgt spid="8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1000"/>
                                        <p:tgtEl>
                                          <p:spTgt spid="8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84996" grpId="0" build="p" animBg="1" autoUpdateAnimBg="0"/>
      <p:bldP spid="84997" grpId="0" animBg="1" autoUpdateAnimBg="0"/>
      <p:bldP spid="84998" grpId="0" animBg="1" autoUpdateAnimBg="0"/>
      <p:bldP spid="84999" grpId="0" build="p" animBg="1" autoUpdateAnimBg="0"/>
      <p:bldP spid="8500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4048125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28600" y="5343525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r>
              <a:rPr lang="zh-CN" altLang="en-US" sz="2800"/>
              <a:t> 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905000" y="3943350"/>
          <a:ext cx="7010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933700" imgH="457200" progId="Equation.3">
                  <p:embed/>
                </p:oleObj>
              </mc:Choice>
              <mc:Fallback>
                <p:oleObj name="公式" r:id="rId3" imgW="293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43350"/>
                        <a:ext cx="7010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371600" y="5191125"/>
            <a:ext cx="1676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时间约束 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3200400" y="5191125"/>
          <a:ext cx="3962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92300" imgH="228600" progId="Equation.3">
                  <p:embed/>
                </p:oleObj>
              </mc:Choice>
              <mc:Fallback>
                <p:oleObj name="Equation" r:id="rId5" imgW="1892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91125"/>
                        <a:ext cx="3962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371600" y="5891213"/>
            <a:ext cx="16764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原料约束 </a:t>
            </a:r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3305175" y="5953125"/>
          <a:ext cx="2913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70000" imgH="228600" progId="Equation.3">
                  <p:embed/>
                </p:oleObj>
              </mc:Choice>
              <mc:Fallback>
                <p:oleObj name="Equation" r:id="rId7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5953125"/>
                        <a:ext cx="29130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6477000" y="5910263"/>
          <a:ext cx="1676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9" imgW="736280" imgH="215806" progId="Equation.3">
                  <p:embed/>
                </p:oleObj>
              </mc:Choice>
              <mc:Fallback>
                <p:oleObj r:id="rId9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910263"/>
                        <a:ext cx="1676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533525"/>
            <a:ext cx="3500438" cy="2209800"/>
            <a:chOff x="1610" y="1056"/>
            <a:chExt cx="2205" cy="1392"/>
          </a:xfrm>
        </p:grpSpPr>
        <p:grpSp>
          <p:nvGrpSpPr>
            <p:cNvPr id="106512" name="Group 11"/>
            <p:cNvGrpSpPr>
              <a:grpSpLocks/>
            </p:cNvGrpSpPr>
            <p:nvPr/>
          </p:nvGrpSpPr>
          <p:grpSpPr bwMode="auto">
            <a:xfrm>
              <a:off x="1610" y="1056"/>
              <a:ext cx="838" cy="286"/>
              <a:chOff x="1205" y="0"/>
              <a:chExt cx="653" cy="480"/>
            </a:xfrm>
          </p:grpSpPr>
          <p:sp>
            <p:nvSpPr>
              <p:cNvPr id="106555" name="Rectangle 12"/>
              <p:cNvSpPr>
                <a:spLocks noChangeArrowheads="1"/>
              </p:cNvSpPr>
              <p:nvPr/>
            </p:nvSpPr>
            <p:spPr bwMode="auto">
              <a:xfrm>
                <a:off x="1248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产量</a:t>
                </a:r>
              </a:p>
              <a:p>
                <a:pPr algn="ctr" eaLnBrk="1" hangingPunct="1"/>
                <a:endParaRPr lang="zh-CN" altLang="en-US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56" name="Rectangle 13"/>
              <p:cNvSpPr>
                <a:spLocks noChangeArrowheads="1"/>
              </p:cNvSpPr>
              <p:nvPr/>
            </p:nvSpPr>
            <p:spPr bwMode="auto">
              <a:xfrm>
                <a:off x="1205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3" name="Group 14"/>
            <p:cNvGrpSpPr>
              <a:grpSpLocks/>
            </p:cNvGrpSpPr>
            <p:nvPr/>
          </p:nvGrpSpPr>
          <p:grpSpPr bwMode="auto">
            <a:xfrm>
              <a:off x="2448" y="1056"/>
              <a:ext cx="719" cy="286"/>
              <a:chOff x="1858" y="0"/>
              <a:chExt cx="653" cy="480"/>
            </a:xfrm>
          </p:grpSpPr>
          <p:sp>
            <p:nvSpPr>
              <p:cNvPr id="106553" name="Rectangle 15"/>
              <p:cNvSpPr>
                <a:spLocks noChangeArrowheads="1"/>
              </p:cNvSpPr>
              <p:nvPr/>
            </p:nvSpPr>
            <p:spPr bwMode="auto">
              <a:xfrm>
                <a:off x="1901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余料</a:t>
                </a:r>
              </a:p>
              <a:p>
                <a:pPr algn="ctr"/>
                <a:endParaRPr lang="zh-CN" altLang="en-US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54" name="Rectangle 16"/>
              <p:cNvSpPr>
                <a:spLocks noChangeArrowheads="1"/>
              </p:cNvSpPr>
              <p:nvPr/>
            </p:nvSpPr>
            <p:spPr bwMode="auto">
              <a:xfrm>
                <a:off x="1858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4" name="Group 17"/>
            <p:cNvGrpSpPr>
              <a:grpSpLocks/>
            </p:cNvGrpSpPr>
            <p:nvPr/>
          </p:nvGrpSpPr>
          <p:grpSpPr bwMode="auto">
            <a:xfrm>
              <a:off x="3168" y="1056"/>
              <a:ext cx="647" cy="286"/>
              <a:chOff x="2511" y="0"/>
              <a:chExt cx="653" cy="480"/>
            </a:xfrm>
          </p:grpSpPr>
          <p:sp>
            <p:nvSpPr>
              <p:cNvPr id="106551" name="Rectangle 18"/>
              <p:cNvSpPr>
                <a:spLocks noChangeArrowheads="1"/>
              </p:cNvSpPr>
              <p:nvPr/>
            </p:nvSpPr>
            <p:spPr bwMode="auto">
              <a:xfrm>
                <a:off x="2554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时间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52" name="Rectangle 19"/>
              <p:cNvSpPr>
                <a:spLocks noChangeArrowheads="1"/>
              </p:cNvSpPr>
              <p:nvPr/>
            </p:nvSpPr>
            <p:spPr bwMode="auto">
              <a:xfrm>
                <a:off x="2511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5" name="Group 20"/>
            <p:cNvGrpSpPr>
              <a:grpSpLocks/>
            </p:cNvGrpSpPr>
            <p:nvPr/>
          </p:nvGrpSpPr>
          <p:grpSpPr bwMode="auto">
            <a:xfrm>
              <a:off x="1610" y="1317"/>
              <a:ext cx="838" cy="283"/>
              <a:chOff x="1205" y="480"/>
              <a:chExt cx="653" cy="384"/>
            </a:xfrm>
          </p:grpSpPr>
          <p:sp>
            <p:nvSpPr>
              <p:cNvPr id="106549" name="Rectangle 21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50" name="Rectangle 22"/>
              <p:cNvSpPr>
                <a:spLocks noChangeArrowheads="1"/>
              </p:cNvSpPr>
              <p:nvPr/>
            </p:nvSpPr>
            <p:spPr bwMode="auto">
              <a:xfrm>
                <a:off x="1205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6" name="Group 23"/>
            <p:cNvGrpSpPr>
              <a:grpSpLocks/>
            </p:cNvGrpSpPr>
            <p:nvPr/>
          </p:nvGrpSpPr>
          <p:grpSpPr bwMode="auto">
            <a:xfrm>
              <a:off x="2448" y="1317"/>
              <a:ext cx="719" cy="283"/>
              <a:chOff x="1858" y="480"/>
              <a:chExt cx="653" cy="384"/>
            </a:xfrm>
          </p:grpSpPr>
          <p:sp>
            <p:nvSpPr>
              <p:cNvPr id="106547" name="Rectangle 24"/>
              <p:cNvSpPr>
                <a:spLocks noChangeArrowheads="1"/>
              </p:cNvSpPr>
              <p:nvPr/>
            </p:nvSpPr>
            <p:spPr bwMode="auto">
              <a:xfrm>
                <a:off x="1901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222.6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48" name="Rectangle 25"/>
              <p:cNvSpPr>
                <a:spLocks noChangeArrowheads="1"/>
              </p:cNvSpPr>
              <p:nvPr/>
            </p:nvSpPr>
            <p:spPr bwMode="auto">
              <a:xfrm>
                <a:off x="1858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7" name="Group 26"/>
            <p:cNvGrpSpPr>
              <a:grpSpLocks/>
            </p:cNvGrpSpPr>
            <p:nvPr/>
          </p:nvGrpSpPr>
          <p:grpSpPr bwMode="auto">
            <a:xfrm>
              <a:off x="3168" y="1317"/>
              <a:ext cx="647" cy="283"/>
              <a:chOff x="2511" y="480"/>
              <a:chExt cx="653" cy="384"/>
            </a:xfrm>
          </p:grpSpPr>
          <p:sp>
            <p:nvSpPr>
              <p:cNvPr id="106545" name="Rectangle 27"/>
              <p:cNvSpPr>
                <a:spLocks noChangeArrowheads="1"/>
              </p:cNvSpPr>
              <p:nvPr/>
            </p:nvSpPr>
            <p:spPr bwMode="auto">
              <a:xfrm>
                <a:off x="2554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46" name="Rectangle 28"/>
              <p:cNvSpPr>
                <a:spLocks noChangeArrowheads="1"/>
              </p:cNvSpPr>
              <p:nvPr/>
            </p:nvSpPr>
            <p:spPr bwMode="auto">
              <a:xfrm>
                <a:off x="2511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8" name="Group 29"/>
            <p:cNvGrpSpPr>
              <a:grpSpLocks/>
            </p:cNvGrpSpPr>
            <p:nvPr/>
          </p:nvGrpSpPr>
          <p:grpSpPr bwMode="auto">
            <a:xfrm>
              <a:off x="1610" y="1600"/>
              <a:ext cx="838" cy="283"/>
              <a:chOff x="1205" y="864"/>
              <a:chExt cx="653" cy="384"/>
            </a:xfrm>
          </p:grpSpPr>
          <p:sp>
            <p:nvSpPr>
              <p:cNvPr id="106543" name="Rectangle 30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  <a:p>
                <a:pPr algn="ctr" eaLnBrk="1" hangingPunct="1"/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44" name="Rectangle 31"/>
              <p:cNvSpPr>
                <a:spLocks noChangeArrowheads="1"/>
              </p:cNvSpPr>
              <p:nvPr/>
            </p:nvSpPr>
            <p:spPr bwMode="auto">
              <a:xfrm>
                <a:off x="1205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19" name="Group 32"/>
            <p:cNvGrpSpPr>
              <a:grpSpLocks/>
            </p:cNvGrpSpPr>
            <p:nvPr/>
          </p:nvGrpSpPr>
          <p:grpSpPr bwMode="auto">
            <a:xfrm>
              <a:off x="2448" y="1600"/>
              <a:ext cx="719" cy="283"/>
              <a:chOff x="1858" y="864"/>
              <a:chExt cx="653" cy="384"/>
            </a:xfrm>
          </p:grpSpPr>
          <p:sp>
            <p:nvSpPr>
              <p:cNvPr id="106541" name="Rectangle 33"/>
              <p:cNvSpPr>
                <a:spLocks noChangeArrowheads="1"/>
              </p:cNvSpPr>
              <p:nvPr/>
            </p:nvSpPr>
            <p:spPr bwMode="auto">
              <a:xfrm>
                <a:off x="1901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183.3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42" name="Rectangle 34"/>
              <p:cNvSpPr>
                <a:spLocks noChangeArrowheads="1"/>
              </p:cNvSpPr>
              <p:nvPr/>
            </p:nvSpPr>
            <p:spPr bwMode="auto">
              <a:xfrm>
                <a:off x="1858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0" name="Group 35"/>
            <p:cNvGrpSpPr>
              <a:grpSpLocks/>
            </p:cNvGrpSpPr>
            <p:nvPr/>
          </p:nvGrpSpPr>
          <p:grpSpPr bwMode="auto">
            <a:xfrm>
              <a:off x="3168" y="1600"/>
              <a:ext cx="647" cy="283"/>
              <a:chOff x="2511" y="864"/>
              <a:chExt cx="653" cy="384"/>
            </a:xfrm>
          </p:grpSpPr>
          <p:sp>
            <p:nvSpPr>
              <p:cNvPr id="106539" name="Rectangle 36"/>
              <p:cNvSpPr>
                <a:spLocks noChangeArrowheads="1"/>
              </p:cNvSpPr>
              <p:nvPr/>
            </p:nvSpPr>
            <p:spPr bwMode="auto">
              <a:xfrm>
                <a:off x="2554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40" name="Rectangle 37"/>
              <p:cNvSpPr>
                <a:spLocks noChangeArrowheads="1"/>
              </p:cNvSpPr>
              <p:nvPr/>
            </p:nvSpPr>
            <p:spPr bwMode="auto">
              <a:xfrm>
                <a:off x="2511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1" name="Group 38"/>
            <p:cNvGrpSpPr>
              <a:grpSpLocks/>
            </p:cNvGrpSpPr>
            <p:nvPr/>
          </p:nvGrpSpPr>
          <p:grpSpPr bwMode="auto">
            <a:xfrm>
              <a:off x="1610" y="1883"/>
              <a:ext cx="838" cy="282"/>
              <a:chOff x="1205" y="1248"/>
              <a:chExt cx="653" cy="384"/>
            </a:xfrm>
          </p:grpSpPr>
          <p:sp>
            <p:nvSpPr>
              <p:cNvPr id="106537" name="Rectangle 39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  <a:p>
                <a:pPr algn="ctr" eaLnBrk="1" hangingPunct="1"/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38" name="Rectangle 40"/>
              <p:cNvSpPr>
                <a:spLocks noChangeArrowheads="1"/>
              </p:cNvSpPr>
              <p:nvPr/>
            </p:nvSpPr>
            <p:spPr bwMode="auto">
              <a:xfrm>
                <a:off x="1205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2" name="Group 41"/>
            <p:cNvGrpSpPr>
              <a:grpSpLocks/>
            </p:cNvGrpSpPr>
            <p:nvPr/>
          </p:nvGrpSpPr>
          <p:grpSpPr bwMode="auto">
            <a:xfrm>
              <a:off x="2448" y="1883"/>
              <a:ext cx="719" cy="282"/>
              <a:chOff x="1858" y="1248"/>
              <a:chExt cx="653" cy="384"/>
            </a:xfrm>
          </p:grpSpPr>
          <p:sp>
            <p:nvSpPr>
              <p:cNvPr id="106535" name="Rectangle 42"/>
              <p:cNvSpPr>
                <a:spLocks noChangeArrowheads="1"/>
              </p:cNvSpPr>
              <p:nvPr/>
            </p:nvSpPr>
            <p:spPr bwMode="auto">
              <a:xfrm>
                <a:off x="1901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261.8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36" name="Rectangle 43"/>
              <p:cNvSpPr>
                <a:spLocks noChangeArrowheads="1"/>
              </p:cNvSpPr>
              <p:nvPr/>
            </p:nvSpPr>
            <p:spPr bwMode="auto">
              <a:xfrm>
                <a:off x="1858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3" name="Group 44"/>
            <p:cNvGrpSpPr>
              <a:grpSpLocks/>
            </p:cNvGrpSpPr>
            <p:nvPr/>
          </p:nvGrpSpPr>
          <p:grpSpPr bwMode="auto">
            <a:xfrm>
              <a:off x="3168" y="1883"/>
              <a:ext cx="647" cy="282"/>
              <a:chOff x="2511" y="1248"/>
              <a:chExt cx="653" cy="384"/>
            </a:xfrm>
          </p:grpSpPr>
          <p:sp>
            <p:nvSpPr>
              <p:cNvPr id="106533" name="Rectangle 45"/>
              <p:cNvSpPr>
                <a:spLocks noChangeArrowheads="1"/>
              </p:cNvSpPr>
              <p:nvPr/>
            </p:nvSpPr>
            <p:spPr bwMode="auto">
              <a:xfrm>
                <a:off x="2554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34" name="Rectangle 46"/>
              <p:cNvSpPr>
                <a:spLocks noChangeArrowheads="1"/>
              </p:cNvSpPr>
              <p:nvPr/>
            </p:nvSpPr>
            <p:spPr bwMode="auto">
              <a:xfrm>
                <a:off x="2511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4" name="Group 47"/>
            <p:cNvGrpSpPr>
              <a:grpSpLocks/>
            </p:cNvGrpSpPr>
            <p:nvPr/>
          </p:nvGrpSpPr>
          <p:grpSpPr bwMode="auto">
            <a:xfrm>
              <a:off x="1610" y="2165"/>
              <a:ext cx="838" cy="283"/>
              <a:chOff x="1205" y="1632"/>
              <a:chExt cx="653" cy="384"/>
            </a:xfrm>
          </p:grpSpPr>
          <p:sp>
            <p:nvSpPr>
              <p:cNvPr id="106531" name="Rectangle 48"/>
              <p:cNvSpPr>
                <a:spLocks noChangeArrowheads="1"/>
              </p:cNvSpPr>
              <p:nvPr/>
            </p:nvSpPr>
            <p:spPr bwMode="auto">
              <a:xfrm>
                <a:off x="1248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  <a:p>
                <a:pPr algn="ctr" eaLnBrk="1" hangingPunct="1"/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32" name="Rectangle 49"/>
              <p:cNvSpPr>
                <a:spLocks noChangeArrowheads="1"/>
              </p:cNvSpPr>
              <p:nvPr/>
            </p:nvSpPr>
            <p:spPr bwMode="auto">
              <a:xfrm>
                <a:off x="1205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5" name="Group 50"/>
            <p:cNvGrpSpPr>
              <a:grpSpLocks/>
            </p:cNvGrpSpPr>
            <p:nvPr/>
          </p:nvGrpSpPr>
          <p:grpSpPr bwMode="auto">
            <a:xfrm>
              <a:off x="2448" y="2165"/>
              <a:ext cx="719" cy="283"/>
              <a:chOff x="1858" y="1632"/>
              <a:chExt cx="653" cy="384"/>
            </a:xfrm>
          </p:grpSpPr>
          <p:sp>
            <p:nvSpPr>
              <p:cNvPr id="106529" name="Rectangle 51"/>
              <p:cNvSpPr>
                <a:spLocks noChangeArrowheads="1"/>
              </p:cNvSpPr>
              <p:nvPr/>
            </p:nvSpPr>
            <p:spPr bwMode="auto">
              <a:xfrm>
                <a:off x="1901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169.5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30" name="Rectangle 52"/>
              <p:cNvSpPr>
                <a:spLocks noChangeArrowheads="1"/>
              </p:cNvSpPr>
              <p:nvPr/>
            </p:nvSpPr>
            <p:spPr bwMode="auto">
              <a:xfrm>
                <a:off x="1858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6526" name="Group 53"/>
            <p:cNvGrpSpPr>
              <a:grpSpLocks/>
            </p:cNvGrpSpPr>
            <p:nvPr/>
          </p:nvGrpSpPr>
          <p:grpSpPr bwMode="auto">
            <a:xfrm>
              <a:off x="3168" y="2165"/>
              <a:ext cx="647" cy="283"/>
              <a:chOff x="2511" y="1632"/>
              <a:chExt cx="653" cy="384"/>
            </a:xfrm>
          </p:grpSpPr>
          <p:sp>
            <p:nvSpPr>
              <p:cNvPr id="106527" name="Rectangle 54"/>
              <p:cNvSpPr>
                <a:spLocks noChangeArrowheads="1"/>
              </p:cNvSpPr>
              <p:nvPr/>
            </p:nvSpPr>
            <p:spPr bwMode="auto">
              <a:xfrm>
                <a:off x="2554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6528" name="Rectangle 55"/>
              <p:cNvSpPr>
                <a:spLocks noChangeArrowheads="1"/>
              </p:cNvSpPr>
              <p:nvPr/>
            </p:nvSpPr>
            <p:spPr bwMode="auto">
              <a:xfrm>
                <a:off x="2511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06507" name="Text Box 56"/>
          <p:cNvSpPr txBox="1">
            <a:spLocks noChangeArrowheads="1"/>
          </p:cNvSpPr>
          <p:nvPr/>
        </p:nvSpPr>
        <p:spPr bwMode="auto">
          <a:xfrm>
            <a:off x="381000" y="542925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86073" name="Text Box 57"/>
          <p:cNvSpPr txBox="1">
            <a:spLocks noChangeArrowheads="1"/>
          </p:cNvSpPr>
          <p:nvPr/>
        </p:nvSpPr>
        <p:spPr bwMode="auto">
          <a:xfrm>
            <a:off x="2590800" y="457200"/>
            <a:ext cx="61499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 dirty="0"/>
              <a:t>y</a:t>
            </a:r>
            <a:r>
              <a:rPr lang="en-US" altLang="zh-CN" sz="2800" b="1" baseline="-30000" dirty="0"/>
              <a:t>1 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易拉罐个数；</a:t>
            </a:r>
            <a:r>
              <a:rPr lang="en-US" altLang="zh-CN" sz="2800" b="1" i="1" dirty="0"/>
              <a:t>y</a:t>
            </a:r>
            <a:r>
              <a:rPr lang="en-US" altLang="zh-CN" sz="2800" b="1" baseline="-30000" dirty="0"/>
              <a:t>2</a:t>
            </a:r>
            <a:r>
              <a:rPr lang="en-US" altLang="zh-CN" sz="2800" b="1" i="1" baseline="-30000" dirty="0"/>
              <a:t> 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不配套的罐身；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 dirty="0"/>
              <a:t>y</a:t>
            </a:r>
            <a:r>
              <a:rPr lang="en-US" altLang="zh-CN" sz="2800" b="1" baseline="-30000" dirty="0"/>
              <a:t>3</a:t>
            </a:r>
            <a:r>
              <a:rPr lang="en-US" altLang="zh-CN" sz="2800" b="1" i="1" baseline="-30000" dirty="0"/>
              <a:t> 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不配套的底、盖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86074" name="Text Box 58"/>
          <p:cNvSpPr txBox="1">
            <a:spLocks noChangeArrowheads="1"/>
          </p:cNvSpPr>
          <p:nvPr/>
        </p:nvSpPr>
        <p:spPr bwMode="auto">
          <a:xfrm>
            <a:off x="4267200" y="1457325"/>
            <a:ext cx="403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每只易拉罐利润</a:t>
            </a:r>
            <a:r>
              <a:rPr lang="en-US" altLang="zh-CN" sz="2800" b="1" dirty="0"/>
              <a:t>0.10</a:t>
            </a:r>
            <a:r>
              <a:rPr lang="zh-CN" altLang="en-US" sz="2800" b="1" dirty="0"/>
              <a:t>元，余料损失</a:t>
            </a:r>
            <a:r>
              <a:rPr lang="en-US" altLang="zh-CN" sz="2800" b="1" dirty="0"/>
              <a:t>0.001</a:t>
            </a:r>
            <a:r>
              <a:rPr lang="zh-CN" altLang="en-US" sz="2800" b="1" dirty="0"/>
              <a:t>元 </a:t>
            </a:r>
            <a:r>
              <a:rPr lang="en-US" altLang="zh-CN" sz="2800" b="1" dirty="0"/>
              <a:t>/ cm</a:t>
            </a:r>
            <a:r>
              <a:rPr lang="en-US" altLang="zh-CN" sz="2800" b="1" baseline="30000" dirty="0"/>
              <a:t>2</a:t>
            </a:r>
          </a:p>
        </p:txBody>
      </p:sp>
      <p:sp>
        <p:nvSpPr>
          <p:cNvPr id="86075" name="Text Box 59"/>
          <p:cNvSpPr txBox="1">
            <a:spLocks noChangeArrowheads="1"/>
          </p:cNvSpPr>
          <p:nvPr/>
        </p:nvSpPr>
        <p:spPr bwMode="auto">
          <a:xfrm>
            <a:off x="4267200" y="2676525"/>
            <a:ext cx="403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罐身</a:t>
            </a:r>
            <a:r>
              <a:rPr lang="zh-CN" altLang="en-US" sz="2800" b="1"/>
              <a:t>面积</a:t>
            </a:r>
            <a:r>
              <a:rPr lang="zh-CN" altLang="en-US" sz="2800" b="1">
                <a:sym typeface="Symbol" panose="05050102010706020507" pitchFamily="18" charset="2"/>
              </a:rPr>
              <a:t></a:t>
            </a:r>
            <a:r>
              <a:rPr lang="en-US" altLang="zh-CN" sz="2800" b="1" i="1">
                <a:sym typeface="Symbol" panose="05050102010706020507" pitchFamily="18" charset="2"/>
              </a:rPr>
              <a:t>dh=</a:t>
            </a:r>
            <a:r>
              <a:rPr lang="en-US" altLang="zh-CN" sz="2800" b="1">
                <a:sym typeface="Symbol" panose="05050102010706020507" pitchFamily="18" charset="2"/>
              </a:rPr>
              <a:t>157.1 </a:t>
            </a:r>
            <a:r>
              <a:rPr lang="en-US" altLang="zh-CN" sz="2800" b="1"/>
              <a:t>cm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底盖</a:t>
            </a:r>
            <a:r>
              <a:rPr lang="zh-CN" altLang="en-US" sz="2800" b="1"/>
              <a:t>面积</a:t>
            </a:r>
            <a:r>
              <a:rPr lang="zh-CN" altLang="en-US" sz="2800" b="1">
                <a:sym typeface="Symbol" panose="05050102010706020507" pitchFamily="18" charset="2"/>
              </a:rPr>
              <a:t>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/4=19.6 </a:t>
            </a:r>
            <a:r>
              <a:rPr lang="en-US" altLang="zh-CN" sz="2800" b="1"/>
              <a:t>cm</a:t>
            </a:r>
            <a:r>
              <a:rPr lang="en-US" altLang="zh-CN" sz="2800" b="1" baseline="30000"/>
              <a:t>2</a:t>
            </a:r>
          </a:p>
        </p:txBody>
      </p:sp>
      <p:sp>
        <p:nvSpPr>
          <p:cNvPr id="86076" name="Text Box 60"/>
          <p:cNvSpPr txBox="1">
            <a:spLocks noChangeArrowheads="1"/>
          </p:cNvSpPr>
          <p:nvPr/>
        </p:nvSpPr>
        <p:spPr bwMode="auto">
          <a:xfrm>
            <a:off x="7315200" y="51911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(40h)</a:t>
            </a:r>
          </a:p>
        </p:txBody>
      </p:sp>
    </p:spTree>
    <p:extLst>
      <p:ext uri="{BB962C8B-B14F-4D97-AF65-F5344CB8AC3E}">
        <p14:creationId xmlns:p14="http://schemas.microsoft.com/office/powerpoint/2010/main" val="15527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10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 autoUpdateAnimBg="0"/>
      <p:bldP spid="86019" grpId="0" animBg="1" autoUpdateAnimBg="0"/>
      <p:bldP spid="86021" grpId="0" animBg="1" autoUpdateAnimBg="0"/>
      <p:bldP spid="86023" grpId="0" animBg="1" autoUpdateAnimBg="0"/>
      <p:bldP spid="86073" grpId="0" animBg="1" autoUpdateAnimBg="0"/>
      <p:bldP spid="86074" grpId="0" animBg="1" autoUpdateAnimBg="0"/>
      <p:bldP spid="86075" grpId="0" animBg="1" autoUpdateAnimBg="0"/>
      <p:bldP spid="860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09600" y="406400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r>
              <a:rPr lang="zh-CN" altLang="en-US" sz="2800"/>
              <a:t>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191000" y="1549400"/>
            <a:ext cx="1676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配套约束 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14400" y="3911600"/>
          <a:ext cx="7696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3416300" imgH="228600" progId="Equation.3">
                  <p:embed/>
                </p:oleObj>
              </mc:Choice>
              <mc:Fallback>
                <p:oleObj r:id="rId3" imgW="341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11600"/>
                        <a:ext cx="7696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3886200" y="2159000"/>
          <a:ext cx="3276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511300" imgH="215900" progId="Equation.3">
                  <p:embed/>
                </p:oleObj>
              </mc:Choice>
              <mc:Fallback>
                <p:oleObj r:id="rId5" imgW="151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59000"/>
                        <a:ext cx="3276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886200" y="2768600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2146300" imgH="228600" progId="Equation.3">
                  <p:embed/>
                </p:oleObj>
              </mc:Choice>
              <mc:Fallback>
                <p:oleObj r:id="rId7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68600"/>
                        <a:ext cx="487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597400"/>
            <a:ext cx="8077200" cy="508000"/>
            <a:chOff x="288" y="3024"/>
            <a:chExt cx="5088" cy="320"/>
          </a:xfrm>
        </p:grpSpPr>
        <p:graphicFrame>
          <p:nvGraphicFramePr>
            <p:cNvPr id="107576" name="Object 8"/>
            <p:cNvGraphicFramePr>
              <a:graphicFrameLocks noChangeAspect="1"/>
            </p:cNvGraphicFramePr>
            <p:nvPr/>
          </p:nvGraphicFramePr>
          <p:xfrm>
            <a:off x="642" y="3024"/>
            <a:ext cx="169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1180588" imgH="215806" progId="Equation.3">
                    <p:embed/>
                  </p:oleObj>
                </mc:Choice>
                <mc:Fallback>
                  <p:oleObj name="Equation" r:id="rId9" imgW="118058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024"/>
                          <a:ext cx="169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7" name="Object 9"/>
            <p:cNvGraphicFramePr>
              <a:graphicFrameLocks noChangeAspect="1"/>
            </p:cNvGraphicFramePr>
            <p:nvPr/>
          </p:nvGraphicFramePr>
          <p:xfrm>
            <a:off x="2496" y="3024"/>
            <a:ext cx="288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r:id="rId11" imgW="2057400" imgH="228600" progId="Equation.3">
                    <p:embed/>
                  </p:oleObj>
                </mc:Choice>
                <mc:Fallback>
                  <p:oleObj r:id="rId11" imgW="2057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24"/>
                          <a:ext cx="288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8" name="AutoShape 10"/>
            <p:cNvSpPr>
              <a:spLocks noChangeArrowheads="1"/>
            </p:cNvSpPr>
            <p:nvPr/>
          </p:nvSpPr>
          <p:spPr bwMode="auto">
            <a:xfrm>
              <a:off x="288" y="3024"/>
              <a:ext cx="192" cy="288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667000" y="441325"/>
            <a:ext cx="60817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 dirty="0"/>
              <a:t>y</a:t>
            </a:r>
            <a:r>
              <a:rPr lang="en-US" altLang="zh-CN" sz="2800" b="1" baseline="-30000" dirty="0"/>
              <a:t>1 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易拉罐个数；</a:t>
            </a:r>
            <a:r>
              <a:rPr lang="en-US" altLang="zh-CN" sz="2800" b="1" i="1" dirty="0"/>
              <a:t>y</a:t>
            </a:r>
            <a:r>
              <a:rPr lang="en-US" altLang="zh-CN" sz="2800" b="1" baseline="-30000" dirty="0"/>
              <a:t>2 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不配套的罐身；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 dirty="0"/>
              <a:t>y</a:t>
            </a:r>
            <a:r>
              <a:rPr lang="en-US" altLang="zh-CN" sz="2800" b="1" baseline="-30000" dirty="0"/>
              <a:t>3 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不配套的底、盖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1549400"/>
            <a:ext cx="3352800" cy="2209800"/>
            <a:chOff x="336" y="1056"/>
            <a:chExt cx="2112" cy="1392"/>
          </a:xfrm>
        </p:grpSpPr>
        <p:grpSp>
          <p:nvGrpSpPr>
            <p:cNvPr id="107531" name="Group 13"/>
            <p:cNvGrpSpPr>
              <a:grpSpLocks/>
            </p:cNvGrpSpPr>
            <p:nvPr/>
          </p:nvGrpSpPr>
          <p:grpSpPr bwMode="auto">
            <a:xfrm>
              <a:off x="1008" y="1056"/>
              <a:ext cx="624" cy="286"/>
              <a:chOff x="552" y="0"/>
              <a:chExt cx="653" cy="480"/>
            </a:xfrm>
          </p:grpSpPr>
          <p:sp>
            <p:nvSpPr>
              <p:cNvPr id="107574" name="Rectangle 14"/>
              <p:cNvSpPr>
                <a:spLocks noChangeArrowheads="1"/>
              </p:cNvSpPr>
              <p:nvPr/>
            </p:nvSpPr>
            <p:spPr bwMode="auto">
              <a:xfrm>
                <a:off x="595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罐身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75" name="Rectangle 15"/>
              <p:cNvSpPr>
                <a:spLocks noChangeArrowheads="1"/>
              </p:cNvSpPr>
              <p:nvPr/>
            </p:nvSpPr>
            <p:spPr bwMode="auto">
              <a:xfrm>
                <a:off x="552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2" name="Group 16"/>
            <p:cNvGrpSpPr>
              <a:grpSpLocks/>
            </p:cNvGrpSpPr>
            <p:nvPr/>
          </p:nvGrpSpPr>
          <p:grpSpPr bwMode="auto">
            <a:xfrm>
              <a:off x="1610" y="1056"/>
              <a:ext cx="838" cy="286"/>
              <a:chOff x="1205" y="0"/>
              <a:chExt cx="653" cy="480"/>
            </a:xfrm>
          </p:grpSpPr>
          <p:sp>
            <p:nvSpPr>
              <p:cNvPr id="107572" name="Rectangle 17"/>
              <p:cNvSpPr>
                <a:spLocks noChangeArrowheads="1"/>
              </p:cNvSpPr>
              <p:nvPr/>
            </p:nvSpPr>
            <p:spPr bwMode="auto">
              <a:xfrm>
                <a:off x="1248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底、盖</a:t>
                </a:r>
              </a:p>
              <a:p>
                <a:pPr algn="ctr" eaLnBrk="1" hangingPunct="1"/>
                <a:endParaRPr lang="zh-CN" altLang="en-US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73" name="Rectangle 18"/>
              <p:cNvSpPr>
                <a:spLocks noChangeArrowheads="1"/>
              </p:cNvSpPr>
              <p:nvPr/>
            </p:nvSpPr>
            <p:spPr bwMode="auto">
              <a:xfrm>
                <a:off x="1205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3" name="Group 19"/>
            <p:cNvGrpSpPr>
              <a:grpSpLocks/>
            </p:cNvGrpSpPr>
            <p:nvPr/>
          </p:nvGrpSpPr>
          <p:grpSpPr bwMode="auto">
            <a:xfrm>
              <a:off x="1008" y="1317"/>
              <a:ext cx="624" cy="283"/>
              <a:chOff x="552" y="480"/>
              <a:chExt cx="653" cy="384"/>
            </a:xfrm>
          </p:grpSpPr>
          <p:sp>
            <p:nvSpPr>
              <p:cNvPr id="107570" name="Rectangle 20"/>
              <p:cNvSpPr>
                <a:spLocks noChangeArrowheads="1"/>
              </p:cNvSpPr>
              <p:nvPr/>
            </p:nvSpPr>
            <p:spPr bwMode="auto">
              <a:xfrm>
                <a:off x="595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71" name="Rectangle 21"/>
              <p:cNvSpPr>
                <a:spLocks noChangeArrowheads="1"/>
              </p:cNvSpPr>
              <p:nvPr/>
            </p:nvSpPr>
            <p:spPr bwMode="auto">
              <a:xfrm>
                <a:off x="552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4" name="Group 22"/>
            <p:cNvGrpSpPr>
              <a:grpSpLocks/>
            </p:cNvGrpSpPr>
            <p:nvPr/>
          </p:nvGrpSpPr>
          <p:grpSpPr bwMode="auto">
            <a:xfrm>
              <a:off x="1610" y="1317"/>
              <a:ext cx="838" cy="283"/>
              <a:chOff x="1205" y="480"/>
              <a:chExt cx="653" cy="384"/>
            </a:xfrm>
          </p:grpSpPr>
          <p:sp>
            <p:nvSpPr>
              <p:cNvPr id="107568" name="Rectangle 23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69" name="Rectangle 24"/>
              <p:cNvSpPr>
                <a:spLocks noChangeArrowheads="1"/>
              </p:cNvSpPr>
              <p:nvPr/>
            </p:nvSpPr>
            <p:spPr bwMode="auto">
              <a:xfrm>
                <a:off x="1205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5" name="Group 25"/>
            <p:cNvGrpSpPr>
              <a:grpSpLocks/>
            </p:cNvGrpSpPr>
            <p:nvPr/>
          </p:nvGrpSpPr>
          <p:grpSpPr bwMode="auto">
            <a:xfrm>
              <a:off x="1008" y="1600"/>
              <a:ext cx="624" cy="283"/>
              <a:chOff x="552" y="864"/>
              <a:chExt cx="653" cy="384"/>
            </a:xfrm>
          </p:grpSpPr>
          <p:sp>
            <p:nvSpPr>
              <p:cNvPr id="107566" name="Rectangle 26"/>
              <p:cNvSpPr>
                <a:spLocks noChangeArrowheads="1"/>
              </p:cNvSpPr>
              <p:nvPr/>
            </p:nvSpPr>
            <p:spPr bwMode="auto">
              <a:xfrm>
                <a:off x="595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67" name="Rectangle 27"/>
              <p:cNvSpPr>
                <a:spLocks noChangeArrowheads="1"/>
              </p:cNvSpPr>
              <p:nvPr/>
            </p:nvSpPr>
            <p:spPr bwMode="auto">
              <a:xfrm>
                <a:off x="552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6" name="Group 28"/>
            <p:cNvGrpSpPr>
              <a:grpSpLocks/>
            </p:cNvGrpSpPr>
            <p:nvPr/>
          </p:nvGrpSpPr>
          <p:grpSpPr bwMode="auto">
            <a:xfrm>
              <a:off x="1610" y="1600"/>
              <a:ext cx="838" cy="283"/>
              <a:chOff x="1205" y="864"/>
              <a:chExt cx="653" cy="384"/>
            </a:xfrm>
          </p:grpSpPr>
          <p:sp>
            <p:nvSpPr>
              <p:cNvPr id="107564" name="Rectangle 29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65" name="Rectangle 30"/>
              <p:cNvSpPr>
                <a:spLocks noChangeArrowheads="1"/>
              </p:cNvSpPr>
              <p:nvPr/>
            </p:nvSpPr>
            <p:spPr bwMode="auto">
              <a:xfrm>
                <a:off x="1205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7" name="Group 31"/>
            <p:cNvGrpSpPr>
              <a:grpSpLocks/>
            </p:cNvGrpSpPr>
            <p:nvPr/>
          </p:nvGrpSpPr>
          <p:grpSpPr bwMode="auto">
            <a:xfrm>
              <a:off x="1008" y="1883"/>
              <a:ext cx="624" cy="282"/>
              <a:chOff x="552" y="1248"/>
              <a:chExt cx="653" cy="384"/>
            </a:xfrm>
          </p:grpSpPr>
          <p:sp>
            <p:nvSpPr>
              <p:cNvPr id="107562" name="Rectangle 32"/>
              <p:cNvSpPr>
                <a:spLocks noChangeArrowheads="1"/>
              </p:cNvSpPr>
              <p:nvPr/>
            </p:nvSpPr>
            <p:spPr bwMode="auto">
              <a:xfrm>
                <a:off x="595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63" name="Rectangle 33"/>
              <p:cNvSpPr>
                <a:spLocks noChangeArrowheads="1"/>
              </p:cNvSpPr>
              <p:nvPr/>
            </p:nvSpPr>
            <p:spPr bwMode="auto">
              <a:xfrm>
                <a:off x="552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8" name="Group 34"/>
            <p:cNvGrpSpPr>
              <a:grpSpLocks/>
            </p:cNvGrpSpPr>
            <p:nvPr/>
          </p:nvGrpSpPr>
          <p:grpSpPr bwMode="auto">
            <a:xfrm>
              <a:off x="1610" y="1883"/>
              <a:ext cx="838" cy="282"/>
              <a:chOff x="1205" y="1248"/>
              <a:chExt cx="653" cy="384"/>
            </a:xfrm>
          </p:grpSpPr>
          <p:sp>
            <p:nvSpPr>
              <p:cNvPr id="107560" name="Rectangle 35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16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61" name="Rectangle 36"/>
              <p:cNvSpPr>
                <a:spLocks noChangeArrowheads="1"/>
              </p:cNvSpPr>
              <p:nvPr/>
            </p:nvSpPr>
            <p:spPr bwMode="auto">
              <a:xfrm>
                <a:off x="1205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39" name="Group 37"/>
            <p:cNvGrpSpPr>
              <a:grpSpLocks/>
            </p:cNvGrpSpPr>
            <p:nvPr/>
          </p:nvGrpSpPr>
          <p:grpSpPr bwMode="auto">
            <a:xfrm>
              <a:off x="1008" y="2165"/>
              <a:ext cx="624" cy="283"/>
              <a:chOff x="552" y="1632"/>
              <a:chExt cx="653" cy="384"/>
            </a:xfrm>
          </p:grpSpPr>
          <p:sp>
            <p:nvSpPr>
              <p:cNvPr id="107558" name="Rectangle 38"/>
              <p:cNvSpPr>
                <a:spLocks noChangeArrowheads="1"/>
              </p:cNvSpPr>
              <p:nvPr/>
            </p:nvSpPr>
            <p:spPr bwMode="auto">
              <a:xfrm>
                <a:off x="595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59" name="Rectangle 39"/>
              <p:cNvSpPr>
                <a:spLocks noChangeArrowheads="1"/>
              </p:cNvSpPr>
              <p:nvPr/>
            </p:nvSpPr>
            <p:spPr bwMode="auto">
              <a:xfrm>
                <a:off x="552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40" name="Group 40"/>
            <p:cNvGrpSpPr>
              <a:grpSpLocks/>
            </p:cNvGrpSpPr>
            <p:nvPr/>
          </p:nvGrpSpPr>
          <p:grpSpPr bwMode="auto">
            <a:xfrm>
              <a:off x="1610" y="2165"/>
              <a:ext cx="838" cy="283"/>
              <a:chOff x="1205" y="1632"/>
              <a:chExt cx="653" cy="384"/>
            </a:xfrm>
          </p:grpSpPr>
          <p:sp>
            <p:nvSpPr>
              <p:cNvPr id="107556" name="Rectangle 41"/>
              <p:cNvSpPr>
                <a:spLocks noChangeArrowheads="1"/>
              </p:cNvSpPr>
              <p:nvPr/>
            </p:nvSpPr>
            <p:spPr bwMode="auto">
              <a:xfrm>
                <a:off x="1248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57" name="Rectangle 42"/>
              <p:cNvSpPr>
                <a:spLocks noChangeArrowheads="1"/>
              </p:cNvSpPr>
              <p:nvPr/>
            </p:nvSpPr>
            <p:spPr bwMode="auto">
              <a:xfrm>
                <a:off x="1205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41" name="Group 43"/>
            <p:cNvGrpSpPr>
              <a:grpSpLocks/>
            </p:cNvGrpSpPr>
            <p:nvPr/>
          </p:nvGrpSpPr>
          <p:grpSpPr bwMode="auto">
            <a:xfrm>
              <a:off x="336" y="1056"/>
              <a:ext cx="646" cy="286"/>
              <a:chOff x="1205" y="0"/>
              <a:chExt cx="653" cy="480"/>
            </a:xfrm>
          </p:grpSpPr>
          <p:sp>
            <p:nvSpPr>
              <p:cNvPr id="107554" name="Rectangle 44"/>
              <p:cNvSpPr>
                <a:spLocks noChangeArrowheads="1"/>
              </p:cNvSpPr>
              <p:nvPr/>
            </p:nvSpPr>
            <p:spPr bwMode="auto">
              <a:xfrm>
                <a:off x="1248" y="0"/>
                <a:ext cx="56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产量</a:t>
                </a:r>
              </a:p>
              <a:p>
                <a:pPr algn="ctr" eaLnBrk="1" hangingPunct="1"/>
                <a:endParaRPr lang="zh-CN" altLang="en-US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55" name="Rectangle 45"/>
              <p:cNvSpPr>
                <a:spLocks noChangeArrowheads="1"/>
              </p:cNvSpPr>
              <p:nvPr/>
            </p:nvSpPr>
            <p:spPr bwMode="auto">
              <a:xfrm>
                <a:off x="1205" y="0"/>
                <a:ext cx="65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42" name="Group 46"/>
            <p:cNvGrpSpPr>
              <a:grpSpLocks/>
            </p:cNvGrpSpPr>
            <p:nvPr/>
          </p:nvGrpSpPr>
          <p:grpSpPr bwMode="auto">
            <a:xfrm>
              <a:off x="336" y="1317"/>
              <a:ext cx="646" cy="283"/>
              <a:chOff x="1205" y="480"/>
              <a:chExt cx="653" cy="384"/>
            </a:xfrm>
          </p:grpSpPr>
          <p:sp>
            <p:nvSpPr>
              <p:cNvPr id="107552" name="Rectangle 47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53" name="Rectangle 48"/>
              <p:cNvSpPr>
                <a:spLocks noChangeArrowheads="1"/>
              </p:cNvSpPr>
              <p:nvPr/>
            </p:nvSpPr>
            <p:spPr bwMode="auto">
              <a:xfrm>
                <a:off x="1205" y="480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43" name="Group 49"/>
            <p:cNvGrpSpPr>
              <a:grpSpLocks/>
            </p:cNvGrpSpPr>
            <p:nvPr/>
          </p:nvGrpSpPr>
          <p:grpSpPr bwMode="auto">
            <a:xfrm>
              <a:off x="336" y="1600"/>
              <a:ext cx="646" cy="283"/>
              <a:chOff x="1205" y="864"/>
              <a:chExt cx="653" cy="384"/>
            </a:xfrm>
          </p:grpSpPr>
          <p:sp>
            <p:nvSpPr>
              <p:cNvPr id="107550" name="Rectangle 50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  <a:p>
                <a:pPr algn="ctr" eaLnBrk="1" hangingPunct="1"/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51" name="Rectangle 51"/>
              <p:cNvSpPr>
                <a:spLocks noChangeArrowheads="1"/>
              </p:cNvSpPr>
              <p:nvPr/>
            </p:nvSpPr>
            <p:spPr bwMode="auto">
              <a:xfrm>
                <a:off x="1205" y="864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44" name="Group 52"/>
            <p:cNvGrpSpPr>
              <a:grpSpLocks/>
            </p:cNvGrpSpPr>
            <p:nvPr/>
          </p:nvGrpSpPr>
          <p:grpSpPr bwMode="auto">
            <a:xfrm>
              <a:off x="336" y="1883"/>
              <a:ext cx="646" cy="282"/>
              <a:chOff x="1205" y="1248"/>
              <a:chExt cx="653" cy="384"/>
            </a:xfrm>
          </p:grpSpPr>
          <p:sp>
            <p:nvSpPr>
              <p:cNvPr id="107548" name="Rectangle 53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  <a:p>
                <a:pPr algn="ctr" eaLnBrk="1" hangingPunct="1"/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49" name="Rectangle 54"/>
              <p:cNvSpPr>
                <a:spLocks noChangeArrowheads="1"/>
              </p:cNvSpPr>
              <p:nvPr/>
            </p:nvSpPr>
            <p:spPr bwMode="auto">
              <a:xfrm>
                <a:off x="1205" y="1248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45" name="Group 55"/>
            <p:cNvGrpSpPr>
              <a:grpSpLocks/>
            </p:cNvGrpSpPr>
            <p:nvPr/>
          </p:nvGrpSpPr>
          <p:grpSpPr bwMode="auto">
            <a:xfrm>
              <a:off x="336" y="2165"/>
              <a:ext cx="646" cy="283"/>
              <a:chOff x="1205" y="1632"/>
              <a:chExt cx="653" cy="384"/>
            </a:xfrm>
          </p:grpSpPr>
          <p:sp>
            <p:nvSpPr>
              <p:cNvPr id="107546" name="Rectangle 56"/>
              <p:cNvSpPr>
                <a:spLocks noChangeArrowheads="1"/>
              </p:cNvSpPr>
              <p:nvPr/>
            </p:nvSpPr>
            <p:spPr bwMode="auto">
              <a:xfrm>
                <a:off x="1248" y="1632"/>
                <a:ext cx="56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x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  <a:p>
                <a:pPr algn="ctr" eaLnBrk="1" hangingPunct="1"/>
                <a:endParaRPr lang="en-US" altLang="zh-CN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107547" name="Rectangle 57"/>
              <p:cNvSpPr>
                <a:spLocks noChangeArrowheads="1"/>
              </p:cNvSpPr>
              <p:nvPr/>
            </p:nvSpPr>
            <p:spPr bwMode="auto">
              <a:xfrm>
                <a:off x="1205" y="1632"/>
                <a:ext cx="65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87098" name="Text Box 58"/>
          <p:cNvSpPr txBox="1">
            <a:spLocks noChangeArrowheads="1"/>
          </p:cNvSpPr>
          <p:nvPr/>
        </p:nvSpPr>
        <p:spPr bwMode="auto">
          <a:xfrm>
            <a:off x="457200" y="5257800"/>
            <a:ext cx="8291513" cy="1117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虽然</a:t>
            </a:r>
            <a:r>
              <a:rPr lang="en-US" altLang="zh-CN" sz="2800" b="1" i="1"/>
              <a:t>x</a:t>
            </a:r>
            <a:r>
              <a:rPr lang="en-US" altLang="zh-CN" sz="2800" b="1" i="1" baseline="-30000"/>
              <a:t>i</a:t>
            </a:r>
            <a:r>
              <a:rPr lang="zh-CN" altLang="en-US" sz="2800" b="1"/>
              <a:t>和</a:t>
            </a:r>
            <a:r>
              <a:rPr lang="en-US" altLang="zh-CN" sz="2800" b="1" i="1"/>
              <a:t>y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y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，</a:t>
            </a:r>
            <a:r>
              <a:rPr lang="en-US" altLang="zh-CN" sz="2800" b="1" i="1"/>
              <a:t>y</a:t>
            </a:r>
            <a:r>
              <a:rPr lang="en-US" altLang="zh-CN" sz="2800" b="1" baseline="-30000"/>
              <a:t>3</a:t>
            </a:r>
            <a:r>
              <a:rPr lang="zh-CN" altLang="en-US" sz="2800" b="1"/>
              <a:t>应是整数，但是因生产量很大，可以把它们看成实数，从而用线性规划模型处理 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4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nimBg="1" autoUpdateAnimBg="0"/>
      <p:bldP spid="8709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193925"/>
            <a:ext cx="829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将所有决策变量扩大</a:t>
            </a:r>
            <a:r>
              <a:rPr lang="en-US" altLang="zh-CN" sz="2800" b="1"/>
              <a:t>10000</a:t>
            </a:r>
            <a:r>
              <a:rPr lang="zh-CN" altLang="en-US" sz="2800" b="1">
                <a:latin typeface="宋体" panose="02010600030101010101" pitchFamily="2" charset="-122"/>
              </a:rPr>
              <a:t>倍（</a:t>
            </a:r>
            <a:r>
              <a:rPr lang="en-US" altLang="zh-CN" sz="2800" b="1" i="1"/>
              <a:t>x</a:t>
            </a:r>
            <a:r>
              <a:rPr lang="en-US" altLang="zh-CN" sz="2800" b="1" i="1" baseline="-30000"/>
              <a:t>i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万张，</a:t>
            </a:r>
            <a:r>
              <a:rPr lang="en-US" altLang="zh-CN" sz="2800" b="1" i="1"/>
              <a:t>y</a:t>
            </a:r>
            <a:r>
              <a:rPr lang="en-US" altLang="zh-CN" sz="2800" b="1" i="1" baseline="-30000"/>
              <a:t>i </a:t>
            </a:r>
            <a:r>
              <a:rPr lang="en-US" altLang="zh-CN" sz="2800" b="1"/>
              <a:t>~</a:t>
            </a:r>
            <a:r>
              <a:rPr lang="zh-CN" altLang="en-US" sz="2800" b="1">
                <a:latin typeface="宋体" panose="02010600030101010101" pitchFamily="2" charset="-122"/>
              </a:rPr>
              <a:t>万件）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3400" y="974725"/>
            <a:ext cx="792703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数据之间的数量级差别太大，可以进行预处理，缩小数据之间的差别，便于减少计算误差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953000" y="3413125"/>
            <a:ext cx="3939480" cy="2971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模式</a:t>
            </a:r>
            <a:r>
              <a:rPr lang="en-US" altLang="zh-CN" sz="2800" b="1" dirty="0"/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生产</a:t>
            </a:r>
            <a:r>
              <a:rPr lang="en-US" altLang="zh-CN" sz="2800" b="1" dirty="0"/>
              <a:t>40125</a:t>
            </a:r>
            <a:r>
              <a:rPr lang="zh-CN" altLang="en-US" sz="2800" b="1" dirty="0">
                <a:latin typeface="宋体" panose="02010600030101010101" pitchFamily="2" charset="-122"/>
              </a:rPr>
              <a:t>张，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模式</a:t>
            </a:r>
            <a:r>
              <a:rPr lang="en-US" altLang="zh-CN" sz="2800" b="1" dirty="0"/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生产</a:t>
            </a:r>
            <a:r>
              <a:rPr lang="en-US" altLang="zh-CN" sz="2800" b="1" dirty="0"/>
              <a:t>3750</a:t>
            </a:r>
            <a:r>
              <a:rPr lang="zh-CN" altLang="en-US" sz="2800" b="1" dirty="0">
                <a:latin typeface="宋体" panose="02010600030101010101" pitchFamily="2" charset="-122"/>
              </a:rPr>
              <a:t>张，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模式</a:t>
            </a:r>
            <a:r>
              <a:rPr lang="en-US" altLang="zh-CN" sz="2800" b="1" dirty="0"/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生产</a:t>
            </a:r>
            <a:r>
              <a:rPr lang="en-US" altLang="zh-CN" sz="2800" b="1" dirty="0"/>
              <a:t>20000</a:t>
            </a:r>
            <a:r>
              <a:rPr lang="zh-CN" altLang="en-US" sz="2800" b="1" dirty="0">
                <a:latin typeface="宋体" panose="02010600030101010101" pitchFamily="2" charset="-122"/>
              </a:rPr>
              <a:t>张，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共产易拉罐</a:t>
            </a:r>
            <a:r>
              <a:rPr lang="en-US" altLang="zh-CN" sz="2800" b="1" dirty="0"/>
              <a:t>160250</a:t>
            </a:r>
            <a:r>
              <a:rPr lang="zh-CN" altLang="en-US" sz="2800" b="1" dirty="0">
                <a:latin typeface="宋体" panose="02010600030101010101" pitchFamily="2" charset="-122"/>
              </a:rPr>
              <a:t>个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罐身和底、盖无剩余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净利润为</a:t>
            </a:r>
            <a:r>
              <a:rPr lang="en-US" altLang="zh-CN" sz="2800" b="1" dirty="0"/>
              <a:t>4298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13325" y="2792413"/>
            <a:ext cx="3292475" cy="544512"/>
            <a:chOff x="3158" y="1673"/>
            <a:chExt cx="2074" cy="343"/>
          </a:xfrm>
        </p:grpSpPr>
        <p:graphicFrame>
          <p:nvGraphicFramePr>
            <p:cNvPr id="108555" name="Object 6"/>
            <p:cNvGraphicFramePr>
              <a:graphicFrameLocks noChangeAspect="1"/>
            </p:cNvGraphicFramePr>
            <p:nvPr/>
          </p:nvGraphicFramePr>
          <p:xfrm>
            <a:off x="3158" y="1673"/>
            <a:ext cx="145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965200" imgH="228600" progId="Equation.3">
                    <p:embed/>
                  </p:oleObj>
                </mc:Choice>
                <mc:Fallback>
                  <p:oleObj name="Equation" r:id="rId3" imgW="965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1673"/>
                          <a:ext cx="145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6" name="Object 7"/>
            <p:cNvGraphicFramePr>
              <a:graphicFrameLocks noChangeAspect="1"/>
            </p:cNvGraphicFramePr>
            <p:nvPr/>
          </p:nvGraphicFramePr>
          <p:xfrm>
            <a:off x="4656" y="1680"/>
            <a:ext cx="5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406048" imgH="215713" progId="Equation.3">
                    <p:embed/>
                  </p:oleObj>
                </mc:Choice>
                <mc:Fallback>
                  <p:oleObj name="Equation" r:id="rId5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5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381000" y="411163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33400" y="3413125"/>
            <a:ext cx="4182616" cy="28352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Objective value:  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0.4298337</a:t>
            </a:r>
            <a:r>
              <a:rPr lang="en-US" altLang="zh-CN" sz="2000" dirty="0"/>
              <a:t> </a:t>
            </a:r>
          </a:p>
          <a:p>
            <a:pPr eaLnBrk="1" hangingPunct="1"/>
            <a:r>
              <a:rPr lang="en-US" altLang="zh-CN" sz="2000" b="1" dirty="0"/>
              <a:t>Variable    Value          Reduced Cost</a:t>
            </a:r>
          </a:p>
          <a:p>
            <a:pPr eaLnBrk="1" hangingPunct="1"/>
            <a:r>
              <a:rPr lang="en-US" altLang="zh-CN" sz="2000" b="1" dirty="0"/>
              <a:t>Y1        16.02500            0.000000</a:t>
            </a:r>
          </a:p>
          <a:p>
            <a:pPr eaLnBrk="1" hangingPunct="1"/>
            <a:r>
              <a:rPr lang="en-US" altLang="zh-CN" sz="2000" b="1" dirty="0"/>
              <a:t>X1        0.000000  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0.000050</a:t>
            </a:r>
          </a:p>
          <a:p>
            <a:pPr eaLnBrk="1" hangingPunct="1"/>
            <a:r>
              <a:rPr lang="en-US" altLang="zh-CN" sz="2000" b="1" dirty="0"/>
              <a:t>X2        4.012500            0.000000</a:t>
            </a:r>
          </a:p>
          <a:p>
            <a:pPr eaLnBrk="1" hangingPunct="1"/>
            <a:r>
              <a:rPr lang="en-US" altLang="zh-CN" sz="2000" b="1" dirty="0"/>
              <a:t>X3       0.3750000           </a:t>
            </a:r>
            <a:r>
              <a:rPr lang="en-US" altLang="zh-CN" sz="2000" b="1" dirty="0" smtClean="0"/>
              <a:t>0.000000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X4        2.000000            0.000000</a:t>
            </a:r>
          </a:p>
          <a:p>
            <a:pPr eaLnBrk="1" hangingPunct="1"/>
            <a:r>
              <a:rPr lang="en-US" altLang="zh-CN" sz="2000" b="1" dirty="0"/>
              <a:t>Y2        0.000000           0.2233312</a:t>
            </a:r>
          </a:p>
          <a:p>
            <a:pPr eaLnBrk="1" hangingPunct="1"/>
            <a:r>
              <a:rPr lang="en-US" altLang="zh-CN" sz="2000" b="1" dirty="0"/>
              <a:t>Y3        0.000000           0.0364844</a:t>
            </a:r>
            <a:r>
              <a:rPr lang="en-US" altLang="zh-CN" sz="2000" dirty="0"/>
              <a:t>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2803525"/>
            <a:ext cx="4267200" cy="512763"/>
            <a:chOff x="336" y="1680"/>
            <a:chExt cx="2688" cy="323"/>
          </a:xfrm>
        </p:grpSpPr>
        <p:graphicFrame>
          <p:nvGraphicFramePr>
            <p:cNvPr id="108553" name="Object 11"/>
            <p:cNvGraphicFramePr>
              <a:graphicFrameLocks noChangeAspect="1"/>
            </p:cNvGraphicFramePr>
            <p:nvPr/>
          </p:nvGraphicFramePr>
          <p:xfrm>
            <a:off x="571" y="1680"/>
            <a:ext cx="245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1739900" imgH="228600" progId="Equation.3">
                    <p:embed/>
                  </p:oleObj>
                </mc:Choice>
                <mc:Fallback>
                  <p:oleObj name="Equation" r:id="rId7" imgW="173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680"/>
                          <a:ext cx="245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4" name="AutoShape 12"/>
            <p:cNvSpPr>
              <a:spLocks noChangeArrowheads="1"/>
            </p:cNvSpPr>
            <p:nvPr/>
          </p:nvSpPr>
          <p:spPr bwMode="auto">
            <a:xfrm>
              <a:off x="336" y="168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4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0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0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 autoUpdateAnimBg="0"/>
      <p:bldP spid="88067" grpId="0" animBg="1" autoUpdateAnimBg="0"/>
      <p:bldP spid="88068" grpId="0" build="p" animBg="1"/>
      <p:bldP spid="8807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33400" y="623888"/>
            <a:ext cx="3352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下料问题的建模 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914400" y="1385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确定下料模式 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419600" y="1385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构造优化模型 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52400" y="2909888"/>
            <a:ext cx="88122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规格不太多，可枚举下料模式，建立</a:t>
            </a:r>
            <a:r>
              <a:rPr lang="zh-CN" altLang="en-US" sz="2800" b="1" dirty="0">
                <a:solidFill>
                  <a:srgbClr val="FF0000"/>
                </a:solidFill>
              </a:rPr>
              <a:t>整数线性规划</a:t>
            </a:r>
            <a:r>
              <a:rPr lang="zh-CN" altLang="en-US" sz="2800" b="1" dirty="0"/>
              <a:t>模型，否则要构造</a:t>
            </a:r>
            <a:r>
              <a:rPr lang="zh-CN" altLang="en-US" sz="2800" b="1" dirty="0">
                <a:solidFill>
                  <a:srgbClr val="FF0000"/>
                </a:solidFill>
              </a:rPr>
              <a:t>整数非线性规划</a:t>
            </a:r>
            <a:r>
              <a:rPr lang="zh-CN" altLang="en-US" sz="2800" b="1" dirty="0"/>
              <a:t>模型，求解困难，可用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缩小可行域</a:t>
            </a:r>
            <a:r>
              <a:rPr lang="zh-CN" altLang="en-US" sz="2800" b="1" dirty="0"/>
              <a:t>的方法进行化简，但要保证最优解的存在</a:t>
            </a:r>
            <a:r>
              <a:rPr lang="en-US" altLang="zh-CN" sz="2800" b="1" dirty="0"/>
              <a:t>.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914400" y="2224088"/>
            <a:ext cx="4233863" cy="519112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一维问题（如钢管下料）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62000" y="4891088"/>
            <a:ext cx="4602088" cy="519112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二维问题（如易拉罐下料）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85800" y="5576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具体问题具体分析（比较复杂 ）</a:t>
            </a:r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8174038" y="723900"/>
          <a:ext cx="7588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3" imgW="83527" imgH="99006" progId="MS_ClipArt_Gallery.2">
                  <p:embed/>
                </p:oleObj>
              </mc:Choice>
              <mc:Fallback>
                <p:oleObj name="Clip" r:id="rId3" imgW="83527" imgH="990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723900"/>
                        <a:ext cx="7588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3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nimBg="1" autoUpdateAnimBg="0"/>
      <p:bldP spid="89092" grpId="0" animBg="1" autoUpdateAnimBg="0"/>
      <p:bldP spid="89093" grpId="0" build="p"/>
      <p:bldP spid="89094" grpId="0" animBg="1" autoUpdateAnimBg="0"/>
      <p:bldP spid="89095" grpId="0" animBg="1" autoUpdateAnimBg="0"/>
      <p:bldP spid="89096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649</Words>
  <Application>Microsoft Office PowerPoint</Application>
  <PresentationFormat>全屏显示(4:3)</PresentationFormat>
  <Paragraphs>136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Office 主题​​</vt:lpstr>
      <vt:lpstr>公式</vt:lpstr>
      <vt:lpstr>Equation</vt:lpstr>
      <vt:lpstr>Microsoft 公式 3.0</vt:lpstr>
      <vt:lpstr>Clip</vt:lpstr>
      <vt:lpstr>例2 易拉罐下料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例2 易拉罐下料</dc:title>
  <dc:creator>LMJ</dc:creator>
  <cp:lastModifiedBy>LMJ</cp:lastModifiedBy>
  <cp:revision>1</cp:revision>
  <dcterms:created xsi:type="dcterms:W3CDTF">2020-04-25T13:12:38Z</dcterms:created>
  <dcterms:modified xsi:type="dcterms:W3CDTF">2020-04-25T13:14:02Z</dcterms:modified>
</cp:coreProperties>
</file>