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D3CB-73AB-40BF-AF35-7B6EDBBFFB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814C-871E-48D0-8362-DBCB240EC4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6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76375" y="2276475"/>
            <a:ext cx="64087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生产中通过切割、剪裁、冲压等手段，将原材料加工成规定大小的成材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4648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4.6    </a:t>
            </a:r>
            <a:r>
              <a:rPr lang="zh-CN" altLang="en-US" sz="3200" b="1">
                <a:ea typeface="楷体_GB2312" pitchFamily="49" charset="-122"/>
              </a:rPr>
              <a:t>钢管和易拉罐下料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2362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原料下料问题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403350" y="3716338"/>
            <a:ext cx="6048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优化问题</a:t>
            </a:r>
            <a:r>
              <a:rPr lang="en-US" altLang="zh-CN" sz="2800" b="1"/>
              <a:t>:  </a:t>
            </a:r>
            <a:r>
              <a:rPr lang="zh-CN" altLang="en-US" sz="2800" b="1"/>
              <a:t>按照工艺要求，确定下料方案，使所用材料最省，或利润最大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  <p:bldP spid="72708" grpId="0" animBg="1" autoUpdateAnimBg="0"/>
      <p:bldP spid="7270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200400" y="38893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增加约束，缩小可行域，便于求解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4876800" y="5943600"/>
          <a:ext cx="2133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" r:id="rId1" imgW="761365" imgH="228600" progId="Equation.3">
                  <p:embed/>
                </p:oleObj>
              </mc:Choice>
              <mc:Fallback>
                <p:oleObj name="" r:id="rId1" imgW="761365" imgH="228600" progId="Equation.3">
                  <p:embed/>
                  <p:pic>
                    <p:nvPicPr>
                      <p:cNvPr id="0" name="图片 6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943600"/>
                        <a:ext cx="2133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81000" y="2141538"/>
            <a:ext cx="3967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原料钢管总根数下界：</a:t>
            </a:r>
            <a:r>
              <a:rPr lang="zh-CN" altLang="en-US" sz="2800" b="1"/>
              <a:t> </a:t>
            </a:r>
            <a:endParaRPr lang="zh-CN" altLang="en-US" sz="2800" b="1"/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4267200" y="1760538"/>
          <a:ext cx="4572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" r:id="rId3" imgW="2324100" imgH="431800" progId="Equation.3">
                  <p:embed/>
                </p:oleObj>
              </mc:Choice>
              <mc:Fallback>
                <p:oleObj name="" r:id="rId3" imgW="2324100" imgH="431800" progId="Equation.3">
                  <p:embed/>
                  <p:pic>
                    <p:nvPicPr>
                      <p:cNvPr id="0" name="图片 6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60538"/>
                        <a:ext cx="4572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81000" y="2751138"/>
            <a:ext cx="7504113" cy="2655887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特殊生产计划：对每根原料钢管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模式</a:t>
            </a:r>
            <a:r>
              <a:rPr lang="en-US" altLang="zh-CN" sz="2800" b="1"/>
              <a:t>1</a:t>
            </a:r>
            <a:r>
              <a:rPr lang="zh-CN" altLang="en-US" sz="2800" b="1"/>
              <a:t>：切割成</a:t>
            </a:r>
            <a:r>
              <a:rPr lang="en-US" altLang="zh-CN" sz="2800" b="1"/>
              <a:t>4</a:t>
            </a:r>
            <a:r>
              <a:rPr lang="zh-CN" altLang="en-US" sz="2800" b="1"/>
              <a:t>根</a:t>
            </a:r>
            <a:r>
              <a:rPr lang="en-US" altLang="zh-CN" sz="2800" b="1"/>
              <a:t>4m</a:t>
            </a:r>
            <a:r>
              <a:rPr lang="zh-CN" altLang="en-US" sz="2800" b="1"/>
              <a:t>钢管，需</a:t>
            </a:r>
            <a:r>
              <a:rPr lang="en-US" altLang="zh-CN" sz="2800" b="1"/>
              <a:t>13</a:t>
            </a:r>
            <a:r>
              <a:rPr lang="zh-CN" altLang="en-US" sz="2800" b="1"/>
              <a:t>根；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模式</a:t>
            </a:r>
            <a:r>
              <a:rPr lang="en-US" altLang="zh-CN" sz="2800" b="1"/>
              <a:t>2</a:t>
            </a:r>
            <a:r>
              <a:rPr lang="zh-CN" altLang="en-US" sz="2800" b="1"/>
              <a:t>：切割成</a:t>
            </a:r>
            <a:r>
              <a:rPr lang="en-US" altLang="zh-CN" sz="2800" b="1"/>
              <a:t>1</a:t>
            </a:r>
            <a:r>
              <a:rPr lang="zh-CN" altLang="en-US" sz="2800" b="1"/>
              <a:t>根</a:t>
            </a:r>
            <a:r>
              <a:rPr lang="en-US" altLang="zh-CN" sz="2800" b="1"/>
              <a:t>5m</a:t>
            </a:r>
            <a:r>
              <a:rPr lang="zh-CN" altLang="en-US" sz="2800" b="1"/>
              <a:t>和</a:t>
            </a:r>
            <a:r>
              <a:rPr lang="en-US" altLang="zh-CN" sz="2800" b="1"/>
              <a:t>2</a:t>
            </a:r>
            <a:r>
              <a:rPr lang="zh-CN" altLang="en-US" sz="2800" b="1"/>
              <a:t>根</a:t>
            </a:r>
            <a:r>
              <a:rPr lang="en-US" altLang="zh-CN" sz="2800" b="1"/>
              <a:t>6m</a:t>
            </a:r>
            <a:r>
              <a:rPr lang="zh-CN" altLang="en-US" sz="2800" b="1"/>
              <a:t>钢管，需</a:t>
            </a:r>
            <a:r>
              <a:rPr lang="en-US" altLang="zh-CN" sz="2800" b="1"/>
              <a:t>10</a:t>
            </a:r>
            <a:r>
              <a:rPr lang="zh-CN" altLang="en-US" sz="2800" b="1"/>
              <a:t>根；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模式</a:t>
            </a:r>
            <a:r>
              <a:rPr lang="en-US" altLang="zh-CN" sz="2800" b="1"/>
              <a:t>3</a:t>
            </a:r>
            <a:r>
              <a:rPr lang="zh-CN" altLang="en-US" sz="2800" b="1"/>
              <a:t>：切割成</a:t>
            </a:r>
            <a:r>
              <a:rPr lang="en-US" altLang="zh-CN" sz="2800" b="1"/>
              <a:t>2</a:t>
            </a:r>
            <a:r>
              <a:rPr lang="zh-CN" altLang="en-US" sz="2800" b="1"/>
              <a:t>根</a:t>
            </a:r>
            <a:r>
              <a:rPr lang="en-US" altLang="zh-CN" sz="2800" b="1"/>
              <a:t>8m</a:t>
            </a:r>
            <a:r>
              <a:rPr lang="zh-CN" altLang="en-US" sz="2800" b="1"/>
              <a:t>钢管，需</a:t>
            </a:r>
            <a:r>
              <a:rPr lang="en-US" altLang="zh-CN" sz="2800" b="1"/>
              <a:t>8</a:t>
            </a:r>
            <a:r>
              <a:rPr lang="zh-CN" altLang="en-US" sz="2800" b="1"/>
              <a:t>根</a:t>
            </a:r>
            <a:r>
              <a:rPr lang="en-US" altLang="zh-CN" sz="2800" b="1"/>
              <a:t>.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原料钢管总根数上界：</a:t>
            </a:r>
            <a:r>
              <a:rPr lang="en-US" altLang="zh-CN" sz="2800" b="1"/>
              <a:t>13+10+8=31 </a:t>
            </a:r>
            <a:endParaRPr lang="en-US" altLang="zh-CN" sz="2800" b="1"/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838200" y="5511800"/>
          <a:ext cx="3505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5" imgW="1358900" imgH="228600" progId="Equation.3">
                  <p:embed/>
                </p:oleObj>
              </mc:Choice>
              <mc:Fallback>
                <p:oleObj name="" r:id="rId5" imgW="1358900" imgH="228600" progId="Equation.3">
                  <p:embed/>
                  <p:pic>
                    <p:nvPicPr>
                      <p:cNvPr id="0" name="图片 6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11800"/>
                        <a:ext cx="3505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4800600" y="54864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模式排列顺序可任定</a:t>
            </a:r>
            <a:r>
              <a:rPr lang="zh-CN" altLang="en-US" sz="2800" b="1"/>
              <a:t> </a:t>
            </a:r>
            <a:endParaRPr lang="zh-CN" altLang="en-US" sz="2800" b="1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304800" y="388938"/>
            <a:ext cx="2667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钢管下料问题</a:t>
            </a:r>
            <a:r>
              <a:rPr lang="en-US" altLang="zh-CN" sz="2800" b="1"/>
              <a:t>2</a:t>
            </a:r>
            <a:endParaRPr lang="en-US" altLang="zh-CN" sz="2800" b="1"/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81000" y="998538"/>
            <a:ext cx="3886200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需求：</a:t>
            </a:r>
            <a:r>
              <a:rPr lang="en-US" altLang="zh-CN" sz="2800" b="1"/>
              <a:t>50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4m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10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5m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20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6m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15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8m</a:t>
            </a:r>
            <a:endParaRPr lang="zh-CN" altLang="en-US" sz="2800" b="1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419600" y="10747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每根原料钢管长</a:t>
            </a:r>
            <a:r>
              <a:rPr lang="en-US" altLang="zh-CN" sz="2800" b="1"/>
              <a:t>19m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809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 autoUpdateAnimBg="0"/>
      <p:bldP spid="80900" grpId="0" animBg="1" autoUpdateAnimBg="0"/>
      <p:bldP spid="80902" grpId="0" animBg="1" autoUpdateAnimBg="0" build="p"/>
      <p:bldP spid="80904" grpId="0" animBg="1" autoUpdateAnimBg="0"/>
      <p:bldP spid="80906" grpId="0" animBg="1" autoUpdateAnimBg="0"/>
      <p:bldP spid="8090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524000" y="533400"/>
            <a:ext cx="5334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LINGO</a:t>
            </a:r>
            <a:r>
              <a:rPr lang="zh-CN" altLang="en-US" sz="2800" b="1">
                <a:latin typeface="宋体" panose="02010600030101010101" pitchFamily="2" charset="-122"/>
              </a:rPr>
              <a:t>求解整数非线性规划模型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1143000"/>
            <a:ext cx="4284663" cy="548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r"/>
                <a:tab pos="2636520" algn="ctr"/>
                <a:tab pos="5273675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 b="1"/>
              <a:t>Local optimal solution found.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en-US" altLang="zh-CN" sz="2000" b="1"/>
              <a:t>  Objective value:           28.00000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en-US" altLang="zh-CN" sz="2000" b="1"/>
              <a:t>Variable   Value      Reduced Cost</a:t>
            </a:r>
            <a:endParaRPr lang="en-US" altLang="zh-CN" sz="2000" b="1"/>
          </a:p>
          <a:p>
            <a:pPr eaLnBrk="1" hangingPunct="1"/>
            <a:r>
              <a:rPr lang="en-US" altLang="zh-CN" sz="2000"/>
              <a:t>    </a:t>
            </a:r>
            <a:r>
              <a:rPr lang="pt-BR" altLang="zh-CN" sz="2000" b="1"/>
              <a:t>X( 1)        10.00000            1.000000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   X( 2)        10.00000            1.000000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   X( 3)        8.000000            1.000000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R( 1, 1)        3.000000            0.000000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R( 1, 2)        2.000000            0.000000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R( 1, 3)        0.000000            0.000000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R( 2, 1)        0.000000            0.000000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R( 2, 2)        1.000000            0.000000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R( 2, 3)        0.000000            0.000000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R( 3, 1)        1.000000            0.000000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R( 3, 2)        1.000000            0.000000</a:t>
            </a:r>
            <a:endParaRPr lang="pt-BR" altLang="zh-CN" sz="2000" b="1"/>
          </a:p>
          <a:p>
            <a:pPr eaLnBrk="1" hangingPunct="1"/>
            <a:r>
              <a:rPr lang="pt-BR" altLang="zh-CN" sz="2000" b="1"/>
              <a:t> R( 3, 3)        0.000000            0.000000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 R( 4, 1)        0.000000            0.000000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 R( 4, 2)        0.000000            0.000000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 R( 4, 3)        2.000000            0.000000</a:t>
            </a:r>
            <a:r>
              <a:rPr lang="en-US" altLang="zh-CN" sz="2000"/>
              <a:t> </a:t>
            </a:r>
            <a:endParaRPr lang="en-US" altLang="zh-CN" sz="200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219574" y="1320137"/>
            <a:ext cx="4924425" cy="51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b="1" dirty="0" smtClean="0">
                <a:solidFill>
                  <a:srgbClr val="FF3300"/>
                </a:solidFill>
              </a:rPr>
              <a:t>也</a:t>
            </a:r>
            <a:r>
              <a:rPr lang="zh-CN" altLang="en-US" sz="2800" b="1" dirty="0">
                <a:solidFill>
                  <a:srgbClr val="FF3300"/>
                </a:solidFill>
              </a:rPr>
              <a:t>是全局最优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解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3300"/>
                </a:solidFill>
              </a:rPr>
              <a:t>模式</a:t>
            </a:r>
            <a:r>
              <a:rPr lang="en-US" altLang="zh-CN" sz="2800" b="1" dirty="0">
                <a:solidFill>
                  <a:srgbClr val="FF3300"/>
                </a:solidFill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</a:rPr>
              <a:t>：每根原料钢管切割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成</a:t>
            </a:r>
            <a:endParaRPr lang="en-US" altLang="zh-CN" sz="2800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FF3300"/>
                </a:solidFill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</a:rPr>
              <a:t>根</a:t>
            </a:r>
            <a:r>
              <a:rPr lang="en-US" altLang="zh-CN" sz="2800" b="1" dirty="0">
                <a:solidFill>
                  <a:srgbClr val="FF0000"/>
                </a:solidFill>
              </a:rPr>
              <a:t>4m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根</a:t>
            </a:r>
            <a:r>
              <a:rPr lang="en-US" altLang="zh-CN" sz="2800" b="1" dirty="0">
                <a:solidFill>
                  <a:srgbClr val="FF0000"/>
                </a:solidFill>
              </a:rPr>
              <a:t>6m</a:t>
            </a:r>
            <a:r>
              <a:rPr lang="zh-CN" altLang="en-US" sz="2800" b="1" dirty="0">
                <a:solidFill>
                  <a:srgbClr val="FF3300"/>
                </a:solidFill>
              </a:rPr>
              <a:t>钢管</a:t>
            </a:r>
            <a:r>
              <a:rPr lang="en-US" altLang="zh-CN" sz="2800" b="1" dirty="0">
                <a:solidFill>
                  <a:srgbClr val="FF3300"/>
                </a:solidFill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</a:rPr>
              <a:t>共</a:t>
            </a:r>
            <a:r>
              <a:rPr lang="en-US" altLang="zh-CN" sz="2800" b="1" dirty="0">
                <a:solidFill>
                  <a:srgbClr val="FF3300"/>
                </a:solidFill>
              </a:rPr>
              <a:t>10</a:t>
            </a:r>
            <a:r>
              <a:rPr lang="zh-CN" altLang="en-US" sz="2800" b="1" dirty="0">
                <a:solidFill>
                  <a:srgbClr val="FF3300"/>
                </a:solidFill>
              </a:rPr>
              <a:t>根</a:t>
            </a:r>
            <a:r>
              <a:rPr lang="en-US" altLang="zh-CN" sz="2800" b="1" dirty="0">
                <a:solidFill>
                  <a:srgbClr val="FF3300"/>
                </a:solidFill>
              </a:rPr>
              <a:t>;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模式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：每根原料钢管切割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成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根</a:t>
            </a:r>
            <a:r>
              <a:rPr lang="en-US" altLang="zh-CN" sz="2800" b="1" dirty="0">
                <a:solidFill>
                  <a:schemeClr val="accent2"/>
                </a:solidFill>
              </a:rPr>
              <a:t>4m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根</a:t>
            </a:r>
            <a:r>
              <a:rPr lang="en-US" altLang="zh-CN" sz="2800" b="1" dirty="0">
                <a:solidFill>
                  <a:schemeClr val="accent2"/>
                </a:solidFill>
              </a:rPr>
              <a:t>5m</a:t>
            </a:r>
            <a:r>
              <a:rPr lang="zh-CN" altLang="en-US" sz="2800" b="1" dirty="0">
                <a:solidFill>
                  <a:schemeClr val="accent2"/>
                </a:solidFill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根</a:t>
            </a:r>
            <a:r>
              <a:rPr lang="en-US" altLang="zh-CN" sz="2800" b="1" dirty="0">
                <a:solidFill>
                  <a:schemeClr val="accent2"/>
                </a:solidFill>
              </a:rPr>
              <a:t>6m</a:t>
            </a:r>
            <a:r>
              <a:rPr lang="zh-CN" altLang="en-US" sz="2800" b="1" dirty="0">
                <a:solidFill>
                  <a:schemeClr val="accent2"/>
                </a:solidFill>
              </a:rPr>
              <a:t>钢管</a:t>
            </a:r>
            <a:r>
              <a:rPr lang="zh-CN" altLang="en-US" sz="2800" b="1" dirty="0">
                <a:solidFill>
                  <a:srgbClr val="0000FF"/>
                </a:solidFill>
              </a:rPr>
              <a:t>，共</a:t>
            </a:r>
            <a:r>
              <a:rPr lang="en-US" altLang="zh-CN" sz="2800" b="1" dirty="0">
                <a:solidFill>
                  <a:srgbClr val="0000FF"/>
                </a:solidFill>
              </a:rPr>
              <a:t>10</a:t>
            </a:r>
            <a:r>
              <a:rPr lang="zh-CN" altLang="en-US" sz="2800" b="1" dirty="0">
                <a:solidFill>
                  <a:srgbClr val="0000FF"/>
                </a:solidFill>
              </a:rPr>
              <a:t>根；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/>
              <a:t>模式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：每根原料钢管切割</a:t>
            </a:r>
            <a:r>
              <a:rPr lang="zh-CN" altLang="en-US" sz="2800" b="1" dirty="0" smtClean="0"/>
              <a:t>成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2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8m</a:t>
            </a:r>
            <a:r>
              <a:rPr lang="zh-CN" altLang="en-US" sz="2800" b="1" dirty="0"/>
              <a:t>钢管，共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/>
              <a:t>原料钢管总根数为</a:t>
            </a:r>
            <a:r>
              <a:rPr lang="en-US" altLang="zh-CN" sz="2800" b="1" dirty="0"/>
              <a:t>28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nimBg="1" autoUpdateAnimBg="0"/>
      <p:bldP spid="81924" grpId="0" animBg="1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81000" y="35306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问题</a:t>
            </a:r>
            <a:r>
              <a:rPr lang="en-US" altLang="zh-CN" sz="2800" b="1"/>
              <a:t>1.  </a:t>
            </a:r>
            <a:r>
              <a:rPr lang="zh-CN" altLang="en-US" sz="2800" b="1"/>
              <a:t>如何下料最节省 </a:t>
            </a:r>
            <a:r>
              <a:rPr lang="en-US" altLang="zh-CN" sz="2800" b="1"/>
              <a:t>? </a:t>
            </a:r>
            <a:endParaRPr lang="en-US" altLang="zh-CN" sz="2800" b="1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457200"/>
            <a:ext cx="2895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钢管下料 </a:t>
            </a:r>
            <a:endParaRPr lang="zh-CN" altLang="en-US" sz="32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1000" y="4368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问题</a:t>
            </a:r>
            <a:r>
              <a:rPr lang="en-US" altLang="zh-CN" sz="2800" b="1"/>
              <a:t>2.  </a:t>
            </a:r>
            <a:r>
              <a:rPr lang="zh-CN" altLang="en-US" sz="2800" b="1"/>
              <a:t>客户增加需求：</a:t>
            </a:r>
            <a:endParaRPr lang="zh-CN" altLang="en-US" sz="2800" b="1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914400" y="1244600"/>
            <a:ext cx="7696200" cy="747713"/>
            <a:chOff x="576" y="624"/>
            <a:chExt cx="4848" cy="471"/>
          </a:xfrm>
        </p:grpSpPr>
        <p:sp>
          <p:nvSpPr>
            <p:cNvPr id="93207" name="Text Box 6"/>
            <p:cNvSpPr txBox="1">
              <a:spLocks noChangeArrowheads="1"/>
            </p:cNvSpPr>
            <p:nvPr/>
          </p:nvSpPr>
          <p:spPr bwMode="auto">
            <a:xfrm>
              <a:off x="3312" y="768"/>
              <a:ext cx="2064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原料钢管</a:t>
              </a:r>
              <a:r>
                <a:rPr lang="en-US" altLang="zh-CN" sz="2800" b="1">
                  <a:latin typeface="宋体" panose="02010600030101010101" pitchFamily="2" charset="-122"/>
                </a:rPr>
                <a:t>:</a:t>
              </a:r>
              <a:r>
                <a:rPr lang="zh-CN" altLang="en-US" sz="2800" b="1">
                  <a:latin typeface="宋体" panose="02010600030101010101" pitchFamily="2" charset="-122"/>
                </a:rPr>
                <a:t>每根</a:t>
              </a:r>
              <a:r>
                <a:rPr lang="en-US" altLang="zh-CN" sz="2800" b="1"/>
                <a:t>19m</a:t>
              </a:r>
              <a:r>
                <a:rPr lang="zh-CN" altLang="en-US" sz="2800" b="1">
                  <a:latin typeface="宋体" panose="02010600030101010101" pitchFamily="2" charset="-122"/>
                </a:rPr>
                <a:t> 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  <p:sp>
          <p:nvSpPr>
            <p:cNvPr id="93208" name="AutoShape 7"/>
            <p:cNvSpPr>
              <a:spLocks noChangeArrowheads="1"/>
            </p:cNvSpPr>
            <p:nvPr/>
          </p:nvSpPr>
          <p:spPr bwMode="auto">
            <a:xfrm>
              <a:off x="576" y="624"/>
              <a:ext cx="48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914400" y="2463800"/>
            <a:ext cx="1676400" cy="747713"/>
            <a:chOff x="576" y="1456"/>
            <a:chExt cx="1056" cy="471"/>
          </a:xfrm>
        </p:grpSpPr>
        <p:sp>
          <p:nvSpPr>
            <p:cNvPr id="93205" name="AutoShape 9"/>
            <p:cNvSpPr>
              <a:spLocks noChangeArrowheads="1"/>
            </p:cNvSpPr>
            <p:nvPr/>
          </p:nvSpPr>
          <p:spPr bwMode="auto">
            <a:xfrm>
              <a:off x="576" y="1456"/>
              <a:ext cx="1056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06" name="Text Box 10"/>
            <p:cNvSpPr txBox="1">
              <a:spLocks noChangeArrowheads="1"/>
            </p:cNvSpPr>
            <p:nvPr/>
          </p:nvSpPr>
          <p:spPr bwMode="auto">
            <a:xfrm>
              <a:off x="672" y="1600"/>
              <a:ext cx="91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50</a:t>
              </a:r>
              <a:r>
                <a:rPr lang="zh-CN" altLang="en-US" sz="2800" b="1">
                  <a:latin typeface="宋体" panose="02010600030101010101" pitchFamily="2" charset="-122"/>
                </a:rPr>
                <a:t>根</a:t>
              </a:r>
              <a:r>
                <a:rPr lang="en-US" altLang="zh-CN" sz="2800" b="1"/>
                <a:t>4m</a:t>
              </a:r>
              <a:endParaRPr lang="zh-CN" altLang="en-US" sz="2800" b="1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895600" y="2463800"/>
            <a:ext cx="2286000" cy="747713"/>
            <a:chOff x="1632" y="1392"/>
            <a:chExt cx="1440" cy="471"/>
          </a:xfrm>
        </p:grpSpPr>
        <p:sp>
          <p:nvSpPr>
            <p:cNvPr id="93203" name="AutoShape 12"/>
            <p:cNvSpPr>
              <a:spLocks noChangeArrowheads="1"/>
            </p:cNvSpPr>
            <p:nvPr/>
          </p:nvSpPr>
          <p:spPr bwMode="auto">
            <a:xfrm>
              <a:off x="1632" y="1392"/>
              <a:ext cx="1440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04" name="Text Box 13"/>
            <p:cNvSpPr txBox="1">
              <a:spLocks noChangeArrowheads="1"/>
            </p:cNvSpPr>
            <p:nvPr/>
          </p:nvSpPr>
          <p:spPr bwMode="auto">
            <a:xfrm>
              <a:off x="1872" y="1536"/>
              <a:ext cx="91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20</a:t>
              </a:r>
              <a:r>
                <a:rPr lang="zh-CN" altLang="en-US" sz="2800" b="1">
                  <a:latin typeface="宋体" panose="02010600030101010101" pitchFamily="2" charset="-122"/>
                </a:rPr>
                <a:t>根</a:t>
              </a:r>
              <a:r>
                <a:rPr lang="en-US" altLang="zh-CN" sz="2800" b="1"/>
                <a:t>6m</a:t>
              </a:r>
              <a:endParaRPr lang="zh-CN" altLang="en-US" sz="2800" b="1"/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5410200" y="2463800"/>
            <a:ext cx="3124200" cy="671513"/>
            <a:chOff x="3408" y="1456"/>
            <a:chExt cx="1968" cy="423"/>
          </a:xfrm>
        </p:grpSpPr>
        <p:sp>
          <p:nvSpPr>
            <p:cNvPr id="93201" name="AutoShape 15"/>
            <p:cNvSpPr>
              <a:spLocks noChangeArrowheads="1"/>
            </p:cNvSpPr>
            <p:nvPr/>
          </p:nvSpPr>
          <p:spPr bwMode="auto">
            <a:xfrm>
              <a:off x="3408" y="1456"/>
              <a:ext cx="196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02" name="Text Box 16"/>
            <p:cNvSpPr txBox="1">
              <a:spLocks noChangeArrowheads="1"/>
            </p:cNvSpPr>
            <p:nvPr/>
          </p:nvSpPr>
          <p:spPr bwMode="auto">
            <a:xfrm>
              <a:off x="3984" y="1552"/>
              <a:ext cx="960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15</a:t>
              </a:r>
              <a:r>
                <a:rPr lang="zh-CN" altLang="en-US" sz="2800" b="1">
                  <a:latin typeface="宋体" panose="02010600030101010101" pitchFamily="2" charset="-122"/>
                </a:rPr>
                <a:t>根</a:t>
              </a:r>
              <a:r>
                <a:rPr lang="en-US" altLang="zh-CN" sz="2800" b="1"/>
                <a:t>8m</a:t>
              </a:r>
              <a:endParaRPr lang="zh-CN" altLang="en-US" sz="2800" b="1"/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990600" y="1625600"/>
            <a:ext cx="2133600" cy="519113"/>
            <a:chOff x="624" y="864"/>
            <a:chExt cx="1344" cy="327"/>
          </a:xfrm>
        </p:grpSpPr>
        <p:sp>
          <p:nvSpPr>
            <p:cNvPr id="93199" name="AutoShape 18"/>
            <p:cNvSpPr>
              <a:spLocks noChangeArrowheads="1"/>
            </p:cNvSpPr>
            <p:nvPr/>
          </p:nvSpPr>
          <p:spPr bwMode="auto">
            <a:xfrm>
              <a:off x="1680" y="912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00" name="Text Box 19"/>
            <p:cNvSpPr txBox="1">
              <a:spLocks noChangeArrowheads="1"/>
            </p:cNvSpPr>
            <p:nvPr/>
          </p:nvSpPr>
          <p:spPr bwMode="auto">
            <a:xfrm>
              <a:off x="624" y="864"/>
              <a:ext cx="1056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客户需求</a:t>
              </a:r>
              <a:endParaRPr lang="zh-CN" altLang="en-US" sz="2800" b="1"/>
            </a:p>
          </p:txBody>
        </p:sp>
      </p:grp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4800600" y="3530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节省的标准是什么？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323850" y="5084763"/>
            <a:ext cx="84248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由于采用不同</a:t>
            </a:r>
            <a:r>
              <a:rPr lang="zh-CN" altLang="en-US" sz="2800" b="1">
                <a:solidFill>
                  <a:srgbClr val="FF0000"/>
                </a:solidFill>
              </a:rPr>
              <a:t>切割模式</a:t>
            </a:r>
            <a:r>
              <a:rPr lang="zh-CN" altLang="en-US" sz="2800" b="1"/>
              <a:t>太多</a:t>
            </a:r>
            <a:r>
              <a:rPr lang="en-US" altLang="zh-CN" sz="2800" b="1"/>
              <a:t>, </a:t>
            </a:r>
            <a:r>
              <a:rPr lang="zh-CN" altLang="en-US" sz="2800" b="1"/>
              <a:t>会增加生产和管理成本</a:t>
            </a:r>
            <a:r>
              <a:rPr lang="en-US" altLang="zh-CN" sz="2800" b="1"/>
              <a:t>,</a:t>
            </a:r>
            <a:r>
              <a:rPr lang="zh-CN" altLang="en-US" sz="2800" b="1"/>
              <a:t>规定切割模式不能超过</a:t>
            </a:r>
            <a:r>
              <a:rPr lang="en-US" altLang="zh-CN" sz="2800" b="1"/>
              <a:t>3</a:t>
            </a:r>
            <a:r>
              <a:rPr lang="zh-CN" altLang="en-US" sz="2800" b="1"/>
              <a:t>种</a:t>
            </a:r>
            <a:r>
              <a:rPr lang="en-US" altLang="zh-CN" sz="2800" b="1"/>
              <a:t>.  </a:t>
            </a:r>
            <a:r>
              <a:rPr lang="zh-CN" altLang="en-US" sz="2800" b="1"/>
              <a:t>如何下料最节省？</a:t>
            </a:r>
            <a:endParaRPr lang="zh-CN" altLang="en-US" sz="2800" b="1"/>
          </a:p>
        </p:txBody>
      </p:sp>
      <p:grpSp>
        <p:nvGrpSpPr>
          <p:cNvPr id="7" name="Group 22"/>
          <p:cNvGrpSpPr/>
          <p:nvPr/>
        </p:nvGrpSpPr>
        <p:grpSpPr bwMode="auto">
          <a:xfrm>
            <a:off x="4140200" y="4365625"/>
            <a:ext cx="3657600" cy="519113"/>
            <a:chOff x="2304" y="2656"/>
            <a:chExt cx="2304" cy="327"/>
          </a:xfrm>
        </p:grpSpPr>
        <p:sp>
          <p:nvSpPr>
            <p:cNvPr id="93197" name="AutoShape 23"/>
            <p:cNvSpPr>
              <a:spLocks noChangeArrowheads="1"/>
            </p:cNvSpPr>
            <p:nvPr/>
          </p:nvSpPr>
          <p:spPr bwMode="auto">
            <a:xfrm>
              <a:off x="2304" y="2800"/>
              <a:ext cx="12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198" name="Text Box 24"/>
            <p:cNvSpPr txBox="1">
              <a:spLocks noChangeArrowheads="1"/>
            </p:cNvSpPr>
            <p:nvPr/>
          </p:nvSpPr>
          <p:spPr bwMode="auto">
            <a:xfrm>
              <a:off x="3696" y="2656"/>
              <a:ext cx="91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10</a:t>
              </a:r>
              <a:r>
                <a:rPr lang="zh-CN" altLang="en-US" sz="2800" b="1">
                  <a:latin typeface="宋体" panose="02010600030101010101" pitchFamily="2" charset="-122"/>
                </a:rPr>
                <a:t>根</a:t>
              </a:r>
              <a:r>
                <a:rPr lang="en-US" altLang="zh-CN" sz="2800" b="1"/>
                <a:t>5m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utoUpdateAnimBg="0"/>
      <p:bldP spid="73732" grpId="0" animBg="1" autoUpdateAnimBg="0"/>
      <p:bldP spid="73748" grpId="0" animBg="1" autoUpdateAnimBg="0"/>
      <p:bldP spid="7374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4925" y="1233488"/>
            <a:ext cx="9096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按照客户需要在一根原料钢管上安排切割的一种组合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如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76800" y="519113"/>
            <a:ext cx="1676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切割模式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81000" y="1995488"/>
            <a:ext cx="8534400" cy="990600"/>
            <a:chOff x="240" y="1152"/>
            <a:chExt cx="5376" cy="624"/>
          </a:xfrm>
        </p:grpSpPr>
        <p:sp>
          <p:nvSpPr>
            <p:cNvPr id="94231" name="Text Box 5"/>
            <p:cNvSpPr txBox="1">
              <a:spLocks noChangeArrowheads="1"/>
            </p:cNvSpPr>
            <p:nvPr/>
          </p:nvSpPr>
          <p:spPr bwMode="auto">
            <a:xfrm>
              <a:off x="4704" y="1440"/>
              <a:ext cx="91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余料</a:t>
              </a:r>
              <a:r>
                <a:rPr lang="en-US" altLang="zh-CN" sz="2800" b="1">
                  <a:latin typeface="宋体" panose="02010600030101010101" pitchFamily="2" charset="-122"/>
                </a:rPr>
                <a:t>1</a:t>
              </a:r>
              <a:r>
                <a:rPr lang="en-US" altLang="zh-CN" sz="2800" b="1"/>
                <a:t>m</a:t>
              </a:r>
              <a:r>
                <a:rPr lang="zh-CN" altLang="en-US" sz="2800" b="1">
                  <a:latin typeface="宋体" panose="02010600030101010101" pitchFamily="2" charset="-122"/>
                </a:rPr>
                <a:t> 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  <p:sp>
          <p:nvSpPr>
            <p:cNvPr id="94232" name="AutoShape 6"/>
            <p:cNvSpPr>
              <a:spLocks noChangeArrowheads="1"/>
            </p:cNvSpPr>
            <p:nvPr/>
          </p:nvSpPr>
          <p:spPr bwMode="auto">
            <a:xfrm>
              <a:off x="240" y="1296"/>
              <a:ext cx="48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33" name="Text Box 7"/>
            <p:cNvSpPr txBox="1">
              <a:spLocks noChangeArrowheads="1"/>
            </p:cNvSpPr>
            <p:nvPr/>
          </p:nvSpPr>
          <p:spPr bwMode="auto">
            <a:xfrm>
              <a:off x="288" y="1440"/>
              <a:ext cx="81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 4m</a:t>
              </a:r>
              <a:endParaRPr lang="zh-CN" altLang="en-US" sz="2800" b="1"/>
            </a:p>
          </p:txBody>
        </p:sp>
        <p:sp>
          <p:nvSpPr>
            <p:cNvPr id="94234" name="Text Box 8"/>
            <p:cNvSpPr txBox="1">
              <a:spLocks noChangeArrowheads="1"/>
            </p:cNvSpPr>
            <p:nvPr/>
          </p:nvSpPr>
          <p:spPr bwMode="auto">
            <a:xfrm>
              <a:off x="1488" y="1440"/>
              <a:ext cx="864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  6m</a:t>
              </a:r>
              <a:endParaRPr lang="zh-CN" altLang="en-US" sz="2800" b="1"/>
            </a:p>
          </p:txBody>
        </p:sp>
        <p:sp>
          <p:nvSpPr>
            <p:cNvPr id="94235" name="Text Box 9"/>
            <p:cNvSpPr txBox="1">
              <a:spLocks noChangeArrowheads="1"/>
            </p:cNvSpPr>
            <p:nvPr/>
          </p:nvSpPr>
          <p:spPr bwMode="auto">
            <a:xfrm>
              <a:off x="3120" y="1449"/>
              <a:ext cx="864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 8m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94236" name="Line 10"/>
            <p:cNvSpPr>
              <a:spLocks noChangeShapeType="1"/>
            </p:cNvSpPr>
            <p:nvPr/>
          </p:nvSpPr>
          <p:spPr bwMode="auto">
            <a:xfrm>
              <a:off x="1200" y="11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Line 11"/>
            <p:cNvSpPr>
              <a:spLocks noChangeShapeType="1"/>
            </p:cNvSpPr>
            <p:nvPr/>
          </p:nvSpPr>
          <p:spPr bwMode="auto">
            <a:xfrm>
              <a:off x="2688" y="11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8" name="Line 12"/>
            <p:cNvSpPr>
              <a:spLocks noChangeShapeType="1"/>
            </p:cNvSpPr>
            <p:nvPr/>
          </p:nvSpPr>
          <p:spPr bwMode="auto">
            <a:xfrm>
              <a:off x="4752" y="11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381000" y="3138488"/>
            <a:ext cx="8534400" cy="990600"/>
            <a:chOff x="240" y="1872"/>
            <a:chExt cx="5376" cy="624"/>
          </a:xfrm>
        </p:grpSpPr>
        <p:sp>
          <p:nvSpPr>
            <p:cNvPr id="94223" name="Text Box 14"/>
            <p:cNvSpPr txBox="1">
              <a:spLocks noChangeArrowheads="1"/>
            </p:cNvSpPr>
            <p:nvPr/>
          </p:nvSpPr>
          <p:spPr bwMode="auto">
            <a:xfrm>
              <a:off x="4704" y="2160"/>
              <a:ext cx="91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余料</a:t>
              </a:r>
              <a:r>
                <a:rPr lang="en-US" altLang="zh-CN" sz="2800" b="1"/>
                <a:t>3m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94224" name="AutoShape 15"/>
            <p:cNvSpPr>
              <a:spLocks noChangeArrowheads="1"/>
            </p:cNvSpPr>
            <p:nvPr/>
          </p:nvSpPr>
          <p:spPr bwMode="auto">
            <a:xfrm>
              <a:off x="240" y="2016"/>
              <a:ext cx="48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25" name="Text Box 16"/>
            <p:cNvSpPr txBox="1">
              <a:spLocks noChangeArrowheads="1"/>
            </p:cNvSpPr>
            <p:nvPr/>
          </p:nvSpPr>
          <p:spPr bwMode="auto">
            <a:xfrm>
              <a:off x="288" y="2160"/>
              <a:ext cx="81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4m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94226" name="Text Box 17"/>
            <p:cNvSpPr txBox="1">
              <a:spLocks noChangeArrowheads="1"/>
            </p:cNvSpPr>
            <p:nvPr/>
          </p:nvSpPr>
          <p:spPr bwMode="auto">
            <a:xfrm>
              <a:off x="1488" y="2160"/>
              <a:ext cx="81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 6m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94227" name="Text Box 18"/>
            <p:cNvSpPr txBox="1">
              <a:spLocks noChangeArrowheads="1"/>
            </p:cNvSpPr>
            <p:nvPr/>
          </p:nvSpPr>
          <p:spPr bwMode="auto">
            <a:xfrm>
              <a:off x="3120" y="2169"/>
              <a:ext cx="81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6m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94228" name="Line 19"/>
            <p:cNvSpPr>
              <a:spLocks noChangeShapeType="1"/>
            </p:cNvSpPr>
            <p:nvPr/>
          </p:nvSpPr>
          <p:spPr bwMode="auto">
            <a:xfrm>
              <a:off x="1200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9" name="Line 20"/>
            <p:cNvSpPr>
              <a:spLocks noChangeShapeType="1"/>
            </p:cNvSpPr>
            <p:nvPr/>
          </p:nvSpPr>
          <p:spPr bwMode="auto">
            <a:xfrm>
              <a:off x="2688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0" name="Line 21"/>
            <p:cNvSpPr>
              <a:spLocks noChangeShapeType="1"/>
            </p:cNvSpPr>
            <p:nvPr/>
          </p:nvSpPr>
          <p:spPr bwMode="auto">
            <a:xfrm>
              <a:off x="4224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304800" y="57292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合理切割模式</a:t>
            </a:r>
            <a:r>
              <a:rPr lang="zh-CN" altLang="en-US" sz="2800" b="1">
                <a:latin typeface="宋体" panose="02010600030101010101" pitchFamily="2" charset="-122"/>
              </a:rPr>
              <a:t>的余料应小于客户需要钢管的最小尺寸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/>
          </a:p>
        </p:txBody>
      </p:sp>
      <p:grpSp>
        <p:nvGrpSpPr>
          <p:cNvPr id="4" name="Group 23"/>
          <p:cNvGrpSpPr/>
          <p:nvPr/>
        </p:nvGrpSpPr>
        <p:grpSpPr bwMode="auto">
          <a:xfrm>
            <a:off x="381000" y="4357688"/>
            <a:ext cx="8534400" cy="976312"/>
            <a:chOff x="240" y="2640"/>
            <a:chExt cx="5376" cy="615"/>
          </a:xfrm>
        </p:grpSpPr>
        <p:sp>
          <p:nvSpPr>
            <p:cNvPr id="94217" name="Text Box 24"/>
            <p:cNvSpPr txBox="1">
              <a:spLocks noChangeArrowheads="1"/>
            </p:cNvSpPr>
            <p:nvPr/>
          </p:nvSpPr>
          <p:spPr bwMode="auto">
            <a:xfrm>
              <a:off x="4704" y="2928"/>
              <a:ext cx="91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余料</a:t>
              </a:r>
              <a:r>
                <a:rPr lang="en-US" altLang="zh-CN" sz="2800" b="1"/>
                <a:t>3m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94218" name="AutoShape 25"/>
            <p:cNvSpPr>
              <a:spLocks noChangeArrowheads="1"/>
            </p:cNvSpPr>
            <p:nvPr/>
          </p:nvSpPr>
          <p:spPr bwMode="auto">
            <a:xfrm>
              <a:off x="240" y="2784"/>
              <a:ext cx="48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19" name="Text Box 26"/>
            <p:cNvSpPr txBox="1">
              <a:spLocks noChangeArrowheads="1"/>
            </p:cNvSpPr>
            <p:nvPr/>
          </p:nvSpPr>
          <p:spPr bwMode="auto">
            <a:xfrm>
              <a:off x="960" y="2928"/>
              <a:ext cx="81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8m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94220" name="Text Box 27"/>
            <p:cNvSpPr txBox="1">
              <a:spLocks noChangeArrowheads="1"/>
            </p:cNvSpPr>
            <p:nvPr/>
          </p:nvSpPr>
          <p:spPr bwMode="auto">
            <a:xfrm>
              <a:off x="3120" y="2880"/>
              <a:ext cx="81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8m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94221" name="Line 28"/>
            <p:cNvSpPr>
              <a:spLocks noChangeShapeType="1"/>
            </p:cNvSpPr>
            <p:nvPr/>
          </p:nvSpPr>
          <p:spPr bwMode="auto">
            <a:xfrm>
              <a:off x="216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2" name="Line 29"/>
            <p:cNvSpPr>
              <a:spLocks noChangeShapeType="1"/>
            </p:cNvSpPr>
            <p:nvPr/>
          </p:nvSpPr>
          <p:spPr bwMode="auto">
            <a:xfrm>
              <a:off x="422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216" name="Rectangle 30"/>
          <p:cNvSpPr>
            <a:spLocks noChangeArrowheads="1"/>
          </p:cNvSpPr>
          <p:nvPr/>
        </p:nvSpPr>
        <p:spPr bwMode="auto">
          <a:xfrm>
            <a:off x="762000" y="395288"/>
            <a:ext cx="27432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钢管下料 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/>
      <p:bldP spid="747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3400" y="4005263"/>
            <a:ext cx="8077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为满足客户需要，按照哪些种合理模式切割，每种模式切割多少根原料钢管，最为节省？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67200" y="381000"/>
            <a:ext cx="2667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合理切割模式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700338" y="5824538"/>
            <a:ext cx="4751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所用原料钢管</a:t>
            </a:r>
            <a:r>
              <a:rPr lang="zh-CN" altLang="en-US" sz="2800" b="1">
                <a:solidFill>
                  <a:srgbClr val="FF0000"/>
                </a:solidFill>
              </a:rPr>
              <a:t>总根数</a:t>
            </a:r>
            <a:r>
              <a:rPr lang="zh-CN" altLang="en-US" sz="2800" b="1"/>
              <a:t>最少 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2" name="Group 131"/>
          <p:cNvGrpSpPr/>
          <p:nvPr/>
        </p:nvGrpSpPr>
        <p:grpSpPr bwMode="auto">
          <a:xfrm>
            <a:off x="144463" y="981075"/>
            <a:ext cx="8812212" cy="3055938"/>
            <a:chOff x="113" y="572"/>
            <a:chExt cx="5551" cy="1925"/>
          </a:xfrm>
        </p:grpSpPr>
        <p:grpSp>
          <p:nvGrpSpPr>
            <p:cNvPr id="95241" name="Group 7"/>
            <p:cNvGrpSpPr/>
            <p:nvPr/>
          </p:nvGrpSpPr>
          <p:grpSpPr bwMode="auto">
            <a:xfrm>
              <a:off x="113" y="572"/>
              <a:ext cx="683" cy="246"/>
              <a:chOff x="0" y="0"/>
              <a:chExt cx="494" cy="384"/>
            </a:xfrm>
          </p:grpSpPr>
          <p:sp>
            <p:nvSpPr>
              <p:cNvPr id="95359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模式 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60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42" name="Group 10"/>
            <p:cNvGrpSpPr/>
            <p:nvPr/>
          </p:nvGrpSpPr>
          <p:grpSpPr bwMode="auto">
            <a:xfrm>
              <a:off x="796" y="578"/>
              <a:ext cx="1286" cy="240"/>
              <a:chOff x="494" y="0"/>
              <a:chExt cx="721" cy="384"/>
            </a:xfrm>
          </p:grpSpPr>
          <p:sp>
            <p:nvSpPr>
              <p:cNvPr id="95357" name="Rectangle 11"/>
              <p:cNvSpPr>
                <a:spLocks noChangeArrowheads="1"/>
              </p:cNvSpPr>
              <p:nvPr/>
            </p:nvSpPr>
            <p:spPr bwMode="auto">
              <a:xfrm>
                <a:off x="537" y="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4m</a:t>
                </a:r>
                <a:r>
                  <a:rPr lang="zh-CN" altLang="en-US" sz="2000" b="1"/>
                  <a:t>钢管根数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58" name="Rectangle 12"/>
              <p:cNvSpPr>
                <a:spLocks noChangeArrowheads="1"/>
              </p:cNvSpPr>
              <p:nvPr/>
            </p:nvSpPr>
            <p:spPr bwMode="auto">
              <a:xfrm>
                <a:off x="494" y="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43" name="Group 13"/>
            <p:cNvGrpSpPr/>
            <p:nvPr/>
          </p:nvGrpSpPr>
          <p:grpSpPr bwMode="auto">
            <a:xfrm>
              <a:off x="2082" y="578"/>
              <a:ext cx="1287" cy="240"/>
              <a:chOff x="1215" y="0"/>
              <a:chExt cx="721" cy="384"/>
            </a:xfrm>
          </p:grpSpPr>
          <p:sp>
            <p:nvSpPr>
              <p:cNvPr id="95355" name="Rectangle 14"/>
              <p:cNvSpPr>
                <a:spLocks noChangeArrowheads="1"/>
              </p:cNvSpPr>
              <p:nvPr/>
            </p:nvSpPr>
            <p:spPr bwMode="auto">
              <a:xfrm>
                <a:off x="1258" y="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6m</a:t>
                </a:r>
                <a:r>
                  <a:rPr lang="zh-CN" altLang="en-US" sz="2000" b="1"/>
                  <a:t>钢管根数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56" name="Rectangle 15"/>
              <p:cNvSpPr>
                <a:spLocks noChangeArrowheads="1"/>
              </p:cNvSpPr>
              <p:nvPr/>
            </p:nvSpPr>
            <p:spPr bwMode="auto">
              <a:xfrm>
                <a:off x="1215" y="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44" name="Group 16"/>
            <p:cNvGrpSpPr/>
            <p:nvPr/>
          </p:nvGrpSpPr>
          <p:grpSpPr bwMode="auto">
            <a:xfrm>
              <a:off x="3369" y="578"/>
              <a:ext cx="1287" cy="240"/>
              <a:chOff x="1936" y="0"/>
              <a:chExt cx="721" cy="384"/>
            </a:xfrm>
          </p:grpSpPr>
          <p:sp>
            <p:nvSpPr>
              <p:cNvPr id="95353" name="Rectangle 17"/>
              <p:cNvSpPr>
                <a:spLocks noChangeArrowheads="1"/>
              </p:cNvSpPr>
              <p:nvPr/>
            </p:nvSpPr>
            <p:spPr bwMode="auto">
              <a:xfrm>
                <a:off x="1979" y="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8m</a:t>
                </a:r>
                <a:r>
                  <a:rPr lang="zh-CN" altLang="en-US" sz="2000" b="1"/>
                  <a:t>钢管根数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54" name="Rectangle 18"/>
              <p:cNvSpPr>
                <a:spLocks noChangeArrowheads="1"/>
              </p:cNvSpPr>
              <p:nvPr/>
            </p:nvSpPr>
            <p:spPr bwMode="auto">
              <a:xfrm>
                <a:off x="1936" y="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45" name="Group 19"/>
            <p:cNvGrpSpPr/>
            <p:nvPr/>
          </p:nvGrpSpPr>
          <p:grpSpPr bwMode="auto">
            <a:xfrm>
              <a:off x="4656" y="578"/>
              <a:ext cx="1008" cy="240"/>
              <a:chOff x="2657" y="0"/>
              <a:chExt cx="565" cy="384"/>
            </a:xfrm>
          </p:grpSpPr>
          <p:sp>
            <p:nvSpPr>
              <p:cNvPr id="95351" name="Rectangle 20"/>
              <p:cNvSpPr>
                <a:spLocks noChangeArrowheads="1"/>
              </p:cNvSpPr>
              <p:nvPr/>
            </p:nvSpPr>
            <p:spPr bwMode="auto">
              <a:xfrm>
                <a:off x="2700" y="0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余料</a:t>
                </a:r>
                <a:r>
                  <a:rPr lang="en-US" altLang="zh-CN" sz="2000" b="1"/>
                  <a:t>(m)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52" name="Rectangle 21"/>
              <p:cNvSpPr>
                <a:spLocks noChangeArrowheads="1"/>
              </p:cNvSpPr>
              <p:nvPr/>
            </p:nvSpPr>
            <p:spPr bwMode="auto">
              <a:xfrm>
                <a:off x="2657" y="0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46" name="Group 22"/>
            <p:cNvGrpSpPr/>
            <p:nvPr/>
          </p:nvGrpSpPr>
          <p:grpSpPr bwMode="auto">
            <a:xfrm>
              <a:off x="113" y="812"/>
              <a:ext cx="683" cy="246"/>
              <a:chOff x="0" y="384"/>
              <a:chExt cx="494" cy="384"/>
            </a:xfrm>
          </p:grpSpPr>
          <p:sp>
            <p:nvSpPr>
              <p:cNvPr id="95349" name="Rectangle 23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50" name="Rectangle 24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47" name="Group 25"/>
            <p:cNvGrpSpPr/>
            <p:nvPr/>
          </p:nvGrpSpPr>
          <p:grpSpPr bwMode="auto">
            <a:xfrm>
              <a:off x="796" y="818"/>
              <a:ext cx="1286" cy="240"/>
              <a:chOff x="494" y="384"/>
              <a:chExt cx="721" cy="384"/>
            </a:xfrm>
          </p:grpSpPr>
          <p:sp>
            <p:nvSpPr>
              <p:cNvPr id="95347" name="Rectangle 26"/>
              <p:cNvSpPr>
                <a:spLocks noChangeArrowheads="1"/>
              </p:cNvSpPr>
              <p:nvPr/>
            </p:nvSpPr>
            <p:spPr bwMode="auto">
              <a:xfrm>
                <a:off x="537" y="38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48" name="Rectangle 27"/>
              <p:cNvSpPr>
                <a:spLocks noChangeArrowheads="1"/>
              </p:cNvSpPr>
              <p:nvPr/>
            </p:nvSpPr>
            <p:spPr bwMode="auto">
              <a:xfrm>
                <a:off x="494" y="38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48" name="Group 28"/>
            <p:cNvGrpSpPr/>
            <p:nvPr/>
          </p:nvGrpSpPr>
          <p:grpSpPr bwMode="auto">
            <a:xfrm>
              <a:off x="2082" y="818"/>
              <a:ext cx="1287" cy="240"/>
              <a:chOff x="1215" y="384"/>
              <a:chExt cx="721" cy="384"/>
            </a:xfrm>
          </p:grpSpPr>
          <p:sp>
            <p:nvSpPr>
              <p:cNvPr id="95345" name="Rectangle 29"/>
              <p:cNvSpPr>
                <a:spLocks noChangeArrowheads="1"/>
              </p:cNvSpPr>
              <p:nvPr/>
            </p:nvSpPr>
            <p:spPr bwMode="auto">
              <a:xfrm>
                <a:off x="1258" y="38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46" name="Rectangle 30"/>
              <p:cNvSpPr>
                <a:spLocks noChangeArrowheads="1"/>
              </p:cNvSpPr>
              <p:nvPr/>
            </p:nvSpPr>
            <p:spPr bwMode="auto">
              <a:xfrm>
                <a:off x="1215" y="38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49" name="Group 31"/>
            <p:cNvGrpSpPr/>
            <p:nvPr/>
          </p:nvGrpSpPr>
          <p:grpSpPr bwMode="auto">
            <a:xfrm>
              <a:off x="3369" y="818"/>
              <a:ext cx="1287" cy="240"/>
              <a:chOff x="1936" y="384"/>
              <a:chExt cx="721" cy="384"/>
            </a:xfrm>
          </p:grpSpPr>
          <p:sp>
            <p:nvSpPr>
              <p:cNvPr id="95343" name="Rectangle 32"/>
              <p:cNvSpPr>
                <a:spLocks noChangeArrowheads="1"/>
              </p:cNvSpPr>
              <p:nvPr/>
            </p:nvSpPr>
            <p:spPr bwMode="auto">
              <a:xfrm>
                <a:off x="1979" y="38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44" name="Rectangle 33"/>
              <p:cNvSpPr>
                <a:spLocks noChangeArrowheads="1"/>
              </p:cNvSpPr>
              <p:nvPr/>
            </p:nvSpPr>
            <p:spPr bwMode="auto">
              <a:xfrm>
                <a:off x="1936" y="38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0" name="Group 34"/>
            <p:cNvGrpSpPr/>
            <p:nvPr/>
          </p:nvGrpSpPr>
          <p:grpSpPr bwMode="auto">
            <a:xfrm>
              <a:off x="4656" y="818"/>
              <a:ext cx="1008" cy="240"/>
              <a:chOff x="2657" y="384"/>
              <a:chExt cx="565" cy="384"/>
            </a:xfrm>
          </p:grpSpPr>
          <p:sp>
            <p:nvSpPr>
              <p:cNvPr id="95341" name="Rectangle 35"/>
              <p:cNvSpPr>
                <a:spLocks noChangeArrowheads="1"/>
              </p:cNvSpPr>
              <p:nvPr/>
            </p:nvSpPr>
            <p:spPr bwMode="auto">
              <a:xfrm>
                <a:off x="2700" y="384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42" name="Rectangle 36"/>
              <p:cNvSpPr>
                <a:spLocks noChangeArrowheads="1"/>
              </p:cNvSpPr>
              <p:nvPr/>
            </p:nvSpPr>
            <p:spPr bwMode="auto">
              <a:xfrm>
                <a:off x="2657" y="384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1" name="Group 37"/>
            <p:cNvGrpSpPr/>
            <p:nvPr/>
          </p:nvGrpSpPr>
          <p:grpSpPr bwMode="auto">
            <a:xfrm>
              <a:off x="113" y="1052"/>
              <a:ext cx="683" cy="246"/>
              <a:chOff x="0" y="768"/>
              <a:chExt cx="494" cy="384"/>
            </a:xfrm>
          </p:grpSpPr>
          <p:sp>
            <p:nvSpPr>
              <p:cNvPr id="95339" name="Rectangle 38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40" name="Rectangle 39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2" name="Group 40"/>
            <p:cNvGrpSpPr/>
            <p:nvPr/>
          </p:nvGrpSpPr>
          <p:grpSpPr bwMode="auto">
            <a:xfrm>
              <a:off x="796" y="1058"/>
              <a:ext cx="1286" cy="240"/>
              <a:chOff x="494" y="768"/>
              <a:chExt cx="721" cy="384"/>
            </a:xfrm>
          </p:grpSpPr>
          <p:sp>
            <p:nvSpPr>
              <p:cNvPr id="95337" name="Rectangle 41"/>
              <p:cNvSpPr>
                <a:spLocks noChangeArrowheads="1"/>
              </p:cNvSpPr>
              <p:nvPr/>
            </p:nvSpPr>
            <p:spPr bwMode="auto">
              <a:xfrm>
                <a:off x="537" y="76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38" name="Rectangle 42"/>
              <p:cNvSpPr>
                <a:spLocks noChangeArrowheads="1"/>
              </p:cNvSpPr>
              <p:nvPr/>
            </p:nvSpPr>
            <p:spPr bwMode="auto">
              <a:xfrm>
                <a:off x="494" y="76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3" name="Group 43"/>
            <p:cNvGrpSpPr/>
            <p:nvPr/>
          </p:nvGrpSpPr>
          <p:grpSpPr bwMode="auto">
            <a:xfrm>
              <a:off x="2082" y="1058"/>
              <a:ext cx="1287" cy="240"/>
              <a:chOff x="1215" y="768"/>
              <a:chExt cx="721" cy="384"/>
            </a:xfrm>
          </p:grpSpPr>
          <p:sp>
            <p:nvSpPr>
              <p:cNvPr id="95335" name="Rectangle 44"/>
              <p:cNvSpPr>
                <a:spLocks noChangeArrowheads="1"/>
              </p:cNvSpPr>
              <p:nvPr/>
            </p:nvSpPr>
            <p:spPr bwMode="auto">
              <a:xfrm>
                <a:off x="1258" y="76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36" name="Rectangle 45"/>
              <p:cNvSpPr>
                <a:spLocks noChangeArrowheads="1"/>
              </p:cNvSpPr>
              <p:nvPr/>
            </p:nvSpPr>
            <p:spPr bwMode="auto">
              <a:xfrm>
                <a:off x="1215" y="76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4" name="Group 46"/>
            <p:cNvGrpSpPr/>
            <p:nvPr/>
          </p:nvGrpSpPr>
          <p:grpSpPr bwMode="auto">
            <a:xfrm>
              <a:off x="3369" y="1058"/>
              <a:ext cx="1287" cy="240"/>
              <a:chOff x="1936" y="768"/>
              <a:chExt cx="721" cy="384"/>
            </a:xfrm>
          </p:grpSpPr>
          <p:sp>
            <p:nvSpPr>
              <p:cNvPr id="95333" name="Rectangle 47"/>
              <p:cNvSpPr>
                <a:spLocks noChangeArrowheads="1"/>
              </p:cNvSpPr>
              <p:nvPr/>
            </p:nvSpPr>
            <p:spPr bwMode="auto">
              <a:xfrm>
                <a:off x="1979" y="76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34" name="Rectangle 48"/>
              <p:cNvSpPr>
                <a:spLocks noChangeArrowheads="1"/>
              </p:cNvSpPr>
              <p:nvPr/>
            </p:nvSpPr>
            <p:spPr bwMode="auto">
              <a:xfrm>
                <a:off x="1936" y="76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5" name="Group 49"/>
            <p:cNvGrpSpPr/>
            <p:nvPr/>
          </p:nvGrpSpPr>
          <p:grpSpPr bwMode="auto">
            <a:xfrm>
              <a:off x="4656" y="1058"/>
              <a:ext cx="1008" cy="240"/>
              <a:chOff x="2657" y="768"/>
              <a:chExt cx="565" cy="384"/>
            </a:xfrm>
          </p:grpSpPr>
          <p:sp>
            <p:nvSpPr>
              <p:cNvPr id="95331" name="Rectangle 50"/>
              <p:cNvSpPr>
                <a:spLocks noChangeArrowheads="1"/>
              </p:cNvSpPr>
              <p:nvPr/>
            </p:nvSpPr>
            <p:spPr bwMode="auto">
              <a:xfrm>
                <a:off x="2700" y="768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32" name="Rectangle 51"/>
              <p:cNvSpPr>
                <a:spLocks noChangeArrowheads="1"/>
              </p:cNvSpPr>
              <p:nvPr/>
            </p:nvSpPr>
            <p:spPr bwMode="auto">
              <a:xfrm>
                <a:off x="2657" y="768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6" name="Group 52"/>
            <p:cNvGrpSpPr/>
            <p:nvPr/>
          </p:nvGrpSpPr>
          <p:grpSpPr bwMode="auto">
            <a:xfrm>
              <a:off x="113" y="1292"/>
              <a:ext cx="683" cy="246"/>
              <a:chOff x="0" y="1152"/>
              <a:chExt cx="494" cy="384"/>
            </a:xfrm>
          </p:grpSpPr>
          <p:sp>
            <p:nvSpPr>
              <p:cNvPr id="95329" name="Rectangle 53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30" name="Rectangle 54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7" name="Group 55"/>
            <p:cNvGrpSpPr/>
            <p:nvPr/>
          </p:nvGrpSpPr>
          <p:grpSpPr bwMode="auto">
            <a:xfrm>
              <a:off x="796" y="1298"/>
              <a:ext cx="1286" cy="240"/>
              <a:chOff x="494" y="1152"/>
              <a:chExt cx="721" cy="384"/>
            </a:xfrm>
          </p:grpSpPr>
          <p:sp>
            <p:nvSpPr>
              <p:cNvPr id="95327" name="Rectangle 56"/>
              <p:cNvSpPr>
                <a:spLocks noChangeArrowheads="1"/>
              </p:cNvSpPr>
              <p:nvPr/>
            </p:nvSpPr>
            <p:spPr bwMode="auto">
              <a:xfrm>
                <a:off x="537" y="1152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28" name="Rectangle 57"/>
              <p:cNvSpPr>
                <a:spLocks noChangeArrowheads="1"/>
              </p:cNvSpPr>
              <p:nvPr/>
            </p:nvSpPr>
            <p:spPr bwMode="auto">
              <a:xfrm>
                <a:off x="494" y="1152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8" name="Group 58"/>
            <p:cNvGrpSpPr/>
            <p:nvPr/>
          </p:nvGrpSpPr>
          <p:grpSpPr bwMode="auto">
            <a:xfrm>
              <a:off x="2082" y="1298"/>
              <a:ext cx="1287" cy="240"/>
              <a:chOff x="1215" y="1152"/>
              <a:chExt cx="721" cy="384"/>
            </a:xfrm>
          </p:grpSpPr>
          <p:sp>
            <p:nvSpPr>
              <p:cNvPr id="95325" name="Rectangle 59"/>
              <p:cNvSpPr>
                <a:spLocks noChangeArrowheads="1"/>
              </p:cNvSpPr>
              <p:nvPr/>
            </p:nvSpPr>
            <p:spPr bwMode="auto">
              <a:xfrm>
                <a:off x="1258" y="1152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26" name="Rectangle 60"/>
              <p:cNvSpPr>
                <a:spLocks noChangeArrowheads="1"/>
              </p:cNvSpPr>
              <p:nvPr/>
            </p:nvSpPr>
            <p:spPr bwMode="auto">
              <a:xfrm>
                <a:off x="1215" y="1152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59" name="Group 61"/>
            <p:cNvGrpSpPr/>
            <p:nvPr/>
          </p:nvGrpSpPr>
          <p:grpSpPr bwMode="auto">
            <a:xfrm>
              <a:off x="3369" y="1298"/>
              <a:ext cx="1287" cy="240"/>
              <a:chOff x="1936" y="1152"/>
              <a:chExt cx="721" cy="384"/>
            </a:xfrm>
          </p:grpSpPr>
          <p:sp>
            <p:nvSpPr>
              <p:cNvPr id="95323" name="Rectangle 62"/>
              <p:cNvSpPr>
                <a:spLocks noChangeArrowheads="1"/>
              </p:cNvSpPr>
              <p:nvPr/>
            </p:nvSpPr>
            <p:spPr bwMode="auto">
              <a:xfrm>
                <a:off x="1979" y="1152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24" name="Rectangle 63"/>
              <p:cNvSpPr>
                <a:spLocks noChangeArrowheads="1"/>
              </p:cNvSpPr>
              <p:nvPr/>
            </p:nvSpPr>
            <p:spPr bwMode="auto">
              <a:xfrm>
                <a:off x="1936" y="1152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0" name="Group 64"/>
            <p:cNvGrpSpPr/>
            <p:nvPr/>
          </p:nvGrpSpPr>
          <p:grpSpPr bwMode="auto">
            <a:xfrm>
              <a:off x="4656" y="1298"/>
              <a:ext cx="1008" cy="240"/>
              <a:chOff x="2657" y="1152"/>
              <a:chExt cx="565" cy="384"/>
            </a:xfrm>
          </p:grpSpPr>
          <p:sp>
            <p:nvSpPr>
              <p:cNvPr id="95321" name="Rectangle 65"/>
              <p:cNvSpPr>
                <a:spLocks noChangeArrowheads="1"/>
              </p:cNvSpPr>
              <p:nvPr/>
            </p:nvSpPr>
            <p:spPr bwMode="auto">
              <a:xfrm>
                <a:off x="2700" y="1152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22" name="Rectangle 66"/>
              <p:cNvSpPr>
                <a:spLocks noChangeArrowheads="1"/>
              </p:cNvSpPr>
              <p:nvPr/>
            </p:nvSpPr>
            <p:spPr bwMode="auto">
              <a:xfrm>
                <a:off x="2657" y="1152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1" name="Group 67"/>
            <p:cNvGrpSpPr/>
            <p:nvPr/>
          </p:nvGrpSpPr>
          <p:grpSpPr bwMode="auto">
            <a:xfrm>
              <a:off x="113" y="1532"/>
              <a:ext cx="683" cy="245"/>
              <a:chOff x="0" y="1536"/>
              <a:chExt cx="494" cy="384"/>
            </a:xfrm>
          </p:grpSpPr>
          <p:sp>
            <p:nvSpPr>
              <p:cNvPr id="95319" name="Rectangle 68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20" name="Rectangle 69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2" name="Group 70"/>
            <p:cNvGrpSpPr/>
            <p:nvPr/>
          </p:nvGrpSpPr>
          <p:grpSpPr bwMode="auto">
            <a:xfrm>
              <a:off x="796" y="1538"/>
              <a:ext cx="1286" cy="239"/>
              <a:chOff x="494" y="1536"/>
              <a:chExt cx="721" cy="384"/>
            </a:xfrm>
          </p:grpSpPr>
          <p:sp>
            <p:nvSpPr>
              <p:cNvPr id="95317" name="Rectangle 71"/>
              <p:cNvSpPr>
                <a:spLocks noChangeArrowheads="1"/>
              </p:cNvSpPr>
              <p:nvPr/>
            </p:nvSpPr>
            <p:spPr bwMode="auto">
              <a:xfrm>
                <a:off x="537" y="1536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18" name="Rectangle 72"/>
              <p:cNvSpPr>
                <a:spLocks noChangeArrowheads="1"/>
              </p:cNvSpPr>
              <p:nvPr/>
            </p:nvSpPr>
            <p:spPr bwMode="auto">
              <a:xfrm>
                <a:off x="494" y="1536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3" name="Group 73"/>
            <p:cNvGrpSpPr/>
            <p:nvPr/>
          </p:nvGrpSpPr>
          <p:grpSpPr bwMode="auto">
            <a:xfrm>
              <a:off x="2082" y="1538"/>
              <a:ext cx="1287" cy="239"/>
              <a:chOff x="1215" y="1536"/>
              <a:chExt cx="721" cy="384"/>
            </a:xfrm>
          </p:grpSpPr>
          <p:sp>
            <p:nvSpPr>
              <p:cNvPr id="95315" name="Rectangle 74"/>
              <p:cNvSpPr>
                <a:spLocks noChangeArrowheads="1"/>
              </p:cNvSpPr>
              <p:nvPr/>
            </p:nvSpPr>
            <p:spPr bwMode="auto">
              <a:xfrm>
                <a:off x="1258" y="1536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16" name="Rectangle 75"/>
              <p:cNvSpPr>
                <a:spLocks noChangeArrowheads="1"/>
              </p:cNvSpPr>
              <p:nvPr/>
            </p:nvSpPr>
            <p:spPr bwMode="auto">
              <a:xfrm>
                <a:off x="1215" y="1536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4" name="Group 76"/>
            <p:cNvGrpSpPr/>
            <p:nvPr/>
          </p:nvGrpSpPr>
          <p:grpSpPr bwMode="auto">
            <a:xfrm>
              <a:off x="3369" y="1538"/>
              <a:ext cx="1287" cy="239"/>
              <a:chOff x="1936" y="1536"/>
              <a:chExt cx="721" cy="384"/>
            </a:xfrm>
          </p:grpSpPr>
          <p:sp>
            <p:nvSpPr>
              <p:cNvPr id="95313" name="Rectangle 77"/>
              <p:cNvSpPr>
                <a:spLocks noChangeArrowheads="1"/>
              </p:cNvSpPr>
              <p:nvPr/>
            </p:nvSpPr>
            <p:spPr bwMode="auto">
              <a:xfrm>
                <a:off x="1979" y="1536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14" name="Rectangle 78"/>
              <p:cNvSpPr>
                <a:spLocks noChangeArrowheads="1"/>
              </p:cNvSpPr>
              <p:nvPr/>
            </p:nvSpPr>
            <p:spPr bwMode="auto">
              <a:xfrm>
                <a:off x="1936" y="1536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5" name="Group 79"/>
            <p:cNvGrpSpPr/>
            <p:nvPr/>
          </p:nvGrpSpPr>
          <p:grpSpPr bwMode="auto">
            <a:xfrm>
              <a:off x="4656" y="1538"/>
              <a:ext cx="1008" cy="239"/>
              <a:chOff x="2657" y="1536"/>
              <a:chExt cx="565" cy="384"/>
            </a:xfrm>
          </p:grpSpPr>
          <p:sp>
            <p:nvSpPr>
              <p:cNvPr id="95311" name="Rectangle 80"/>
              <p:cNvSpPr>
                <a:spLocks noChangeArrowheads="1"/>
              </p:cNvSpPr>
              <p:nvPr/>
            </p:nvSpPr>
            <p:spPr bwMode="auto">
              <a:xfrm>
                <a:off x="2700" y="1536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12" name="Rectangle 81"/>
              <p:cNvSpPr>
                <a:spLocks noChangeArrowheads="1"/>
              </p:cNvSpPr>
              <p:nvPr/>
            </p:nvSpPr>
            <p:spPr bwMode="auto">
              <a:xfrm>
                <a:off x="2657" y="1536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6" name="Group 82"/>
            <p:cNvGrpSpPr/>
            <p:nvPr/>
          </p:nvGrpSpPr>
          <p:grpSpPr bwMode="auto">
            <a:xfrm>
              <a:off x="113" y="1771"/>
              <a:ext cx="683" cy="246"/>
              <a:chOff x="0" y="1920"/>
              <a:chExt cx="494" cy="384"/>
            </a:xfrm>
          </p:grpSpPr>
          <p:sp>
            <p:nvSpPr>
              <p:cNvPr id="95309" name="Rectangle 83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5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10" name="Rectangle 84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7" name="Group 85"/>
            <p:cNvGrpSpPr/>
            <p:nvPr/>
          </p:nvGrpSpPr>
          <p:grpSpPr bwMode="auto">
            <a:xfrm>
              <a:off x="796" y="1777"/>
              <a:ext cx="1286" cy="240"/>
              <a:chOff x="494" y="1920"/>
              <a:chExt cx="721" cy="384"/>
            </a:xfrm>
          </p:grpSpPr>
          <p:sp>
            <p:nvSpPr>
              <p:cNvPr id="95307" name="Rectangle 86"/>
              <p:cNvSpPr>
                <a:spLocks noChangeArrowheads="1"/>
              </p:cNvSpPr>
              <p:nvPr/>
            </p:nvSpPr>
            <p:spPr bwMode="auto">
              <a:xfrm>
                <a:off x="537" y="192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08" name="Rectangle 87"/>
              <p:cNvSpPr>
                <a:spLocks noChangeArrowheads="1"/>
              </p:cNvSpPr>
              <p:nvPr/>
            </p:nvSpPr>
            <p:spPr bwMode="auto">
              <a:xfrm>
                <a:off x="494" y="192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8" name="Group 88"/>
            <p:cNvGrpSpPr/>
            <p:nvPr/>
          </p:nvGrpSpPr>
          <p:grpSpPr bwMode="auto">
            <a:xfrm>
              <a:off x="2082" y="1777"/>
              <a:ext cx="1287" cy="240"/>
              <a:chOff x="1215" y="1920"/>
              <a:chExt cx="721" cy="384"/>
            </a:xfrm>
          </p:grpSpPr>
          <p:sp>
            <p:nvSpPr>
              <p:cNvPr id="95305" name="Rectangle 89"/>
              <p:cNvSpPr>
                <a:spLocks noChangeArrowheads="1"/>
              </p:cNvSpPr>
              <p:nvPr/>
            </p:nvSpPr>
            <p:spPr bwMode="auto">
              <a:xfrm>
                <a:off x="1258" y="192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06" name="Rectangle 90"/>
              <p:cNvSpPr>
                <a:spLocks noChangeArrowheads="1"/>
              </p:cNvSpPr>
              <p:nvPr/>
            </p:nvSpPr>
            <p:spPr bwMode="auto">
              <a:xfrm>
                <a:off x="1215" y="192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69" name="Group 91"/>
            <p:cNvGrpSpPr/>
            <p:nvPr/>
          </p:nvGrpSpPr>
          <p:grpSpPr bwMode="auto">
            <a:xfrm>
              <a:off x="3369" y="1777"/>
              <a:ext cx="1287" cy="240"/>
              <a:chOff x="1936" y="1920"/>
              <a:chExt cx="721" cy="384"/>
            </a:xfrm>
          </p:grpSpPr>
          <p:sp>
            <p:nvSpPr>
              <p:cNvPr id="95303" name="Rectangle 92"/>
              <p:cNvSpPr>
                <a:spLocks noChangeArrowheads="1"/>
              </p:cNvSpPr>
              <p:nvPr/>
            </p:nvSpPr>
            <p:spPr bwMode="auto">
              <a:xfrm>
                <a:off x="1979" y="192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04" name="Rectangle 93"/>
              <p:cNvSpPr>
                <a:spLocks noChangeArrowheads="1"/>
              </p:cNvSpPr>
              <p:nvPr/>
            </p:nvSpPr>
            <p:spPr bwMode="auto">
              <a:xfrm>
                <a:off x="1936" y="192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0" name="Group 94"/>
            <p:cNvGrpSpPr/>
            <p:nvPr/>
          </p:nvGrpSpPr>
          <p:grpSpPr bwMode="auto">
            <a:xfrm>
              <a:off x="4656" y="1777"/>
              <a:ext cx="1008" cy="240"/>
              <a:chOff x="2657" y="1920"/>
              <a:chExt cx="565" cy="384"/>
            </a:xfrm>
          </p:grpSpPr>
          <p:sp>
            <p:nvSpPr>
              <p:cNvPr id="95301" name="Rectangle 95"/>
              <p:cNvSpPr>
                <a:spLocks noChangeArrowheads="1"/>
              </p:cNvSpPr>
              <p:nvPr/>
            </p:nvSpPr>
            <p:spPr bwMode="auto">
              <a:xfrm>
                <a:off x="2700" y="1920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02" name="Rectangle 96"/>
              <p:cNvSpPr>
                <a:spLocks noChangeArrowheads="1"/>
              </p:cNvSpPr>
              <p:nvPr/>
            </p:nvSpPr>
            <p:spPr bwMode="auto">
              <a:xfrm>
                <a:off x="2657" y="1920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1" name="Group 97"/>
            <p:cNvGrpSpPr/>
            <p:nvPr/>
          </p:nvGrpSpPr>
          <p:grpSpPr bwMode="auto">
            <a:xfrm>
              <a:off x="113" y="2011"/>
              <a:ext cx="683" cy="246"/>
              <a:chOff x="0" y="2304"/>
              <a:chExt cx="494" cy="384"/>
            </a:xfrm>
          </p:grpSpPr>
          <p:sp>
            <p:nvSpPr>
              <p:cNvPr id="95299" name="Rectangle 98"/>
              <p:cNvSpPr>
                <a:spLocks noChangeArrowheads="1"/>
              </p:cNvSpPr>
              <p:nvPr/>
            </p:nvSpPr>
            <p:spPr bwMode="auto">
              <a:xfrm>
                <a:off x="43" y="2304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6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300" name="Rectangle 99"/>
              <p:cNvSpPr>
                <a:spLocks noChangeArrowheads="1"/>
              </p:cNvSpPr>
              <p:nvPr/>
            </p:nvSpPr>
            <p:spPr bwMode="auto">
              <a:xfrm>
                <a:off x="0" y="2304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2" name="Group 100"/>
            <p:cNvGrpSpPr/>
            <p:nvPr/>
          </p:nvGrpSpPr>
          <p:grpSpPr bwMode="auto">
            <a:xfrm>
              <a:off x="796" y="2017"/>
              <a:ext cx="1286" cy="240"/>
              <a:chOff x="494" y="2304"/>
              <a:chExt cx="721" cy="384"/>
            </a:xfrm>
          </p:grpSpPr>
          <p:sp>
            <p:nvSpPr>
              <p:cNvPr id="95297" name="Rectangle 101"/>
              <p:cNvSpPr>
                <a:spLocks noChangeArrowheads="1"/>
              </p:cNvSpPr>
              <p:nvPr/>
            </p:nvSpPr>
            <p:spPr bwMode="auto">
              <a:xfrm>
                <a:off x="537" y="230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98" name="Rectangle 102"/>
              <p:cNvSpPr>
                <a:spLocks noChangeArrowheads="1"/>
              </p:cNvSpPr>
              <p:nvPr/>
            </p:nvSpPr>
            <p:spPr bwMode="auto">
              <a:xfrm>
                <a:off x="494" y="230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3" name="Group 103"/>
            <p:cNvGrpSpPr/>
            <p:nvPr/>
          </p:nvGrpSpPr>
          <p:grpSpPr bwMode="auto">
            <a:xfrm>
              <a:off x="2082" y="2017"/>
              <a:ext cx="1287" cy="240"/>
              <a:chOff x="1215" y="2304"/>
              <a:chExt cx="721" cy="384"/>
            </a:xfrm>
          </p:grpSpPr>
          <p:sp>
            <p:nvSpPr>
              <p:cNvPr id="95295" name="Rectangle 104"/>
              <p:cNvSpPr>
                <a:spLocks noChangeArrowheads="1"/>
              </p:cNvSpPr>
              <p:nvPr/>
            </p:nvSpPr>
            <p:spPr bwMode="auto">
              <a:xfrm>
                <a:off x="1258" y="230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96" name="Rectangle 105"/>
              <p:cNvSpPr>
                <a:spLocks noChangeArrowheads="1"/>
              </p:cNvSpPr>
              <p:nvPr/>
            </p:nvSpPr>
            <p:spPr bwMode="auto">
              <a:xfrm>
                <a:off x="1215" y="230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4" name="Group 106"/>
            <p:cNvGrpSpPr/>
            <p:nvPr/>
          </p:nvGrpSpPr>
          <p:grpSpPr bwMode="auto">
            <a:xfrm>
              <a:off x="3369" y="2017"/>
              <a:ext cx="1287" cy="240"/>
              <a:chOff x="1936" y="2304"/>
              <a:chExt cx="721" cy="384"/>
            </a:xfrm>
          </p:grpSpPr>
          <p:sp>
            <p:nvSpPr>
              <p:cNvPr id="95293" name="Rectangle 107"/>
              <p:cNvSpPr>
                <a:spLocks noChangeArrowheads="1"/>
              </p:cNvSpPr>
              <p:nvPr/>
            </p:nvSpPr>
            <p:spPr bwMode="auto">
              <a:xfrm>
                <a:off x="1979" y="230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94" name="Rectangle 108"/>
              <p:cNvSpPr>
                <a:spLocks noChangeArrowheads="1"/>
              </p:cNvSpPr>
              <p:nvPr/>
            </p:nvSpPr>
            <p:spPr bwMode="auto">
              <a:xfrm>
                <a:off x="1936" y="230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5" name="Group 109"/>
            <p:cNvGrpSpPr/>
            <p:nvPr/>
          </p:nvGrpSpPr>
          <p:grpSpPr bwMode="auto">
            <a:xfrm>
              <a:off x="4656" y="2017"/>
              <a:ext cx="1008" cy="240"/>
              <a:chOff x="2657" y="2304"/>
              <a:chExt cx="565" cy="384"/>
            </a:xfrm>
          </p:grpSpPr>
          <p:sp>
            <p:nvSpPr>
              <p:cNvPr id="95291" name="Rectangle 110"/>
              <p:cNvSpPr>
                <a:spLocks noChangeArrowheads="1"/>
              </p:cNvSpPr>
              <p:nvPr/>
            </p:nvSpPr>
            <p:spPr bwMode="auto">
              <a:xfrm>
                <a:off x="2700" y="2304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92" name="Rectangle 111"/>
              <p:cNvSpPr>
                <a:spLocks noChangeArrowheads="1"/>
              </p:cNvSpPr>
              <p:nvPr/>
            </p:nvSpPr>
            <p:spPr bwMode="auto">
              <a:xfrm>
                <a:off x="2657" y="2304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6" name="Group 112"/>
            <p:cNvGrpSpPr/>
            <p:nvPr/>
          </p:nvGrpSpPr>
          <p:grpSpPr bwMode="auto">
            <a:xfrm>
              <a:off x="113" y="2251"/>
              <a:ext cx="683" cy="246"/>
              <a:chOff x="0" y="2688"/>
              <a:chExt cx="494" cy="384"/>
            </a:xfrm>
          </p:grpSpPr>
          <p:sp>
            <p:nvSpPr>
              <p:cNvPr id="95289" name="Rectangle 113"/>
              <p:cNvSpPr>
                <a:spLocks noChangeArrowheads="1"/>
              </p:cNvSpPr>
              <p:nvPr/>
            </p:nvSpPr>
            <p:spPr bwMode="auto">
              <a:xfrm>
                <a:off x="43" y="2688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7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90" name="Rectangle 114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7" name="Group 115"/>
            <p:cNvGrpSpPr/>
            <p:nvPr/>
          </p:nvGrpSpPr>
          <p:grpSpPr bwMode="auto">
            <a:xfrm>
              <a:off x="796" y="2257"/>
              <a:ext cx="1286" cy="240"/>
              <a:chOff x="494" y="2688"/>
              <a:chExt cx="721" cy="384"/>
            </a:xfrm>
          </p:grpSpPr>
          <p:sp>
            <p:nvSpPr>
              <p:cNvPr id="95287" name="Rectangle 116"/>
              <p:cNvSpPr>
                <a:spLocks noChangeArrowheads="1"/>
              </p:cNvSpPr>
              <p:nvPr/>
            </p:nvSpPr>
            <p:spPr bwMode="auto">
              <a:xfrm>
                <a:off x="537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88" name="Rectangle 117"/>
              <p:cNvSpPr>
                <a:spLocks noChangeArrowheads="1"/>
              </p:cNvSpPr>
              <p:nvPr/>
            </p:nvSpPr>
            <p:spPr bwMode="auto">
              <a:xfrm>
                <a:off x="494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8" name="Group 118"/>
            <p:cNvGrpSpPr/>
            <p:nvPr/>
          </p:nvGrpSpPr>
          <p:grpSpPr bwMode="auto">
            <a:xfrm>
              <a:off x="2082" y="2257"/>
              <a:ext cx="1287" cy="240"/>
              <a:chOff x="1215" y="2688"/>
              <a:chExt cx="721" cy="384"/>
            </a:xfrm>
          </p:grpSpPr>
          <p:sp>
            <p:nvSpPr>
              <p:cNvPr id="95285" name="Rectangle 119"/>
              <p:cNvSpPr>
                <a:spLocks noChangeArrowheads="1"/>
              </p:cNvSpPr>
              <p:nvPr/>
            </p:nvSpPr>
            <p:spPr bwMode="auto">
              <a:xfrm>
                <a:off x="1258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86" name="Rectangle 120"/>
              <p:cNvSpPr>
                <a:spLocks noChangeArrowheads="1"/>
              </p:cNvSpPr>
              <p:nvPr/>
            </p:nvSpPr>
            <p:spPr bwMode="auto">
              <a:xfrm>
                <a:off x="1215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79" name="Group 121"/>
            <p:cNvGrpSpPr/>
            <p:nvPr/>
          </p:nvGrpSpPr>
          <p:grpSpPr bwMode="auto">
            <a:xfrm>
              <a:off x="3369" y="2257"/>
              <a:ext cx="1287" cy="240"/>
              <a:chOff x="1936" y="2688"/>
              <a:chExt cx="721" cy="384"/>
            </a:xfrm>
          </p:grpSpPr>
          <p:sp>
            <p:nvSpPr>
              <p:cNvPr id="95283" name="Rectangle 122"/>
              <p:cNvSpPr>
                <a:spLocks noChangeArrowheads="1"/>
              </p:cNvSpPr>
              <p:nvPr/>
            </p:nvSpPr>
            <p:spPr bwMode="auto">
              <a:xfrm>
                <a:off x="1979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84" name="Rectangle 123"/>
              <p:cNvSpPr>
                <a:spLocks noChangeArrowheads="1"/>
              </p:cNvSpPr>
              <p:nvPr/>
            </p:nvSpPr>
            <p:spPr bwMode="auto">
              <a:xfrm>
                <a:off x="1936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5280" name="Group 124"/>
            <p:cNvGrpSpPr/>
            <p:nvPr/>
          </p:nvGrpSpPr>
          <p:grpSpPr bwMode="auto">
            <a:xfrm>
              <a:off x="4656" y="2257"/>
              <a:ext cx="1008" cy="240"/>
              <a:chOff x="2657" y="2688"/>
              <a:chExt cx="565" cy="384"/>
            </a:xfrm>
          </p:grpSpPr>
          <p:sp>
            <p:nvSpPr>
              <p:cNvPr id="95281" name="Rectangle 125"/>
              <p:cNvSpPr>
                <a:spLocks noChangeArrowheads="1"/>
              </p:cNvSpPr>
              <p:nvPr/>
            </p:nvSpPr>
            <p:spPr bwMode="auto">
              <a:xfrm>
                <a:off x="2700" y="2688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5282" name="Rectangle 126"/>
              <p:cNvSpPr>
                <a:spLocks noChangeArrowheads="1"/>
              </p:cNvSpPr>
              <p:nvPr/>
            </p:nvSpPr>
            <p:spPr bwMode="auto">
              <a:xfrm>
                <a:off x="2657" y="2688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95238" name="Rectangle 128"/>
          <p:cNvSpPr>
            <a:spLocks noChangeArrowheads="1"/>
          </p:cNvSpPr>
          <p:nvPr/>
        </p:nvSpPr>
        <p:spPr bwMode="auto">
          <a:xfrm>
            <a:off x="762000" y="381000"/>
            <a:ext cx="27432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钢管下料问题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905" name="Text Box 129"/>
          <p:cNvSpPr txBox="1">
            <a:spLocks noChangeArrowheads="1"/>
          </p:cNvSpPr>
          <p:nvPr/>
        </p:nvSpPr>
        <p:spPr bwMode="auto">
          <a:xfrm>
            <a:off x="684213" y="5300663"/>
            <a:ext cx="1654175" cy="10318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节省的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两种标准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5906" name="Text Box 130"/>
          <p:cNvSpPr txBox="1">
            <a:spLocks noChangeArrowheads="1"/>
          </p:cNvSpPr>
          <p:nvPr/>
        </p:nvSpPr>
        <p:spPr bwMode="auto">
          <a:xfrm>
            <a:off x="2700338" y="5229225"/>
            <a:ext cx="467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原料钢管剩余</a:t>
            </a:r>
            <a:r>
              <a:rPr lang="zh-CN" altLang="en-US" sz="2800" b="1">
                <a:solidFill>
                  <a:srgbClr val="FF0000"/>
                </a:solidFill>
              </a:rPr>
              <a:t>总余量</a:t>
            </a:r>
            <a:r>
              <a:rPr lang="zh-CN" altLang="en-US" sz="2800" b="1"/>
              <a:t>最小 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7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 autoUpdateAnimBg="0"/>
      <p:bldP spid="75779" grpId="0"/>
      <p:bldP spid="75780" grpId="0" animBg="1" autoUpdateAnimBg="0"/>
      <p:bldP spid="75905" grpId="0" animBg="1" autoUpdateAnimBg="0"/>
      <p:bldP spid="7590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851025" y="476250"/>
            <a:ext cx="729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30000"/>
              <a:t>i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按第</a:t>
            </a:r>
            <a:r>
              <a:rPr lang="en-US" altLang="zh-CN" sz="2800" b="1" i="1"/>
              <a:t>i </a:t>
            </a:r>
            <a:r>
              <a:rPr lang="zh-CN" altLang="en-US" sz="2800" b="1">
                <a:latin typeface="宋体" panose="02010600030101010101" pitchFamily="2" charset="-122"/>
              </a:rPr>
              <a:t>种模式切割的原料钢管根数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/>
              <a:t>i</a:t>
            </a:r>
            <a:r>
              <a:rPr lang="en-US" altLang="zh-CN" sz="2800" b="1">
                <a:latin typeface="宋体" panose="02010600030101010101" pitchFamily="2" charset="-122"/>
              </a:rPr>
              <a:t>=</a:t>
            </a:r>
            <a:r>
              <a:rPr lang="en-US" altLang="zh-CN" sz="2800" b="1"/>
              <a:t>1,…,7</a:t>
            </a:r>
            <a:r>
              <a:rPr lang="en-US" altLang="zh-CN" sz="2800" b="1">
                <a:latin typeface="宋体" panose="02010600030101010101" pitchFamily="2" charset="-122"/>
              </a:rPr>
              <a:t>)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419600" y="1557338"/>
            <a:ext cx="914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</a:t>
            </a:r>
            <a:endParaRPr lang="zh-CN" altLang="en-US" sz="2800" b="1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791200" y="1557338"/>
            <a:ext cx="1752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满足需求 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165576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决策变量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76200" y="1020763"/>
            <a:ext cx="2982913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目标</a:t>
            </a:r>
            <a:r>
              <a:rPr lang="en-US" altLang="zh-CN" sz="2800" b="1"/>
              <a:t>1</a:t>
            </a:r>
            <a:r>
              <a:rPr lang="zh-CN" altLang="en-US" sz="2800" b="1"/>
              <a:t>（总余量）</a:t>
            </a:r>
            <a:endParaRPr lang="zh-CN" altLang="en-US" sz="2800" b="1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3095625" y="981075"/>
          <a:ext cx="58118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1" imgW="2667000" imgH="228600" progId="Equation.3">
                  <p:embed/>
                </p:oleObj>
              </mc:Choice>
              <mc:Fallback>
                <p:oleObj name="公式" r:id="rId1" imgW="2667000" imgH="228600" progId="Equation.3">
                  <p:embed/>
                  <p:pic>
                    <p:nvPicPr>
                      <p:cNvPr id="0" name="图片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981075"/>
                        <a:ext cx="58118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4573588" y="2124075"/>
          <a:ext cx="3886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3" imgW="1879600" imgH="228600" progId="Equation.3">
                  <p:embed/>
                </p:oleObj>
              </mc:Choice>
              <mc:Fallback>
                <p:oleObj name="" r:id="rId3" imgW="1879600" imgH="228600" progId="Equation.3">
                  <p:embed/>
                  <p:pic>
                    <p:nvPicPr>
                      <p:cNvPr id="0" name="图片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2124075"/>
                        <a:ext cx="3886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4573588" y="2624138"/>
          <a:ext cx="3429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" r:id="rId5" imgW="1524000" imgH="228600" progId="Equation.3">
                  <p:embed/>
                </p:oleObj>
              </mc:Choice>
              <mc:Fallback>
                <p:oleObj name="" r:id="rId5" imgW="1524000" imgH="228600" progId="Equation.3">
                  <p:embed/>
                  <p:pic>
                    <p:nvPicPr>
                      <p:cNvPr id="0" name="图片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2624138"/>
                        <a:ext cx="3429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4573588" y="3063875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" r:id="rId7" imgW="1143000" imgH="228600" progId="Equation.3">
                  <p:embed/>
                </p:oleObj>
              </mc:Choice>
              <mc:Fallback>
                <p:oleObj name="" r:id="rId7" imgW="1143000" imgH="228600" progId="Equation.3">
                  <p:embed/>
                  <p:pic>
                    <p:nvPicPr>
                      <p:cNvPr id="0" name="图片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3063875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50825" y="5805488"/>
            <a:ext cx="8713788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按模式</a:t>
            </a:r>
            <a:r>
              <a:rPr lang="en-US" altLang="zh-CN" sz="2800" b="1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切割</a:t>
            </a:r>
            <a:r>
              <a:rPr lang="en-US" altLang="zh-CN" sz="2800" b="1"/>
              <a:t>12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按模式</a:t>
            </a:r>
            <a:r>
              <a:rPr lang="en-US" altLang="zh-CN" sz="2800" b="1"/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切割</a:t>
            </a:r>
            <a:r>
              <a:rPr lang="en-US" altLang="zh-CN" sz="2800" b="1"/>
              <a:t>15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共</a:t>
            </a:r>
            <a:r>
              <a:rPr lang="en-US" altLang="zh-CN" sz="2800" b="1">
                <a:latin typeface="宋体" panose="02010600030101010101" pitchFamily="2" charset="-122"/>
              </a:rPr>
              <a:t>27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余料</a:t>
            </a:r>
            <a:r>
              <a:rPr lang="en-US" altLang="zh-CN" sz="2800" b="1"/>
              <a:t>27m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323850" y="1557338"/>
            <a:ext cx="3887788" cy="4038600"/>
            <a:chOff x="288" y="672"/>
            <a:chExt cx="2496" cy="2544"/>
          </a:xfrm>
        </p:grpSpPr>
        <p:grpSp>
          <p:nvGrpSpPr>
            <p:cNvPr id="96271" name="Group 13"/>
            <p:cNvGrpSpPr/>
            <p:nvPr/>
          </p:nvGrpSpPr>
          <p:grpSpPr bwMode="auto">
            <a:xfrm>
              <a:off x="288" y="672"/>
              <a:ext cx="418" cy="433"/>
              <a:chOff x="0" y="0"/>
              <a:chExt cx="494" cy="384"/>
            </a:xfrm>
          </p:grpSpPr>
          <p:sp>
            <p:nvSpPr>
              <p:cNvPr id="96404" name="Rectangle 1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模</a:t>
                </a:r>
                <a:endParaRPr lang="zh-CN" altLang="en-US" sz="2000" b="1"/>
              </a:p>
              <a:p>
                <a:pPr algn="ctr" eaLnBrk="1" hangingPunct="1"/>
                <a:r>
                  <a:rPr lang="zh-CN" altLang="en-US" sz="2000" b="1"/>
                  <a:t>式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405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72" name="Group 16"/>
            <p:cNvGrpSpPr/>
            <p:nvPr/>
          </p:nvGrpSpPr>
          <p:grpSpPr bwMode="auto">
            <a:xfrm>
              <a:off x="706" y="672"/>
              <a:ext cx="542" cy="433"/>
              <a:chOff x="494" y="0"/>
              <a:chExt cx="721" cy="384"/>
            </a:xfrm>
          </p:grpSpPr>
          <p:sp>
            <p:nvSpPr>
              <p:cNvPr id="96402" name="Rectangle 17"/>
              <p:cNvSpPr>
                <a:spLocks noChangeArrowheads="1"/>
              </p:cNvSpPr>
              <p:nvPr/>
            </p:nvSpPr>
            <p:spPr bwMode="auto">
              <a:xfrm>
                <a:off x="537" y="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4m</a:t>
                </a:r>
                <a:endParaRPr lang="zh-CN" altLang="en-US" sz="2000" b="1"/>
              </a:p>
              <a:p>
                <a:pPr algn="ctr" eaLnBrk="1" hangingPunct="1"/>
                <a:r>
                  <a:rPr lang="zh-CN" altLang="en-US" sz="2000" b="1"/>
                  <a:t>根数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403" name="Rectangle 18"/>
              <p:cNvSpPr>
                <a:spLocks noChangeArrowheads="1"/>
              </p:cNvSpPr>
              <p:nvPr/>
            </p:nvSpPr>
            <p:spPr bwMode="auto">
              <a:xfrm>
                <a:off x="494" y="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73" name="Group 19"/>
            <p:cNvGrpSpPr/>
            <p:nvPr/>
          </p:nvGrpSpPr>
          <p:grpSpPr bwMode="auto">
            <a:xfrm>
              <a:off x="1248" y="672"/>
              <a:ext cx="576" cy="433"/>
              <a:chOff x="1215" y="0"/>
              <a:chExt cx="721" cy="384"/>
            </a:xfrm>
          </p:grpSpPr>
          <p:sp>
            <p:nvSpPr>
              <p:cNvPr id="96400" name="Rectangle 20"/>
              <p:cNvSpPr>
                <a:spLocks noChangeArrowheads="1"/>
              </p:cNvSpPr>
              <p:nvPr/>
            </p:nvSpPr>
            <p:spPr bwMode="auto">
              <a:xfrm>
                <a:off x="1258" y="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6m</a:t>
                </a:r>
                <a:endParaRPr lang="zh-CN" altLang="en-US" sz="2000" b="1"/>
              </a:p>
              <a:p>
                <a:pPr algn="ctr" eaLnBrk="1" hangingPunct="1"/>
                <a:r>
                  <a:rPr lang="zh-CN" altLang="en-US" sz="2000" b="1"/>
                  <a:t>根数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401" name="Rectangle 21"/>
              <p:cNvSpPr>
                <a:spLocks noChangeArrowheads="1"/>
              </p:cNvSpPr>
              <p:nvPr/>
            </p:nvSpPr>
            <p:spPr bwMode="auto">
              <a:xfrm>
                <a:off x="1215" y="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74" name="Group 22"/>
            <p:cNvGrpSpPr/>
            <p:nvPr/>
          </p:nvGrpSpPr>
          <p:grpSpPr bwMode="auto">
            <a:xfrm>
              <a:off x="1824" y="672"/>
              <a:ext cx="528" cy="433"/>
              <a:chOff x="1936" y="0"/>
              <a:chExt cx="721" cy="384"/>
            </a:xfrm>
          </p:grpSpPr>
          <p:sp>
            <p:nvSpPr>
              <p:cNvPr id="96398" name="Rectangle 23"/>
              <p:cNvSpPr>
                <a:spLocks noChangeArrowheads="1"/>
              </p:cNvSpPr>
              <p:nvPr/>
            </p:nvSpPr>
            <p:spPr bwMode="auto">
              <a:xfrm>
                <a:off x="1979" y="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8m</a:t>
                </a:r>
                <a:endParaRPr lang="zh-CN" altLang="en-US" sz="2000" b="1"/>
              </a:p>
              <a:p>
                <a:pPr algn="ctr" eaLnBrk="1" hangingPunct="1"/>
                <a:r>
                  <a:rPr lang="zh-CN" altLang="en-US" sz="2000" b="1"/>
                  <a:t>根数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99" name="Rectangle 24"/>
              <p:cNvSpPr>
                <a:spLocks noChangeArrowheads="1"/>
              </p:cNvSpPr>
              <p:nvPr/>
            </p:nvSpPr>
            <p:spPr bwMode="auto">
              <a:xfrm>
                <a:off x="1936" y="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75" name="Group 25"/>
            <p:cNvGrpSpPr/>
            <p:nvPr/>
          </p:nvGrpSpPr>
          <p:grpSpPr bwMode="auto">
            <a:xfrm>
              <a:off x="2352" y="672"/>
              <a:ext cx="432" cy="433"/>
              <a:chOff x="2657" y="0"/>
              <a:chExt cx="565" cy="384"/>
            </a:xfrm>
          </p:grpSpPr>
          <p:sp>
            <p:nvSpPr>
              <p:cNvPr id="96396" name="Rectangle 26"/>
              <p:cNvSpPr>
                <a:spLocks noChangeArrowheads="1"/>
              </p:cNvSpPr>
              <p:nvPr/>
            </p:nvSpPr>
            <p:spPr bwMode="auto">
              <a:xfrm>
                <a:off x="2700" y="0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余</a:t>
                </a:r>
                <a:endParaRPr lang="zh-CN" altLang="en-US" sz="2000" b="1"/>
              </a:p>
              <a:p>
                <a:pPr algn="ctr" eaLnBrk="1" hangingPunct="1"/>
                <a:r>
                  <a:rPr lang="zh-CN" altLang="en-US" sz="2000" b="1"/>
                  <a:t>料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97" name="Rectangle 27"/>
              <p:cNvSpPr>
                <a:spLocks noChangeArrowheads="1"/>
              </p:cNvSpPr>
              <p:nvPr/>
            </p:nvSpPr>
            <p:spPr bwMode="auto">
              <a:xfrm>
                <a:off x="2657" y="0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76" name="Group 28"/>
            <p:cNvGrpSpPr/>
            <p:nvPr/>
          </p:nvGrpSpPr>
          <p:grpSpPr bwMode="auto">
            <a:xfrm>
              <a:off x="288" y="1103"/>
              <a:ext cx="418" cy="242"/>
              <a:chOff x="0" y="384"/>
              <a:chExt cx="494" cy="384"/>
            </a:xfrm>
          </p:grpSpPr>
          <p:sp>
            <p:nvSpPr>
              <p:cNvPr id="96394" name="Rectangle 29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95" name="Rectangle 3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77" name="Group 31"/>
            <p:cNvGrpSpPr/>
            <p:nvPr/>
          </p:nvGrpSpPr>
          <p:grpSpPr bwMode="auto">
            <a:xfrm>
              <a:off x="706" y="1103"/>
              <a:ext cx="542" cy="242"/>
              <a:chOff x="494" y="384"/>
              <a:chExt cx="721" cy="384"/>
            </a:xfrm>
          </p:grpSpPr>
          <p:sp>
            <p:nvSpPr>
              <p:cNvPr id="96392" name="Rectangle 32"/>
              <p:cNvSpPr>
                <a:spLocks noChangeArrowheads="1"/>
              </p:cNvSpPr>
              <p:nvPr/>
            </p:nvSpPr>
            <p:spPr bwMode="auto">
              <a:xfrm>
                <a:off x="537" y="38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93" name="Rectangle 33"/>
              <p:cNvSpPr>
                <a:spLocks noChangeArrowheads="1"/>
              </p:cNvSpPr>
              <p:nvPr/>
            </p:nvSpPr>
            <p:spPr bwMode="auto">
              <a:xfrm>
                <a:off x="494" y="38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78" name="Group 34"/>
            <p:cNvGrpSpPr/>
            <p:nvPr/>
          </p:nvGrpSpPr>
          <p:grpSpPr bwMode="auto">
            <a:xfrm>
              <a:off x="1248" y="1103"/>
              <a:ext cx="576" cy="242"/>
              <a:chOff x="1215" y="384"/>
              <a:chExt cx="721" cy="384"/>
            </a:xfrm>
          </p:grpSpPr>
          <p:sp>
            <p:nvSpPr>
              <p:cNvPr id="96390" name="Rectangle 35"/>
              <p:cNvSpPr>
                <a:spLocks noChangeArrowheads="1"/>
              </p:cNvSpPr>
              <p:nvPr/>
            </p:nvSpPr>
            <p:spPr bwMode="auto">
              <a:xfrm>
                <a:off x="1258" y="38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91" name="Rectangle 36"/>
              <p:cNvSpPr>
                <a:spLocks noChangeArrowheads="1"/>
              </p:cNvSpPr>
              <p:nvPr/>
            </p:nvSpPr>
            <p:spPr bwMode="auto">
              <a:xfrm>
                <a:off x="1215" y="38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79" name="Group 37"/>
            <p:cNvGrpSpPr/>
            <p:nvPr/>
          </p:nvGrpSpPr>
          <p:grpSpPr bwMode="auto">
            <a:xfrm>
              <a:off x="1824" y="1103"/>
              <a:ext cx="528" cy="242"/>
              <a:chOff x="1936" y="384"/>
              <a:chExt cx="721" cy="384"/>
            </a:xfrm>
          </p:grpSpPr>
          <p:sp>
            <p:nvSpPr>
              <p:cNvPr id="96388" name="Rectangle 38"/>
              <p:cNvSpPr>
                <a:spLocks noChangeArrowheads="1"/>
              </p:cNvSpPr>
              <p:nvPr/>
            </p:nvSpPr>
            <p:spPr bwMode="auto">
              <a:xfrm>
                <a:off x="1979" y="38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89" name="Rectangle 39"/>
              <p:cNvSpPr>
                <a:spLocks noChangeArrowheads="1"/>
              </p:cNvSpPr>
              <p:nvPr/>
            </p:nvSpPr>
            <p:spPr bwMode="auto">
              <a:xfrm>
                <a:off x="1936" y="38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0" name="Group 40"/>
            <p:cNvGrpSpPr/>
            <p:nvPr/>
          </p:nvGrpSpPr>
          <p:grpSpPr bwMode="auto">
            <a:xfrm>
              <a:off x="2352" y="1103"/>
              <a:ext cx="432" cy="242"/>
              <a:chOff x="2657" y="384"/>
              <a:chExt cx="565" cy="384"/>
            </a:xfrm>
          </p:grpSpPr>
          <p:sp>
            <p:nvSpPr>
              <p:cNvPr id="96386" name="Rectangle 41"/>
              <p:cNvSpPr>
                <a:spLocks noChangeArrowheads="1"/>
              </p:cNvSpPr>
              <p:nvPr/>
            </p:nvSpPr>
            <p:spPr bwMode="auto">
              <a:xfrm>
                <a:off x="2700" y="384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3m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87" name="Rectangle 42"/>
              <p:cNvSpPr>
                <a:spLocks noChangeArrowheads="1"/>
              </p:cNvSpPr>
              <p:nvPr/>
            </p:nvSpPr>
            <p:spPr bwMode="auto">
              <a:xfrm>
                <a:off x="2657" y="384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1" name="Group 43"/>
            <p:cNvGrpSpPr/>
            <p:nvPr/>
          </p:nvGrpSpPr>
          <p:grpSpPr bwMode="auto">
            <a:xfrm>
              <a:off x="288" y="1343"/>
              <a:ext cx="418" cy="242"/>
              <a:chOff x="0" y="768"/>
              <a:chExt cx="494" cy="384"/>
            </a:xfrm>
          </p:grpSpPr>
          <p:sp>
            <p:nvSpPr>
              <p:cNvPr id="96384" name="Rectangle 44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85" name="Rectangle 45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2" name="Group 46"/>
            <p:cNvGrpSpPr/>
            <p:nvPr/>
          </p:nvGrpSpPr>
          <p:grpSpPr bwMode="auto">
            <a:xfrm>
              <a:off x="706" y="1343"/>
              <a:ext cx="542" cy="242"/>
              <a:chOff x="494" y="768"/>
              <a:chExt cx="721" cy="384"/>
            </a:xfrm>
          </p:grpSpPr>
          <p:sp>
            <p:nvSpPr>
              <p:cNvPr id="96382" name="Rectangle 47"/>
              <p:cNvSpPr>
                <a:spLocks noChangeArrowheads="1"/>
              </p:cNvSpPr>
              <p:nvPr/>
            </p:nvSpPr>
            <p:spPr bwMode="auto">
              <a:xfrm>
                <a:off x="537" y="76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83" name="Rectangle 48"/>
              <p:cNvSpPr>
                <a:spLocks noChangeArrowheads="1"/>
              </p:cNvSpPr>
              <p:nvPr/>
            </p:nvSpPr>
            <p:spPr bwMode="auto">
              <a:xfrm>
                <a:off x="494" y="76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3" name="Group 49"/>
            <p:cNvGrpSpPr/>
            <p:nvPr/>
          </p:nvGrpSpPr>
          <p:grpSpPr bwMode="auto">
            <a:xfrm>
              <a:off x="1248" y="1343"/>
              <a:ext cx="576" cy="242"/>
              <a:chOff x="1215" y="768"/>
              <a:chExt cx="721" cy="384"/>
            </a:xfrm>
          </p:grpSpPr>
          <p:sp>
            <p:nvSpPr>
              <p:cNvPr id="96380" name="Rectangle 50"/>
              <p:cNvSpPr>
                <a:spLocks noChangeArrowheads="1"/>
              </p:cNvSpPr>
              <p:nvPr/>
            </p:nvSpPr>
            <p:spPr bwMode="auto">
              <a:xfrm>
                <a:off x="1258" y="76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81" name="Rectangle 51"/>
              <p:cNvSpPr>
                <a:spLocks noChangeArrowheads="1"/>
              </p:cNvSpPr>
              <p:nvPr/>
            </p:nvSpPr>
            <p:spPr bwMode="auto">
              <a:xfrm>
                <a:off x="1215" y="76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4" name="Group 52"/>
            <p:cNvGrpSpPr/>
            <p:nvPr/>
          </p:nvGrpSpPr>
          <p:grpSpPr bwMode="auto">
            <a:xfrm>
              <a:off x="1824" y="1343"/>
              <a:ext cx="528" cy="242"/>
              <a:chOff x="1936" y="768"/>
              <a:chExt cx="721" cy="384"/>
            </a:xfrm>
          </p:grpSpPr>
          <p:sp>
            <p:nvSpPr>
              <p:cNvPr id="96378" name="Rectangle 53"/>
              <p:cNvSpPr>
                <a:spLocks noChangeArrowheads="1"/>
              </p:cNvSpPr>
              <p:nvPr/>
            </p:nvSpPr>
            <p:spPr bwMode="auto">
              <a:xfrm>
                <a:off x="1979" y="76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79" name="Rectangle 54"/>
              <p:cNvSpPr>
                <a:spLocks noChangeArrowheads="1"/>
              </p:cNvSpPr>
              <p:nvPr/>
            </p:nvSpPr>
            <p:spPr bwMode="auto">
              <a:xfrm>
                <a:off x="1936" y="76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5" name="Group 55"/>
            <p:cNvGrpSpPr/>
            <p:nvPr/>
          </p:nvGrpSpPr>
          <p:grpSpPr bwMode="auto">
            <a:xfrm>
              <a:off x="2352" y="1343"/>
              <a:ext cx="432" cy="242"/>
              <a:chOff x="2657" y="768"/>
              <a:chExt cx="565" cy="384"/>
            </a:xfrm>
          </p:grpSpPr>
          <p:sp>
            <p:nvSpPr>
              <p:cNvPr id="96376" name="Rectangle 56"/>
              <p:cNvSpPr>
                <a:spLocks noChangeArrowheads="1"/>
              </p:cNvSpPr>
              <p:nvPr/>
            </p:nvSpPr>
            <p:spPr bwMode="auto">
              <a:xfrm>
                <a:off x="2700" y="768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1m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77" name="Rectangle 57"/>
              <p:cNvSpPr>
                <a:spLocks noChangeArrowheads="1"/>
              </p:cNvSpPr>
              <p:nvPr/>
            </p:nvSpPr>
            <p:spPr bwMode="auto">
              <a:xfrm>
                <a:off x="2657" y="768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6" name="Group 58"/>
            <p:cNvGrpSpPr/>
            <p:nvPr/>
          </p:nvGrpSpPr>
          <p:grpSpPr bwMode="auto">
            <a:xfrm>
              <a:off x="288" y="1583"/>
              <a:ext cx="418" cy="242"/>
              <a:chOff x="0" y="1152"/>
              <a:chExt cx="494" cy="384"/>
            </a:xfrm>
          </p:grpSpPr>
          <p:sp>
            <p:nvSpPr>
              <p:cNvPr id="96374" name="Rectangle 59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75" name="Rectangle 60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7" name="Group 61"/>
            <p:cNvGrpSpPr/>
            <p:nvPr/>
          </p:nvGrpSpPr>
          <p:grpSpPr bwMode="auto">
            <a:xfrm>
              <a:off x="706" y="1583"/>
              <a:ext cx="542" cy="242"/>
              <a:chOff x="494" y="1152"/>
              <a:chExt cx="721" cy="384"/>
            </a:xfrm>
          </p:grpSpPr>
          <p:sp>
            <p:nvSpPr>
              <p:cNvPr id="96372" name="Rectangle 62"/>
              <p:cNvSpPr>
                <a:spLocks noChangeArrowheads="1"/>
              </p:cNvSpPr>
              <p:nvPr/>
            </p:nvSpPr>
            <p:spPr bwMode="auto">
              <a:xfrm>
                <a:off x="537" y="1152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73" name="Rectangle 63"/>
              <p:cNvSpPr>
                <a:spLocks noChangeArrowheads="1"/>
              </p:cNvSpPr>
              <p:nvPr/>
            </p:nvSpPr>
            <p:spPr bwMode="auto">
              <a:xfrm>
                <a:off x="494" y="1152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8" name="Group 64"/>
            <p:cNvGrpSpPr/>
            <p:nvPr/>
          </p:nvGrpSpPr>
          <p:grpSpPr bwMode="auto">
            <a:xfrm>
              <a:off x="1248" y="1583"/>
              <a:ext cx="576" cy="242"/>
              <a:chOff x="1215" y="1152"/>
              <a:chExt cx="721" cy="384"/>
            </a:xfrm>
          </p:grpSpPr>
          <p:sp>
            <p:nvSpPr>
              <p:cNvPr id="96370" name="Rectangle 65"/>
              <p:cNvSpPr>
                <a:spLocks noChangeArrowheads="1"/>
              </p:cNvSpPr>
              <p:nvPr/>
            </p:nvSpPr>
            <p:spPr bwMode="auto">
              <a:xfrm>
                <a:off x="1258" y="1152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71" name="Rectangle 66"/>
              <p:cNvSpPr>
                <a:spLocks noChangeArrowheads="1"/>
              </p:cNvSpPr>
              <p:nvPr/>
            </p:nvSpPr>
            <p:spPr bwMode="auto">
              <a:xfrm>
                <a:off x="1215" y="1152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89" name="Group 67"/>
            <p:cNvGrpSpPr/>
            <p:nvPr/>
          </p:nvGrpSpPr>
          <p:grpSpPr bwMode="auto">
            <a:xfrm>
              <a:off x="1824" y="1583"/>
              <a:ext cx="528" cy="242"/>
              <a:chOff x="1936" y="1152"/>
              <a:chExt cx="721" cy="384"/>
            </a:xfrm>
          </p:grpSpPr>
          <p:sp>
            <p:nvSpPr>
              <p:cNvPr id="96368" name="Rectangle 68"/>
              <p:cNvSpPr>
                <a:spLocks noChangeArrowheads="1"/>
              </p:cNvSpPr>
              <p:nvPr/>
            </p:nvSpPr>
            <p:spPr bwMode="auto">
              <a:xfrm>
                <a:off x="1979" y="1152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69" name="Rectangle 69"/>
              <p:cNvSpPr>
                <a:spLocks noChangeArrowheads="1"/>
              </p:cNvSpPr>
              <p:nvPr/>
            </p:nvSpPr>
            <p:spPr bwMode="auto">
              <a:xfrm>
                <a:off x="1936" y="1152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0" name="Group 70"/>
            <p:cNvGrpSpPr/>
            <p:nvPr/>
          </p:nvGrpSpPr>
          <p:grpSpPr bwMode="auto">
            <a:xfrm>
              <a:off x="2352" y="1583"/>
              <a:ext cx="432" cy="242"/>
              <a:chOff x="2657" y="1152"/>
              <a:chExt cx="565" cy="384"/>
            </a:xfrm>
          </p:grpSpPr>
          <p:sp>
            <p:nvSpPr>
              <p:cNvPr id="96366" name="Rectangle 71"/>
              <p:cNvSpPr>
                <a:spLocks noChangeArrowheads="1"/>
              </p:cNvSpPr>
              <p:nvPr/>
            </p:nvSpPr>
            <p:spPr bwMode="auto">
              <a:xfrm>
                <a:off x="2700" y="1152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3m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67" name="Rectangle 72"/>
              <p:cNvSpPr>
                <a:spLocks noChangeArrowheads="1"/>
              </p:cNvSpPr>
              <p:nvPr/>
            </p:nvSpPr>
            <p:spPr bwMode="auto">
              <a:xfrm>
                <a:off x="2657" y="1152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1" name="Group 73"/>
            <p:cNvGrpSpPr/>
            <p:nvPr/>
          </p:nvGrpSpPr>
          <p:grpSpPr bwMode="auto">
            <a:xfrm>
              <a:off x="288" y="1823"/>
              <a:ext cx="418" cy="241"/>
              <a:chOff x="0" y="1536"/>
              <a:chExt cx="494" cy="384"/>
            </a:xfrm>
          </p:grpSpPr>
          <p:sp>
            <p:nvSpPr>
              <p:cNvPr id="96364" name="Rectangle 74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4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65" name="Rectangle 75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2" name="Group 76"/>
            <p:cNvGrpSpPr/>
            <p:nvPr/>
          </p:nvGrpSpPr>
          <p:grpSpPr bwMode="auto">
            <a:xfrm>
              <a:off x="706" y="1823"/>
              <a:ext cx="542" cy="241"/>
              <a:chOff x="494" y="1536"/>
              <a:chExt cx="721" cy="384"/>
            </a:xfrm>
          </p:grpSpPr>
          <p:sp>
            <p:nvSpPr>
              <p:cNvPr id="96362" name="Rectangle 77"/>
              <p:cNvSpPr>
                <a:spLocks noChangeArrowheads="1"/>
              </p:cNvSpPr>
              <p:nvPr/>
            </p:nvSpPr>
            <p:spPr bwMode="auto">
              <a:xfrm>
                <a:off x="537" y="1536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63" name="Rectangle 78"/>
              <p:cNvSpPr>
                <a:spLocks noChangeArrowheads="1"/>
              </p:cNvSpPr>
              <p:nvPr/>
            </p:nvSpPr>
            <p:spPr bwMode="auto">
              <a:xfrm>
                <a:off x="494" y="1536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3" name="Group 79"/>
            <p:cNvGrpSpPr/>
            <p:nvPr/>
          </p:nvGrpSpPr>
          <p:grpSpPr bwMode="auto">
            <a:xfrm>
              <a:off x="1248" y="1823"/>
              <a:ext cx="576" cy="241"/>
              <a:chOff x="1215" y="1536"/>
              <a:chExt cx="721" cy="384"/>
            </a:xfrm>
          </p:grpSpPr>
          <p:sp>
            <p:nvSpPr>
              <p:cNvPr id="96360" name="Rectangle 80"/>
              <p:cNvSpPr>
                <a:spLocks noChangeArrowheads="1"/>
              </p:cNvSpPr>
              <p:nvPr/>
            </p:nvSpPr>
            <p:spPr bwMode="auto">
              <a:xfrm>
                <a:off x="1258" y="1536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61" name="Rectangle 81"/>
              <p:cNvSpPr>
                <a:spLocks noChangeArrowheads="1"/>
              </p:cNvSpPr>
              <p:nvPr/>
            </p:nvSpPr>
            <p:spPr bwMode="auto">
              <a:xfrm>
                <a:off x="1215" y="1536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4" name="Group 82"/>
            <p:cNvGrpSpPr/>
            <p:nvPr/>
          </p:nvGrpSpPr>
          <p:grpSpPr bwMode="auto">
            <a:xfrm>
              <a:off x="1824" y="1823"/>
              <a:ext cx="528" cy="241"/>
              <a:chOff x="1936" y="1536"/>
              <a:chExt cx="721" cy="384"/>
            </a:xfrm>
          </p:grpSpPr>
          <p:sp>
            <p:nvSpPr>
              <p:cNvPr id="96358" name="Rectangle 83"/>
              <p:cNvSpPr>
                <a:spLocks noChangeArrowheads="1"/>
              </p:cNvSpPr>
              <p:nvPr/>
            </p:nvSpPr>
            <p:spPr bwMode="auto">
              <a:xfrm>
                <a:off x="1979" y="1536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59" name="Rectangle 84"/>
              <p:cNvSpPr>
                <a:spLocks noChangeArrowheads="1"/>
              </p:cNvSpPr>
              <p:nvPr/>
            </p:nvSpPr>
            <p:spPr bwMode="auto">
              <a:xfrm>
                <a:off x="1936" y="1536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5" name="Group 85"/>
            <p:cNvGrpSpPr/>
            <p:nvPr/>
          </p:nvGrpSpPr>
          <p:grpSpPr bwMode="auto">
            <a:xfrm>
              <a:off x="2352" y="1823"/>
              <a:ext cx="432" cy="241"/>
              <a:chOff x="2657" y="1536"/>
              <a:chExt cx="565" cy="384"/>
            </a:xfrm>
          </p:grpSpPr>
          <p:sp>
            <p:nvSpPr>
              <p:cNvPr id="96356" name="Rectangle 86"/>
              <p:cNvSpPr>
                <a:spLocks noChangeArrowheads="1"/>
              </p:cNvSpPr>
              <p:nvPr/>
            </p:nvSpPr>
            <p:spPr bwMode="auto">
              <a:xfrm>
                <a:off x="2700" y="1536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3m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57" name="Rectangle 87"/>
              <p:cNvSpPr>
                <a:spLocks noChangeArrowheads="1"/>
              </p:cNvSpPr>
              <p:nvPr/>
            </p:nvSpPr>
            <p:spPr bwMode="auto">
              <a:xfrm>
                <a:off x="2657" y="1536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6" name="Group 88"/>
            <p:cNvGrpSpPr/>
            <p:nvPr/>
          </p:nvGrpSpPr>
          <p:grpSpPr bwMode="auto">
            <a:xfrm>
              <a:off x="288" y="2062"/>
              <a:ext cx="418" cy="242"/>
              <a:chOff x="0" y="1920"/>
              <a:chExt cx="494" cy="384"/>
            </a:xfrm>
          </p:grpSpPr>
          <p:sp>
            <p:nvSpPr>
              <p:cNvPr id="96354" name="Rectangle 89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5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55" name="Rectangle 90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7" name="Group 91"/>
            <p:cNvGrpSpPr/>
            <p:nvPr/>
          </p:nvGrpSpPr>
          <p:grpSpPr bwMode="auto">
            <a:xfrm>
              <a:off x="706" y="2062"/>
              <a:ext cx="542" cy="242"/>
              <a:chOff x="494" y="1920"/>
              <a:chExt cx="721" cy="384"/>
            </a:xfrm>
          </p:grpSpPr>
          <p:sp>
            <p:nvSpPr>
              <p:cNvPr id="96352" name="Rectangle 92"/>
              <p:cNvSpPr>
                <a:spLocks noChangeArrowheads="1"/>
              </p:cNvSpPr>
              <p:nvPr/>
            </p:nvSpPr>
            <p:spPr bwMode="auto">
              <a:xfrm>
                <a:off x="537" y="192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53" name="Rectangle 93"/>
              <p:cNvSpPr>
                <a:spLocks noChangeArrowheads="1"/>
              </p:cNvSpPr>
              <p:nvPr/>
            </p:nvSpPr>
            <p:spPr bwMode="auto">
              <a:xfrm>
                <a:off x="494" y="192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8" name="Group 94"/>
            <p:cNvGrpSpPr/>
            <p:nvPr/>
          </p:nvGrpSpPr>
          <p:grpSpPr bwMode="auto">
            <a:xfrm>
              <a:off x="1248" y="2062"/>
              <a:ext cx="576" cy="242"/>
              <a:chOff x="1215" y="1920"/>
              <a:chExt cx="721" cy="384"/>
            </a:xfrm>
          </p:grpSpPr>
          <p:sp>
            <p:nvSpPr>
              <p:cNvPr id="96350" name="Rectangle 95"/>
              <p:cNvSpPr>
                <a:spLocks noChangeArrowheads="1"/>
              </p:cNvSpPr>
              <p:nvPr/>
            </p:nvSpPr>
            <p:spPr bwMode="auto">
              <a:xfrm>
                <a:off x="1258" y="192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51" name="Rectangle 96"/>
              <p:cNvSpPr>
                <a:spLocks noChangeArrowheads="1"/>
              </p:cNvSpPr>
              <p:nvPr/>
            </p:nvSpPr>
            <p:spPr bwMode="auto">
              <a:xfrm>
                <a:off x="1215" y="192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299" name="Group 97"/>
            <p:cNvGrpSpPr/>
            <p:nvPr/>
          </p:nvGrpSpPr>
          <p:grpSpPr bwMode="auto">
            <a:xfrm>
              <a:off x="1824" y="2062"/>
              <a:ext cx="528" cy="242"/>
              <a:chOff x="1936" y="1920"/>
              <a:chExt cx="721" cy="384"/>
            </a:xfrm>
          </p:grpSpPr>
          <p:sp>
            <p:nvSpPr>
              <p:cNvPr id="96348" name="Rectangle 98"/>
              <p:cNvSpPr>
                <a:spLocks noChangeArrowheads="1"/>
              </p:cNvSpPr>
              <p:nvPr/>
            </p:nvSpPr>
            <p:spPr bwMode="auto">
              <a:xfrm>
                <a:off x="1979" y="1920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49" name="Rectangle 99"/>
              <p:cNvSpPr>
                <a:spLocks noChangeArrowheads="1"/>
              </p:cNvSpPr>
              <p:nvPr/>
            </p:nvSpPr>
            <p:spPr bwMode="auto">
              <a:xfrm>
                <a:off x="1936" y="1920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0" name="Group 100"/>
            <p:cNvGrpSpPr/>
            <p:nvPr/>
          </p:nvGrpSpPr>
          <p:grpSpPr bwMode="auto">
            <a:xfrm>
              <a:off x="2352" y="2062"/>
              <a:ext cx="432" cy="242"/>
              <a:chOff x="2657" y="1920"/>
              <a:chExt cx="565" cy="384"/>
            </a:xfrm>
          </p:grpSpPr>
          <p:sp>
            <p:nvSpPr>
              <p:cNvPr id="96346" name="Rectangle 101"/>
              <p:cNvSpPr>
                <a:spLocks noChangeArrowheads="1"/>
              </p:cNvSpPr>
              <p:nvPr/>
            </p:nvSpPr>
            <p:spPr bwMode="auto">
              <a:xfrm>
                <a:off x="2700" y="1920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1m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47" name="Rectangle 102"/>
              <p:cNvSpPr>
                <a:spLocks noChangeArrowheads="1"/>
              </p:cNvSpPr>
              <p:nvPr/>
            </p:nvSpPr>
            <p:spPr bwMode="auto">
              <a:xfrm>
                <a:off x="2657" y="1920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1" name="Group 103"/>
            <p:cNvGrpSpPr/>
            <p:nvPr/>
          </p:nvGrpSpPr>
          <p:grpSpPr bwMode="auto">
            <a:xfrm>
              <a:off x="288" y="2302"/>
              <a:ext cx="418" cy="242"/>
              <a:chOff x="0" y="2304"/>
              <a:chExt cx="494" cy="384"/>
            </a:xfrm>
          </p:grpSpPr>
          <p:sp>
            <p:nvSpPr>
              <p:cNvPr id="96344" name="Rectangle 104"/>
              <p:cNvSpPr>
                <a:spLocks noChangeArrowheads="1"/>
              </p:cNvSpPr>
              <p:nvPr/>
            </p:nvSpPr>
            <p:spPr bwMode="auto">
              <a:xfrm>
                <a:off x="43" y="2304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6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45" name="Rectangle 105"/>
              <p:cNvSpPr>
                <a:spLocks noChangeArrowheads="1"/>
              </p:cNvSpPr>
              <p:nvPr/>
            </p:nvSpPr>
            <p:spPr bwMode="auto">
              <a:xfrm>
                <a:off x="0" y="2304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2" name="Group 106"/>
            <p:cNvGrpSpPr/>
            <p:nvPr/>
          </p:nvGrpSpPr>
          <p:grpSpPr bwMode="auto">
            <a:xfrm>
              <a:off x="706" y="2302"/>
              <a:ext cx="542" cy="242"/>
              <a:chOff x="494" y="2304"/>
              <a:chExt cx="721" cy="384"/>
            </a:xfrm>
          </p:grpSpPr>
          <p:sp>
            <p:nvSpPr>
              <p:cNvPr id="96342" name="Rectangle 107"/>
              <p:cNvSpPr>
                <a:spLocks noChangeArrowheads="1"/>
              </p:cNvSpPr>
              <p:nvPr/>
            </p:nvSpPr>
            <p:spPr bwMode="auto">
              <a:xfrm>
                <a:off x="537" y="230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43" name="Rectangle 108"/>
              <p:cNvSpPr>
                <a:spLocks noChangeArrowheads="1"/>
              </p:cNvSpPr>
              <p:nvPr/>
            </p:nvSpPr>
            <p:spPr bwMode="auto">
              <a:xfrm>
                <a:off x="494" y="230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3" name="Group 109"/>
            <p:cNvGrpSpPr/>
            <p:nvPr/>
          </p:nvGrpSpPr>
          <p:grpSpPr bwMode="auto">
            <a:xfrm>
              <a:off x="1248" y="2302"/>
              <a:ext cx="576" cy="242"/>
              <a:chOff x="1215" y="2304"/>
              <a:chExt cx="721" cy="384"/>
            </a:xfrm>
          </p:grpSpPr>
          <p:sp>
            <p:nvSpPr>
              <p:cNvPr id="96340" name="Rectangle 110"/>
              <p:cNvSpPr>
                <a:spLocks noChangeArrowheads="1"/>
              </p:cNvSpPr>
              <p:nvPr/>
            </p:nvSpPr>
            <p:spPr bwMode="auto">
              <a:xfrm>
                <a:off x="1258" y="230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41" name="Rectangle 111"/>
              <p:cNvSpPr>
                <a:spLocks noChangeArrowheads="1"/>
              </p:cNvSpPr>
              <p:nvPr/>
            </p:nvSpPr>
            <p:spPr bwMode="auto">
              <a:xfrm>
                <a:off x="1215" y="230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4" name="Group 112"/>
            <p:cNvGrpSpPr/>
            <p:nvPr/>
          </p:nvGrpSpPr>
          <p:grpSpPr bwMode="auto">
            <a:xfrm>
              <a:off x="1824" y="2302"/>
              <a:ext cx="528" cy="242"/>
              <a:chOff x="1936" y="2304"/>
              <a:chExt cx="721" cy="384"/>
            </a:xfrm>
          </p:grpSpPr>
          <p:sp>
            <p:nvSpPr>
              <p:cNvPr id="96338" name="Rectangle 113"/>
              <p:cNvSpPr>
                <a:spLocks noChangeArrowheads="1"/>
              </p:cNvSpPr>
              <p:nvPr/>
            </p:nvSpPr>
            <p:spPr bwMode="auto">
              <a:xfrm>
                <a:off x="1979" y="2304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39" name="Rectangle 114"/>
              <p:cNvSpPr>
                <a:spLocks noChangeArrowheads="1"/>
              </p:cNvSpPr>
              <p:nvPr/>
            </p:nvSpPr>
            <p:spPr bwMode="auto">
              <a:xfrm>
                <a:off x="1936" y="2304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5" name="Group 115"/>
            <p:cNvGrpSpPr/>
            <p:nvPr/>
          </p:nvGrpSpPr>
          <p:grpSpPr bwMode="auto">
            <a:xfrm>
              <a:off x="2352" y="2302"/>
              <a:ext cx="432" cy="242"/>
              <a:chOff x="2657" y="2304"/>
              <a:chExt cx="565" cy="384"/>
            </a:xfrm>
          </p:grpSpPr>
          <p:sp>
            <p:nvSpPr>
              <p:cNvPr id="96336" name="Rectangle 116"/>
              <p:cNvSpPr>
                <a:spLocks noChangeArrowheads="1"/>
              </p:cNvSpPr>
              <p:nvPr/>
            </p:nvSpPr>
            <p:spPr bwMode="auto">
              <a:xfrm>
                <a:off x="2700" y="2304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1m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37" name="Rectangle 117"/>
              <p:cNvSpPr>
                <a:spLocks noChangeArrowheads="1"/>
              </p:cNvSpPr>
              <p:nvPr/>
            </p:nvSpPr>
            <p:spPr bwMode="auto">
              <a:xfrm>
                <a:off x="2657" y="2304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6" name="Group 118"/>
            <p:cNvGrpSpPr/>
            <p:nvPr/>
          </p:nvGrpSpPr>
          <p:grpSpPr bwMode="auto">
            <a:xfrm>
              <a:off x="288" y="2542"/>
              <a:ext cx="418" cy="242"/>
              <a:chOff x="0" y="2688"/>
              <a:chExt cx="494" cy="384"/>
            </a:xfrm>
          </p:grpSpPr>
          <p:sp>
            <p:nvSpPr>
              <p:cNvPr id="96334" name="Rectangle 119"/>
              <p:cNvSpPr>
                <a:spLocks noChangeArrowheads="1"/>
              </p:cNvSpPr>
              <p:nvPr/>
            </p:nvSpPr>
            <p:spPr bwMode="auto">
              <a:xfrm>
                <a:off x="43" y="2688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7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35" name="Rectangle 120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7" name="Group 121"/>
            <p:cNvGrpSpPr/>
            <p:nvPr/>
          </p:nvGrpSpPr>
          <p:grpSpPr bwMode="auto">
            <a:xfrm>
              <a:off x="706" y="2542"/>
              <a:ext cx="542" cy="242"/>
              <a:chOff x="494" y="2688"/>
              <a:chExt cx="721" cy="384"/>
            </a:xfrm>
          </p:grpSpPr>
          <p:sp>
            <p:nvSpPr>
              <p:cNvPr id="96332" name="Rectangle 122"/>
              <p:cNvSpPr>
                <a:spLocks noChangeArrowheads="1"/>
              </p:cNvSpPr>
              <p:nvPr/>
            </p:nvSpPr>
            <p:spPr bwMode="auto">
              <a:xfrm>
                <a:off x="537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33" name="Rectangle 123"/>
              <p:cNvSpPr>
                <a:spLocks noChangeArrowheads="1"/>
              </p:cNvSpPr>
              <p:nvPr/>
            </p:nvSpPr>
            <p:spPr bwMode="auto">
              <a:xfrm>
                <a:off x="494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8" name="Group 124"/>
            <p:cNvGrpSpPr/>
            <p:nvPr/>
          </p:nvGrpSpPr>
          <p:grpSpPr bwMode="auto">
            <a:xfrm>
              <a:off x="1248" y="2542"/>
              <a:ext cx="576" cy="242"/>
              <a:chOff x="1215" y="2688"/>
              <a:chExt cx="721" cy="384"/>
            </a:xfrm>
          </p:grpSpPr>
          <p:sp>
            <p:nvSpPr>
              <p:cNvPr id="96330" name="Rectangle 125"/>
              <p:cNvSpPr>
                <a:spLocks noChangeArrowheads="1"/>
              </p:cNvSpPr>
              <p:nvPr/>
            </p:nvSpPr>
            <p:spPr bwMode="auto">
              <a:xfrm>
                <a:off x="1258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31" name="Rectangle 126"/>
              <p:cNvSpPr>
                <a:spLocks noChangeArrowheads="1"/>
              </p:cNvSpPr>
              <p:nvPr/>
            </p:nvSpPr>
            <p:spPr bwMode="auto">
              <a:xfrm>
                <a:off x="1215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09" name="Group 127"/>
            <p:cNvGrpSpPr/>
            <p:nvPr/>
          </p:nvGrpSpPr>
          <p:grpSpPr bwMode="auto">
            <a:xfrm>
              <a:off x="1824" y="2542"/>
              <a:ext cx="528" cy="242"/>
              <a:chOff x="1936" y="2688"/>
              <a:chExt cx="721" cy="384"/>
            </a:xfrm>
          </p:grpSpPr>
          <p:sp>
            <p:nvSpPr>
              <p:cNvPr id="96328" name="Rectangle 128"/>
              <p:cNvSpPr>
                <a:spLocks noChangeArrowheads="1"/>
              </p:cNvSpPr>
              <p:nvPr/>
            </p:nvSpPr>
            <p:spPr bwMode="auto">
              <a:xfrm>
                <a:off x="1979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29" name="Rectangle 129"/>
              <p:cNvSpPr>
                <a:spLocks noChangeArrowheads="1"/>
              </p:cNvSpPr>
              <p:nvPr/>
            </p:nvSpPr>
            <p:spPr bwMode="auto">
              <a:xfrm>
                <a:off x="1936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10" name="Group 130"/>
            <p:cNvGrpSpPr/>
            <p:nvPr/>
          </p:nvGrpSpPr>
          <p:grpSpPr bwMode="auto">
            <a:xfrm>
              <a:off x="2352" y="2542"/>
              <a:ext cx="432" cy="242"/>
              <a:chOff x="2657" y="2688"/>
              <a:chExt cx="565" cy="384"/>
            </a:xfrm>
          </p:grpSpPr>
          <p:sp>
            <p:nvSpPr>
              <p:cNvPr id="96326" name="Rectangle 131"/>
              <p:cNvSpPr>
                <a:spLocks noChangeArrowheads="1"/>
              </p:cNvSpPr>
              <p:nvPr/>
            </p:nvSpPr>
            <p:spPr bwMode="auto">
              <a:xfrm>
                <a:off x="2700" y="2688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3m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27" name="Rectangle 132"/>
              <p:cNvSpPr>
                <a:spLocks noChangeArrowheads="1"/>
              </p:cNvSpPr>
              <p:nvPr/>
            </p:nvSpPr>
            <p:spPr bwMode="auto">
              <a:xfrm>
                <a:off x="2657" y="2688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11" name="Group 133"/>
            <p:cNvGrpSpPr/>
            <p:nvPr/>
          </p:nvGrpSpPr>
          <p:grpSpPr bwMode="auto">
            <a:xfrm>
              <a:off x="288" y="2784"/>
              <a:ext cx="418" cy="432"/>
              <a:chOff x="0" y="2688"/>
              <a:chExt cx="494" cy="384"/>
            </a:xfrm>
          </p:grpSpPr>
          <p:sp>
            <p:nvSpPr>
              <p:cNvPr id="96324" name="Rectangle 134"/>
              <p:cNvSpPr>
                <a:spLocks noChangeArrowheads="1"/>
              </p:cNvSpPr>
              <p:nvPr/>
            </p:nvSpPr>
            <p:spPr bwMode="auto">
              <a:xfrm>
                <a:off x="43" y="2688"/>
                <a:ext cx="4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/>
                  <a:t>需</a:t>
                </a:r>
                <a:endParaRPr lang="zh-CN" altLang="en-US" sz="2000" b="1"/>
              </a:p>
              <a:p>
                <a:pPr algn="ctr" eaLnBrk="1" hangingPunct="1"/>
                <a:r>
                  <a:rPr lang="zh-CN" altLang="en-US" sz="2000" b="1"/>
                  <a:t>求</a:t>
                </a:r>
                <a:endParaRPr lang="zh-CN" altLang="en-US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25" name="Rectangle 135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4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12" name="Group 136"/>
            <p:cNvGrpSpPr/>
            <p:nvPr/>
          </p:nvGrpSpPr>
          <p:grpSpPr bwMode="auto">
            <a:xfrm>
              <a:off x="706" y="2784"/>
              <a:ext cx="542" cy="432"/>
              <a:chOff x="494" y="2688"/>
              <a:chExt cx="721" cy="384"/>
            </a:xfrm>
          </p:grpSpPr>
          <p:sp>
            <p:nvSpPr>
              <p:cNvPr id="96322" name="Rectangle 137"/>
              <p:cNvSpPr>
                <a:spLocks noChangeArrowheads="1"/>
              </p:cNvSpPr>
              <p:nvPr/>
            </p:nvSpPr>
            <p:spPr bwMode="auto">
              <a:xfrm>
                <a:off x="537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50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23" name="Rectangle 138"/>
              <p:cNvSpPr>
                <a:spLocks noChangeArrowheads="1"/>
              </p:cNvSpPr>
              <p:nvPr/>
            </p:nvSpPr>
            <p:spPr bwMode="auto">
              <a:xfrm>
                <a:off x="494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13" name="Group 139"/>
            <p:cNvGrpSpPr/>
            <p:nvPr/>
          </p:nvGrpSpPr>
          <p:grpSpPr bwMode="auto">
            <a:xfrm>
              <a:off x="1248" y="2784"/>
              <a:ext cx="576" cy="432"/>
              <a:chOff x="1215" y="2688"/>
              <a:chExt cx="721" cy="384"/>
            </a:xfrm>
          </p:grpSpPr>
          <p:sp>
            <p:nvSpPr>
              <p:cNvPr id="96320" name="Rectangle 140"/>
              <p:cNvSpPr>
                <a:spLocks noChangeArrowheads="1"/>
              </p:cNvSpPr>
              <p:nvPr/>
            </p:nvSpPr>
            <p:spPr bwMode="auto">
              <a:xfrm>
                <a:off x="1258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20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21" name="Rectangle 141"/>
              <p:cNvSpPr>
                <a:spLocks noChangeArrowheads="1"/>
              </p:cNvSpPr>
              <p:nvPr/>
            </p:nvSpPr>
            <p:spPr bwMode="auto">
              <a:xfrm>
                <a:off x="1215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14" name="Group 142"/>
            <p:cNvGrpSpPr/>
            <p:nvPr/>
          </p:nvGrpSpPr>
          <p:grpSpPr bwMode="auto">
            <a:xfrm>
              <a:off x="1824" y="2784"/>
              <a:ext cx="528" cy="432"/>
              <a:chOff x="1936" y="2688"/>
              <a:chExt cx="721" cy="384"/>
            </a:xfrm>
          </p:grpSpPr>
          <p:sp>
            <p:nvSpPr>
              <p:cNvPr id="96318" name="Rectangle 143"/>
              <p:cNvSpPr>
                <a:spLocks noChangeArrowheads="1"/>
              </p:cNvSpPr>
              <p:nvPr/>
            </p:nvSpPr>
            <p:spPr bwMode="auto">
              <a:xfrm>
                <a:off x="1979" y="2688"/>
                <a:ext cx="63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15</a:t>
                </a:r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19" name="Rectangle 144"/>
              <p:cNvSpPr>
                <a:spLocks noChangeArrowheads="1"/>
              </p:cNvSpPr>
              <p:nvPr/>
            </p:nvSpPr>
            <p:spPr bwMode="auto">
              <a:xfrm>
                <a:off x="1936" y="2688"/>
                <a:ext cx="7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6315" name="Group 145"/>
            <p:cNvGrpSpPr/>
            <p:nvPr/>
          </p:nvGrpSpPr>
          <p:grpSpPr bwMode="auto">
            <a:xfrm>
              <a:off x="2352" y="2784"/>
              <a:ext cx="432" cy="432"/>
              <a:chOff x="2657" y="2688"/>
              <a:chExt cx="565" cy="384"/>
            </a:xfrm>
          </p:grpSpPr>
          <p:sp>
            <p:nvSpPr>
              <p:cNvPr id="96316" name="Rectangle 146"/>
              <p:cNvSpPr>
                <a:spLocks noChangeArrowheads="1"/>
              </p:cNvSpPr>
              <p:nvPr/>
            </p:nvSpPr>
            <p:spPr bwMode="auto">
              <a:xfrm>
                <a:off x="2700" y="2688"/>
                <a:ext cx="4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  <p:sp>
            <p:nvSpPr>
              <p:cNvPr id="96317" name="Rectangle 147"/>
              <p:cNvSpPr>
                <a:spLocks noChangeArrowheads="1"/>
              </p:cNvSpPr>
              <p:nvPr/>
            </p:nvSpPr>
            <p:spPr bwMode="auto">
              <a:xfrm>
                <a:off x="2657" y="2688"/>
                <a:ext cx="5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76948" name="Text Box 148"/>
          <p:cNvSpPr txBox="1">
            <a:spLocks noChangeArrowheads="1"/>
          </p:cNvSpPr>
          <p:nvPr/>
        </p:nvSpPr>
        <p:spPr bwMode="auto">
          <a:xfrm>
            <a:off x="4419600" y="4159250"/>
            <a:ext cx="38862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最优解：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=12,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=15,  </a:t>
            </a:r>
            <a:endParaRPr lang="en-US" altLang="zh-CN" sz="2800" b="1"/>
          </a:p>
          <a:p>
            <a:pPr eaLnBrk="1" hangingPunct="1">
              <a:spcBef>
                <a:spcPct val="10000"/>
              </a:spcBef>
            </a:pPr>
            <a:r>
              <a:rPr lang="en-US" altLang="zh-CN" sz="2800" b="1"/>
              <a:t>                </a:t>
            </a:r>
            <a:r>
              <a:rPr lang="zh-CN" altLang="en-US" sz="2800" b="1"/>
              <a:t>其余为</a:t>
            </a:r>
            <a:r>
              <a:rPr lang="en-US" altLang="zh-CN" sz="2800" b="1"/>
              <a:t>0</a:t>
            </a:r>
            <a:r>
              <a:rPr lang="zh-CN" altLang="en-US" sz="2800" b="1"/>
              <a:t>；</a:t>
            </a:r>
            <a:endParaRPr lang="zh-CN" altLang="en-US" sz="2800" b="1"/>
          </a:p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最优值：</a:t>
            </a:r>
            <a:r>
              <a:rPr lang="en-US" altLang="zh-CN" sz="2800" b="1"/>
              <a:t>27.</a:t>
            </a:r>
            <a:endParaRPr lang="en-US" altLang="zh-CN" sz="2800" b="1"/>
          </a:p>
        </p:txBody>
      </p:sp>
      <p:sp>
        <p:nvSpPr>
          <p:cNvPr id="76949" name="Text Box 149"/>
          <p:cNvSpPr txBox="1">
            <a:spLocks noChangeArrowheads="1"/>
          </p:cNvSpPr>
          <p:nvPr/>
        </p:nvSpPr>
        <p:spPr bwMode="auto">
          <a:xfrm>
            <a:off x="4495800" y="3549650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整数约束： </a:t>
            </a:r>
            <a:r>
              <a:rPr lang="en-US" altLang="zh-CN" sz="2800" b="1" i="1"/>
              <a:t>x</a:t>
            </a:r>
            <a:r>
              <a:rPr lang="en-US" altLang="zh-CN" sz="2800" b="1" i="1" baseline="-30000"/>
              <a:t>i </a:t>
            </a:r>
            <a:r>
              <a:rPr lang="zh-CN" altLang="en-US" sz="2800" b="1"/>
              <a:t>为整数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1000"/>
                                        <p:tgtEl>
                                          <p:spTgt spid="7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6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animBg="1" autoUpdateAnimBg="0"/>
      <p:bldP spid="76804" grpId="0" animBg="1" autoUpdateAnimBg="0"/>
      <p:bldP spid="76806" grpId="0" animBg="1" autoUpdateAnimBg="0"/>
      <p:bldP spid="76811" grpId="0" animBg="1" autoUpdateAnimBg="0"/>
      <p:bldP spid="76948" grpId="0" autoUpdateAnimBg="0"/>
      <p:bldP spid="7694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3306763" y="1093788"/>
          <a:ext cx="53482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1" imgW="2413000" imgH="228600" progId="Equation.3">
                  <p:embed/>
                </p:oleObj>
              </mc:Choice>
              <mc:Fallback>
                <p:oleObj name="公式" r:id="rId1" imgW="2413000" imgH="228600" progId="Equation.3">
                  <p:embed/>
                  <p:pic>
                    <p:nvPicPr>
                      <p:cNvPr id="0" name="图片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1093788"/>
                        <a:ext cx="53482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28600" y="1093788"/>
            <a:ext cx="2903538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</a:t>
            </a:r>
            <a:r>
              <a:rPr lang="en-US" altLang="zh-CN" sz="2800" b="1"/>
              <a:t>2</a:t>
            </a:r>
            <a:r>
              <a:rPr lang="zh-CN" altLang="en-US" sz="2800" b="1"/>
              <a:t>（总根数）</a:t>
            </a:r>
            <a:endParaRPr lang="zh-CN" altLang="en-US" sz="2800" b="1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304800" y="381000"/>
            <a:ext cx="27432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钢管下料问题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04800" y="1752600"/>
            <a:ext cx="1295400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约束条件不变 </a:t>
            </a:r>
            <a:endParaRPr lang="zh-CN" altLang="en-US" sz="2800" b="1"/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5940425" y="1844675"/>
            <a:ext cx="2590800" cy="1971675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最优解：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=15, 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=5, 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7</a:t>
            </a:r>
            <a:r>
              <a:rPr lang="en-US" altLang="zh-CN" sz="2800" b="1"/>
              <a:t>=5, </a:t>
            </a:r>
            <a:endParaRPr lang="en-US" altLang="zh-CN" sz="2800" b="1"/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其余为</a:t>
            </a:r>
            <a:r>
              <a:rPr lang="en-US" altLang="zh-CN" sz="2800" b="1"/>
              <a:t>0</a:t>
            </a:r>
            <a:r>
              <a:rPr lang="zh-CN" altLang="en-US" sz="2800" b="1"/>
              <a:t>；</a:t>
            </a:r>
            <a:endParaRPr lang="zh-CN" altLang="en-US" sz="2800" b="1"/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最优值：</a:t>
            </a:r>
            <a:r>
              <a:rPr lang="en-US" altLang="zh-CN" sz="2800" b="1"/>
              <a:t>25.</a:t>
            </a:r>
            <a:endParaRPr lang="en-US" altLang="zh-CN" sz="2800" b="1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752600" y="1752600"/>
            <a:ext cx="3663950" cy="2057400"/>
            <a:chOff x="1104" y="1008"/>
            <a:chExt cx="2308" cy="1296"/>
          </a:xfrm>
        </p:grpSpPr>
        <p:graphicFrame>
          <p:nvGraphicFramePr>
            <p:cNvPr id="97291" name="Object 9"/>
            <p:cNvGraphicFramePr>
              <a:graphicFrameLocks noChangeAspect="1"/>
            </p:cNvGraphicFramePr>
            <p:nvPr/>
          </p:nvGraphicFramePr>
          <p:xfrm>
            <a:off x="1104" y="1008"/>
            <a:ext cx="23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879600" imgH="228600" progId="Equation.3">
                    <p:embed/>
                  </p:oleObj>
                </mc:Choice>
                <mc:Fallback>
                  <p:oleObj name="" r:id="rId3" imgW="1879600" imgH="228600" progId="Equation.3">
                    <p:embed/>
                    <p:pic>
                      <p:nvPicPr>
                        <p:cNvPr id="0" name="图片 3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08"/>
                          <a:ext cx="23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2" name="Object 10"/>
            <p:cNvGraphicFramePr>
              <a:graphicFrameLocks noChangeAspect="1"/>
            </p:cNvGraphicFramePr>
            <p:nvPr/>
          </p:nvGraphicFramePr>
          <p:xfrm>
            <a:off x="1104" y="1344"/>
            <a:ext cx="203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1524000" imgH="228600" progId="Equation.3">
                    <p:embed/>
                  </p:oleObj>
                </mc:Choice>
                <mc:Fallback>
                  <p:oleObj name="" r:id="rId5" imgW="1524000" imgH="228600" progId="Equation.3">
                    <p:embed/>
                    <p:pic>
                      <p:nvPicPr>
                        <p:cNvPr id="0" name="图片 3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44"/>
                          <a:ext cx="203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3" name="Object 11"/>
            <p:cNvGraphicFramePr>
              <a:graphicFrameLocks noChangeAspect="1"/>
            </p:cNvGraphicFramePr>
            <p:nvPr/>
          </p:nvGraphicFramePr>
          <p:xfrm>
            <a:off x="1104" y="1680"/>
            <a:ext cx="15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1143000" imgH="228600" progId="Equation.3">
                    <p:embed/>
                  </p:oleObj>
                </mc:Choice>
                <mc:Fallback>
                  <p:oleObj name="" r:id="rId7" imgW="1143000" imgH="228600" progId="Equation.3">
                    <p:embed/>
                    <p:pic>
                      <p:nvPicPr>
                        <p:cNvPr id="0" name="图片 3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80"/>
                          <a:ext cx="15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4" name="Text Box 12"/>
            <p:cNvSpPr txBox="1">
              <a:spLocks noChangeArrowheads="1"/>
            </p:cNvSpPr>
            <p:nvPr/>
          </p:nvSpPr>
          <p:spPr bwMode="auto">
            <a:xfrm>
              <a:off x="1104" y="1977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r>
                <a:rPr lang="en-US" altLang="zh-CN" sz="2800" i="1" baseline="-30000"/>
                <a:t>i </a:t>
              </a:r>
              <a:r>
                <a:rPr lang="zh-CN" altLang="en-US" sz="2800"/>
                <a:t>为整数</a:t>
              </a:r>
              <a:endParaRPr lang="zh-CN" altLang="en-US" sz="2800"/>
            </a:p>
          </p:txBody>
        </p:sp>
      </p:grp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755650" y="3860800"/>
            <a:ext cx="7646988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按模式</a:t>
            </a:r>
            <a:r>
              <a:rPr lang="en-US" altLang="zh-CN" sz="2800" b="1"/>
              <a:t>2</a:t>
            </a:r>
            <a:r>
              <a:rPr lang="zh-CN" altLang="en-US" sz="2800" b="1"/>
              <a:t>切割</a:t>
            </a:r>
            <a:r>
              <a:rPr lang="en-US" altLang="zh-CN" sz="2800" b="1"/>
              <a:t>15</a:t>
            </a:r>
            <a:r>
              <a:rPr lang="zh-CN" altLang="en-US" sz="2800" b="1"/>
              <a:t>根，按模式</a:t>
            </a:r>
            <a:r>
              <a:rPr lang="en-US" altLang="zh-CN" sz="2800" b="1"/>
              <a:t>5</a:t>
            </a:r>
            <a:r>
              <a:rPr lang="zh-CN" altLang="en-US" sz="2800" b="1"/>
              <a:t>切割</a:t>
            </a:r>
            <a:r>
              <a:rPr lang="en-US" altLang="zh-CN" sz="2800" b="1"/>
              <a:t>5</a:t>
            </a:r>
            <a:r>
              <a:rPr lang="zh-CN" altLang="en-US" sz="2800" b="1"/>
              <a:t>根，按模式</a:t>
            </a:r>
            <a:r>
              <a:rPr lang="en-US" altLang="zh-CN" sz="2800" b="1"/>
              <a:t>7</a:t>
            </a:r>
            <a:r>
              <a:rPr lang="zh-CN" altLang="en-US" sz="2800" b="1"/>
              <a:t>切割</a:t>
            </a:r>
            <a:r>
              <a:rPr lang="en-US" altLang="zh-CN" sz="2800" b="1"/>
              <a:t>5</a:t>
            </a:r>
            <a:r>
              <a:rPr lang="zh-CN" altLang="en-US" sz="2800" b="1"/>
              <a:t>根，共</a:t>
            </a:r>
            <a:r>
              <a:rPr lang="en-US" altLang="zh-CN" sz="2800" b="1">
                <a:solidFill>
                  <a:srgbClr val="FF0000"/>
                </a:solidFill>
              </a:rPr>
              <a:t>25</a:t>
            </a:r>
            <a:r>
              <a:rPr lang="zh-CN" altLang="en-US" sz="2800" b="1">
                <a:solidFill>
                  <a:srgbClr val="FF0000"/>
                </a:solidFill>
              </a:rPr>
              <a:t>根，余料</a:t>
            </a:r>
            <a:r>
              <a:rPr lang="en-US" altLang="zh-CN" sz="2800" b="1">
                <a:solidFill>
                  <a:srgbClr val="FF0000"/>
                </a:solidFill>
              </a:rPr>
              <a:t>35m</a:t>
            </a:r>
            <a:r>
              <a:rPr lang="zh-CN" altLang="en-US" sz="2800" b="1"/>
              <a:t> 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684213" y="5734050"/>
            <a:ext cx="7920037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</a:t>
            </a:r>
            <a:r>
              <a:rPr lang="en-US" altLang="zh-CN" sz="2800" b="1"/>
              <a:t>2</a:t>
            </a:r>
            <a:r>
              <a:rPr lang="zh-CN" altLang="en-US" sz="2800" b="1"/>
              <a:t>切割减少了</a:t>
            </a:r>
            <a:r>
              <a:rPr lang="en-US" altLang="zh-CN" sz="2800" b="1"/>
              <a:t>2</a:t>
            </a:r>
            <a:r>
              <a:rPr lang="zh-CN" altLang="en-US" sz="2800" b="1"/>
              <a:t>根</a:t>
            </a:r>
            <a:r>
              <a:rPr lang="en-US" altLang="zh-CN" sz="2800" b="1"/>
              <a:t>,  </a:t>
            </a:r>
            <a:r>
              <a:rPr lang="zh-CN" altLang="en-US" sz="2800" b="1"/>
              <a:t>但余料增加</a:t>
            </a:r>
            <a:r>
              <a:rPr lang="en-US" altLang="zh-CN" sz="2800" b="1"/>
              <a:t>8m, </a:t>
            </a:r>
            <a:r>
              <a:rPr lang="zh-CN" altLang="en-US" sz="2800" b="1"/>
              <a:t>为什么</a:t>
            </a:r>
            <a:r>
              <a:rPr lang="en-US" altLang="zh-CN" sz="2800" b="1"/>
              <a:t>?</a:t>
            </a:r>
            <a:endParaRPr lang="en-US" altLang="zh-CN" sz="2800" b="1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755649" y="5013325"/>
            <a:ext cx="77755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与</a:t>
            </a:r>
            <a:r>
              <a:rPr lang="zh-CN" altLang="en-US" sz="2800" b="1" dirty="0">
                <a:latin typeface="宋体" panose="02010600030101010101" pitchFamily="2" charset="-122"/>
              </a:rPr>
              <a:t>目标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的结果“共切割</a:t>
            </a:r>
            <a:r>
              <a:rPr lang="en-US" altLang="zh-CN" sz="2800" b="1" dirty="0">
                <a:solidFill>
                  <a:srgbClr val="FF0000"/>
                </a:solidFill>
              </a:rPr>
              <a:t>27</a:t>
            </a:r>
            <a:r>
              <a:rPr lang="zh-CN" altLang="en-US" sz="2800" b="1" dirty="0">
                <a:solidFill>
                  <a:srgbClr val="FF0000"/>
                </a:solidFill>
              </a:rPr>
              <a:t>根，余料</a:t>
            </a:r>
            <a:r>
              <a:rPr lang="en-US" altLang="zh-CN" sz="2800" b="1" dirty="0">
                <a:solidFill>
                  <a:srgbClr val="FF0000"/>
                </a:solidFill>
              </a:rPr>
              <a:t>27m</a:t>
            </a:r>
            <a:r>
              <a:rPr lang="zh-CN" altLang="en-US" sz="2800" b="1" dirty="0"/>
              <a:t>” 相比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30" grpId="0" animBg="1" autoUpdateAnimBg="0"/>
      <p:bldP spid="77831" grpId="0" animBg="1" autoUpdateAnimBg="0"/>
      <p:bldP spid="77837" grpId="0" animBg="1" autoUpdateAnimBg="0"/>
      <p:bldP spid="77838" grpId="0" animBg="1"/>
      <p:bldP spid="7783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55650" y="5805488"/>
            <a:ext cx="712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若余料没有用处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通常以总根数最少为目标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98307" name="Rectangle 5"/>
          <p:cNvSpPr>
            <a:spLocks noChangeArrowheads="1"/>
          </p:cNvSpPr>
          <p:nvPr/>
        </p:nvSpPr>
        <p:spPr bwMode="auto">
          <a:xfrm>
            <a:off x="304800" y="381000"/>
            <a:ext cx="27432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钢管下料问题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590" name="Text Box 142"/>
          <p:cNvSpPr txBox="1">
            <a:spLocks noChangeArrowheads="1"/>
          </p:cNvSpPr>
          <p:nvPr/>
        </p:nvSpPr>
        <p:spPr bwMode="auto">
          <a:xfrm>
            <a:off x="323850" y="908050"/>
            <a:ext cx="82804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目标</a:t>
            </a:r>
            <a:r>
              <a:rPr lang="en-US" altLang="zh-CN" sz="2800" b="1"/>
              <a:t>1(</a:t>
            </a:r>
            <a:r>
              <a:rPr lang="zh-CN" altLang="en-US" sz="2800" b="1"/>
              <a:t>总余量</a:t>
            </a:r>
            <a:r>
              <a:rPr lang="en-US" altLang="zh-CN" sz="2800" b="1"/>
              <a:t>) ~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=12, 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=15,  </a:t>
            </a:r>
            <a:r>
              <a:rPr lang="zh-CN" altLang="en-US" sz="2800" b="1">
                <a:latin typeface="宋体" panose="02010600030101010101" pitchFamily="2" charset="-122"/>
              </a:rPr>
              <a:t>共</a:t>
            </a:r>
            <a:r>
              <a:rPr lang="en-US" altLang="zh-CN" sz="2800" b="1">
                <a:latin typeface="宋体" panose="02010600030101010101" pitchFamily="2" charset="-122"/>
              </a:rPr>
              <a:t>27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余</a:t>
            </a:r>
            <a:r>
              <a:rPr lang="en-US" altLang="zh-CN" sz="2800" b="1"/>
              <a:t>27m </a:t>
            </a:r>
            <a:endParaRPr lang="en-US" altLang="zh-CN" sz="2800" b="1"/>
          </a:p>
        </p:txBody>
      </p:sp>
      <p:sp>
        <p:nvSpPr>
          <p:cNvPr id="104591" name="Text Box 143"/>
          <p:cNvSpPr txBox="1">
            <a:spLocks noChangeArrowheads="1"/>
          </p:cNvSpPr>
          <p:nvPr/>
        </p:nvSpPr>
        <p:spPr bwMode="auto">
          <a:xfrm>
            <a:off x="322263" y="1412875"/>
            <a:ext cx="8281987" cy="604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目标</a:t>
            </a:r>
            <a:r>
              <a:rPr lang="en-US" altLang="zh-CN" sz="2800" b="1"/>
              <a:t>2(</a:t>
            </a:r>
            <a:r>
              <a:rPr lang="zh-CN" altLang="en-US" sz="2800" b="1"/>
              <a:t>总根数</a:t>
            </a:r>
            <a:r>
              <a:rPr lang="en-US" altLang="zh-CN" sz="2800" b="1"/>
              <a:t>) ~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=15, 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=5, 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7</a:t>
            </a:r>
            <a:r>
              <a:rPr lang="en-US" altLang="zh-CN" sz="2800" b="1"/>
              <a:t>=5,  </a:t>
            </a:r>
            <a:r>
              <a:rPr lang="zh-CN" altLang="en-US" sz="2800" b="1"/>
              <a:t>共</a:t>
            </a:r>
            <a:r>
              <a:rPr lang="en-US" altLang="zh-CN" sz="2800" b="1"/>
              <a:t>25</a:t>
            </a:r>
            <a:r>
              <a:rPr lang="zh-CN" altLang="en-US" sz="2800" b="1"/>
              <a:t>根</a:t>
            </a:r>
            <a:r>
              <a:rPr lang="en-US" altLang="zh-CN" sz="2800" b="1"/>
              <a:t>, </a:t>
            </a:r>
            <a:r>
              <a:rPr lang="zh-CN" altLang="en-US" sz="2800" b="1"/>
              <a:t>余</a:t>
            </a:r>
            <a:r>
              <a:rPr lang="en-US" altLang="zh-CN" sz="2800" b="1"/>
              <a:t>35m</a:t>
            </a:r>
            <a:endParaRPr lang="zh-CN" altLang="en-US" sz="2800" b="1"/>
          </a:p>
        </p:txBody>
      </p:sp>
      <p:graphicFrame>
        <p:nvGraphicFramePr>
          <p:cNvPr id="104518" name="Group 70"/>
          <p:cNvGraphicFramePr>
            <a:graphicFrameLocks noGrp="1"/>
          </p:cNvGraphicFramePr>
          <p:nvPr>
            <p:ph sz="half" idx="1"/>
          </p:nvPr>
        </p:nvGraphicFramePr>
        <p:xfrm>
          <a:off x="312738" y="2025650"/>
          <a:ext cx="4259262" cy="1911350"/>
        </p:xfrm>
        <a:graphic>
          <a:graphicData uri="http://schemas.openxmlformats.org/drawingml/2006/table">
            <a:tbl>
              <a:tblPr/>
              <a:tblGrid>
                <a:gridCol w="622300"/>
                <a:gridCol w="968375"/>
                <a:gridCol w="939800"/>
                <a:gridCol w="998537"/>
                <a:gridCol w="730250"/>
              </a:tblGrid>
              <a:tr h="7011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式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4m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6m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8m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余料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6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8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6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519" name="Group 71"/>
          <p:cNvGraphicFramePr>
            <a:graphicFrameLocks noGrp="1"/>
          </p:cNvGraphicFramePr>
          <p:nvPr>
            <p:ph sz="half" idx="2"/>
          </p:nvPr>
        </p:nvGraphicFramePr>
        <p:xfrm>
          <a:off x="4781550" y="2025650"/>
          <a:ext cx="4038600" cy="1889544"/>
        </p:xfrm>
        <a:graphic>
          <a:graphicData uri="http://schemas.openxmlformats.org/drawingml/2006/table">
            <a:tbl>
              <a:tblPr/>
              <a:tblGrid>
                <a:gridCol w="865188"/>
                <a:gridCol w="955675"/>
                <a:gridCol w="1109662"/>
                <a:gridCol w="1108075"/>
              </a:tblGrid>
              <a:tr h="70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4m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6m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8m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51" name="Text Box 403"/>
          <p:cNvSpPr txBox="1">
            <a:spLocks noChangeArrowheads="1"/>
          </p:cNvSpPr>
          <p:nvPr/>
        </p:nvSpPr>
        <p:spPr bwMode="auto">
          <a:xfrm>
            <a:off x="611188" y="4005263"/>
            <a:ext cx="8135937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按照目标</a:t>
            </a:r>
            <a:r>
              <a:rPr lang="en-US" altLang="zh-CN" sz="2800" b="1"/>
              <a:t>1</a:t>
            </a:r>
            <a:r>
              <a:rPr lang="zh-CN" altLang="en-US" sz="2800" b="1"/>
              <a:t>比需求多生产</a:t>
            </a:r>
            <a:r>
              <a:rPr lang="en-US" altLang="zh-CN" sz="2800" b="1"/>
              <a:t>1</a:t>
            </a:r>
            <a:r>
              <a:rPr lang="zh-CN" altLang="en-US" sz="2800" b="1"/>
              <a:t>根</a:t>
            </a:r>
            <a:r>
              <a:rPr lang="en-US" altLang="zh-CN" sz="2800" b="1"/>
              <a:t>4m</a:t>
            </a:r>
            <a:r>
              <a:rPr lang="zh-CN" altLang="en-US" sz="2800" b="1"/>
              <a:t>、</a:t>
            </a:r>
            <a:r>
              <a:rPr lang="en-US" altLang="zh-CN" sz="2800" b="1"/>
              <a:t>7</a:t>
            </a:r>
            <a:r>
              <a:rPr lang="zh-CN" altLang="en-US" sz="2800" b="1"/>
              <a:t>根</a:t>
            </a:r>
            <a:r>
              <a:rPr lang="en-US" altLang="zh-CN" sz="2800" b="1"/>
              <a:t>6m,  </a:t>
            </a:r>
            <a:r>
              <a:rPr lang="zh-CN" altLang="en-US" sz="2800" b="1"/>
              <a:t>共</a:t>
            </a:r>
            <a:r>
              <a:rPr lang="en-US" altLang="zh-CN" sz="2800" b="1"/>
              <a:t>46m,  </a:t>
            </a:r>
            <a:r>
              <a:rPr lang="zh-CN" altLang="en-US" sz="2800" b="1"/>
              <a:t>正好等于</a:t>
            </a:r>
            <a:r>
              <a:rPr lang="en-US" altLang="zh-CN" sz="2800" b="1"/>
              <a:t>2</a:t>
            </a:r>
            <a:r>
              <a:rPr lang="zh-CN" altLang="en-US" sz="2800" b="1"/>
              <a:t>根原料</a:t>
            </a:r>
            <a:r>
              <a:rPr lang="en-US" altLang="zh-CN" sz="2800" b="1"/>
              <a:t>(38m)</a:t>
            </a:r>
            <a:r>
              <a:rPr lang="zh-CN" altLang="en-US" sz="2800" b="1"/>
              <a:t>再加</a:t>
            </a:r>
            <a:r>
              <a:rPr lang="en-US" altLang="zh-CN" sz="2800" b="1"/>
              <a:t>8m.</a:t>
            </a:r>
            <a:endParaRPr lang="en-US" altLang="zh-CN" sz="2800" b="1"/>
          </a:p>
        </p:txBody>
      </p:sp>
      <p:sp>
        <p:nvSpPr>
          <p:cNvPr id="104853" name="Rectangle 405"/>
          <p:cNvSpPr>
            <a:spLocks noChangeArrowheads="1"/>
          </p:cNvSpPr>
          <p:nvPr/>
        </p:nvSpPr>
        <p:spPr bwMode="auto">
          <a:xfrm>
            <a:off x="3203575" y="4048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原料钢管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每根</a:t>
            </a:r>
            <a:r>
              <a:rPr lang="en-US" altLang="zh-CN" sz="2800" b="1"/>
              <a:t>19m</a:t>
            </a:r>
            <a:endParaRPr lang="zh-CN" altLang="en-US" sz="2800" b="1"/>
          </a:p>
        </p:txBody>
      </p:sp>
      <p:sp>
        <p:nvSpPr>
          <p:cNvPr id="104855" name="Text Box 407"/>
          <p:cNvSpPr txBox="1">
            <a:spLocks noChangeArrowheads="1"/>
          </p:cNvSpPr>
          <p:nvPr/>
        </p:nvSpPr>
        <p:spPr bwMode="auto">
          <a:xfrm>
            <a:off x="107950" y="515778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/>
              <a:t>若多生产的也视为余料</a:t>
            </a:r>
            <a:r>
              <a:rPr lang="en-US" altLang="zh-CN" sz="2800" b="1"/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则</a:t>
            </a:r>
            <a:r>
              <a:rPr lang="zh-CN" altLang="en-US" sz="2800" b="1"/>
              <a:t>总余量最小等价于</a:t>
            </a:r>
            <a:r>
              <a:rPr lang="zh-CN" altLang="en-US" sz="2800" b="1">
                <a:latin typeface="宋体" panose="02010600030101010101" pitchFamily="2" charset="-122"/>
              </a:rPr>
              <a:t>总根数最少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0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10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 autoUpdateAnimBg="0"/>
      <p:bldP spid="104590" grpId="0" animBg="1" autoUpdateAnimBg="0"/>
      <p:bldP spid="104591" grpId="0" animBg="1" autoUpdateAnimBg="0"/>
      <p:bldP spid="104851" grpId="0" animBg="1" autoUpdateAnimBg="0"/>
      <p:bldP spid="104853" grpId="0"/>
      <p:bldP spid="10485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2667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钢管下料问题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09600" y="3048000"/>
            <a:ext cx="7848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对大规模问题，用模型的约束条件界定合理模式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增加一种需求：</a:t>
            </a:r>
            <a:r>
              <a:rPr lang="en-US" altLang="zh-CN" sz="2800" b="1"/>
              <a:t>10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5m </a:t>
            </a:r>
            <a:r>
              <a:rPr lang="zh-CN" altLang="en-US" sz="2800" b="1">
                <a:latin typeface="宋体" panose="02010600030101010101" pitchFamily="2" charset="-122"/>
              </a:rPr>
              <a:t>；切割</a:t>
            </a:r>
            <a:r>
              <a:rPr lang="zh-CN" altLang="en-US" sz="2800" b="1"/>
              <a:t>模式不超过</a:t>
            </a:r>
            <a:r>
              <a:rPr lang="en-US" altLang="zh-CN" sz="2800" b="1"/>
              <a:t>3</a:t>
            </a:r>
            <a:r>
              <a:rPr lang="zh-CN" altLang="en-US" sz="2800" b="1"/>
              <a:t>种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7924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现有</a:t>
            </a:r>
            <a:r>
              <a:rPr lang="en-US" altLang="zh-CN" sz="2800" b="1"/>
              <a:t>4</a:t>
            </a:r>
            <a:r>
              <a:rPr lang="zh-CN" altLang="en-US" sz="2800" b="1"/>
              <a:t>种</a:t>
            </a:r>
            <a:r>
              <a:rPr lang="zh-CN" altLang="en-US" sz="2800" b="1">
                <a:latin typeface="宋体" panose="02010600030101010101" pitchFamily="2" charset="-122"/>
              </a:rPr>
              <a:t>需求：</a:t>
            </a:r>
            <a:r>
              <a:rPr lang="en-US" altLang="zh-CN" sz="2800" b="1"/>
              <a:t>50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4m</a:t>
            </a:r>
            <a:r>
              <a:rPr lang="en-US" altLang="zh-CN" sz="2800" b="1">
                <a:latin typeface="宋体" panose="02010600030101010101" pitchFamily="2" charset="-122"/>
              </a:rPr>
              <a:t>, </a:t>
            </a:r>
            <a:r>
              <a:rPr lang="en-US" altLang="zh-CN" sz="2800" b="1"/>
              <a:t>10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5m</a:t>
            </a:r>
            <a:r>
              <a:rPr lang="en-US" altLang="zh-CN" sz="2800" b="1">
                <a:latin typeface="宋体" panose="02010600030101010101" pitchFamily="2" charset="-122"/>
              </a:rPr>
              <a:t>, </a:t>
            </a:r>
            <a:r>
              <a:rPr lang="en-US" altLang="zh-CN" sz="2800" b="1"/>
              <a:t>20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6m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15</a:t>
            </a:r>
            <a:r>
              <a:rPr lang="zh-CN" altLang="en-US" sz="2800" b="1">
                <a:latin typeface="宋体" panose="02010600030101010101" pitchFamily="2" charset="-122"/>
              </a:rPr>
              <a:t>根</a:t>
            </a:r>
            <a:r>
              <a:rPr lang="en-US" altLang="zh-CN" sz="2800" b="1"/>
              <a:t>8m</a:t>
            </a:r>
            <a:r>
              <a:rPr lang="zh-CN" altLang="en-US" sz="2800" b="1">
                <a:latin typeface="宋体" panose="02010600030101010101" pitchFamily="2" charset="-122"/>
              </a:rPr>
              <a:t>，用枚举法确定合理切割模式，过于复杂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457200" y="3733800"/>
            <a:ext cx="1676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决策变量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85800" y="4419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30000"/>
              <a:t>i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按第</a:t>
            </a:r>
            <a:r>
              <a:rPr lang="en-US" altLang="zh-CN" sz="2800" b="1" i="1"/>
              <a:t>i </a:t>
            </a:r>
            <a:r>
              <a:rPr lang="zh-CN" altLang="en-US" sz="2800" b="1">
                <a:latin typeface="宋体" panose="02010600030101010101" pitchFamily="2" charset="-122"/>
              </a:rPr>
              <a:t>种模式切割的原料钢管根数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/>
              <a:t>i</a:t>
            </a:r>
            <a:r>
              <a:rPr lang="en-US" altLang="zh-CN" sz="2800" b="1">
                <a:latin typeface="宋体" panose="02010600030101010101" pitchFamily="2" charset="-122"/>
              </a:rPr>
              <a:t>=</a:t>
            </a:r>
            <a:r>
              <a:rPr lang="en-US" altLang="zh-CN" sz="2800" b="1"/>
              <a:t>1,2,3</a:t>
            </a:r>
            <a:r>
              <a:rPr lang="en-US" altLang="zh-CN" sz="2800" b="1">
                <a:latin typeface="宋体" panose="02010600030101010101" pitchFamily="2" charset="-122"/>
              </a:rPr>
              <a:t>).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85800" y="5013325"/>
            <a:ext cx="7620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 baseline="-30000"/>
              <a:t>1</a:t>
            </a:r>
            <a:r>
              <a:rPr lang="en-US" altLang="zh-CN" sz="2800" b="1" i="1" baseline="-30000"/>
              <a:t>i</a:t>
            </a:r>
            <a:r>
              <a:rPr lang="en-US" altLang="zh-CN" sz="2800" b="1">
                <a:cs typeface="Courier New" panose="02070309020205020404" pitchFamily="49" charset="0"/>
              </a:rPr>
              <a:t>,</a:t>
            </a:r>
            <a:r>
              <a:rPr lang="en-US" altLang="zh-CN" sz="2800" b="1" i="1"/>
              <a:t> r</a:t>
            </a:r>
            <a:r>
              <a:rPr lang="en-US" altLang="zh-CN" sz="2800" b="1" baseline="-30000"/>
              <a:t>2</a:t>
            </a:r>
            <a:r>
              <a:rPr lang="en-US" altLang="zh-CN" sz="2800" b="1" i="1" baseline="-30000"/>
              <a:t>i</a:t>
            </a:r>
            <a:r>
              <a:rPr lang="en-US" altLang="zh-CN" sz="2800" b="1">
                <a:cs typeface="Courier New" panose="02070309020205020404" pitchFamily="49" charset="0"/>
              </a:rPr>
              <a:t>,</a:t>
            </a:r>
            <a:r>
              <a:rPr lang="en-US" altLang="zh-CN" sz="2800" b="1" i="1"/>
              <a:t> r</a:t>
            </a:r>
            <a:r>
              <a:rPr lang="en-US" altLang="zh-CN" sz="2800" b="1" baseline="-30000"/>
              <a:t>3</a:t>
            </a:r>
            <a:r>
              <a:rPr lang="en-US" altLang="zh-CN" sz="2800" b="1" i="1" baseline="-30000"/>
              <a:t>i</a:t>
            </a:r>
            <a:r>
              <a:rPr lang="en-US" altLang="zh-CN" sz="2800" b="1">
                <a:cs typeface="Courier New" panose="02070309020205020404" pitchFamily="49" charset="0"/>
              </a:rPr>
              <a:t>,</a:t>
            </a:r>
            <a:r>
              <a:rPr lang="en-US" altLang="zh-CN" sz="2800" b="1" i="1"/>
              <a:t> r</a:t>
            </a:r>
            <a:r>
              <a:rPr lang="en-US" altLang="zh-CN" sz="2800" b="1" baseline="-30000"/>
              <a:t>4</a:t>
            </a:r>
            <a:r>
              <a:rPr lang="en-US" altLang="zh-CN" sz="2800" b="1" i="1" baseline="-30000"/>
              <a:t>i </a:t>
            </a:r>
            <a:r>
              <a:rPr lang="en-US" altLang="zh-CN" sz="2800" b="1"/>
              <a:t>~ </a:t>
            </a:r>
            <a:r>
              <a:rPr lang="zh-CN" altLang="en-US" sz="2800" b="1"/>
              <a:t>第</a:t>
            </a:r>
            <a:r>
              <a:rPr lang="en-US" altLang="zh-CN" sz="2800" b="1" i="1"/>
              <a:t>i </a:t>
            </a:r>
            <a:r>
              <a:rPr lang="zh-CN" altLang="en-US" sz="2800" b="1"/>
              <a:t>种切割模式下，每根原料钢管生产</a:t>
            </a:r>
            <a:r>
              <a:rPr lang="en-US" altLang="zh-CN" sz="2800" b="1"/>
              <a:t>4m</a:t>
            </a:r>
            <a:r>
              <a:rPr lang="zh-CN" altLang="en-US" sz="2800" b="1"/>
              <a:t>、</a:t>
            </a:r>
            <a:r>
              <a:rPr lang="en-US" altLang="zh-CN" sz="2800" b="1"/>
              <a:t>5m</a:t>
            </a:r>
            <a:r>
              <a:rPr lang="zh-CN" altLang="en-US" sz="2800" b="1"/>
              <a:t>、</a:t>
            </a:r>
            <a:r>
              <a:rPr lang="en-US" altLang="zh-CN" sz="2800" b="1"/>
              <a:t>6m</a:t>
            </a:r>
            <a:r>
              <a:rPr lang="zh-CN" altLang="en-US" sz="2800" b="1"/>
              <a:t>和</a:t>
            </a:r>
            <a:r>
              <a:rPr lang="en-US" altLang="zh-CN" sz="2800" b="1"/>
              <a:t>8m</a:t>
            </a:r>
            <a:r>
              <a:rPr lang="zh-CN" altLang="en-US" sz="2800" b="1"/>
              <a:t>长的钢管的数量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2" grpId="0" animBg="1" autoUpdateAnimBg="0"/>
      <p:bldP spid="78853" grpId="0" animBg="1" autoUpdateAnimBg="0"/>
      <p:bldP spid="78854" grpId="0" animBg="1" autoUpdateAnimBg="0"/>
      <p:bldP spid="78855" grpId="0" animBg="1" autoUpdateAnimBg="0"/>
      <p:bldP spid="7885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524000" y="2224088"/>
            <a:ext cx="17526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满足需求</a:t>
            </a:r>
            <a:endParaRPr lang="zh-CN" altLang="en-US" sz="2800" b="1"/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609600" y="3062288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" r:id="rId1" imgW="1485900" imgH="228600" progId="Equation.3">
                  <p:embed/>
                </p:oleObj>
              </mc:Choice>
              <mc:Fallback>
                <p:oleObj name="" r:id="rId1" imgW="1485900" imgH="228600" progId="Equation.3">
                  <p:embed/>
                  <p:pic>
                    <p:nvPicPr>
                      <p:cNvPr id="0" name="图片 5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62288"/>
                        <a:ext cx="350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533400" y="3748088"/>
            <a:ext cx="3581400" cy="1752600"/>
            <a:chOff x="336" y="2400"/>
            <a:chExt cx="2208" cy="1056"/>
          </a:xfrm>
        </p:grpSpPr>
        <p:graphicFrame>
          <p:nvGraphicFramePr>
            <p:cNvPr id="100368" name="Object 5"/>
            <p:cNvGraphicFramePr>
              <a:graphicFrameLocks noChangeAspect="1"/>
            </p:cNvGraphicFramePr>
            <p:nvPr/>
          </p:nvGraphicFramePr>
          <p:xfrm>
            <a:off x="336" y="2400"/>
            <a:ext cx="220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" r:id="rId3" imgW="1498600" imgH="228600" progId="Equation.3">
                    <p:embed/>
                  </p:oleObj>
                </mc:Choice>
                <mc:Fallback>
                  <p:oleObj name="" r:id="rId3" imgW="1498600" imgH="228600" progId="Equation.3">
                    <p:embed/>
                    <p:pic>
                      <p:nvPicPr>
                        <p:cNvPr id="0" name="图片 5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0"/>
                          <a:ext cx="220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9" name="Object 6"/>
            <p:cNvGraphicFramePr>
              <a:graphicFrameLocks noChangeAspect="1"/>
            </p:cNvGraphicFramePr>
            <p:nvPr/>
          </p:nvGraphicFramePr>
          <p:xfrm>
            <a:off x="336" y="2749"/>
            <a:ext cx="22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" r:id="rId5" imgW="1511300" imgH="228600" progId="Equation.3">
                    <p:embed/>
                  </p:oleObj>
                </mc:Choice>
                <mc:Fallback>
                  <p:oleObj name="" r:id="rId5" imgW="1511300" imgH="228600" progId="Equation.3">
                    <p:embed/>
                    <p:pic>
                      <p:nvPicPr>
                        <p:cNvPr id="0" name="图片 5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749"/>
                          <a:ext cx="220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0" name="Object 7"/>
            <p:cNvGraphicFramePr>
              <a:graphicFrameLocks noChangeAspect="1"/>
            </p:cNvGraphicFramePr>
            <p:nvPr/>
          </p:nvGraphicFramePr>
          <p:xfrm>
            <a:off x="336" y="3126"/>
            <a:ext cx="220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" r:id="rId7" imgW="1498600" imgH="228600" progId="Equation.3">
                    <p:embed/>
                  </p:oleObj>
                </mc:Choice>
                <mc:Fallback>
                  <p:oleObj name="" r:id="rId7" imgW="1498600" imgH="228600" progId="Equation.3">
                    <p:embed/>
                    <p:pic>
                      <p:nvPicPr>
                        <p:cNvPr id="0" name="图片 5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126"/>
                          <a:ext cx="220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029200" y="1843088"/>
            <a:ext cx="289560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模式合理：每根余料不超过</a:t>
            </a:r>
            <a:r>
              <a:rPr lang="en-US" altLang="zh-CN" sz="2800" b="1"/>
              <a:t>3m</a:t>
            </a:r>
            <a:endParaRPr lang="zh-CN" altLang="en-US" sz="2800" b="1"/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4648200" y="3062288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" r:id="rId9" imgW="1981200" imgH="228600" progId="Equation.3">
                  <p:embed/>
                </p:oleObj>
              </mc:Choice>
              <mc:Fallback>
                <p:oleObj name="" r:id="rId9" imgW="1981200" imgH="228600" progId="Equation.3">
                  <p:embed/>
                  <p:pic>
                    <p:nvPicPr>
                      <p:cNvPr id="0" name="图片 5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62288"/>
                        <a:ext cx="426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 bwMode="auto">
          <a:xfrm>
            <a:off x="4648200" y="3595688"/>
            <a:ext cx="4343400" cy="1143000"/>
            <a:chOff x="2880" y="2496"/>
            <a:chExt cx="2736" cy="720"/>
          </a:xfrm>
        </p:grpSpPr>
        <p:graphicFrame>
          <p:nvGraphicFramePr>
            <p:cNvPr id="100366" name="Object 11"/>
            <p:cNvGraphicFramePr>
              <a:graphicFrameLocks noChangeAspect="1"/>
            </p:cNvGraphicFramePr>
            <p:nvPr/>
          </p:nvGraphicFramePr>
          <p:xfrm>
            <a:off x="2880" y="2496"/>
            <a:ext cx="268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" r:id="rId11" imgW="2006600" imgH="228600" progId="Equation.3">
                    <p:embed/>
                  </p:oleObj>
                </mc:Choice>
                <mc:Fallback>
                  <p:oleObj name="" r:id="rId11" imgW="2006600" imgH="228600" progId="Equation.3">
                    <p:embed/>
                    <p:pic>
                      <p:nvPicPr>
                        <p:cNvPr id="0" name="图片 5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96"/>
                          <a:ext cx="268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7" name="Object 12"/>
            <p:cNvGraphicFramePr>
              <a:graphicFrameLocks noChangeAspect="1"/>
            </p:cNvGraphicFramePr>
            <p:nvPr/>
          </p:nvGraphicFramePr>
          <p:xfrm>
            <a:off x="2880" y="2880"/>
            <a:ext cx="27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" r:id="rId13" imgW="1993900" imgH="228600" progId="Equation.3">
                    <p:embed/>
                  </p:oleObj>
                </mc:Choice>
                <mc:Fallback>
                  <p:oleObj name="" r:id="rId13" imgW="1993900" imgH="228600" progId="Equation.3">
                    <p:embed/>
                    <p:pic>
                      <p:nvPicPr>
                        <p:cNvPr id="0" name="图片 5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80"/>
                          <a:ext cx="27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514600" y="5934075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整数非线性规划模型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00361" name="Text Box 14"/>
          <p:cNvSpPr txBox="1">
            <a:spLocks noChangeArrowheads="1"/>
          </p:cNvSpPr>
          <p:nvPr/>
        </p:nvSpPr>
        <p:spPr bwMode="auto">
          <a:xfrm>
            <a:off x="457200" y="395288"/>
            <a:ext cx="2667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钢管下料问题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381000" y="11572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目标函数（</a:t>
            </a:r>
            <a:r>
              <a:rPr lang="zh-CN" altLang="en-US" sz="2800" b="1">
                <a:latin typeface="宋体" panose="02010600030101010101" pitchFamily="2" charset="-122"/>
              </a:rPr>
              <a:t>总根数）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4484688" y="1141413"/>
          <a:ext cx="26130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15" imgW="1016000" imgH="228600" progId="Equation.3">
                  <p:embed/>
                </p:oleObj>
              </mc:Choice>
              <mc:Fallback>
                <p:oleObj name="公式" r:id="rId15" imgW="1016000" imgH="228600" progId="Equation.3">
                  <p:embed/>
                  <p:pic>
                    <p:nvPicPr>
                      <p:cNvPr id="0" name="图片 5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1141413"/>
                        <a:ext cx="26130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304800" y="1919288"/>
            <a:ext cx="914400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648200" y="4724400"/>
            <a:ext cx="358140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整数约束： </a:t>
            </a:r>
            <a:r>
              <a:rPr lang="en-US" altLang="zh-CN" sz="2800" b="1" i="1"/>
              <a:t>x</a:t>
            </a:r>
            <a:r>
              <a:rPr lang="en-US" altLang="zh-CN" sz="2800" b="1" i="1" baseline="-30000"/>
              <a:t>i </a:t>
            </a:r>
            <a:r>
              <a:rPr lang="en-US" altLang="zh-CN" sz="2800" b="1" i="1"/>
              <a:t>,r</a:t>
            </a:r>
            <a:r>
              <a:rPr lang="en-US" altLang="zh-CN" sz="2800" b="1" baseline="-30000"/>
              <a:t>1</a:t>
            </a:r>
            <a:r>
              <a:rPr lang="en-US" altLang="zh-CN" sz="2800" b="1" i="1" baseline="-30000"/>
              <a:t>i</a:t>
            </a:r>
            <a:r>
              <a:rPr lang="en-US" altLang="zh-CN" sz="2800" b="1">
                <a:cs typeface="Courier New" panose="02070309020205020404" pitchFamily="49" charset="0"/>
              </a:rPr>
              <a:t>,</a:t>
            </a:r>
            <a:r>
              <a:rPr lang="en-US" altLang="zh-CN" sz="2800" b="1" i="1"/>
              <a:t> r</a:t>
            </a:r>
            <a:r>
              <a:rPr lang="en-US" altLang="zh-CN" sz="2800" b="1" baseline="-30000"/>
              <a:t>2</a:t>
            </a:r>
            <a:r>
              <a:rPr lang="en-US" altLang="zh-CN" sz="2800" b="1" i="1" baseline="-30000"/>
              <a:t>i</a:t>
            </a:r>
            <a:r>
              <a:rPr lang="en-US" altLang="zh-CN" sz="2800" b="1">
                <a:cs typeface="Courier New" panose="02070309020205020404" pitchFamily="49" charset="0"/>
              </a:rPr>
              <a:t>,</a:t>
            </a:r>
            <a:r>
              <a:rPr lang="en-US" altLang="zh-CN" sz="2800" b="1" i="1"/>
              <a:t> r</a:t>
            </a:r>
            <a:r>
              <a:rPr lang="en-US" altLang="zh-CN" sz="2800" b="1" baseline="-30000"/>
              <a:t>3</a:t>
            </a:r>
            <a:r>
              <a:rPr lang="en-US" altLang="zh-CN" sz="2800" b="1" i="1" baseline="-30000"/>
              <a:t>i</a:t>
            </a:r>
            <a:r>
              <a:rPr lang="en-US" altLang="zh-CN" sz="2800" b="1">
                <a:cs typeface="Courier New" panose="02070309020205020404" pitchFamily="49" charset="0"/>
              </a:rPr>
              <a:t>,</a:t>
            </a:r>
            <a:r>
              <a:rPr lang="en-US" altLang="zh-CN" sz="2800" b="1" i="1"/>
              <a:t> r</a:t>
            </a:r>
            <a:r>
              <a:rPr lang="en-US" altLang="zh-CN" sz="2800" b="1" baseline="-30000"/>
              <a:t>4</a:t>
            </a:r>
            <a:r>
              <a:rPr lang="en-US" altLang="zh-CN" sz="2800" b="1" i="1" baseline="-30000"/>
              <a:t>i 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/>
              <a:t>i</a:t>
            </a:r>
            <a:r>
              <a:rPr lang="en-US" altLang="zh-CN" sz="2800" b="1">
                <a:latin typeface="宋体" panose="02010600030101010101" pitchFamily="2" charset="-122"/>
              </a:rPr>
              <a:t>=</a:t>
            </a:r>
            <a:r>
              <a:rPr lang="en-US" altLang="zh-CN" sz="2800" b="1"/>
              <a:t>1,2,3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/>
              <a:t>为整数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10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10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 autoUpdateAnimBg="0"/>
      <p:bldP spid="79880" grpId="0" animBg="1" autoUpdateAnimBg="0"/>
      <p:bldP spid="79885" grpId="0" animBg="1" autoUpdateAnimBg="0"/>
      <p:bldP spid="79887" grpId="0" animBg="1" autoUpdateAnimBg="0"/>
      <p:bldP spid="79889" grpId="0" animBg="1" autoUpdateAnimBg="0"/>
      <p:bldP spid="79890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2485</Words>
  <Application>WPS 演示</Application>
  <PresentationFormat>全屏显示(4:3)</PresentationFormat>
  <Paragraphs>537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11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楷体_GB2312</vt:lpstr>
      <vt:lpstr>新宋体</vt:lpstr>
      <vt:lpstr>Courier New</vt:lpstr>
      <vt:lpstr>微软雅黑</vt:lpstr>
      <vt:lpstr>Arial Unicode MS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例1 钢管下料 </vt:lpstr>
      <vt:lpstr>切割模式</vt:lpstr>
      <vt:lpstr>合理切割模式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310-075</cp:lastModifiedBy>
  <cp:revision>4</cp:revision>
  <dcterms:created xsi:type="dcterms:W3CDTF">2020-04-11T13:14:00Z</dcterms:created>
  <dcterms:modified xsi:type="dcterms:W3CDTF">2021-04-26T05:00:30Z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86F8AEF2977A426F9FE5DF2154E2D219</vt:lpwstr>
  </property>
  <property fmtid="{D5CDD505-2E9C-101B-9397-08002B2CF9AE}" pid="3" name="KSOProductBuildVer">
    <vt:lpwstr>2052-11.1.0.10463</vt:lpwstr>
  </property>
</Properties>
</file>