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83E2-6C95-4053-AC44-79C9B3CCFF35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C914-A2E7-4321-9607-ADC998939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362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83E2-6C95-4053-AC44-79C9B3CCFF35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C914-A2E7-4321-9607-ADC998939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100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83E2-6C95-4053-AC44-79C9B3CCFF35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C914-A2E7-4321-9607-ADC998939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036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83E2-6C95-4053-AC44-79C9B3CCFF35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C914-A2E7-4321-9607-ADC998939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412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83E2-6C95-4053-AC44-79C9B3CCFF35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C914-A2E7-4321-9607-ADC998939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391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83E2-6C95-4053-AC44-79C9B3CCFF35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C914-A2E7-4321-9607-ADC998939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522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83E2-6C95-4053-AC44-79C9B3CCFF35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C914-A2E7-4321-9607-ADC998939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593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83E2-6C95-4053-AC44-79C9B3CCFF35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C914-A2E7-4321-9607-ADC998939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372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83E2-6C95-4053-AC44-79C9B3CCFF35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C914-A2E7-4321-9607-ADC998939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71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83E2-6C95-4053-AC44-79C9B3CCFF35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C914-A2E7-4321-9607-ADC998939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39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83E2-6C95-4053-AC44-79C9B3CCFF35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C914-A2E7-4321-9607-ADC998939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052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083E2-6C95-4053-AC44-79C9B3CCFF35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FC914-A2E7-4321-9607-ADC998939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23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2133600" cy="10318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/>
              <a:t>实际问题中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800" b="1"/>
              <a:t>的优化模型</a:t>
            </a:r>
          </a:p>
        </p:txBody>
      </p: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2586038" y="1143000"/>
          <a:ext cx="6259512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2438400" imgH="482600" progId="Equation.DSMT4">
                  <p:embed/>
                </p:oleObj>
              </mc:Choice>
              <mc:Fallback>
                <p:oleObj name="Equation" r:id="rId3" imgW="24384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6038" y="1143000"/>
                        <a:ext cx="6259512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457200" y="26670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x</a:t>
            </a:r>
            <a:r>
              <a:rPr lang="en-US" altLang="zh-CN" sz="2800" b="1"/>
              <a:t>~</a:t>
            </a:r>
            <a:r>
              <a:rPr lang="zh-CN" altLang="en-US" sz="2800" b="1"/>
              <a:t>决策变量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3124200" y="2667000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f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)~</a:t>
            </a:r>
            <a:r>
              <a:rPr lang="zh-CN" altLang="en-US" sz="2800" b="1"/>
              <a:t>目标函数</a:t>
            </a: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5867400" y="2590800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g</a:t>
            </a:r>
            <a:r>
              <a:rPr lang="en-US" altLang="zh-CN" sz="2800" b="1" i="1" baseline="-25000"/>
              <a:t>i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)</a:t>
            </a:r>
            <a:r>
              <a:rPr lang="en-US" altLang="zh-CN" sz="2800" b="1">
                <a:sym typeface="Symbol" panose="05050102010706020507" pitchFamily="18" charset="2"/>
              </a:rPr>
              <a:t>0</a:t>
            </a:r>
            <a:r>
              <a:rPr lang="en-US" altLang="zh-CN" sz="2800" b="1"/>
              <a:t>~</a:t>
            </a:r>
            <a:r>
              <a:rPr lang="zh-CN" altLang="en-US" sz="2800" b="1"/>
              <a:t>约束条件</a:t>
            </a: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381000" y="4038600"/>
            <a:ext cx="1752600" cy="1117600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/>
              <a:t>多元函数条件极值 </a:t>
            </a:r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2133600" y="3505200"/>
            <a:ext cx="33528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2800" b="1"/>
              <a:t>决策变量个数</a:t>
            </a:r>
            <a:r>
              <a:rPr lang="en-US" altLang="zh-CN" sz="2800" b="1" i="1"/>
              <a:t>n</a:t>
            </a:r>
            <a:r>
              <a:rPr lang="zh-CN" altLang="en-US" sz="2800" b="1"/>
              <a:t>和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800" b="1"/>
              <a:t>约束条件个数</a:t>
            </a:r>
            <a:r>
              <a:rPr lang="en-US" altLang="zh-CN" sz="2800" b="1" i="1"/>
              <a:t>m</a:t>
            </a:r>
            <a:r>
              <a:rPr lang="zh-CN" altLang="en-US" sz="2800" b="1"/>
              <a:t>较大 </a:t>
            </a: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2590800" y="4724400"/>
            <a:ext cx="28194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/>
              <a:t>最优解在可行域</a:t>
            </a:r>
          </a:p>
          <a:p>
            <a:pPr algn="ctr" eaLnBrk="1" hangingPunct="1">
              <a:spcBef>
                <a:spcPct val="20000"/>
              </a:spcBef>
            </a:pPr>
            <a:r>
              <a:rPr lang="zh-CN" altLang="en-US" sz="2800" b="1"/>
              <a:t>的边界上取得 </a:t>
            </a:r>
          </a:p>
        </p:txBody>
      </p:sp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5867400" y="3657600"/>
            <a:ext cx="609600" cy="1800225"/>
          </a:xfrm>
          <a:prstGeom prst="rect">
            <a:avLst/>
          </a:prstGeom>
          <a:solidFill>
            <a:srgbClr val="66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数学规划</a:t>
            </a:r>
          </a:p>
        </p:txBody>
      </p:sp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6629400" y="3810000"/>
            <a:ext cx="1981200" cy="154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2800" b="1"/>
              <a:t>线性规划</a:t>
            </a:r>
          </a:p>
          <a:p>
            <a:pPr algn="ctr" eaLnBrk="1" hangingPunct="1">
              <a:spcBef>
                <a:spcPct val="20000"/>
              </a:spcBef>
            </a:pPr>
            <a:r>
              <a:rPr lang="zh-CN" altLang="en-US" sz="2800" b="1"/>
              <a:t>非线性规划</a:t>
            </a:r>
          </a:p>
          <a:p>
            <a:pPr algn="ctr" eaLnBrk="1" hangingPunct="1">
              <a:spcBef>
                <a:spcPct val="20000"/>
              </a:spcBef>
            </a:pPr>
            <a:r>
              <a:rPr lang="zh-CN" altLang="en-US" sz="2800" b="1"/>
              <a:t>整数规划</a:t>
            </a:r>
          </a:p>
        </p:txBody>
      </p:sp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1905000" y="5881688"/>
            <a:ext cx="548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重点在模型的建立和结果的分析</a:t>
            </a: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1709738" y="404664"/>
            <a:ext cx="54752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4000" b="1" dirty="0">
                <a:latin typeface="隶书" panose="02010509060101010101" pitchFamily="49" charset="-122"/>
                <a:ea typeface="隶书" panose="02010509060101010101" pitchFamily="49" charset="-122"/>
              </a:rPr>
              <a:t>第四章  数学规划模型</a:t>
            </a:r>
            <a:r>
              <a:rPr lang="zh-CN" altLang="en-US" sz="40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094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1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1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1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10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10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10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animBg="1" autoUpdateAnimBg="0"/>
      <p:bldP spid="2053" grpId="0" autoUpdateAnimBg="0"/>
      <p:bldP spid="2054" grpId="0" autoUpdateAnimBg="0"/>
      <p:bldP spid="2055" grpId="0" autoUpdateAnimBg="0"/>
      <p:bldP spid="2056" grpId="0" animBg="1" autoUpdateAnimBg="0"/>
      <p:bldP spid="2057" grpId="0" autoUpdateAnimBg="0"/>
      <p:bldP spid="2058" grpId="0" autoUpdateAnimBg="0"/>
      <p:bldP spid="2059" grpId="0" animBg="1" autoUpdateAnimBg="0"/>
      <p:bldP spid="2060" grpId="0" autoUpdateAnimBg="0"/>
      <p:bldP spid="206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619672" y="749017"/>
            <a:ext cx="77403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4000" b="1" dirty="0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第四章  数学规划模型</a:t>
            </a:r>
            <a:r>
              <a:rPr lang="zh-CN" altLang="en-US" sz="4000" dirty="0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843808" y="908720"/>
            <a:ext cx="5562600" cy="506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ea typeface="楷体_GB2312" pitchFamily="49" charset="-122"/>
                <a:hlinkClick r:id="" action="ppaction://noaction"/>
              </a:rPr>
              <a:t>4.1    </a:t>
            </a:r>
            <a:r>
              <a:rPr lang="zh-CN" altLang="en-US" sz="3200" b="1" dirty="0">
                <a:ea typeface="楷体_GB2312" pitchFamily="49" charset="-122"/>
                <a:hlinkClick r:id="" action="ppaction://noaction"/>
              </a:rPr>
              <a:t>奶制品的生产与销售</a:t>
            </a:r>
            <a:endParaRPr lang="zh-CN" altLang="en-US" sz="3200" b="1" dirty="0">
              <a:ea typeface="楷体_GB2312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en-US" altLang="zh-CN" sz="3200" b="1" dirty="0">
                <a:ea typeface="楷体_GB2312" pitchFamily="49" charset="-122"/>
                <a:hlinkClick r:id="" action="ppaction://noaction"/>
              </a:rPr>
              <a:t>4.2   </a:t>
            </a:r>
            <a:r>
              <a:rPr lang="zh-CN" altLang="en-US" sz="3200" b="1" dirty="0">
                <a:ea typeface="楷体_GB2312" pitchFamily="49" charset="-122"/>
                <a:hlinkClick r:id="" action="ppaction://noaction"/>
              </a:rPr>
              <a:t>自来水输送与货机装运</a:t>
            </a:r>
            <a:endParaRPr lang="zh-CN" altLang="en-US" sz="3200" b="1" dirty="0">
              <a:ea typeface="楷体_GB2312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en-US" altLang="zh-CN" sz="3200" b="1" dirty="0">
                <a:ea typeface="楷体_GB2312" pitchFamily="49" charset="-122"/>
                <a:hlinkClick r:id="" action="ppaction://noaction"/>
              </a:rPr>
              <a:t>4.3   </a:t>
            </a:r>
            <a:r>
              <a:rPr lang="zh-CN" altLang="en-US" sz="3200" b="1" dirty="0">
                <a:ea typeface="楷体_GB2312" pitchFamily="49" charset="-122"/>
                <a:hlinkClick r:id="" action="ppaction://noaction"/>
              </a:rPr>
              <a:t>汽车生产与原油采购</a:t>
            </a:r>
            <a:endParaRPr lang="zh-CN" altLang="en-US" sz="3200" b="1" dirty="0">
              <a:ea typeface="楷体_GB2312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en-US" altLang="zh-CN" sz="3200" b="1" dirty="0">
                <a:ea typeface="楷体_GB2312" pitchFamily="49" charset="-122"/>
                <a:hlinkClick r:id="" action="ppaction://noaction"/>
              </a:rPr>
              <a:t>4.4   </a:t>
            </a:r>
            <a:r>
              <a:rPr lang="zh-CN" altLang="en-US" sz="3200" b="1" dirty="0">
                <a:ea typeface="楷体_GB2312" pitchFamily="49" charset="-122"/>
                <a:hlinkClick r:id="" action="ppaction://noaction"/>
              </a:rPr>
              <a:t>接力队选拔和选课策略</a:t>
            </a:r>
            <a:endParaRPr lang="zh-CN" altLang="en-US" sz="3200" b="1" dirty="0">
              <a:ea typeface="楷体_GB2312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en-US" altLang="zh-CN" sz="3200" b="1" dirty="0">
                <a:ea typeface="楷体_GB2312" pitchFamily="49" charset="-122"/>
                <a:hlinkClick r:id="" action="ppaction://noaction"/>
              </a:rPr>
              <a:t>4.5   </a:t>
            </a:r>
            <a:r>
              <a:rPr lang="zh-CN" altLang="en-US" sz="3200" b="1" dirty="0">
                <a:ea typeface="楷体_GB2312" pitchFamily="49" charset="-122"/>
                <a:hlinkClick r:id="" action="ppaction://noaction"/>
              </a:rPr>
              <a:t>饮料厂的生产与检修</a:t>
            </a:r>
            <a:endParaRPr lang="zh-CN" altLang="en-US" sz="3200" b="1" dirty="0">
              <a:ea typeface="楷体_GB2312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en-US" altLang="zh-CN" sz="3200" b="1" dirty="0">
                <a:ea typeface="楷体_GB2312" pitchFamily="49" charset="-122"/>
                <a:hlinkClick r:id="" action="ppaction://noaction"/>
              </a:rPr>
              <a:t>4.6   </a:t>
            </a:r>
            <a:r>
              <a:rPr lang="zh-CN" altLang="en-US" sz="3200" b="1" dirty="0">
                <a:ea typeface="楷体_GB2312" pitchFamily="49" charset="-122"/>
                <a:hlinkClick r:id="" action="ppaction://noaction"/>
              </a:rPr>
              <a:t>钢管和易拉罐下料</a:t>
            </a:r>
            <a:endParaRPr lang="en-US" altLang="zh-CN" sz="3200" b="1" dirty="0">
              <a:ea typeface="楷体_GB2312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en-US" altLang="zh-CN" sz="3200" b="1" dirty="0">
                <a:ea typeface="楷体_GB2312" pitchFamily="49" charset="-122"/>
                <a:hlinkClick r:id="" action="ppaction://noaction"/>
              </a:rPr>
              <a:t>4.7 </a:t>
            </a:r>
            <a:r>
              <a:rPr lang="zh-CN" altLang="zh-CN" sz="3200" b="1" dirty="0">
                <a:ea typeface="楷体_GB2312" pitchFamily="49" charset="-122"/>
                <a:hlinkClick r:id="" action="ppaction://noaction"/>
              </a:rPr>
              <a:t>广告投入与升级调薪</a:t>
            </a:r>
            <a:endParaRPr lang="en-US" altLang="zh-CN" sz="3200" b="1" dirty="0">
              <a:ea typeface="楷体_GB2312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en-US" altLang="zh-CN" sz="3200" b="1" dirty="0">
                <a:ea typeface="楷体_GB2312" pitchFamily="49" charset="-122"/>
                <a:hlinkClick r:id="" action="ppaction://noaction"/>
              </a:rPr>
              <a:t>4.8 </a:t>
            </a:r>
            <a:r>
              <a:rPr lang="zh-CN" altLang="zh-CN" sz="3200" b="1" dirty="0">
                <a:ea typeface="楷体_GB2312" pitchFamily="49" charset="-122"/>
                <a:hlinkClick r:id="" action="ppaction://noaction"/>
              </a:rPr>
              <a:t>投资的风险与收益</a:t>
            </a:r>
            <a:endParaRPr lang="zh-CN" altLang="en-US" sz="3200" b="1" dirty="0">
              <a:ea typeface="楷体_GB2312" pitchFamily="49" charset="-122"/>
            </a:endParaRPr>
          </a:p>
        </p:txBody>
      </p:sp>
      <p:pic>
        <p:nvPicPr>
          <p:cNvPr id="4100" name="Picture 4" descr="D:\work\101210数学模型（第四版）电子教案\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60"/>
          <a:stretch>
            <a:fillRect/>
          </a:stretch>
        </p:blipFill>
        <p:spPr bwMode="auto">
          <a:xfrm>
            <a:off x="17463" y="20638"/>
            <a:ext cx="3335337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634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106</Words>
  <Application>Microsoft Office PowerPoint</Application>
  <PresentationFormat>全屏显示(4:3)</PresentationFormat>
  <Paragraphs>25</Paragraphs>
  <Slides>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4" baseType="lpstr">
      <vt:lpstr>Office 主题​​</vt:lpstr>
      <vt:lpstr>Equation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LMJ</dc:creator>
  <cp:lastModifiedBy>LMJ</cp:lastModifiedBy>
  <cp:revision>1</cp:revision>
  <dcterms:created xsi:type="dcterms:W3CDTF">2020-04-11T12:41:58Z</dcterms:created>
  <dcterms:modified xsi:type="dcterms:W3CDTF">2020-04-11T12:44:36Z</dcterms:modified>
</cp:coreProperties>
</file>