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.png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53B6D-4188-438D-9726-C371D4C5DA2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8A441-79B9-43F7-A1BA-DB55F2B09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0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3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0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4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8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4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4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2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B9FD-A973-4496-BB8C-561CD10BE8A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99FB-42D6-4D09-BDC0-F630048A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0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676400" y="762000"/>
            <a:ext cx="54102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4.2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自来水输送与货机装运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0" y="2616200"/>
            <a:ext cx="8058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生产、生活物资从若干供应点运送到一些需求点，怎样安排输送方案使运费最小，或利润最大</a:t>
            </a:r>
            <a:r>
              <a:rPr lang="en-US" altLang="zh-CN" sz="2800" b="1"/>
              <a:t>?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76600" y="1844675"/>
            <a:ext cx="1828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运输问题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8134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各种类型的货物装箱，由于受体积、重量等限制，如何搭配装载，使获利最高，或装箱数量最少</a:t>
            </a:r>
            <a:r>
              <a:rPr lang="en-US" altLang="zh-CN" sz="2800" b="1"/>
              <a:t>?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812088" y="5157788"/>
          <a:ext cx="10128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157788"/>
                        <a:ext cx="101282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7740650" y="620713"/>
          <a:ext cx="99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5" imgW="769361" imgH="746667" progId="MS_ClipArt_Gallery.2">
                  <p:embed/>
                </p:oleObj>
              </mc:Choice>
              <mc:Fallback>
                <p:oleObj name="Clip" r:id="rId5" imgW="769361" imgH="74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20713"/>
                        <a:ext cx="99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8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 autoUpdateAnimBg="0"/>
      <p:bldP spid="21508" grpId="0" animBg="1" autoUpdateAnimBg="0"/>
      <p:bldP spid="2150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386420" y="5394226"/>
            <a:ext cx="1687488" cy="52322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货舱容积</a:t>
            </a:r>
            <a:r>
              <a:rPr lang="zh-CN" altLang="en-US" sz="2800" dirty="0"/>
              <a:t>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9072" y="2463398"/>
            <a:ext cx="1219200" cy="13731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利润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41586" y="4598561"/>
            <a:ext cx="959024" cy="9541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505200" y="538876"/>
            <a:ext cx="19050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模型建立 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456986" y="4105660"/>
            <a:ext cx="165279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货舱重量</a:t>
            </a:r>
            <a:r>
              <a:rPr lang="zh-CN" altLang="en-US" sz="2800" dirty="0"/>
              <a:t>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292080" y="4547761"/>
            <a:ext cx="3581400" cy="1108075"/>
            <a:chOff x="3456" y="1679"/>
            <a:chExt cx="2256" cy="698"/>
          </a:xfrm>
        </p:grpSpPr>
        <p:sp>
          <p:nvSpPr>
            <p:cNvPr id="34834" name="Oval 18"/>
            <p:cNvSpPr>
              <a:spLocks noChangeArrowheads="1"/>
            </p:cNvSpPr>
            <p:nvPr/>
          </p:nvSpPr>
          <p:spPr bwMode="auto">
            <a:xfrm>
              <a:off x="3456" y="1679"/>
              <a:ext cx="2256" cy="69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/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3713" y="1814"/>
              <a:ext cx="4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  <a:r>
                <a:rPr lang="zh-CN" altLang="en-US" sz="2000" b="1"/>
                <a:t>；</a:t>
              </a:r>
              <a:r>
                <a:rPr lang="en-US" altLang="zh-CN" sz="2000" b="1">
                  <a:solidFill>
                    <a:srgbClr val="FF3300"/>
                  </a:solidFill>
                </a:rPr>
                <a:t>6800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4394" y="1814"/>
              <a:ext cx="4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  <a:r>
                <a:rPr lang="zh-CN" altLang="en-US" sz="2000" b="1"/>
                <a:t>；</a:t>
              </a:r>
              <a:r>
                <a:rPr lang="en-US" altLang="zh-CN" sz="2000" b="1">
                  <a:solidFill>
                    <a:srgbClr val="FF3300"/>
                  </a:solidFill>
                </a:rPr>
                <a:t>8700</a:t>
              </a: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5109" y="1814"/>
              <a:ext cx="4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  <a:r>
                <a:rPr lang="zh-CN" altLang="en-US" sz="2000" b="1"/>
                <a:t>；</a:t>
              </a:r>
              <a:r>
                <a:rPr lang="en-US" altLang="zh-CN" sz="2000" b="1">
                  <a:solidFill>
                    <a:srgbClr val="FF3300"/>
                  </a:solidFill>
                </a:rPr>
                <a:t>5300</a:t>
              </a: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4241" y="1711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5044" y="1711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905000" y="1181696"/>
            <a:ext cx="59436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--</a:t>
            </a: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种货物装入第</a:t>
            </a:r>
            <a:r>
              <a:rPr lang="en-US" altLang="zh-CN" sz="2800" b="1" i="1" dirty="0"/>
              <a:t>j </a:t>
            </a:r>
            <a:r>
              <a:rPr lang="zh-CN" altLang="en-US" sz="2800" b="1" dirty="0">
                <a:latin typeface="宋体" panose="02010600030101010101" pitchFamily="2" charset="-122"/>
              </a:rPr>
              <a:t>个货舱的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重量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i="1" dirty="0">
                <a:latin typeface="宋体" panose="02010600030101010101" pitchFamily="2" charset="-122"/>
              </a:rPr>
              <a:t> </a:t>
            </a:r>
            <a:r>
              <a:rPr lang="en-US" altLang="zh-CN" sz="2800" b="1" i="1" dirty="0" smtClean="0">
                <a:latin typeface="宋体" panose="02010600030101010101" pitchFamily="2" charset="-122"/>
              </a:rPr>
              <a:t>  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=1,2,3,4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baseline="-25000" dirty="0"/>
              <a:t> 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=1,2,3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4826" name="Object 25"/>
          <p:cNvGraphicFramePr>
            <a:graphicFrameLocks noChangeAspect="1"/>
          </p:cNvGraphicFramePr>
          <p:nvPr/>
        </p:nvGraphicFramePr>
        <p:xfrm>
          <a:off x="8027988" y="620713"/>
          <a:ext cx="762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620713"/>
                        <a:ext cx="762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682578"/>
              </p:ext>
            </p:extLst>
          </p:nvPr>
        </p:nvGraphicFramePr>
        <p:xfrm>
          <a:off x="1997859" y="2677762"/>
          <a:ext cx="3164741" cy="94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5" imgW="1625600" imgH="482600" progId="Equation.3">
                  <p:embed/>
                </p:oleObj>
              </mc:Choice>
              <mc:Fallback>
                <p:oleObj name="公式" r:id="rId5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859" y="2677762"/>
                        <a:ext cx="3164741" cy="944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Rectangle 31"/>
          <p:cNvSpPr>
            <a:spLocks noChangeArrowheads="1"/>
          </p:cNvSpPr>
          <p:nvPr/>
        </p:nvSpPr>
        <p:spPr bwMode="auto">
          <a:xfrm>
            <a:off x="0" y="404928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19036"/>
              </p:ext>
            </p:extLst>
          </p:nvPr>
        </p:nvGraphicFramePr>
        <p:xfrm>
          <a:off x="3131840" y="3839043"/>
          <a:ext cx="2117725" cy="1070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7" imgW="850531" imgH="431613" progId="Equation.3">
                  <p:embed/>
                </p:oleObj>
              </mc:Choice>
              <mc:Fallback>
                <p:oleObj name="公式" r:id="rId7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839043"/>
                        <a:ext cx="2117725" cy="1070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Rectangle 33"/>
          <p:cNvSpPr>
            <a:spLocks noChangeArrowheads="1"/>
          </p:cNvSpPr>
          <p:nvPr/>
        </p:nvSpPr>
        <p:spPr bwMode="auto">
          <a:xfrm>
            <a:off x="0" y="404928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60050"/>
              </p:ext>
            </p:extLst>
          </p:nvPr>
        </p:nvGraphicFramePr>
        <p:xfrm>
          <a:off x="3170165" y="5112911"/>
          <a:ext cx="2269638" cy="105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9" imgW="927100" imgH="431800" progId="Equation.3">
                  <p:embed/>
                </p:oleObj>
              </mc:Choice>
              <mc:Fallback>
                <p:oleObj name="公式" r:id="rId9" imgW="92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165" y="5112911"/>
                        <a:ext cx="2269638" cy="105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6474" y="1124744"/>
            <a:ext cx="990600" cy="1073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9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animBg="1" autoUpdateAnimBg="0"/>
      <p:bldP spid="30724" grpId="0" animBg="1" autoUpdateAnimBg="0"/>
      <p:bldP spid="30732" grpId="0" animBg="1" autoUpdateAnimBg="0"/>
      <p:bldP spid="30744" grpId="0" animBg="1" autoUpdateAnimBg="0"/>
      <p:bldP spid="2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05895" y="3058914"/>
            <a:ext cx="9144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597500" y="2276872"/>
            <a:ext cx="176024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平衡要求</a:t>
            </a:r>
            <a:r>
              <a:rPr lang="zh-CN" altLang="en-US" sz="2800" dirty="0"/>
              <a:t>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620295" y="4293096"/>
            <a:ext cx="1616224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货物供应</a:t>
            </a:r>
            <a:r>
              <a:rPr lang="zh-CN" altLang="en-US" sz="2800" dirty="0"/>
              <a:t> </a:t>
            </a: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3595293" y="578842"/>
            <a:ext cx="19050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模型建立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48064" y="1902885"/>
            <a:ext cx="3581400" cy="1108075"/>
            <a:chOff x="3456" y="1679"/>
            <a:chExt cx="2256" cy="698"/>
          </a:xfrm>
        </p:grpSpPr>
        <p:sp>
          <p:nvSpPr>
            <p:cNvPr id="35855" name="Oval 14"/>
            <p:cNvSpPr>
              <a:spLocks noChangeArrowheads="1"/>
            </p:cNvSpPr>
            <p:nvPr/>
          </p:nvSpPr>
          <p:spPr bwMode="auto">
            <a:xfrm>
              <a:off x="3456" y="1679"/>
              <a:ext cx="2256" cy="69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/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713" y="1814"/>
              <a:ext cx="4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  <a:r>
                <a:rPr lang="zh-CN" altLang="en-US" sz="2000" b="1"/>
                <a:t>；</a:t>
              </a:r>
              <a:r>
                <a:rPr lang="en-US" altLang="zh-CN" sz="2000" b="1">
                  <a:solidFill>
                    <a:srgbClr val="FF3300"/>
                  </a:solidFill>
                </a:rPr>
                <a:t>6800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394" y="1814"/>
              <a:ext cx="4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  <a:r>
                <a:rPr lang="zh-CN" altLang="en-US" sz="2000" b="1"/>
                <a:t>；</a:t>
              </a:r>
              <a:r>
                <a:rPr lang="en-US" altLang="zh-CN" sz="2000" b="1">
                  <a:solidFill>
                    <a:srgbClr val="FF3300"/>
                  </a:solidFill>
                </a:rPr>
                <a:t>8700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5109" y="1814"/>
              <a:ext cx="4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  <a:r>
                <a:rPr lang="zh-CN" altLang="en-US" sz="2000" b="1"/>
                <a:t>；</a:t>
              </a:r>
              <a:r>
                <a:rPr lang="en-US" altLang="zh-CN" sz="2000" b="1">
                  <a:solidFill>
                    <a:srgbClr val="FF3300"/>
                  </a:solidFill>
                </a:rPr>
                <a:t>5300</a:t>
              </a:r>
            </a:p>
          </p:txBody>
        </p:sp>
        <p:sp>
          <p:nvSpPr>
            <p:cNvPr id="35859" name="Line 18"/>
            <p:cNvSpPr>
              <a:spLocks noChangeShapeType="1"/>
            </p:cNvSpPr>
            <p:nvPr/>
          </p:nvSpPr>
          <p:spPr bwMode="auto">
            <a:xfrm>
              <a:off x="4241" y="1711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5044" y="1711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620295" y="1328716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--</a:t>
            </a: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种货物装入第</a:t>
            </a:r>
            <a:r>
              <a:rPr lang="en-US" altLang="zh-CN" sz="2800" b="1" i="1" dirty="0"/>
              <a:t>j </a:t>
            </a:r>
            <a:r>
              <a:rPr lang="zh-CN" altLang="en-US" sz="2800" b="1" dirty="0">
                <a:latin typeface="宋体" panose="02010600030101010101" pitchFamily="2" charset="-122"/>
              </a:rPr>
              <a:t>个货舱的重量</a:t>
            </a:r>
          </a:p>
        </p:txBody>
      </p:sp>
      <p:graphicFrame>
        <p:nvGraphicFramePr>
          <p:cNvPr id="35849" name="Object 21"/>
          <p:cNvGraphicFramePr>
            <a:graphicFrameLocks noChangeAspect="1"/>
          </p:cNvGraphicFramePr>
          <p:nvPr/>
        </p:nvGraphicFramePr>
        <p:xfrm>
          <a:off x="8027988" y="549275"/>
          <a:ext cx="762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762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31208"/>
              </p:ext>
            </p:extLst>
          </p:nvPr>
        </p:nvGraphicFramePr>
        <p:xfrm>
          <a:off x="3361958" y="4184631"/>
          <a:ext cx="1632256" cy="112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5" imgW="647419" imgH="444307" progId="Equation.3">
                  <p:embed/>
                </p:oleObj>
              </mc:Choice>
              <mc:Fallback>
                <p:oleObj name="公式" r:id="rId5" imgW="64741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958" y="4184631"/>
                        <a:ext cx="1632256" cy="112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843808" y="2895599"/>
            <a:ext cx="5620742" cy="1398081"/>
            <a:chOff x="1655" y="1706"/>
            <a:chExt cx="3677" cy="991"/>
          </a:xfrm>
        </p:grpSpPr>
        <p:graphicFrame>
          <p:nvGraphicFramePr>
            <p:cNvPr id="35853" name="Object 23"/>
            <p:cNvGraphicFramePr>
              <a:graphicFrameLocks noChangeAspect="1"/>
            </p:cNvGraphicFramePr>
            <p:nvPr/>
          </p:nvGraphicFramePr>
          <p:xfrm>
            <a:off x="1655" y="1706"/>
            <a:ext cx="3039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公式" r:id="rId7" imgW="1701800" imgH="431800" progId="Equation.3">
                    <p:embed/>
                  </p:oleObj>
                </mc:Choice>
                <mc:Fallback>
                  <p:oleObj name="公式" r:id="rId7" imgW="1701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706"/>
                          <a:ext cx="3039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Rectangle 25"/>
            <p:cNvSpPr>
              <a:spLocks noChangeArrowheads="1"/>
            </p:cNvSpPr>
            <p:nvPr/>
          </p:nvSpPr>
          <p:spPr bwMode="auto">
            <a:xfrm>
              <a:off x="4059" y="2409"/>
              <a:ext cx="1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 err="1"/>
                <a:t>j,k</a:t>
              </a:r>
              <a:r>
                <a:rPr lang="en-US" altLang="zh-CN" dirty="0"/>
                <a:t>=1,2,3; </a:t>
              </a:r>
              <a:r>
                <a:rPr lang="en-US" altLang="zh-CN" i="1" dirty="0" err="1"/>
                <a:t>j≠k</a:t>
              </a:r>
              <a:r>
                <a:rPr lang="en-US" altLang="zh-CN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nimBg="1" autoUpdateAnimBg="0"/>
      <p:bldP spid="31749" grpId="0" animBg="1" autoUpdateAnimBg="0"/>
      <p:bldP spid="317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76808" y="1143000"/>
            <a:ext cx="4555232" cy="49688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b="1" dirty="0"/>
              <a:t>Global optimal solution found.</a:t>
            </a:r>
          </a:p>
          <a:p>
            <a:pPr eaLnBrk="1" hangingPunct="1"/>
            <a:r>
              <a:rPr lang="en-US" altLang="zh-CN" sz="2000" b="1" dirty="0"/>
              <a:t>  Objective value:            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/>
              <a:t>121515.8</a:t>
            </a:r>
          </a:p>
          <a:p>
            <a:pPr eaLnBrk="1" hangingPunct="1"/>
            <a:r>
              <a:rPr lang="en-US" altLang="zh-CN" sz="2000" b="1" dirty="0"/>
              <a:t>  Total solver iterations:         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12</a:t>
            </a:r>
          </a:p>
          <a:p>
            <a:pPr eaLnBrk="1" hangingPunct="1"/>
            <a:r>
              <a:rPr lang="en-US" altLang="zh-CN" sz="2000" b="1" dirty="0"/>
              <a:t>Variable           Value        Reduced Cost</a:t>
            </a:r>
            <a:endParaRPr lang="pl-PL" altLang="zh-CN" sz="2000" b="1" dirty="0"/>
          </a:p>
          <a:p>
            <a:pPr eaLnBrk="1" hangingPunct="1"/>
            <a:r>
              <a:rPr lang="pl-PL" altLang="zh-CN" sz="2000" b="1" dirty="0"/>
              <a:t>  X( 1, 1)        0.000000            400.0000</a:t>
            </a:r>
          </a:p>
          <a:p>
            <a:pPr eaLnBrk="1" hangingPunct="1"/>
            <a:r>
              <a:rPr lang="pl-PL" altLang="zh-CN" sz="2000" b="1" dirty="0"/>
              <a:t>  X( 1, 2)        0.000000            57.89474</a:t>
            </a:r>
          </a:p>
          <a:p>
            <a:pPr eaLnBrk="1" hangingPunct="1"/>
            <a:r>
              <a:rPr lang="pl-PL" altLang="zh-CN" sz="2000" b="1" dirty="0"/>
              <a:t>  X( 1, 3)        0.000000            400.0000</a:t>
            </a:r>
          </a:p>
          <a:p>
            <a:pPr eaLnBrk="1" hangingPunct="1"/>
            <a:r>
              <a:rPr lang="pl-PL" altLang="zh-CN" sz="2000" b="1" dirty="0"/>
              <a:t>  X( 2, 1)        7.000000            0.000000</a:t>
            </a:r>
          </a:p>
          <a:p>
            <a:pPr eaLnBrk="1" hangingPunct="1"/>
            <a:r>
              <a:rPr lang="pl-PL" altLang="zh-CN" sz="2000" b="1" dirty="0"/>
              <a:t>  X( 2, 2)        0.000000            239.4737</a:t>
            </a:r>
          </a:p>
          <a:p>
            <a:pPr eaLnBrk="1" hangingPunct="1"/>
            <a:r>
              <a:rPr lang="pl-PL" altLang="zh-CN" sz="2000" b="1" dirty="0"/>
              <a:t>  X( 2, 3)        8.000000            0.000000</a:t>
            </a:r>
          </a:p>
          <a:p>
            <a:pPr eaLnBrk="1" hangingPunct="1"/>
            <a:r>
              <a:rPr lang="pl-PL" altLang="zh-CN" sz="2000" b="1" dirty="0"/>
              <a:t>  X( 3, 1)        3.000000            0.000000</a:t>
            </a:r>
          </a:p>
          <a:p>
            <a:pPr eaLnBrk="1" hangingPunct="1"/>
            <a:r>
              <a:rPr lang="pl-PL" altLang="zh-CN" sz="2000" b="1" dirty="0"/>
              <a:t>  X( 3, 2)        12.94737            0.000000</a:t>
            </a:r>
          </a:p>
          <a:p>
            <a:pPr eaLnBrk="1" hangingPunct="1"/>
            <a:r>
              <a:rPr lang="pl-PL" altLang="zh-CN" sz="2000" b="1" dirty="0"/>
              <a:t>  X( 3, 3)        0.000000            0.000000</a:t>
            </a:r>
          </a:p>
          <a:p>
            <a:pPr eaLnBrk="1" hangingPunct="1"/>
            <a:r>
              <a:rPr lang="pl-PL" altLang="zh-CN" sz="2000" b="1" dirty="0"/>
              <a:t>  X( 4, 1)        0.000000            650.0000</a:t>
            </a:r>
          </a:p>
          <a:p>
            <a:pPr eaLnBrk="1" hangingPunct="1"/>
            <a:r>
              <a:rPr lang="pl-PL" altLang="zh-CN" sz="2000" b="1" dirty="0"/>
              <a:t>  X( 4, 2)        3.052632            0.000000</a:t>
            </a:r>
          </a:p>
          <a:p>
            <a:pPr eaLnBrk="1" hangingPunct="1"/>
            <a:r>
              <a:rPr lang="pl-PL" altLang="zh-CN" sz="2000" b="1" dirty="0"/>
              <a:t>  X( 4, 3)        0.000000            650.0000</a:t>
            </a:r>
            <a:endParaRPr lang="en-US" altLang="zh-CN" sz="2000" b="1" dirty="0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5004048" y="1143000"/>
            <a:ext cx="3962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货物</a:t>
            </a:r>
            <a:r>
              <a:rPr lang="en-US" altLang="zh-CN" sz="2800" b="1"/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：前仓</a:t>
            </a:r>
            <a:r>
              <a:rPr lang="en-US" altLang="zh-CN" sz="2800" b="1"/>
              <a:t>7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后仓</a:t>
            </a:r>
            <a:r>
              <a:rPr lang="en-US" altLang="zh-CN" sz="2800" b="1"/>
              <a:t>8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货物</a:t>
            </a: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前仓</a:t>
            </a:r>
            <a:r>
              <a:rPr lang="en-US" altLang="zh-CN" sz="2800" b="1">
                <a:solidFill>
                  <a:srgbClr val="FF3300"/>
                </a:solidFill>
              </a:rPr>
              <a:t>3, 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中仓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货物</a:t>
            </a:r>
            <a:r>
              <a:rPr lang="en-US" altLang="zh-CN" sz="2800" b="1">
                <a:solidFill>
                  <a:schemeClr val="accent2"/>
                </a:solidFill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中仓</a:t>
            </a:r>
            <a:r>
              <a:rPr lang="en-US" altLang="zh-CN" sz="2800" b="1">
                <a:solidFill>
                  <a:schemeClr val="accent2"/>
                </a:solidFill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581400" y="544871"/>
            <a:ext cx="19050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 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156448" y="2819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最大利润约</a:t>
            </a:r>
            <a:r>
              <a:rPr lang="en-US" altLang="zh-CN" sz="2800" b="1"/>
              <a:t>121516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8027988" y="476250"/>
          <a:ext cx="762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lip" r:id="rId4" imgW="769361" imgH="746667" progId="MS_ClipArt_Gallery.2">
                  <p:embed/>
                </p:oleObj>
              </mc:Choice>
              <mc:Fallback>
                <p:oleObj name="Clip" r:id="rId4" imgW="769361" imgH="74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76250"/>
                        <a:ext cx="762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5156448" y="3729038"/>
            <a:ext cx="2286000" cy="10318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货物</a:t>
            </a:r>
            <a:r>
              <a:rPr lang="en-US" altLang="zh-CN" sz="2800" b="1"/>
              <a:t>~</a:t>
            </a:r>
            <a:r>
              <a:rPr lang="zh-CN" altLang="en-US" sz="2800" b="1"/>
              <a:t>供应点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货舱</a:t>
            </a:r>
            <a:r>
              <a:rPr lang="en-US" altLang="zh-CN" sz="2800" b="1"/>
              <a:t>~</a:t>
            </a:r>
            <a:r>
              <a:rPr lang="zh-CN" altLang="en-US" sz="2800" b="1"/>
              <a:t>需求点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5232648" y="4886325"/>
            <a:ext cx="240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装载平衡要求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42448" y="3652838"/>
            <a:ext cx="1219200" cy="1117600"/>
            <a:chOff x="4800" y="2160"/>
            <a:chExt cx="768" cy="704"/>
          </a:xfrm>
        </p:grpSpPr>
        <p:sp>
          <p:nvSpPr>
            <p:cNvPr id="37902" name="Text Box 11"/>
            <p:cNvSpPr txBox="1">
              <a:spLocks noChangeArrowheads="1"/>
            </p:cNvSpPr>
            <p:nvPr/>
          </p:nvSpPr>
          <p:spPr bwMode="auto">
            <a:xfrm>
              <a:off x="4944" y="2160"/>
              <a:ext cx="624" cy="70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运输问题</a:t>
              </a:r>
            </a:p>
          </p:txBody>
        </p:sp>
        <p:sp>
          <p:nvSpPr>
            <p:cNvPr id="37903" name="AutoShape 12"/>
            <p:cNvSpPr>
              <a:spLocks noChangeArrowheads="1"/>
            </p:cNvSpPr>
            <p:nvPr/>
          </p:nvSpPr>
          <p:spPr bwMode="auto">
            <a:xfrm>
              <a:off x="4800" y="240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08848" y="5481638"/>
            <a:ext cx="3200400" cy="614362"/>
            <a:chOff x="3456" y="3312"/>
            <a:chExt cx="2016" cy="387"/>
          </a:xfrm>
        </p:grpSpPr>
        <p:sp>
          <p:nvSpPr>
            <p:cNvPr id="37900" name="Text Box 14"/>
            <p:cNvSpPr txBox="1">
              <a:spLocks noChangeArrowheads="1"/>
            </p:cNvSpPr>
            <p:nvPr/>
          </p:nvSpPr>
          <p:spPr bwMode="auto">
            <a:xfrm>
              <a:off x="3648" y="3312"/>
              <a:ext cx="1824" cy="38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运输问题的扩展</a:t>
              </a:r>
              <a:endParaRPr lang="zh-CN" altLang="en-US" sz="2800"/>
            </a:p>
          </p:txBody>
        </p:sp>
        <p:sp>
          <p:nvSpPr>
            <p:cNvPr id="37901" name="AutoShape 15"/>
            <p:cNvSpPr>
              <a:spLocks noChangeArrowheads="1"/>
            </p:cNvSpPr>
            <p:nvPr/>
          </p:nvSpPr>
          <p:spPr bwMode="auto">
            <a:xfrm>
              <a:off x="3456" y="336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5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 autoUpdateAnimBg="0"/>
      <p:bldP spid="113667" grpId="0" animBg="1" autoUpdateAnimBg="0"/>
      <p:bldP spid="113670" grpId="0" animBg="1" autoUpdateAnimBg="0"/>
      <p:bldP spid="113672" grpId="0" animBg="1" autoUpdateAnimBg="0"/>
      <p:bldP spid="11367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200" y="4725988"/>
            <a:ext cx="355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其他费用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/>
              <a:t>450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/>
              <a:t>/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t</a:t>
            </a:r>
            <a:endParaRPr lang="zh-CN" altLang="en-US" sz="2800" b="1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53006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应如何分配水库供水量，公司才能获利最多？</a:t>
            </a:r>
            <a:r>
              <a:rPr lang="zh-CN" altLang="en-US" sz="2800" b="1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5876925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若水库供水量都提高一倍，公司利润可增加到多少？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57600" y="3644900"/>
            <a:ext cx="5257800" cy="1600200"/>
            <a:chOff x="144" y="2352"/>
            <a:chExt cx="3216" cy="960"/>
          </a:xfrm>
        </p:grpSpPr>
        <p:grpSp>
          <p:nvGrpSpPr>
            <p:cNvPr id="25641" name="Group 6"/>
            <p:cNvGrpSpPr>
              <a:grpSpLocks/>
            </p:cNvGrpSpPr>
            <p:nvPr/>
          </p:nvGrpSpPr>
          <p:grpSpPr bwMode="auto">
            <a:xfrm>
              <a:off x="147" y="2354"/>
              <a:ext cx="1057" cy="239"/>
              <a:chOff x="0" y="0"/>
              <a:chExt cx="1009" cy="442"/>
            </a:xfrm>
          </p:grpSpPr>
          <p:sp>
            <p:nvSpPr>
              <p:cNvPr id="25700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9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元</a:t>
                </a:r>
                <a:r>
                  <a:rPr lang="en-US" altLang="zh-CN" b="1"/>
                  <a:t>/ 10</a:t>
                </a:r>
                <a:r>
                  <a:rPr lang="en-US" altLang="zh-CN" b="1" baseline="30000"/>
                  <a:t>3</a:t>
                </a:r>
                <a:r>
                  <a:rPr lang="en-US" altLang="zh-CN" b="1"/>
                  <a:t>t</a:t>
                </a:r>
                <a:endParaRPr lang="zh-CN" altLang="en-US" b="1"/>
              </a:p>
              <a:p>
                <a:pPr algn="ctr"/>
                <a:endParaRPr lang="en-US" altLang="zh-CN" b="1"/>
              </a:p>
            </p:txBody>
          </p:sp>
          <p:sp>
            <p:nvSpPr>
              <p:cNvPr id="2570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9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2" name="Group 9"/>
            <p:cNvGrpSpPr>
              <a:grpSpLocks/>
            </p:cNvGrpSpPr>
            <p:nvPr/>
          </p:nvGrpSpPr>
          <p:grpSpPr bwMode="auto">
            <a:xfrm>
              <a:off x="1204" y="2354"/>
              <a:ext cx="538" cy="239"/>
              <a:chOff x="1009" y="0"/>
              <a:chExt cx="514" cy="442"/>
            </a:xfrm>
          </p:grpSpPr>
          <p:sp>
            <p:nvSpPr>
              <p:cNvPr id="25698" name="Rectangle 10"/>
              <p:cNvSpPr>
                <a:spLocks noChangeArrowheads="1"/>
              </p:cNvSpPr>
              <p:nvPr/>
            </p:nvSpPr>
            <p:spPr bwMode="auto">
              <a:xfrm>
                <a:off x="1052" y="0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甲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99" name="Rectangle 11"/>
              <p:cNvSpPr>
                <a:spLocks noChangeArrowheads="1"/>
              </p:cNvSpPr>
              <p:nvPr/>
            </p:nvSpPr>
            <p:spPr bwMode="auto">
              <a:xfrm>
                <a:off x="1009" y="0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3" name="Group 12"/>
            <p:cNvGrpSpPr>
              <a:grpSpLocks/>
            </p:cNvGrpSpPr>
            <p:nvPr/>
          </p:nvGrpSpPr>
          <p:grpSpPr bwMode="auto">
            <a:xfrm>
              <a:off x="1742" y="2354"/>
              <a:ext cx="538" cy="239"/>
              <a:chOff x="1523" y="0"/>
              <a:chExt cx="514" cy="442"/>
            </a:xfrm>
          </p:grpSpPr>
          <p:sp>
            <p:nvSpPr>
              <p:cNvPr id="25696" name="Rectangle 13"/>
              <p:cNvSpPr>
                <a:spLocks noChangeArrowheads="1"/>
              </p:cNvSpPr>
              <p:nvPr/>
            </p:nvSpPr>
            <p:spPr bwMode="auto">
              <a:xfrm>
                <a:off x="1566" y="0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乙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97" name="Rectangle 14"/>
              <p:cNvSpPr>
                <a:spLocks noChangeArrowheads="1"/>
              </p:cNvSpPr>
              <p:nvPr/>
            </p:nvSpPr>
            <p:spPr bwMode="auto">
              <a:xfrm>
                <a:off x="1523" y="0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4" name="Group 15"/>
            <p:cNvGrpSpPr>
              <a:grpSpLocks/>
            </p:cNvGrpSpPr>
            <p:nvPr/>
          </p:nvGrpSpPr>
          <p:grpSpPr bwMode="auto">
            <a:xfrm>
              <a:off x="2280" y="2354"/>
              <a:ext cx="539" cy="239"/>
              <a:chOff x="2037" y="0"/>
              <a:chExt cx="514" cy="442"/>
            </a:xfrm>
          </p:grpSpPr>
          <p:sp>
            <p:nvSpPr>
              <p:cNvPr id="25694" name="Rectangle 16"/>
              <p:cNvSpPr>
                <a:spLocks noChangeArrowheads="1"/>
              </p:cNvSpPr>
              <p:nvPr/>
            </p:nvSpPr>
            <p:spPr bwMode="auto">
              <a:xfrm>
                <a:off x="2080" y="0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丙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95" name="Rectangle 17"/>
              <p:cNvSpPr>
                <a:spLocks noChangeArrowheads="1"/>
              </p:cNvSpPr>
              <p:nvPr/>
            </p:nvSpPr>
            <p:spPr bwMode="auto">
              <a:xfrm>
                <a:off x="2037" y="0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5" name="Group 18"/>
            <p:cNvGrpSpPr>
              <a:grpSpLocks/>
            </p:cNvGrpSpPr>
            <p:nvPr/>
          </p:nvGrpSpPr>
          <p:grpSpPr bwMode="auto">
            <a:xfrm>
              <a:off x="2819" y="2354"/>
              <a:ext cx="538" cy="239"/>
              <a:chOff x="2551" y="0"/>
              <a:chExt cx="514" cy="442"/>
            </a:xfrm>
          </p:grpSpPr>
          <p:sp>
            <p:nvSpPr>
              <p:cNvPr id="25692" name="Rectangle 19"/>
              <p:cNvSpPr>
                <a:spLocks noChangeArrowheads="1"/>
              </p:cNvSpPr>
              <p:nvPr/>
            </p:nvSpPr>
            <p:spPr bwMode="auto">
              <a:xfrm>
                <a:off x="2594" y="0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丁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93" name="Rectangle 20"/>
              <p:cNvSpPr>
                <a:spLocks noChangeArrowheads="1"/>
              </p:cNvSpPr>
              <p:nvPr/>
            </p:nvSpPr>
            <p:spPr bwMode="auto">
              <a:xfrm>
                <a:off x="2551" y="0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6" name="Group 21"/>
            <p:cNvGrpSpPr>
              <a:grpSpLocks/>
            </p:cNvGrpSpPr>
            <p:nvPr/>
          </p:nvGrpSpPr>
          <p:grpSpPr bwMode="auto">
            <a:xfrm>
              <a:off x="147" y="2593"/>
              <a:ext cx="1057" cy="239"/>
              <a:chOff x="0" y="442"/>
              <a:chExt cx="1009" cy="442"/>
            </a:xfrm>
          </p:grpSpPr>
          <p:sp>
            <p:nvSpPr>
              <p:cNvPr id="25690" name="Rectangle 22"/>
              <p:cNvSpPr>
                <a:spLocks noChangeArrowheads="1"/>
              </p:cNvSpPr>
              <p:nvPr/>
            </p:nvSpPr>
            <p:spPr bwMode="auto">
              <a:xfrm>
                <a:off x="43" y="442"/>
                <a:ext cx="9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A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91" name="Rectangle 23"/>
              <p:cNvSpPr>
                <a:spLocks noChangeArrowheads="1"/>
              </p:cNvSpPr>
              <p:nvPr/>
            </p:nvSpPr>
            <p:spPr bwMode="auto">
              <a:xfrm>
                <a:off x="0" y="442"/>
                <a:ext cx="1009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7" name="Group 24"/>
            <p:cNvGrpSpPr>
              <a:grpSpLocks/>
            </p:cNvGrpSpPr>
            <p:nvPr/>
          </p:nvGrpSpPr>
          <p:grpSpPr bwMode="auto">
            <a:xfrm>
              <a:off x="1204" y="2593"/>
              <a:ext cx="538" cy="239"/>
              <a:chOff x="1009" y="442"/>
              <a:chExt cx="514" cy="442"/>
            </a:xfrm>
          </p:grpSpPr>
          <p:sp>
            <p:nvSpPr>
              <p:cNvPr id="25688" name="Rectangle 25"/>
              <p:cNvSpPr>
                <a:spLocks noChangeArrowheads="1"/>
              </p:cNvSpPr>
              <p:nvPr/>
            </p:nvSpPr>
            <p:spPr bwMode="auto">
              <a:xfrm>
                <a:off x="1052" y="442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160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89" name="Rectangle 26"/>
              <p:cNvSpPr>
                <a:spLocks noChangeArrowheads="1"/>
              </p:cNvSpPr>
              <p:nvPr/>
            </p:nvSpPr>
            <p:spPr bwMode="auto">
              <a:xfrm>
                <a:off x="1009" y="442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8" name="Group 27"/>
            <p:cNvGrpSpPr>
              <a:grpSpLocks/>
            </p:cNvGrpSpPr>
            <p:nvPr/>
          </p:nvGrpSpPr>
          <p:grpSpPr bwMode="auto">
            <a:xfrm>
              <a:off x="1742" y="2593"/>
              <a:ext cx="538" cy="239"/>
              <a:chOff x="1523" y="442"/>
              <a:chExt cx="514" cy="442"/>
            </a:xfrm>
          </p:grpSpPr>
          <p:sp>
            <p:nvSpPr>
              <p:cNvPr id="25686" name="Rectangle 28"/>
              <p:cNvSpPr>
                <a:spLocks noChangeArrowheads="1"/>
              </p:cNvSpPr>
              <p:nvPr/>
            </p:nvSpPr>
            <p:spPr bwMode="auto">
              <a:xfrm>
                <a:off x="1566" y="442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87" name="Rectangle 29"/>
              <p:cNvSpPr>
                <a:spLocks noChangeArrowheads="1"/>
              </p:cNvSpPr>
              <p:nvPr/>
            </p:nvSpPr>
            <p:spPr bwMode="auto">
              <a:xfrm>
                <a:off x="1523" y="442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49" name="Group 30"/>
            <p:cNvGrpSpPr>
              <a:grpSpLocks/>
            </p:cNvGrpSpPr>
            <p:nvPr/>
          </p:nvGrpSpPr>
          <p:grpSpPr bwMode="auto">
            <a:xfrm>
              <a:off x="2280" y="2593"/>
              <a:ext cx="539" cy="239"/>
              <a:chOff x="2037" y="442"/>
              <a:chExt cx="514" cy="442"/>
            </a:xfrm>
          </p:grpSpPr>
          <p:sp>
            <p:nvSpPr>
              <p:cNvPr id="25684" name="Rectangle 31"/>
              <p:cNvSpPr>
                <a:spLocks noChangeArrowheads="1"/>
              </p:cNvSpPr>
              <p:nvPr/>
            </p:nvSpPr>
            <p:spPr bwMode="auto">
              <a:xfrm>
                <a:off x="2080" y="442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220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85" name="Rectangle 32"/>
              <p:cNvSpPr>
                <a:spLocks noChangeArrowheads="1"/>
              </p:cNvSpPr>
              <p:nvPr/>
            </p:nvSpPr>
            <p:spPr bwMode="auto">
              <a:xfrm>
                <a:off x="2037" y="442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0" name="Group 33"/>
            <p:cNvGrpSpPr>
              <a:grpSpLocks/>
            </p:cNvGrpSpPr>
            <p:nvPr/>
          </p:nvGrpSpPr>
          <p:grpSpPr bwMode="auto">
            <a:xfrm>
              <a:off x="2819" y="2593"/>
              <a:ext cx="538" cy="239"/>
              <a:chOff x="2551" y="442"/>
              <a:chExt cx="514" cy="442"/>
            </a:xfrm>
          </p:grpSpPr>
          <p:sp>
            <p:nvSpPr>
              <p:cNvPr id="25682" name="Rectangle 34"/>
              <p:cNvSpPr>
                <a:spLocks noChangeArrowheads="1"/>
              </p:cNvSpPr>
              <p:nvPr/>
            </p:nvSpPr>
            <p:spPr bwMode="auto">
              <a:xfrm>
                <a:off x="2594" y="442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170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83" name="Rectangle 35"/>
              <p:cNvSpPr>
                <a:spLocks noChangeArrowheads="1"/>
              </p:cNvSpPr>
              <p:nvPr/>
            </p:nvSpPr>
            <p:spPr bwMode="auto">
              <a:xfrm>
                <a:off x="2551" y="442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1" name="Group 36"/>
            <p:cNvGrpSpPr>
              <a:grpSpLocks/>
            </p:cNvGrpSpPr>
            <p:nvPr/>
          </p:nvGrpSpPr>
          <p:grpSpPr bwMode="auto">
            <a:xfrm>
              <a:off x="147" y="2832"/>
              <a:ext cx="1057" cy="239"/>
              <a:chOff x="0" y="884"/>
              <a:chExt cx="1009" cy="442"/>
            </a:xfrm>
          </p:grpSpPr>
          <p:sp>
            <p:nvSpPr>
              <p:cNvPr id="25680" name="Rectangle 37"/>
              <p:cNvSpPr>
                <a:spLocks noChangeArrowheads="1"/>
              </p:cNvSpPr>
              <p:nvPr/>
            </p:nvSpPr>
            <p:spPr bwMode="auto">
              <a:xfrm>
                <a:off x="43" y="884"/>
                <a:ext cx="9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B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81" name="Rectangle 38"/>
              <p:cNvSpPr>
                <a:spLocks noChangeArrowheads="1"/>
              </p:cNvSpPr>
              <p:nvPr/>
            </p:nvSpPr>
            <p:spPr bwMode="auto">
              <a:xfrm>
                <a:off x="0" y="884"/>
                <a:ext cx="1009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2" name="Group 39"/>
            <p:cNvGrpSpPr>
              <a:grpSpLocks/>
            </p:cNvGrpSpPr>
            <p:nvPr/>
          </p:nvGrpSpPr>
          <p:grpSpPr bwMode="auto">
            <a:xfrm>
              <a:off x="1204" y="2832"/>
              <a:ext cx="538" cy="239"/>
              <a:chOff x="1009" y="884"/>
              <a:chExt cx="514" cy="442"/>
            </a:xfrm>
          </p:grpSpPr>
          <p:sp>
            <p:nvSpPr>
              <p:cNvPr id="25678" name="Rectangle 40"/>
              <p:cNvSpPr>
                <a:spLocks noChangeArrowheads="1"/>
              </p:cNvSpPr>
              <p:nvPr/>
            </p:nvSpPr>
            <p:spPr bwMode="auto">
              <a:xfrm>
                <a:off x="1052" y="884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140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79" name="Rectangle 41"/>
              <p:cNvSpPr>
                <a:spLocks noChangeArrowheads="1"/>
              </p:cNvSpPr>
              <p:nvPr/>
            </p:nvSpPr>
            <p:spPr bwMode="auto">
              <a:xfrm>
                <a:off x="1009" y="884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3" name="Group 42"/>
            <p:cNvGrpSpPr>
              <a:grpSpLocks/>
            </p:cNvGrpSpPr>
            <p:nvPr/>
          </p:nvGrpSpPr>
          <p:grpSpPr bwMode="auto">
            <a:xfrm>
              <a:off x="1742" y="2832"/>
              <a:ext cx="538" cy="239"/>
              <a:chOff x="1523" y="884"/>
              <a:chExt cx="514" cy="442"/>
            </a:xfrm>
          </p:grpSpPr>
          <p:sp>
            <p:nvSpPr>
              <p:cNvPr id="25676" name="Rectangle 43"/>
              <p:cNvSpPr>
                <a:spLocks noChangeArrowheads="1"/>
              </p:cNvSpPr>
              <p:nvPr/>
            </p:nvSpPr>
            <p:spPr bwMode="auto">
              <a:xfrm>
                <a:off x="1566" y="884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77" name="Rectangle 44"/>
              <p:cNvSpPr>
                <a:spLocks noChangeArrowheads="1"/>
              </p:cNvSpPr>
              <p:nvPr/>
            </p:nvSpPr>
            <p:spPr bwMode="auto">
              <a:xfrm>
                <a:off x="1523" y="884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4" name="Group 45"/>
            <p:cNvGrpSpPr>
              <a:grpSpLocks/>
            </p:cNvGrpSpPr>
            <p:nvPr/>
          </p:nvGrpSpPr>
          <p:grpSpPr bwMode="auto">
            <a:xfrm>
              <a:off x="2280" y="2832"/>
              <a:ext cx="539" cy="239"/>
              <a:chOff x="2037" y="884"/>
              <a:chExt cx="514" cy="442"/>
            </a:xfrm>
          </p:grpSpPr>
          <p:sp>
            <p:nvSpPr>
              <p:cNvPr id="25674" name="Rectangle 46"/>
              <p:cNvSpPr>
                <a:spLocks noChangeArrowheads="1"/>
              </p:cNvSpPr>
              <p:nvPr/>
            </p:nvSpPr>
            <p:spPr bwMode="auto">
              <a:xfrm>
                <a:off x="2080" y="884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190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75" name="Rectangle 47"/>
              <p:cNvSpPr>
                <a:spLocks noChangeArrowheads="1"/>
              </p:cNvSpPr>
              <p:nvPr/>
            </p:nvSpPr>
            <p:spPr bwMode="auto">
              <a:xfrm>
                <a:off x="2037" y="884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5" name="Group 48"/>
            <p:cNvGrpSpPr>
              <a:grpSpLocks/>
            </p:cNvGrpSpPr>
            <p:nvPr/>
          </p:nvGrpSpPr>
          <p:grpSpPr bwMode="auto">
            <a:xfrm>
              <a:off x="2819" y="2832"/>
              <a:ext cx="538" cy="239"/>
              <a:chOff x="2551" y="884"/>
              <a:chExt cx="514" cy="442"/>
            </a:xfrm>
          </p:grpSpPr>
          <p:sp>
            <p:nvSpPr>
              <p:cNvPr id="25672" name="Rectangle 49"/>
              <p:cNvSpPr>
                <a:spLocks noChangeArrowheads="1"/>
              </p:cNvSpPr>
              <p:nvPr/>
            </p:nvSpPr>
            <p:spPr bwMode="auto">
              <a:xfrm>
                <a:off x="2594" y="884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73" name="Rectangle 50"/>
              <p:cNvSpPr>
                <a:spLocks noChangeArrowheads="1"/>
              </p:cNvSpPr>
              <p:nvPr/>
            </p:nvSpPr>
            <p:spPr bwMode="auto">
              <a:xfrm>
                <a:off x="2551" y="884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6" name="Group 51"/>
            <p:cNvGrpSpPr>
              <a:grpSpLocks/>
            </p:cNvGrpSpPr>
            <p:nvPr/>
          </p:nvGrpSpPr>
          <p:grpSpPr bwMode="auto">
            <a:xfrm>
              <a:off x="147" y="3071"/>
              <a:ext cx="1057" cy="239"/>
              <a:chOff x="0" y="1326"/>
              <a:chExt cx="1009" cy="442"/>
            </a:xfrm>
          </p:grpSpPr>
          <p:sp>
            <p:nvSpPr>
              <p:cNvPr id="25670" name="Rectangle 52"/>
              <p:cNvSpPr>
                <a:spLocks noChangeArrowheads="1"/>
              </p:cNvSpPr>
              <p:nvPr/>
            </p:nvSpPr>
            <p:spPr bwMode="auto">
              <a:xfrm>
                <a:off x="43" y="1326"/>
                <a:ext cx="9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C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71" name="Rectangle 53"/>
              <p:cNvSpPr>
                <a:spLocks noChangeArrowheads="1"/>
              </p:cNvSpPr>
              <p:nvPr/>
            </p:nvSpPr>
            <p:spPr bwMode="auto">
              <a:xfrm>
                <a:off x="0" y="1326"/>
                <a:ext cx="1009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7" name="Group 54"/>
            <p:cNvGrpSpPr>
              <a:grpSpLocks/>
            </p:cNvGrpSpPr>
            <p:nvPr/>
          </p:nvGrpSpPr>
          <p:grpSpPr bwMode="auto">
            <a:xfrm>
              <a:off x="1204" y="3071"/>
              <a:ext cx="538" cy="239"/>
              <a:chOff x="1009" y="1326"/>
              <a:chExt cx="514" cy="442"/>
            </a:xfrm>
          </p:grpSpPr>
          <p:sp>
            <p:nvSpPr>
              <p:cNvPr id="25668" name="Rectangle 55"/>
              <p:cNvSpPr>
                <a:spLocks noChangeArrowheads="1"/>
              </p:cNvSpPr>
              <p:nvPr/>
            </p:nvSpPr>
            <p:spPr bwMode="auto">
              <a:xfrm>
                <a:off x="1052" y="1326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190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69" name="Rectangle 56"/>
              <p:cNvSpPr>
                <a:spLocks noChangeArrowheads="1"/>
              </p:cNvSpPr>
              <p:nvPr/>
            </p:nvSpPr>
            <p:spPr bwMode="auto">
              <a:xfrm>
                <a:off x="1009" y="1326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8" name="Group 57"/>
            <p:cNvGrpSpPr>
              <a:grpSpLocks/>
            </p:cNvGrpSpPr>
            <p:nvPr/>
          </p:nvGrpSpPr>
          <p:grpSpPr bwMode="auto">
            <a:xfrm>
              <a:off x="1742" y="3071"/>
              <a:ext cx="538" cy="239"/>
              <a:chOff x="1523" y="1326"/>
              <a:chExt cx="514" cy="442"/>
            </a:xfrm>
          </p:grpSpPr>
          <p:sp>
            <p:nvSpPr>
              <p:cNvPr id="25666" name="Rectangle 58"/>
              <p:cNvSpPr>
                <a:spLocks noChangeArrowheads="1"/>
              </p:cNvSpPr>
              <p:nvPr/>
            </p:nvSpPr>
            <p:spPr bwMode="auto">
              <a:xfrm>
                <a:off x="1566" y="1326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67" name="Rectangle 59"/>
              <p:cNvSpPr>
                <a:spLocks noChangeArrowheads="1"/>
              </p:cNvSpPr>
              <p:nvPr/>
            </p:nvSpPr>
            <p:spPr bwMode="auto">
              <a:xfrm>
                <a:off x="1523" y="1326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59" name="Group 60"/>
            <p:cNvGrpSpPr>
              <a:grpSpLocks/>
            </p:cNvGrpSpPr>
            <p:nvPr/>
          </p:nvGrpSpPr>
          <p:grpSpPr bwMode="auto">
            <a:xfrm>
              <a:off x="2280" y="3071"/>
              <a:ext cx="539" cy="239"/>
              <a:chOff x="2037" y="1326"/>
              <a:chExt cx="514" cy="442"/>
            </a:xfrm>
          </p:grpSpPr>
          <p:sp>
            <p:nvSpPr>
              <p:cNvPr id="25664" name="Rectangle 61"/>
              <p:cNvSpPr>
                <a:spLocks noChangeArrowheads="1"/>
              </p:cNvSpPr>
              <p:nvPr/>
            </p:nvSpPr>
            <p:spPr bwMode="auto">
              <a:xfrm>
                <a:off x="2080" y="1326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230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65" name="Rectangle 62"/>
              <p:cNvSpPr>
                <a:spLocks noChangeArrowheads="1"/>
              </p:cNvSpPr>
              <p:nvPr/>
            </p:nvSpPr>
            <p:spPr bwMode="auto">
              <a:xfrm>
                <a:off x="2037" y="1326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660" name="Group 63"/>
            <p:cNvGrpSpPr>
              <a:grpSpLocks/>
            </p:cNvGrpSpPr>
            <p:nvPr/>
          </p:nvGrpSpPr>
          <p:grpSpPr bwMode="auto">
            <a:xfrm>
              <a:off x="2819" y="3071"/>
              <a:ext cx="538" cy="239"/>
              <a:chOff x="2551" y="1326"/>
              <a:chExt cx="514" cy="442"/>
            </a:xfrm>
          </p:grpSpPr>
          <p:sp>
            <p:nvSpPr>
              <p:cNvPr id="25662" name="Rectangle 64"/>
              <p:cNvSpPr>
                <a:spLocks noChangeArrowheads="1"/>
              </p:cNvSpPr>
              <p:nvPr/>
            </p:nvSpPr>
            <p:spPr bwMode="auto">
              <a:xfrm>
                <a:off x="2594" y="1326"/>
                <a:ext cx="4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/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25663" name="Rectangle 65"/>
              <p:cNvSpPr>
                <a:spLocks noChangeArrowheads="1"/>
              </p:cNvSpPr>
              <p:nvPr/>
            </p:nvSpPr>
            <p:spPr bwMode="auto">
              <a:xfrm>
                <a:off x="2551" y="1326"/>
                <a:ext cx="51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5661" name="Rectangle 66"/>
            <p:cNvSpPr>
              <a:spLocks noChangeArrowheads="1"/>
            </p:cNvSpPr>
            <p:nvPr/>
          </p:nvSpPr>
          <p:spPr bwMode="auto">
            <a:xfrm>
              <a:off x="144" y="2352"/>
              <a:ext cx="3216" cy="96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1169988" y="4149725"/>
            <a:ext cx="2362200" cy="609600"/>
            <a:chOff x="720" y="2640"/>
            <a:chExt cx="1488" cy="384"/>
          </a:xfrm>
        </p:grpSpPr>
        <p:sp>
          <p:nvSpPr>
            <p:cNvPr id="25639" name="Text Box 68"/>
            <p:cNvSpPr txBox="1">
              <a:spLocks noChangeArrowheads="1"/>
            </p:cNvSpPr>
            <p:nvPr/>
          </p:nvSpPr>
          <p:spPr bwMode="auto">
            <a:xfrm>
              <a:off x="720" y="2640"/>
              <a:ext cx="129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引水管理费</a:t>
              </a:r>
              <a:endParaRPr lang="zh-CN" altLang="en-US" sz="2800" b="1"/>
            </a:p>
          </p:txBody>
        </p:sp>
        <p:sp>
          <p:nvSpPr>
            <p:cNvPr id="25640" name="AutoShape 69"/>
            <p:cNvSpPr>
              <a:spLocks noChangeArrowheads="1"/>
            </p:cNvSpPr>
            <p:nvPr/>
          </p:nvSpPr>
          <p:spPr bwMode="auto">
            <a:xfrm flipH="1">
              <a:off x="2112" y="2640"/>
              <a:ext cx="96" cy="38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607" name="Rectangle 7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67000" y="381000"/>
            <a:ext cx="32004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自来水输送</a:t>
            </a:r>
            <a:endParaRPr lang="zh-CN" altLang="en-US" sz="32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250825" y="3573463"/>
            <a:ext cx="32004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收入：</a:t>
            </a:r>
            <a:r>
              <a:rPr lang="en-US" altLang="zh-CN" sz="2800" b="1"/>
              <a:t>900</a:t>
            </a:r>
            <a:r>
              <a:rPr lang="zh-CN" altLang="en-US" sz="2800" b="1"/>
              <a:t>元</a:t>
            </a:r>
            <a:r>
              <a:rPr lang="en-US" altLang="zh-CN" sz="2800" b="1"/>
              <a:t>/10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t </a:t>
            </a:r>
          </a:p>
        </p:txBody>
      </p:sp>
      <p:sp>
        <p:nvSpPr>
          <p:cNvPr id="22600" name="Text Box 72"/>
          <p:cNvSpPr txBox="1">
            <a:spLocks noChangeArrowheads="1"/>
          </p:cNvSpPr>
          <p:nvPr/>
        </p:nvSpPr>
        <p:spPr bwMode="auto">
          <a:xfrm>
            <a:off x="179388" y="4149725"/>
            <a:ext cx="914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支出</a:t>
            </a:r>
          </a:p>
        </p:txBody>
      </p:sp>
      <p:grpSp>
        <p:nvGrpSpPr>
          <p:cNvPr id="85096" name="Group 104"/>
          <p:cNvGrpSpPr>
            <a:grpSpLocks/>
          </p:cNvGrpSpPr>
          <p:nvPr/>
        </p:nvGrpSpPr>
        <p:grpSpPr bwMode="auto">
          <a:xfrm>
            <a:off x="395288" y="765175"/>
            <a:ext cx="8364537" cy="2903538"/>
            <a:chOff x="249" y="482"/>
            <a:chExt cx="5269" cy="1829"/>
          </a:xfrm>
        </p:grpSpPr>
        <p:sp>
          <p:nvSpPr>
            <p:cNvPr id="25611" name="Oval 75"/>
            <p:cNvSpPr>
              <a:spLocks noChangeArrowheads="1"/>
            </p:cNvSpPr>
            <p:nvPr/>
          </p:nvSpPr>
          <p:spPr bwMode="auto">
            <a:xfrm>
              <a:off x="781" y="610"/>
              <a:ext cx="1222" cy="3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Text Box 76"/>
            <p:cNvSpPr txBox="1">
              <a:spLocks noChangeArrowheads="1"/>
            </p:cNvSpPr>
            <p:nvPr/>
          </p:nvSpPr>
          <p:spPr bwMode="auto">
            <a:xfrm>
              <a:off x="1000" y="682"/>
              <a:ext cx="8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/>
                <a:t>A</a:t>
              </a:r>
              <a:r>
                <a:rPr lang="zh-CN" altLang="en-US" sz="2200" b="1"/>
                <a:t>：</a:t>
              </a:r>
              <a:r>
                <a:rPr lang="en-US" altLang="zh-CN" sz="2200" b="1"/>
                <a:t>50</a:t>
              </a:r>
            </a:p>
          </p:txBody>
        </p:sp>
        <p:sp>
          <p:nvSpPr>
            <p:cNvPr id="25613" name="Oval 77"/>
            <p:cNvSpPr>
              <a:spLocks noChangeArrowheads="1"/>
            </p:cNvSpPr>
            <p:nvPr/>
          </p:nvSpPr>
          <p:spPr bwMode="auto">
            <a:xfrm>
              <a:off x="781" y="1120"/>
              <a:ext cx="1222" cy="3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4" name="Text Box 78"/>
            <p:cNvSpPr txBox="1">
              <a:spLocks noChangeArrowheads="1"/>
            </p:cNvSpPr>
            <p:nvPr/>
          </p:nvSpPr>
          <p:spPr bwMode="auto">
            <a:xfrm>
              <a:off x="1000" y="1193"/>
              <a:ext cx="8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/>
                <a:t>B</a:t>
              </a:r>
              <a:r>
                <a:rPr lang="zh-CN" altLang="en-US" sz="2200" b="1"/>
                <a:t>：</a:t>
              </a:r>
              <a:r>
                <a:rPr lang="en-US" altLang="zh-CN" sz="2200" b="1"/>
                <a:t>60</a:t>
              </a:r>
            </a:p>
          </p:txBody>
        </p:sp>
        <p:sp>
          <p:nvSpPr>
            <p:cNvPr id="25615" name="Oval 79"/>
            <p:cNvSpPr>
              <a:spLocks noChangeArrowheads="1"/>
            </p:cNvSpPr>
            <p:nvPr/>
          </p:nvSpPr>
          <p:spPr bwMode="auto">
            <a:xfrm>
              <a:off x="781" y="1594"/>
              <a:ext cx="1222" cy="3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6" name="Text Box 80"/>
            <p:cNvSpPr txBox="1">
              <a:spLocks noChangeArrowheads="1"/>
            </p:cNvSpPr>
            <p:nvPr/>
          </p:nvSpPr>
          <p:spPr bwMode="auto">
            <a:xfrm>
              <a:off x="1000" y="1667"/>
              <a:ext cx="8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/>
                <a:t>C</a:t>
              </a:r>
              <a:r>
                <a:rPr lang="zh-CN" altLang="en-US" sz="2200" b="1"/>
                <a:t>：</a:t>
              </a:r>
              <a:r>
                <a:rPr lang="en-US" altLang="zh-CN" sz="2200" b="1"/>
                <a:t>50</a:t>
              </a:r>
            </a:p>
          </p:txBody>
        </p:sp>
        <p:sp>
          <p:nvSpPr>
            <p:cNvPr id="25617" name="Text Box 81"/>
            <p:cNvSpPr txBox="1">
              <a:spLocks noChangeArrowheads="1"/>
            </p:cNvSpPr>
            <p:nvPr/>
          </p:nvSpPr>
          <p:spPr bwMode="auto">
            <a:xfrm>
              <a:off x="3442" y="682"/>
              <a:ext cx="122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甲：</a:t>
              </a:r>
              <a:r>
                <a:rPr lang="en-US" altLang="zh-CN" b="1"/>
                <a:t>30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50</a:t>
              </a:r>
            </a:p>
          </p:txBody>
        </p:sp>
        <p:sp>
          <p:nvSpPr>
            <p:cNvPr id="25618" name="Text Box 82"/>
            <p:cNvSpPr txBox="1">
              <a:spLocks noChangeArrowheads="1"/>
            </p:cNvSpPr>
            <p:nvPr/>
          </p:nvSpPr>
          <p:spPr bwMode="auto">
            <a:xfrm>
              <a:off x="3442" y="1083"/>
              <a:ext cx="122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乙：</a:t>
              </a:r>
              <a:r>
                <a:rPr lang="en-US" altLang="zh-CN" b="1"/>
                <a:t>70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70</a:t>
              </a:r>
            </a:p>
          </p:txBody>
        </p:sp>
        <p:sp>
          <p:nvSpPr>
            <p:cNvPr id="25619" name="Text Box 83"/>
            <p:cNvSpPr txBox="1">
              <a:spLocks noChangeArrowheads="1"/>
            </p:cNvSpPr>
            <p:nvPr/>
          </p:nvSpPr>
          <p:spPr bwMode="auto">
            <a:xfrm>
              <a:off x="3442" y="1521"/>
              <a:ext cx="122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丙：</a:t>
              </a:r>
              <a:r>
                <a:rPr lang="en-US" altLang="zh-CN" b="1"/>
                <a:t>10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20</a:t>
              </a:r>
            </a:p>
          </p:txBody>
        </p:sp>
        <p:sp>
          <p:nvSpPr>
            <p:cNvPr id="25620" name="Text Box 84"/>
            <p:cNvSpPr txBox="1">
              <a:spLocks noChangeArrowheads="1"/>
            </p:cNvSpPr>
            <p:nvPr/>
          </p:nvSpPr>
          <p:spPr bwMode="auto">
            <a:xfrm>
              <a:off x="3442" y="1957"/>
              <a:ext cx="122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丁：</a:t>
              </a:r>
              <a:r>
                <a:rPr lang="en-US" altLang="zh-CN" b="1"/>
                <a:t>10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40</a:t>
              </a:r>
            </a:p>
          </p:txBody>
        </p:sp>
        <p:sp>
          <p:nvSpPr>
            <p:cNvPr id="25621" name="Text Box 85"/>
            <p:cNvSpPr txBox="1">
              <a:spLocks noChangeArrowheads="1"/>
            </p:cNvSpPr>
            <p:nvPr/>
          </p:nvSpPr>
          <p:spPr bwMode="auto">
            <a:xfrm>
              <a:off x="340" y="755"/>
              <a:ext cx="323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b="1"/>
                <a:t>水库供水量</a:t>
              </a:r>
              <a:endParaRPr lang="en-US" altLang="zh-CN" b="1">
                <a:cs typeface="Times New Roman" panose="02020603050405020304" pitchFamily="18" charset="0"/>
              </a:endParaRPr>
            </a:p>
          </p:txBody>
        </p:sp>
        <p:sp>
          <p:nvSpPr>
            <p:cNvPr id="25622" name="Text Box 86"/>
            <p:cNvSpPr txBox="1">
              <a:spLocks noChangeArrowheads="1"/>
            </p:cNvSpPr>
            <p:nvPr/>
          </p:nvSpPr>
          <p:spPr bwMode="auto">
            <a:xfrm>
              <a:off x="4832" y="482"/>
              <a:ext cx="323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zh-CN" altLang="en-US" b="1"/>
                <a:t>小区基本用水量</a:t>
              </a:r>
              <a:endParaRPr lang="en-US" altLang="zh-CN" b="1">
                <a:cs typeface="Times New Roman" panose="02020603050405020304" pitchFamily="18" charset="0"/>
              </a:endParaRPr>
            </a:p>
          </p:txBody>
        </p:sp>
        <p:sp>
          <p:nvSpPr>
            <p:cNvPr id="25623" name="Line 87"/>
            <p:cNvSpPr>
              <a:spLocks noChangeShapeType="1"/>
            </p:cNvSpPr>
            <p:nvPr/>
          </p:nvSpPr>
          <p:spPr bwMode="auto">
            <a:xfrm>
              <a:off x="2003" y="792"/>
              <a:ext cx="1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88"/>
            <p:cNvSpPr>
              <a:spLocks noChangeShapeType="1"/>
            </p:cNvSpPr>
            <p:nvPr/>
          </p:nvSpPr>
          <p:spPr bwMode="auto">
            <a:xfrm>
              <a:off x="2003" y="792"/>
              <a:ext cx="1439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89"/>
            <p:cNvSpPr>
              <a:spLocks noChangeShapeType="1"/>
            </p:cNvSpPr>
            <p:nvPr/>
          </p:nvSpPr>
          <p:spPr bwMode="auto">
            <a:xfrm>
              <a:off x="2003" y="829"/>
              <a:ext cx="1439" cy="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90"/>
            <p:cNvSpPr>
              <a:spLocks noChangeShapeType="1"/>
            </p:cNvSpPr>
            <p:nvPr/>
          </p:nvSpPr>
          <p:spPr bwMode="auto">
            <a:xfrm>
              <a:off x="2003" y="865"/>
              <a:ext cx="1439" cy="1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91"/>
            <p:cNvSpPr>
              <a:spLocks noChangeShapeType="1"/>
            </p:cNvSpPr>
            <p:nvPr/>
          </p:nvSpPr>
          <p:spPr bwMode="auto">
            <a:xfrm>
              <a:off x="2003" y="1266"/>
              <a:ext cx="1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92"/>
            <p:cNvSpPr>
              <a:spLocks noChangeShapeType="1"/>
            </p:cNvSpPr>
            <p:nvPr/>
          </p:nvSpPr>
          <p:spPr bwMode="auto">
            <a:xfrm flipV="1">
              <a:off x="2003" y="829"/>
              <a:ext cx="1395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93"/>
            <p:cNvSpPr>
              <a:spLocks noChangeShapeType="1"/>
            </p:cNvSpPr>
            <p:nvPr/>
          </p:nvSpPr>
          <p:spPr bwMode="auto">
            <a:xfrm>
              <a:off x="2003" y="1266"/>
              <a:ext cx="1439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94"/>
            <p:cNvSpPr>
              <a:spLocks noChangeShapeType="1"/>
            </p:cNvSpPr>
            <p:nvPr/>
          </p:nvSpPr>
          <p:spPr bwMode="auto">
            <a:xfrm>
              <a:off x="1959" y="1375"/>
              <a:ext cx="1439" cy="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95"/>
            <p:cNvSpPr>
              <a:spLocks noChangeShapeType="1"/>
            </p:cNvSpPr>
            <p:nvPr/>
          </p:nvSpPr>
          <p:spPr bwMode="auto">
            <a:xfrm>
              <a:off x="2046" y="1775"/>
              <a:ext cx="1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96"/>
            <p:cNvSpPr>
              <a:spLocks noChangeShapeType="1"/>
            </p:cNvSpPr>
            <p:nvPr/>
          </p:nvSpPr>
          <p:spPr bwMode="auto">
            <a:xfrm flipV="1">
              <a:off x="2003" y="902"/>
              <a:ext cx="1395" cy="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97"/>
            <p:cNvSpPr>
              <a:spLocks noChangeShapeType="1"/>
            </p:cNvSpPr>
            <p:nvPr/>
          </p:nvSpPr>
          <p:spPr bwMode="auto">
            <a:xfrm flipV="1">
              <a:off x="2003" y="1339"/>
              <a:ext cx="1395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Text Box 98"/>
            <p:cNvSpPr txBox="1">
              <a:spLocks noChangeArrowheads="1"/>
            </p:cNvSpPr>
            <p:nvPr/>
          </p:nvSpPr>
          <p:spPr bwMode="auto">
            <a:xfrm>
              <a:off x="5195" y="482"/>
              <a:ext cx="323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b="1">
                  <a:solidFill>
                    <a:srgbClr val="FF3300"/>
                  </a:solidFill>
                </a:rPr>
                <a:t>小区额外用水量</a:t>
              </a:r>
              <a:endParaRPr lang="en-US" altLang="zh-CN" b="1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635" name="Text Box 99"/>
            <p:cNvSpPr txBox="1">
              <a:spLocks noChangeArrowheads="1"/>
            </p:cNvSpPr>
            <p:nvPr/>
          </p:nvSpPr>
          <p:spPr bwMode="auto">
            <a:xfrm>
              <a:off x="1980" y="1888"/>
              <a:ext cx="1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（以天计）</a:t>
              </a:r>
            </a:p>
          </p:txBody>
        </p:sp>
        <p:sp>
          <p:nvSpPr>
            <p:cNvPr id="25636" name="Rectangle 101"/>
            <p:cNvSpPr>
              <a:spLocks noChangeArrowheads="1"/>
            </p:cNvSpPr>
            <p:nvPr/>
          </p:nvSpPr>
          <p:spPr bwMode="auto">
            <a:xfrm>
              <a:off x="249" y="1736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(10</a:t>
              </a:r>
              <a:r>
                <a:rPr lang="en-US" altLang="zh-CN" b="1" baseline="30000"/>
                <a:t>3</a:t>
              </a:r>
              <a:r>
                <a:rPr lang="en-US" altLang="zh-CN" b="1"/>
                <a:t>t)</a:t>
              </a:r>
              <a:endParaRPr lang="zh-CN" altLang="en-US" b="1"/>
            </a:p>
          </p:txBody>
        </p:sp>
        <p:sp>
          <p:nvSpPr>
            <p:cNvPr id="25637" name="Rectangle 102"/>
            <p:cNvSpPr>
              <a:spLocks noChangeArrowheads="1"/>
            </p:cNvSpPr>
            <p:nvPr/>
          </p:nvSpPr>
          <p:spPr bwMode="auto">
            <a:xfrm>
              <a:off x="4901" y="1842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(10</a:t>
              </a:r>
              <a:r>
                <a:rPr lang="en-US" altLang="zh-CN" b="1" baseline="30000"/>
                <a:t>3</a:t>
              </a:r>
              <a:r>
                <a:rPr lang="en-US" altLang="zh-CN" b="1"/>
                <a:t>t)</a:t>
              </a:r>
              <a:endParaRPr lang="zh-CN" altLang="en-US" b="1"/>
            </a:p>
          </p:txBody>
        </p:sp>
        <p:sp>
          <p:nvSpPr>
            <p:cNvPr id="25638" name="Rectangle 103"/>
            <p:cNvSpPr>
              <a:spLocks noChangeArrowheads="1"/>
            </p:cNvSpPr>
            <p:nvPr/>
          </p:nvSpPr>
          <p:spPr bwMode="auto">
            <a:xfrm>
              <a:off x="4901" y="2023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(10</a:t>
              </a:r>
              <a:r>
                <a:rPr lang="en-US" altLang="zh-CN" b="1" baseline="30000">
                  <a:solidFill>
                    <a:srgbClr val="FF0000"/>
                  </a:solidFill>
                </a:rPr>
                <a:t>3</a:t>
              </a:r>
              <a:r>
                <a:rPr lang="en-US" altLang="zh-CN" b="1">
                  <a:solidFill>
                    <a:srgbClr val="FF0000"/>
                  </a:solidFill>
                </a:rPr>
                <a:t>t)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9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1" grpId="0" animBg="1" autoUpdateAnimBg="0"/>
      <p:bldP spid="22532" grpId="0" animBg="1" autoUpdateAnimBg="0"/>
      <p:bldP spid="22599" grpId="0" animBg="1"/>
      <p:bldP spid="226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43000" y="2833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总供水量：</a:t>
            </a:r>
            <a:r>
              <a:rPr lang="en-US" altLang="zh-CN" sz="2800" b="1"/>
              <a:t>160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5638800"/>
            <a:ext cx="4191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确定送水方案</a:t>
            </a:r>
            <a:r>
              <a:rPr lang="zh-CN" altLang="en-US" sz="2800" b="1">
                <a:latin typeface="宋体" panose="02010600030101010101" pitchFamily="2" charset="-122"/>
              </a:rPr>
              <a:t>使利润最大</a:t>
            </a:r>
            <a:endParaRPr lang="zh-CN" altLang="en-US" sz="2800" b="1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482600"/>
            <a:ext cx="6656388" cy="2260600"/>
            <a:chOff x="717" y="519"/>
            <a:chExt cx="4193" cy="1424"/>
          </a:xfrm>
        </p:grpSpPr>
        <p:sp>
          <p:nvSpPr>
            <p:cNvPr id="26640" name="Oval 6"/>
            <p:cNvSpPr>
              <a:spLocks noChangeArrowheads="1"/>
            </p:cNvSpPr>
            <p:nvPr/>
          </p:nvSpPr>
          <p:spPr bwMode="auto">
            <a:xfrm>
              <a:off x="717" y="519"/>
              <a:ext cx="1318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Text Box 7"/>
            <p:cNvSpPr txBox="1">
              <a:spLocks noChangeArrowheads="1"/>
            </p:cNvSpPr>
            <p:nvPr/>
          </p:nvSpPr>
          <p:spPr bwMode="auto">
            <a:xfrm>
              <a:off x="1008" y="57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zh-CN" altLang="en-US" b="1"/>
                <a:t>：</a:t>
              </a:r>
              <a:r>
                <a:rPr lang="en-US" altLang="zh-CN" b="1"/>
                <a:t>50</a:t>
              </a:r>
            </a:p>
          </p:txBody>
        </p:sp>
        <p:sp>
          <p:nvSpPr>
            <p:cNvPr id="26642" name="Oval 8"/>
            <p:cNvSpPr>
              <a:spLocks noChangeArrowheads="1"/>
            </p:cNvSpPr>
            <p:nvPr/>
          </p:nvSpPr>
          <p:spPr bwMode="auto">
            <a:xfrm>
              <a:off x="717" y="1058"/>
              <a:ext cx="1318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Text Box 9"/>
            <p:cNvSpPr txBox="1">
              <a:spLocks noChangeArrowheads="1"/>
            </p:cNvSpPr>
            <p:nvPr/>
          </p:nvSpPr>
          <p:spPr bwMode="auto">
            <a:xfrm>
              <a:off x="953" y="1135"/>
              <a:ext cx="8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zh-CN" altLang="en-US" b="1"/>
                <a:t>：</a:t>
              </a:r>
              <a:r>
                <a:rPr lang="en-US" altLang="zh-CN" b="1"/>
                <a:t>60</a:t>
              </a:r>
            </a:p>
          </p:txBody>
        </p:sp>
        <p:sp>
          <p:nvSpPr>
            <p:cNvPr id="26644" name="Oval 10"/>
            <p:cNvSpPr>
              <a:spLocks noChangeArrowheads="1"/>
            </p:cNvSpPr>
            <p:nvPr/>
          </p:nvSpPr>
          <p:spPr bwMode="auto">
            <a:xfrm>
              <a:off x="717" y="1558"/>
              <a:ext cx="1318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5" name="Text Box 11"/>
            <p:cNvSpPr txBox="1">
              <a:spLocks noChangeArrowheads="1"/>
            </p:cNvSpPr>
            <p:nvPr/>
          </p:nvSpPr>
          <p:spPr bwMode="auto">
            <a:xfrm>
              <a:off x="953" y="1635"/>
              <a:ext cx="8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zh-CN" altLang="en-US" b="1"/>
                <a:t>：</a:t>
              </a:r>
              <a:r>
                <a:rPr lang="en-US" altLang="zh-CN" b="1"/>
                <a:t>50</a:t>
              </a:r>
            </a:p>
          </p:txBody>
        </p:sp>
        <p:sp>
          <p:nvSpPr>
            <p:cNvPr id="26646" name="Text Box 12"/>
            <p:cNvSpPr txBox="1">
              <a:spLocks noChangeArrowheads="1"/>
            </p:cNvSpPr>
            <p:nvPr/>
          </p:nvSpPr>
          <p:spPr bwMode="auto">
            <a:xfrm>
              <a:off x="3588" y="570"/>
              <a:ext cx="132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甲：</a:t>
              </a:r>
              <a:r>
                <a:rPr lang="en-US" altLang="zh-CN" b="1"/>
                <a:t>30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50</a:t>
              </a:r>
            </a:p>
          </p:txBody>
        </p:sp>
        <p:sp>
          <p:nvSpPr>
            <p:cNvPr id="26647" name="Text Box 13"/>
            <p:cNvSpPr txBox="1">
              <a:spLocks noChangeArrowheads="1"/>
            </p:cNvSpPr>
            <p:nvPr/>
          </p:nvSpPr>
          <p:spPr bwMode="auto">
            <a:xfrm>
              <a:off x="3588" y="906"/>
              <a:ext cx="132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乙：</a:t>
              </a:r>
              <a:r>
                <a:rPr lang="en-US" altLang="zh-CN" b="1"/>
                <a:t>70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70</a:t>
              </a:r>
            </a:p>
          </p:txBody>
        </p:sp>
        <p:sp>
          <p:nvSpPr>
            <p:cNvPr id="26648" name="Text Box 14"/>
            <p:cNvSpPr txBox="1">
              <a:spLocks noChangeArrowheads="1"/>
            </p:cNvSpPr>
            <p:nvPr/>
          </p:nvSpPr>
          <p:spPr bwMode="auto">
            <a:xfrm>
              <a:off x="3588" y="1248"/>
              <a:ext cx="132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丙：</a:t>
              </a:r>
              <a:r>
                <a:rPr lang="en-US" altLang="zh-CN" b="1"/>
                <a:t>10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20</a:t>
              </a:r>
            </a:p>
          </p:txBody>
        </p:sp>
        <p:sp>
          <p:nvSpPr>
            <p:cNvPr id="26649" name="Text Box 15"/>
            <p:cNvSpPr txBox="1">
              <a:spLocks noChangeArrowheads="1"/>
            </p:cNvSpPr>
            <p:nvPr/>
          </p:nvSpPr>
          <p:spPr bwMode="auto">
            <a:xfrm>
              <a:off x="3588" y="1584"/>
              <a:ext cx="132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丁：</a:t>
              </a:r>
              <a:r>
                <a:rPr lang="en-US" altLang="zh-CN" b="1"/>
                <a:t>10</a:t>
              </a:r>
              <a:r>
                <a:rPr lang="zh-CN" altLang="en-US" b="1"/>
                <a:t>；</a:t>
              </a:r>
              <a:r>
                <a:rPr lang="en-US" altLang="zh-CN" b="1">
                  <a:solidFill>
                    <a:srgbClr val="FF3300"/>
                  </a:solidFill>
                </a:rPr>
                <a:t>40</a:t>
              </a:r>
            </a:p>
          </p:txBody>
        </p:sp>
        <p:sp>
          <p:nvSpPr>
            <p:cNvPr id="26650" name="Line 16"/>
            <p:cNvSpPr>
              <a:spLocks noChangeShapeType="1"/>
            </p:cNvSpPr>
            <p:nvPr/>
          </p:nvSpPr>
          <p:spPr bwMode="auto">
            <a:xfrm>
              <a:off x="2035" y="711"/>
              <a:ext cx="15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17"/>
            <p:cNvSpPr>
              <a:spLocks noChangeShapeType="1"/>
            </p:cNvSpPr>
            <p:nvPr/>
          </p:nvSpPr>
          <p:spPr bwMode="auto">
            <a:xfrm>
              <a:off x="2035" y="711"/>
              <a:ext cx="1517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18"/>
            <p:cNvSpPr>
              <a:spLocks noChangeShapeType="1"/>
            </p:cNvSpPr>
            <p:nvPr/>
          </p:nvSpPr>
          <p:spPr bwMode="auto">
            <a:xfrm>
              <a:off x="2016" y="768"/>
              <a:ext cx="15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19"/>
            <p:cNvSpPr>
              <a:spLocks noChangeShapeType="1"/>
            </p:cNvSpPr>
            <p:nvPr/>
          </p:nvSpPr>
          <p:spPr bwMode="auto">
            <a:xfrm>
              <a:off x="2035" y="788"/>
              <a:ext cx="1565" cy="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20"/>
            <p:cNvSpPr>
              <a:spLocks noChangeShapeType="1"/>
            </p:cNvSpPr>
            <p:nvPr/>
          </p:nvSpPr>
          <p:spPr bwMode="auto">
            <a:xfrm flipV="1">
              <a:off x="2035" y="1056"/>
              <a:ext cx="151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1"/>
            <p:cNvSpPr>
              <a:spLocks noChangeShapeType="1"/>
            </p:cNvSpPr>
            <p:nvPr/>
          </p:nvSpPr>
          <p:spPr bwMode="auto">
            <a:xfrm flipV="1">
              <a:off x="2035" y="750"/>
              <a:ext cx="1505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22"/>
            <p:cNvSpPr>
              <a:spLocks noChangeShapeType="1"/>
            </p:cNvSpPr>
            <p:nvPr/>
          </p:nvSpPr>
          <p:spPr bwMode="auto">
            <a:xfrm>
              <a:off x="2016" y="1200"/>
              <a:ext cx="15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>
              <a:off x="2016" y="1344"/>
              <a:ext cx="15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24"/>
            <p:cNvSpPr>
              <a:spLocks noChangeShapeType="1"/>
            </p:cNvSpPr>
            <p:nvPr/>
          </p:nvSpPr>
          <p:spPr bwMode="auto">
            <a:xfrm flipV="1">
              <a:off x="2082" y="1488"/>
              <a:ext cx="1518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25"/>
            <p:cNvSpPr>
              <a:spLocks noChangeShapeType="1"/>
            </p:cNvSpPr>
            <p:nvPr/>
          </p:nvSpPr>
          <p:spPr bwMode="auto">
            <a:xfrm flipV="1">
              <a:off x="2035" y="827"/>
              <a:ext cx="1505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26"/>
            <p:cNvSpPr>
              <a:spLocks noChangeShapeType="1"/>
            </p:cNvSpPr>
            <p:nvPr/>
          </p:nvSpPr>
          <p:spPr bwMode="auto">
            <a:xfrm flipV="1">
              <a:off x="2035" y="1152"/>
              <a:ext cx="1469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038600" y="2819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&lt; </a:t>
            </a:r>
            <a:r>
              <a:rPr lang="zh-CN" altLang="en-US" sz="2800" b="1"/>
              <a:t>总需求量：</a:t>
            </a:r>
            <a:r>
              <a:rPr lang="en-US" altLang="zh-CN" sz="2800" b="1"/>
              <a:t>120+</a:t>
            </a:r>
            <a:r>
              <a:rPr lang="en-US" altLang="zh-CN" sz="2800" b="1">
                <a:solidFill>
                  <a:srgbClr val="FF3300"/>
                </a:solidFill>
              </a:rPr>
              <a:t>180</a:t>
            </a:r>
            <a:r>
              <a:rPr lang="en-US" altLang="zh-CN" sz="2800" b="1"/>
              <a:t>=300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886200" y="3505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总收入</a:t>
            </a:r>
            <a:r>
              <a:rPr lang="en-US" altLang="zh-CN" sz="2800" b="1"/>
              <a:t>900</a:t>
            </a:r>
            <a:r>
              <a:rPr lang="en-US" altLang="zh-CN" sz="2800" b="1">
                <a:sym typeface="Symbol" panose="05050102010706020507" pitchFamily="18" charset="2"/>
              </a:rPr>
              <a:t>160</a:t>
            </a:r>
            <a:r>
              <a:rPr lang="en-US" altLang="zh-CN" sz="2800" b="1"/>
              <a:t>=144000(</a:t>
            </a:r>
            <a:r>
              <a:rPr lang="zh-CN" altLang="en-US" sz="2800" b="1"/>
              <a:t>元</a:t>
            </a:r>
            <a:r>
              <a:rPr lang="en-US" altLang="zh-CN" sz="2800" b="1"/>
              <a:t>) 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533400" y="3519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收入：</a:t>
            </a:r>
            <a:r>
              <a:rPr lang="en-US" altLang="zh-CN" sz="2800" b="1"/>
              <a:t>900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/>
              <a:t>/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t </a:t>
            </a:r>
            <a:endParaRPr lang="zh-CN" altLang="en-US" sz="2800" b="1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228600" y="4814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其他费用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en-US" altLang="zh-CN" sz="2800" b="1"/>
              <a:t>450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/>
              <a:t>/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t </a:t>
            </a:r>
            <a:endParaRPr lang="zh-CN" altLang="en-US" sz="2800" b="1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457200" y="4205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支出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1676400" y="4205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引水管理费</a:t>
            </a:r>
            <a:endParaRPr lang="zh-CN" altLang="en-US" sz="2800" b="1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886200" y="4814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其他</a:t>
            </a:r>
            <a:r>
              <a:rPr lang="zh-CN" altLang="en-US" sz="2800" b="1"/>
              <a:t>支出</a:t>
            </a:r>
            <a:r>
              <a:rPr lang="en-US" altLang="zh-CN" sz="2800"/>
              <a:t>450</a:t>
            </a:r>
            <a:r>
              <a:rPr lang="en-US" altLang="zh-CN" sz="2800">
                <a:sym typeface="Symbol" panose="05050102010706020507" pitchFamily="18" charset="2"/>
              </a:rPr>
              <a:t>160</a:t>
            </a:r>
            <a:r>
              <a:rPr lang="en-US" altLang="zh-CN" sz="2800"/>
              <a:t>=72000(</a:t>
            </a:r>
            <a:r>
              <a:rPr lang="zh-CN" altLang="en-US" sz="2800"/>
              <a:t>元</a:t>
            </a:r>
            <a:r>
              <a:rPr lang="en-US" altLang="zh-CN" sz="2800"/>
              <a:t>) 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876800" y="5638800"/>
            <a:ext cx="3714750" cy="519113"/>
            <a:chOff x="3072" y="3552"/>
            <a:chExt cx="2340" cy="327"/>
          </a:xfrm>
        </p:grpSpPr>
        <p:sp>
          <p:nvSpPr>
            <p:cNvPr id="26638" name="Text Box 35"/>
            <p:cNvSpPr txBox="1">
              <a:spLocks noChangeArrowheads="1"/>
            </p:cNvSpPr>
            <p:nvPr/>
          </p:nvSpPr>
          <p:spPr bwMode="auto">
            <a:xfrm>
              <a:off x="3456" y="3552"/>
              <a:ext cx="1956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使引水管理费最小</a:t>
              </a:r>
              <a:endParaRPr lang="zh-CN" altLang="en-US" sz="2800" b="1"/>
            </a:p>
          </p:txBody>
        </p:sp>
        <p:sp>
          <p:nvSpPr>
            <p:cNvPr id="26639" name="AutoShape 36"/>
            <p:cNvSpPr>
              <a:spLocks noChangeArrowheads="1"/>
            </p:cNvSpPr>
            <p:nvPr/>
          </p:nvSpPr>
          <p:spPr bwMode="auto">
            <a:xfrm>
              <a:off x="3072" y="3552"/>
              <a:ext cx="196" cy="30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1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nimBg="1" autoUpdateAnimBg="0"/>
      <p:bldP spid="23579" grpId="0" autoUpdateAnimBg="0"/>
      <p:bldP spid="23580" grpId="0" autoUpdateAnimBg="0"/>
      <p:bldP spid="23581" grpId="0" autoUpdateAnimBg="0"/>
      <p:bldP spid="23582" grpId="0" autoUpdateAnimBg="0"/>
      <p:bldP spid="23583" grpId="0" autoUpdateAnimBg="0"/>
      <p:bldP spid="23584" grpId="0" autoUpdateAnimBg="0"/>
      <p:bldP spid="235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71600" y="3048000"/>
            <a:ext cx="914400" cy="946150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供应限制</a:t>
            </a:r>
            <a:endParaRPr lang="zh-CN" altLang="en-US" sz="280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3962400"/>
            <a:ext cx="9144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95400" y="5029200"/>
            <a:ext cx="914400" cy="946150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需求限制</a:t>
            </a:r>
            <a:r>
              <a:rPr lang="zh-CN" altLang="en-US" sz="2800" b="1"/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162800" y="3810000"/>
            <a:ext cx="914400" cy="18002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线性规划模型</a:t>
            </a:r>
            <a:r>
              <a:rPr lang="en-US" altLang="zh-CN" sz="2800" b="1"/>
              <a:t>(LP)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90800" y="2895600"/>
            <a:ext cx="4191000" cy="1597025"/>
            <a:chOff x="1632" y="1824"/>
            <a:chExt cx="2880" cy="1006"/>
          </a:xfrm>
        </p:grpSpPr>
        <p:graphicFrame>
          <p:nvGraphicFramePr>
            <p:cNvPr id="27666" name="Object 7"/>
            <p:cNvGraphicFramePr>
              <a:graphicFrameLocks noChangeAspect="1"/>
            </p:cNvGraphicFramePr>
            <p:nvPr/>
          </p:nvGraphicFramePr>
          <p:xfrm>
            <a:off x="1632" y="1824"/>
            <a:ext cx="28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3" imgW="1524000" imgH="228600" progId="Equation.3">
                    <p:embed/>
                  </p:oleObj>
                </mc:Choice>
                <mc:Fallback>
                  <p:oleObj r:id="rId3" imgW="1524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28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8"/>
            <p:cNvGraphicFramePr>
              <a:graphicFrameLocks noChangeAspect="1"/>
            </p:cNvGraphicFramePr>
            <p:nvPr/>
          </p:nvGraphicFramePr>
          <p:xfrm>
            <a:off x="1632" y="2112"/>
            <a:ext cx="2880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5" imgW="1473200" imgH="457200" progId="Equation.3">
                    <p:embed/>
                  </p:oleObj>
                </mc:Choice>
                <mc:Fallback>
                  <p:oleObj name="Equation" r:id="rId5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12"/>
                          <a:ext cx="2880" cy="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90800" y="4648200"/>
            <a:ext cx="4114800" cy="1841500"/>
            <a:chOff x="1632" y="2928"/>
            <a:chExt cx="2592" cy="1160"/>
          </a:xfrm>
        </p:grpSpPr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1632" y="2928"/>
            <a:ext cx="259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r:id="rId7" imgW="1498600" imgH="228600" progId="Equation.3">
                    <p:embed/>
                  </p:oleObj>
                </mc:Choice>
                <mc:Fallback>
                  <p:oleObj r:id="rId7" imgW="149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28"/>
                          <a:ext cx="259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1"/>
            <p:cNvGraphicFramePr>
              <a:graphicFrameLocks noChangeAspect="1"/>
            </p:cNvGraphicFramePr>
            <p:nvPr/>
          </p:nvGraphicFramePr>
          <p:xfrm>
            <a:off x="1632" y="3211"/>
            <a:ext cx="259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r:id="rId9" imgW="1587500" imgH="228600" progId="Equation.3">
                    <p:embed/>
                  </p:oleObj>
                </mc:Choice>
                <mc:Fallback>
                  <p:oleObj r:id="rId9" imgW="1587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11"/>
                          <a:ext cx="259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2"/>
            <p:cNvGraphicFramePr>
              <a:graphicFrameLocks noChangeAspect="1"/>
            </p:cNvGraphicFramePr>
            <p:nvPr/>
          </p:nvGraphicFramePr>
          <p:xfrm>
            <a:off x="1632" y="3493"/>
            <a:ext cx="25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r:id="rId11" imgW="1498600" imgH="228600" progId="Equation.3">
                    <p:embed/>
                  </p:oleObj>
                </mc:Choice>
                <mc:Fallback>
                  <p:oleObj r:id="rId11" imgW="149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493"/>
                          <a:ext cx="259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13"/>
            <p:cNvGraphicFramePr>
              <a:graphicFrameLocks noChangeAspect="1"/>
            </p:cNvGraphicFramePr>
            <p:nvPr/>
          </p:nvGraphicFramePr>
          <p:xfrm>
            <a:off x="1632" y="3792"/>
            <a:ext cx="25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r:id="rId13" imgW="1167893" imgH="215806" progId="Equation.3">
                    <p:embed/>
                  </p:oleObj>
                </mc:Choice>
                <mc:Fallback>
                  <p:oleObj r:id="rId13" imgW="116789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792"/>
                          <a:ext cx="25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52400" y="1905000"/>
            <a:ext cx="914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219200" y="1882775"/>
          <a:ext cx="7848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5" imgW="3733800" imgH="457200" progId="Equation.3">
                  <p:embed/>
                </p:oleObj>
              </mc:Choice>
              <mc:Fallback>
                <p:oleObj name="公式" r:id="rId15" imgW="373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82775"/>
                        <a:ext cx="7848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133600" y="1233488"/>
            <a:ext cx="6313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水库</a:t>
            </a:r>
            <a:r>
              <a:rPr lang="en-US" altLang="zh-CN" sz="2800" b="1" i="1"/>
              <a:t>i  </a:t>
            </a:r>
            <a:r>
              <a:rPr lang="zh-CN" altLang="en-US" sz="2800" b="1">
                <a:latin typeface="宋体" panose="02010600030101010101" pitchFamily="2" charset="-122"/>
              </a:rPr>
              <a:t>向</a:t>
            </a:r>
            <a:r>
              <a:rPr lang="en-US" altLang="zh-CN" sz="2800" b="1" i="1"/>
              <a:t>j </a:t>
            </a:r>
            <a:r>
              <a:rPr lang="zh-CN" altLang="en-US" sz="2800" b="1">
                <a:latin typeface="宋体" panose="02010600030101010101" pitchFamily="2" charset="-122"/>
              </a:rPr>
              <a:t>区的日供水量为 </a:t>
            </a:r>
            <a:r>
              <a:rPr lang="en-US" altLang="zh-CN" sz="2800" b="1" i="1"/>
              <a:t>x</a:t>
            </a:r>
            <a:r>
              <a:rPr lang="en-US" altLang="zh-CN" sz="2800" b="1" i="1" baseline="-30000"/>
              <a:t>ij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34</a:t>
            </a:r>
            <a:r>
              <a:rPr lang="en-US" altLang="zh-CN" sz="2800" b="1"/>
              <a:t>=0</a:t>
            </a:r>
            <a:r>
              <a:rPr lang="zh-CN" altLang="en-US" sz="2800" b="1"/>
              <a:t>）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04800" y="1171575"/>
            <a:ext cx="16764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7660" name="Text Box 18"/>
          <p:cNvSpPr txBox="1">
            <a:spLocks noChangeArrowheads="1"/>
          </p:cNvSpPr>
          <p:nvPr/>
        </p:nvSpPr>
        <p:spPr bwMode="auto">
          <a:xfrm>
            <a:off x="304800" y="425450"/>
            <a:ext cx="2057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模型建立 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590800" y="5476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确定</a:t>
            </a:r>
            <a:r>
              <a:rPr lang="en-US" altLang="zh-CN" sz="2800" b="1"/>
              <a:t>3</a:t>
            </a:r>
            <a:r>
              <a:rPr lang="zh-CN" altLang="en-US" sz="2800" b="1"/>
              <a:t>个水库向</a:t>
            </a:r>
            <a:r>
              <a:rPr lang="en-US" altLang="zh-CN" sz="2800" b="1"/>
              <a:t>4</a:t>
            </a:r>
            <a:r>
              <a:rPr lang="zh-CN" altLang="en-US" sz="2800" b="1"/>
              <a:t>个小区的供水量 </a:t>
            </a:r>
          </a:p>
        </p:txBody>
      </p:sp>
    </p:spTree>
    <p:extLst>
      <p:ext uri="{BB962C8B-B14F-4D97-AF65-F5344CB8AC3E}">
        <p14:creationId xmlns:p14="http://schemas.microsoft.com/office/powerpoint/2010/main" val="12931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 autoUpdateAnimBg="0"/>
      <p:bldP spid="24579" grpId="0" animBg="1" autoUpdateAnimBg="0"/>
      <p:bldP spid="24580" grpId="0" animBg="1" autoUpdateAnimBg="0"/>
      <p:bldP spid="24581" grpId="0" animBg="1" autoUpdateAnimBg="0"/>
      <p:bldP spid="24590" grpId="0" animBg="1" autoUpdateAnimBg="0"/>
      <p:bldP spid="24592" grpId="0" autoUpdateAnimBg="0"/>
      <p:bldP spid="24593" grpId="0" animBg="1" autoUpdateAnimBg="0"/>
      <p:bldP spid="245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57017" y="487362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371528" y="685800"/>
            <a:ext cx="4448944" cy="54959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/>
              <a:t>部分结果：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Objective Value:        </a:t>
            </a:r>
            <a:r>
              <a:rPr lang="en-US" altLang="zh-CN" sz="2000" b="1" dirty="0" smtClean="0"/>
              <a:t>     </a:t>
            </a:r>
            <a:r>
              <a:rPr lang="en-US" altLang="zh-CN" sz="2000" b="1" dirty="0"/>
              <a:t>24400.00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Variable       Value         Reduced Cost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X11         0.000000         30.000000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X12       50.000000           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X13         0.000000         50.000000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X14         0.000000         20.000000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X21         0.000000         10.000000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3300"/>
                </a:solidFill>
              </a:rPr>
              <a:t>    X22  </a:t>
            </a: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FF3300"/>
                </a:solidFill>
              </a:rPr>
              <a:t>50.000000</a:t>
            </a:r>
            <a:r>
              <a:rPr lang="en-US" altLang="zh-CN" sz="2000" b="1" dirty="0"/>
              <a:t>           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X23         0.000000         20.000000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3300"/>
                </a:solidFill>
              </a:rPr>
              <a:t>       X24</a:t>
            </a:r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FF3300"/>
                </a:solidFill>
              </a:rPr>
              <a:t>10.000000</a:t>
            </a:r>
            <a:r>
              <a:rPr lang="en-US" altLang="zh-CN" sz="2000" b="1" dirty="0"/>
              <a:t>          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8080"/>
                </a:solidFill>
              </a:rPr>
              <a:t>       X31</a:t>
            </a:r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008080"/>
                </a:solidFill>
              </a:rPr>
              <a:t>40.000000</a:t>
            </a:r>
            <a:r>
              <a:rPr lang="en-US" altLang="zh-CN" sz="2000" b="1" dirty="0"/>
              <a:t>         0.000000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       X32         0.000000        10.000000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008080"/>
                </a:solidFill>
              </a:rPr>
              <a:t>       X33</a:t>
            </a:r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008080"/>
                </a:solidFill>
              </a:rPr>
              <a:t>10.000000</a:t>
            </a:r>
            <a:r>
              <a:rPr lang="en-US" altLang="zh-CN" sz="2000" b="1" dirty="0"/>
              <a:t>          0.000000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6770" y="4149080"/>
            <a:ext cx="3581400" cy="214312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利润</a:t>
            </a:r>
            <a:r>
              <a:rPr lang="en-US" altLang="zh-CN" sz="2800" b="1" dirty="0"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宋体" panose="02010600030101010101" pitchFamily="2" charset="-122"/>
              </a:rPr>
              <a:t>总收入</a:t>
            </a:r>
            <a:r>
              <a:rPr lang="en-US" altLang="zh-CN" sz="2800" b="1" dirty="0"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</a:rPr>
              <a:t>其他费用</a:t>
            </a:r>
            <a:r>
              <a:rPr lang="en-US" altLang="zh-CN" sz="2800" b="1" dirty="0"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</a:rPr>
              <a:t>引水管理费</a:t>
            </a:r>
            <a:r>
              <a:rPr lang="en-US" altLang="zh-CN" sz="2800" b="1" dirty="0"/>
              <a:t>=144000-72000-24400 = 47600</a:t>
            </a:r>
            <a:r>
              <a:rPr lang="zh-CN" altLang="en-US" sz="2800" b="1" dirty="0">
                <a:latin typeface="宋体" panose="02010600030101010101" pitchFamily="2" charset="-122"/>
              </a:rPr>
              <a:t>（元）</a:t>
            </a:r>
            <a:r>
              <a:rPr lang="zh-CN" altLang="en-US" sz="2800" b="1" dirty="0"/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1568" y="1066800"/>
            <a:ext cx="3962400" cy="2133600"/>
            <a:chOff x="48" y="672"/>
            <a:chExt cx="2496" cy="1344"/>
          </a:xfrm>
        </p:grpSpPr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96" y="672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96" y="720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A(50)</a:t>
              </a:r>
            </a:p>
          </p:txBody>
        </p:sp>
        <p:sp>
          <p:nvSpPr>
            <p:cNvPr id="28681" name="Oval 8"/>
            <p:cNvSpPr>
              <a:spLocks noChangeArrowheads="1"/>
            </p:cNvSpPr>
            <p:nvPr/>
          </p:nvSpPr>
          <p:spPr bwMode="auto">
            <a:xfrm>
              <a:off x="48" y="1104"/>
              <a:ext cx="672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92" y="1180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B(</a:t>
              </a:r>
              <a:r>
                <a:rPr lang="en-US" altLang="zh-CN" b="1">
                  <a:solidFill>
                    <a:srgbClr val="FF3300"/>
                  </a:solidFill>
                </a:rPr>
                <a:t>60</a:t>
              </a:r>
              <a:r>
                <a:rPr lang="en-US" altLang="zh-CN" b="1"/>
                <a:t>)</a:t>
              </a:r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48" y="1567"/>
              <a:ext cx="672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48" y="1632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C(</a:t>
              </a:r>
              <a:r>
                <a:rPr lang="en-US" altLang="zh-CN" b="1">
                  <a:solidFill>
                    <a:srgbClr val="008080"/>
                  </a:solidFill>
                </a:rPr>
                <a:t>50</a:t>
              </a:r>
              <a:r>
                <a:rPr lang="en-US" altLang="zh-CN" b="1"/>
                <a:t>)</a:t>
              </a:r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1632" y="72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甲</a:t>
              </a:r>
              <a:r>
                <a:rPr lang="en-US" altLang="zh-CN" b="1"/>
                <a:t>(30;</a:t>
              </a:r>
              <a:r>
                <a:rPr lang="en-US" altLang="zh-CN" b="1">
                  <a:solidFill>
                    <a:srgbClr val="FF3300"/>
                  </a:solidFill>
                </a:rPr>
                <a:t>50)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1610" y="104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乙</a:t>
              </a:r>
              <a:r>
                <a:rPr lang="en-US" altLang="zh-CN" b="1"/>
                <a:t>(70;</a:t>
              </a:r>
              <a:r>
                <a:rPr lang="en-US" altLang="zh-CN" b="1">
                  <a:solidFill>
                    <a:srgbClr val="FF3300"/>
                  </a:solidFill>
                </a:rPr>
                <a:t>70)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1610" y="138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丙</a:t>
              </a:r>
              <a:r>
                <a:rPr lang="en-US" altLang="zh-CN" b="1"/>
                <a:t>(10;</a:t>
              </a:r>
              <a:r>
                <a:rPr lang="en-US" altLang="zh-CN" b="1">
                  <a:solidFill>
                    <a:srgbClr val="FF3300"/>
                  </a:solidFill>
                </a:rPr>
                <a:t>20)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1610" y="172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丁</a:t>
              </a:r>
              <a:r>
                <a:rPr lang="en-US" altLang="zh-CN" b="1"/>
                <a:t>(10;</a:t>
              </a:r>
              <a:r>
                <a:rPr lang="en-US" altLang="zh-CN" b="1">
                  <a:solidFill>
                    <a:srgbClr val="FF3300"/>
                  </a:solidFill>
                </a:rPr>
                <a:t>40)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768" y="1248"/>
              <a:ext cx="8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720" y="91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768" y="1344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 flipV="1">
              <a:off x="720" y="1536"/>
              <a:ext cx="91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 flipV="1">
              <a:off x="720" y="912"/>
              <a:ext cx="864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864" y="10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50</a:t>
              </a:r>
            </a:p>
          </p:txBody>
        </p:sp>
        <p:sp>
          <p:nvSpPr>
            <p:cNvPr id="28695" name="Text Box 22"/>
            <p:cNvSpPr txBox="1">
              <a:spLocks noChangeArrowheads="1"/>
            </p:cNvSpPr>
            <p:nvPr/>
          </p:nvSpPr>
          <p:spPr bwMode="auto">
            <a:xfrm>
              <a:off x="864" y="7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50</a:t>
              </a:r>
            </a:p>
          </p:txBody>
        </p:sp>
        <p:sp>
          <p:nvSpPr>
            <p:cNvPr id="28696" name="Text Box 23"/>
            <p:cNvSpPr txBox="1">
              <a:spLocks noChangeArrowheads="1"/>
            </p:cNvSpPr>
            <p:nvPr/>
          </p:nvSpPr>
          <p:spPr bwMode="auto">
            <a:xfrm>
              <a:off x="1200" y="8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80"/>
                  </a:solidFill>
                </a:rPr>
                <a:t>40</a:t>
              </a:r>
            </a:p>
          </p:txBody>
        </p:sp>
        <p:sp>
          <p:nvSpPr>
            <p:cNvPr id="28697" name="Text Box 24"/>
            <p:cNvSpPr txBox="1">
              <a:spLocks noChangeArrowheads="1"/>
            </p:cNvSpPr>
            <p:nvPr/>
          </p:nvSpPr>
          <p:spPr bwMode="auto">
            <a:xfrm>
              <a:off x="1248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80"/>
                  </a:solidFill>
                </a:rPr>
                <a:t>10</a:t>
              </a:r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1200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473968" y="3356992"/>
            <a:ext cx="3810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引水管理费 </a:t>
            </a:r>
            <a:r>
              <a:rPr lang="en-US" altLang="zh-CN" sz="2800" b="1"/>
              <a:t>24400(</a:t>
            </a:r>
            <a:r>
              <a:rPr lang="zh-CN" altLang="en-US" sz="2800" b="1">
                <a:latin typeface="宋体" panose="02010600030101010101" pitchFamily="2" charset="-122"/>
              </a:rPr>
              <a:t>元</a:t>
            </a:r>
            <a:r>
              <a:rPr lang="en-US" altLang="zh-CN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80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 autoUpdateAnimBg="0"/>
      <p:bldP spid="25604" grpId="0" animBg="1" autoUpdateAnimBg="0"/>
      <p:bldP spid="256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4114800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004888"/>
            <a:ext cx="50292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总供水量</a:t>
            </a:r>
            <a:r>
              <a:rPr lang="en-US" altLang="zh-CN" sz="2800" b="1" dirty="0"/>
              <a:t>(320) &gt; </a:t>
            </a:r>
            <a:r>
              <a:rPr lang="zh-CN" altLang="en-US" sz="2800" b="1" dirty="0"/>
              <a:t>总需求量</a:t>
            </a:r>
            <a:r>
              <a:rPr lang="en-US" altLang="zh-CN" sz="2800" b="1" dirty="0"/>
              <a:t>(300)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667000" y="477359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每个水库最大供水量都提高一倍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14400" y="15382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利润  </a:t>
            </a:r>
            <a:r>
              <a:rPr lang="en-US" altLang="zh-CN" sz="2800" b="1"/>
              <a:t>= </a:t>
            </a:r>
            <a:r>
              <a:rPr lang="zh-CN" altLang="en-US" sz="2800" b="1"/>
              <a:t>收入</a:t>
            </a:r>
            <a:r>
              <a:rPr lang="en-US" altLang="zh-CN" sz="2800" b="1"/>
              <a:t>(900) –</a:t>
            </a:r>
            <a:r>
              <a:rPr lang="zh-CN" altLang="en-US" sz="2800" b="1">
                <a:latin typeface="宋体" panose="02010600030101010101" pitchFamily="2" charset="-122"/>
              </a:rPr>
              <a:t>其他费用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450)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en-US" altLang="zh-CN" sz="2800" b="1"/>
              <a:t>–</a:t>
            </a:r>
            <a:r>
              <a:rPr lang="zh-CN" altLang="en-US" sz="2800" b="1">
                <a:latin typeface="宋体" panose="02010600030101010101" pitchFamily="2" charset="-122"/>
              </a:rPr>
              <a:t>引水管理费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2057400"/>
            <a:ext cx="8382000" cy="1828800"/>
            <a:chOff x="-3" y="-3"/>
            <a:chExt cx="2956" cy="2002"/>
          </a:xfrm>
        </p:grpSpPr>
        <p:grpSp>
          <p:nvGrpSpPr>
            <p:cNvPr id="29713" name="Group 7"/>
            <p:cNvGrpSpPr>
              <a:grpSpLocks/>
            </p:cNvGrpSpPr>
            <p:nvPr/>
          </p:nvGrpSpPr>
          <p:grpSpPr bwMode="auto">
            <a:xfrm>
              <a:off x="0" y="0"/>
              <a:ext cx="2950" cy="1996"/>
              <a:chOff x="0" y="0"/>
              <a:chExt cx="2950" cy="1996"/>
            </a:xfrm>
          </p:grpSpPr>
          <p:grpSp>
            <p:nvGrpSpPr>
              <p:cNvPr id="29715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894" cy="499"/>
                <a:chOff x="0" y="0"/>
                <a:chExt cx="894" cy="499"/>
              </a:xfrm>
            </p:grpSpPr>
            <p:sp>
              <p:nvSpPr>
                <p:cNvPr id="2977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0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利润</a:t>
                  </a:r>
                  <a:r>
                    <a:rPr lang="en-US" altLang="zh-CN" b="1"/>
                    <a:t>(</a:t>
                  </a:r>
                  <a:r>
                    <a:rPr lang="zh-CN" altLang="en-US" b="1"/>
                    <a:t>元</a:t>
                  </a:r>
                  <a:r>
                    <a:rPr lang="en-US" altLang="zh-CN" b="1"/>
                    <a:t>/ 10</a:t>
                  </a:r>
                  <a:r>
                    <a:rPr lang="en-US" altLang="zh-CN" b="1" baseline="30000"/>
                    <a:t>3</a:t>
                  </a:r>
                  <a:r>
                    <a:rPr lang="en-US" altLang="zh-CN" b="1"/>
                    <a:t>t )</a:t>
                  </a:r>
                </a:p>
              </p:txBody>
            </p:sp>
            <p:sp>
              <p:nvSpPr>
                <p:cNvPr id="2977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9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16" name="Group 11"/>
              <p:cNvGrpSpPr>
                <a:grpSpLocks/>
              </p:cNvGrpSpPr>
              <p:nvPr/>
            </p:nvGrpSpPr>
            <p:grpSpPr bwMode="auto">
              <a:xfrm>
                <a:off x="894" y="0"/>
                <a:ext cx="514" cy="499"/>
                <a:chOff x="894" y="0"/>
                <a:chExt cx="514" cy="499"/>
              </a:xfrm>
            </p:grpSpPr>
            <p:sp>
              <p:nvSpPr>
                <p:cNvPr id="297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37" y="0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甲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72" name="Rectangle 13"/>
                <p:cNvSpPr>
                  <a:spLocks noChangeArrowheads="1"/>
                </p:cNvSpPr>
                <p:nvPr/>
              </p:nvSpPr>
              <p:spPr bwMode="auto">
                <a:xfrm>
                  <a:off x="894" y="0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17" name="Group 14"/>
              <p:cNvGrpSpPr>
                <a:grpSpLocks/>
              </p:cNvGrpSpPr>
              <p:nvPr/>
            </p:nvGrpSpPr>
            <p:grpSpPr bwMode="auto">
              <a:xfrm>
                <a:off x="1408" y="0"/>
                <a:ext cx="514" cy="499"/>
                <a:chOff x="1408" y="0"/>
                <a:chExt cx="514" cy="499"/>
              </a:xfrm>
            </p:grpSpPr>
            <p:sp>
              <p:nvSpPr>
                <p:cNvPr id="29769" name="Rectangle 15"/>
                <p:cNvSpPr>
                  <a:spLocks noChangeArrowheads="1"/>
                </p:cNvSpPr>
                <p:nvPr/>
              </p:nvSpPr>
              <p:spPr bwMode="auto">
                <a:xfrm>
                  <a:off x="1451" y="0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乙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70" name="Rectangle 16"/>
                <p:cNvSpPr>
                  <a:spLocks noChangeArrowheads="1"/>
                </p:cNvSpPr>
                <p:nvPr/>
              </p:nvSpPr>
              <p:spPr bwMode="auto">
                <a:xfrm>
                  <a:off x="1408" y="0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18" name="Group 17"/>
              <p:cNvGrpSpPr>
                <a:grpSpLocks/>
              </p:cNvGrpSpPr>
              <p:nvPr/>
            </p:nvGrpSpPr>
            <p:grpSpPr bwMode="auto">
              <a:xfrm>
                <a:off x="1922" y="0"/>
                <a:ext cx="514" cy="499"/>
                <a:chOff x="1922" y="0"/>
                <a:chExt cx="514" cy="499"/>
              </a:xfrm>
            </p:grpSpPr>
            <p:sp>
              <p:nvSpPr>
                <p:cNvPr id="29767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5" y="0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丙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68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2" y="0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19" name="Group 20"/>
              <p:cNvGrpSpPr>
                <a:grpSpLocks/>
              </p:cNvGrpSpPr>
              <p:nvPr/>
            </p:nvGrpSpPr>
            <p:grpSpPr bwMode="auto">
              <a:xfrm>
                <a:off x="2436" y="0"/>
                <a:ext cx="514" cy="499"/>
                <a:chOff x="2436" y="0"/>
                <a:chExt cx="514" cy="499"/>
              </a:xfrm>
            </p:grpSpPr>
            <p:sp>
              <p:nvSpPr>
                <p:cNvPr id="297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79" y="0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丁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436" y="0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0" name="Group 23"/>
              <p:cNvGrpSpPr>
                <a:grpSpLocks/>
              </p:cNvGrpSpPr>
              <p:nvPr/>
            </p:nvGrpSpPr>
            <p:grpSpPr bwMode="auto">
              <a:xfrm>
                <a:off x="0" y="499"/>
                <a:ext cx="894" cy="499"/>
                <a:chOff x="0" y="499"/>
                <a:chExt cx="894" cy="499"/>
              </a:xfrm>
            </p:grpSpPr>
            <p:sp>
              <p:nvSpPr>
                <p:cNvPr id="29763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80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A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6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89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1" name="Group 26"/>
              <p:cNvGrpSpPr>
                <a:grpSpLocks/>
              </p:cNvGrpSpPr>
              <p:nvPr/>
            </p:nvGrpSpPr>
            <p:grpSpPr bwMode="auto">
              <a:xfrm>
                <a:off x="894" y="499"/>
                <a:ext cx="514" cy="499"/>
                <a:chOff x="894" y="499"/>
                <a:chExt cx="514" cy="499"/>
              </a:xfrm>
            </p:grpSpPr>
            <p:sp>
              <p:nvSpPr>
                <p:cNvPr id="29761" name="Rectangle 27"/>
                <p:cNvSpPr>
                  <a:spLocks noChangeArrowheads="1"/>
                </p:cNvSpPr>
                <p:nvPr/>
              </p:nvSpPr>
              <p:spPr bwMode="auto">
                <a:xfrm>
                  <a:off x="937" y="499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290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62" name="Rectangle 28"/>
                <p:cNvSpPr>
                  <a:spLocks noChangeArrowheads="1"/>
                </p:cNvSpPr>
                <p:nvPr/>
              </p:nvSpPr>
              <p:spPr bwMode="auto">
                <a:xfrm>
                  <a:off x="894" y="499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2" name="Group 29"/>
              <p:cNvGrpSpPr>
                <a:grpSpLocks/>
              </p:cNvGrpSpPr>
              <p:nvPr/>
            </p:nvGrpSpPr>
            <p:grpSpPr bwMode="auto">
              <a:xfrm>
                <a:off x="1408" y="499"/>
                <a:ext cx="514" cy="499"/>
                <a:chOff x="1408" y="499"/>
                <a:chExt cx="514" cy="499"/>
              </a:xfrm>
            </p:grpSpPr>
            <p:sp>
              <p:nvSpPr>
                <p:cNvPr id="29759" name="Rectangle 30"/>
                <p:cNvSpPr>
                  <a:spLocks noChangeArrowheads="1"/>
                </p:cNvSpPr>
                <p:nvPr/>
              </p:nvSpPr>
              <p:spPr bwMode="auto">
                <a:xfrm>
                  <a:off x="1451" y="499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320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60" name="Rectangle 31"/>
                <p:cNvSpPr>
                  <a:spLocks noChangeArrowheads="1"/>
                </p:cNvSpPr>
                <p:nvPr/>
              </p:nvSpPr>
              <p:spPr bwMode="auto">
                <a:xfrm>
                  <a:off x="1408" y="499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3" name="Group 32"/>
              <p:cNvGrpSpPr>
                <a:grpSpLocks/>
              </p:cNvGrpSpPr>
              <p:nvPr/>
            </p:nvGrpSpPr>
            <p:grpSpPr bwMode="auto">
              <a:xfrm>
                <a:off x="1922" y="499"/>
                <a:ext cx="514" cy="499"/>
                <a:chOff x="1922" y="499"/>
                <a:chExt cx="514" cy="499"/>
              </a:xfrm>
            </p:grpSpPr>
            <p:sp>
              <p:nvSpPr>
                <p:cNvPr id="297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965" y="499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230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58" name="Rectangle 34"/>
                <p:cNvSpPr>
                  <a:spLocks noChangeArrowheads="1"/>
                </p:cNvSpPr>
                <p:nvPr/>
              </p:nvSpPr>
              <p:spPr bwMode="auto">
                <a:xfrm>
                  <a:off x="1922" y="499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4" name="Group 35"/>
              <p:cNvGrpSpPr>
                <a:grpSpLocks/>
              </p:cNvGrpSpPr>
              <p:nvPr/>
            </p:nvGrpSpPr>
            <p:grpSpPr bwMode="auto">
              <a:xfrm>
                <a:off x="2436" y="499"/>
                <a:ext cx="514" cy="499"/>
                <a:chOff x="2436" y="499"/>
                <a:chExt cx="514" cy="499"/>
              </a:xfrm>
            </p:grpSpPr>
            <p:sp>
              <p:nvSpPr>
                <p:cNvPr id="29755" name="Rectangle 36"/>
                <p:cNvSpPr>
                  <a:spLocks noChangeArrowheads="1"/>
                </p:cNvSpPr>
                <p:nvPr/>
              </p:nvSpPr>
              <p:spPr bwMode="auto">
                <a:xfrm>
                  <a:off x="2479" y="499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280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56" name="Rectangle 37"/>
                <p:cNvSpPr>
                  <a:spLocks noChangeArrowheads="1"/>
                </p:cNvSpPr>
                <p:nvPr/>
              </p:nvSpPr>
              <p:spPr bwMode="auto">
                <a:xfrm>
                  <a:off x="2436" y="499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5" name="Group 38"/>
              <p:cNvGrpSpPr>
                <a:grpSpLocks/>
              </p:cNvGrpSpPr>
              <p:nvPr/>
            </p:nvGrpSpPr>
            <p:grpSpPr bwMode="auto">
              <a:xfrm>
                <a:off x="0" y="998"/>
                <a:ext cx="894" cy="499"/>
                <a:chOff x="0" y="998"/>
                <a:chExt cx="894" cy="499"/>
              </a:xfrm>
            </p:grpSpPr>
            <p:sp>
              <p:nvSpPr>
                <p:cNvPr id="297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80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B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5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89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6" name="Group 41"/>
              <p:cNvGrpSpPr>
                <a:grpSpLocks/>
              </p:cNvGrpSpPr>
              <p:nvPr/>
            </p:nvGrpSpPr>
            <p:grpSpPr bwMode="auto">
              <a:xfrm>
                <a:off x="894" y="998"/>
                <a:ext cx="514" cy="499"/>
                <a:chOff x="894" y="998"/>
                <a:chExt cx="514" cy="499"/>
              </a:xfrm>
            </p:grpSpPr>
            <p:sp>
              <p:nvSpPr>
                <p:cNvPr id="29751" name="Rectangle 42"/>
                <p:cNvSpPr>
                  <a:spLocks noChangeArrowheads="1"/>
                </p:cNvSpPr>
                <p:nvPr/>
              </p:nvSpPr>
              <p:spPr bwMode="auto">
                <a:xfrm>
                  <a:off x="937" y="998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310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52" name="Rectangle 43"/>
                <p:cNvSpPr>
                  <a:spLocks noChangeArrowheads="1"/>
                </p:cNvSpPr>
                <p:nvPr/>
              </p:nvSpPr>
              <p:spPr bwMode="auto">
                <a:xfrm>
                  <a:off x="894" y="998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7" name="Group 44"/>
              <p:cNvGrpSpPr>
                <a:grpSpLocks/>
              </p:cNvGrpSpPr>
              <p:nvPr/>
            </p:nvGrpSpPr>
            <p:grpSpPr bwMode="auto">
              <a:xfrm>
                <a:off x="1408" y="998"/>
                <a:ext cx="514" cy="499"/>
                <a:chOff x="1408" y="998"/>
                <a:chExt cx="514" cy="499"/>
              </a:xfrm>
            </p:grpSpPr>
            <p:sp>
              <p:nvSpPr>
                <p:cNvPr id="297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451" y="998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320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50" name="Rectangle 46"/>
                <p:cNvSpPr>
                  <a:spLocks noChangeArrowheads="1"/>
                </p:cNvSpPr>
                <p:nvPr/>
              </p:nvSpPr>
              <p:spPr bwMode="auto">
                <a:xfrm>
                  <a:off x="1408" y="998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8" name="Group 47"/>
              <p:cNvGrpSpPr>
                <a:grpSpLocks/>
              </p:cNvGrpSpPr>
              <p:nvPr/>
            </p:nvGrpSpPr>
            <p:grpSpPr bwMode="auto">
              <a:xfrm>
                <a:off x="1922" y="998"/>
                <a:ext cx="514" cy="499"/>
                <a:chOff x="1922" y="998"/>
                <a:chExt cx="514" cy="499"/>
              </a:xfrm>
            </p:grpSpPr>
            <p:sp>
              <p:nvSpPr>
                <p:cNvPr id="29747" name="Rectangle 48"/>
                <p:cNvSpPr>
                  <a:spLocks noChangeArrowheads="1"/>
                </p:cNvSpPr>
                <p:nvPr/>
              </p:nvSpPr>
              <p:spPr bwMode="auto">
                <a:xfrm>
                  <a:off x="1965" y="998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260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48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2" y="998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29" name="Group 50"/>
              <p:cNvGrpSpPr>
                <a:grpSpLocks/>
              </p:cNvGrpSpPr>
              <p:nvPr/>
            </p:nvGrpSpPr>
            <p:grpSpPr bwMode="auto">
              <a:xfrm>
                <a:off x="2436" y="998"/>
                <a:ext cx="514" cy="499"/>
                <a:chOff x="2436" y="998"/>
                <a:chExt cx="514" cy="499"/>
              </a:xfrm>
            </p:grpSpPr>
            <p:sp>
              <p:nvSpPr>
                <p:cNvPr id="29745" name="Rectangle 51"/>
                <p:cNvSpPr>
                  <a:spLocks noChangeArrowheads="1"/>
                </p:cNvSpPr>
                <p:nvPr/>
              </p:nvSpPr>
              <p:spPr bwMode="auto">
                <a:xfrm>
                  <a:off x="2479" y="998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300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46" name="Rectangle 52"/>
                <p:cNvSpPr>
                  <a:spLocks noChangeArrowheads="1"/>
                </p:cNvSpPr>
                <p:nvPr/>
              </p:nvSpPr>
              <p:spPr bwMode="auto">
                <a:xfrm>
                  <a:off x="2436" y="998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30" name="Group 53"/>
              <p:cNvGrpSpPr>
                <a:grpSpLocks/>
              </p:cNvGrpSpPr>
              <p:nvPr/>
            </p:nvGrpSpPr>
            <p:grpSpPr bwMode="auto">
              <a:xfrm>
                <a:off x="0" y="1497"/>
                <a:ext cx="894" cy="499"/>
                <a:chOff x="0" y="1497"/>
                <a:chExt cx="894" cy="499"/>
              </a:xfrm>
            </p:grpSpPr>
            <p:sp>
              <p:nvSpPr>
                <p:cNvPr id="29743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1497"/>
                  <a:ext cx="80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C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44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497"/>
                  <a:ext cx="89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31" name="Group 56"/>
              <p:cNvGrpSpPr>
                <a:grpSpLocks/>
              </p:cNvGrpSpPr>
              <p:nvPr/>
            </p:nvGrpSpPr>
            <p:grpSpPr bwMode="auto">
              <a:xfrm>
                <a:off x="894" y="1497"/>
                <a:ext cx="514" cy="499"/>
                <a:chOff x="894" y="1497"/>
                <a:chExt cx="514" cy="499"/>
              </a:xfrm>
            </p:grpSpPr>
            <p:sp>
              <p:nvSpPr>
                <p:cNvPr id="29741" name="Rectangle 57"/>
                <p:cNvSpPr>
                  <a:spLocks noChangeArrowheads="1"/>
                </p:cNvSpPr>
                <p:nvPr/>
              </p:nvSpPr>
              <p:spPr bwMode="auto">
                <a:xfrm>
                  <a:off x="937" y="1497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260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42" name="Rectangle 58"/>
                <p:cNvSpPr>
                  <a:spLocks noChangeArrowheads="1"/>
                </p:cNvSpPr>
                <p:nvPr/>
              </p:nvSpPr>
              <p:spPr bwMode="auto">
                <a:xfrm>
                  <a:off x="894" y="1497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32" name="Group 59"/>
              <p:cNvGrpSpPr>
                <a:grpSpLocks/>
              </p:cNvGrpSpPr>
              <p:nvPr/>
            </p:nvGrpSpPr>
            <p:grpSpPr bwMode="auto">
              <a:xfrm>
                <a:off x="1408" y="1497"/>
                <a:ext cx="514" cy="499"/>
                <a:chOff x="1408" y="1497"/>
                <a:chExt cx="514" cy="499"/>
              </a:xfrm>
            </p:grpSpPr>
            <p:sp>
              <p:nvSpPr>
                <p:cNvPr id="29739" name="Rectangle 60"/>
                <p:cNvSpPr>
                  <a:spLocks noChangeArrowheads="1"/>
                </p:cNvSpPr>
                <p:nvPr/>
              </p:nvSpPr>
              <p:spPr bwMode="auto">
                <a:xfrm>
                  <a:off x="1451" y="1497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250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40" name="Rectangle 61"/>
                <p:cNvSpPr>
                  <a:spLocks noChangeArrowheads="1"/>
                </p:cNvSpPr>
                <p:nvPr/>
              </p:nvSpPr>
              <p:spPr bwMode="auto">
                <a:xfrm>
                  <a:off x="1408" y="1497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33" name="Group 62"/>
              <p:cNvGrpSpPr>
                <a:grpSpLocks/>
              </p:cNvGrpSpPr>
              <p:nvPr/>
            </p:nvGrpSpPr>
            <p:grpSpPr bwMode="auto">
              <a:xfrm>
                <a:off x="1922" y="1497"/>
                <a:ext cx="514" cy="499"/>
                <a:chOff x="1922" y="1497"/>
                <a:chExt cx="514" cy="499"/>
              </a:xfrm>
            </p:grpSpPr>
            <p:sp>
              <p:nvSpPr>
                <p:cNvPr id="29737" name="Rectangle 63"/>
                <p:cNvSpPr>
                  <a:spLocks noChangeArrowheads="1"/>
                </p:cNvSpPr>
                <p:nvPr/>
              </p:nvSpPr>
              <p:spPr bwMode="auto">
                <a:xfrm>
                  <a:off x="1965" y="1497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220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38" name="Rectangle 64"/>
                <p:cNvSpPr>
                  <a:spLocks noChangeArrowheads="1"/>
                </p:cNvSpPr>
                <p:nvPr/>
              </p:nvSpPr>
              <p:spPr bwMode="auto">
                <a:xfrm>
                  <a:off x="1922" y="1497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734" name="Group 65"/>
              <p:cNvGrpSpPr>
                <a:grpSpLocks/>
              </p:cNvGrpSpPr>
              <p:nvPr/>
            </p:nvGrpSpPr>
            <p:grpSpPr bwMode="auto">
              <a:xfrm>
                <a:off x="2436" y="1497"/>
                <a:ext cx="514" cy="499"/>
                <a:chOff x="2436" y="1497"/>
                <a:chExt cx="514" cy="499"/>
              </a:xfrm>
            </p:grpSpPr>
            <p:sp>
              <p:nvSpPr>
                <p:cNvPr id="29735" name="Rectangle 66"/>
                <p:cNvSpPr>
                  <a:spLocks noChangeArrowheads="1"/>
                </p:cNvSpPr>
                <p:nvPr/>
              </p:nvSpPr>
              <p:spPr bwMode="auto">
                <a:xfrm>
                  <a:off x="2479" y="1497"/>
                  <a:ext cx="428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/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29736" name="Rectangle 67"/>
                <p:cNvSpPr>
                  <a:spLocks noChangeArrowheads="1"/>
                </p:cNvSpPr>
                <p:nvPr/>
              </p:nvSpPr>
              <p:spPr bwMode="auto">
                <a:xfrm>
                  <a:off x="2436" y="1497"/>
                  <a:ext cx="514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9714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2956" cy="200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669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06964"/>
              </p:ext>
            </p:extLst>
          </p:nvPr>
        </p:nvGraphicFramePr>
        <p:xfrm>
          <a:off x="1234008" y="4114800"/>
          <a:ext cx="7535293" cy="101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3" imgW="3810000" imgH="457200" progId="Equation.3">
                  <p:embed/>
                </p:oleObj>
              </mc:Choice>
              <mc:Fallback>
                <p:oleObj name="公式" r:id="rId3" imgW="3810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008" y="4114800"/>
                        <a:ext cx="7535293" cy="1014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152400" y="5257800"/>
            <a:ext cx="9906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供应限制</a:t>
            </a:r>
            <a:endParaRPr lang="zh-CN" altLang="en-US" sz="2800"/>
          </a:p>
        </p:txBody>
      </p:sp>
      <p:sp>
        <p:nvSpPr>
          <p:cNvPr id="26695" name="Text Box 71"/>
          <p:cNvSpPr txBox="1">
            <a:spLocks noChangeArrowheads="1"/>
          </p:cNvSpPr>
          <p:nvPr/>
        </p:nvSpPr>
        <p:spPr bwMode="auto">
          <a:xfrm>
            <a:off x="1219200" y="58816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B, C </a:t>
            </a:r>
            <a:r>
              <a:rPr lang="zh-CN" altLang="en-US" sz="2800" b="1" dirty="0"/>
              <a:t>类似处理</a:t>
            </a:r>
          </a:p>
        </p:txBody>
      </p:sp>
      <p:graphicFrame>
        <p:nvGraphicFramePr>
          <p:cNvPr id="2669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27097"/>
              </p:ext>
            </p:extLst>
          </p:nvPr>
        </p:nvGraphicFramePr>
        <p:xfrm>
          <a:off x="1258889" y="5300664"/>
          <a:ext cx="3601144" cy="49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5" imgW="1676400" imgH="228600" progId="Equation.3">
                  <p:embed/>
                </p:oleObj>
              </mc:Choice>
              <mc:Fallback>
                <p:oleObj name="公式" r:id="rId5" imgW="167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9" y="5300664"/>
                        <a:ext cx="3601144" cy="492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5003906" y="5234107"/>
            <a:ext cx="3962400" cy="525463"/>
            <a:chOff x="3264" y="3408"/>
            <a:chExt cx="2496" cy="331"/>
          </a:xfrm>
        </p:grpSpPr>
        <p:graphicFrame>
          <p:nvGraphicFramePr>
            <p:cNvPr id="29711" name="Object 74"/>
            <p:cNvGraphicFramePr>
              <a:graphicFrameLocks noChangeAspect="1"/>
            </p:cNvGraphicFramePr>
            <p:nvPr/>
          </p:nvGraphicFramePr>
          <p:xfrm>
            <a:off x="3456" y="3408"/>
            <a:ext cx="230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7" imgW="1587500" imgH="228600" progId="Equation.3">
                    <p:embed/>
                  </p:oleObj>
                </mc:Choice>
                <mc:Fallback>
                  <p:oleObj r:id="rId7" imgW="1587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408"/>
                          <a:ext cx="230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AutoShape 75"/>
            <p:cNvSpPr>
              <a:spLocks noChangeArrowheads="1"/>
            </p:cNvSpPr>
            <p:nvPr/>
          </p:nvSpPr>
          <p:spPr bwMode="auto">
            <a:xfrm>
              <a:off x="3264" y="3504"/>
              <a:ext cx="96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708" name="Text Box 76"/>
          <p:cNvSpPr txBox="1">
            <a:spLocks noChangeArrowheads="1"/>
          </p:cNvSpPr>
          <p:nvPr/>
        </p:nvSpPr>
        <p:spPr bwMode="auto">
          <a:xfrm>
            <a:off x="511437" y="417034"/>
            <a:ext cx="20574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问题讨论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701" name="Text Box 77"/>
          <p:cNvSpPr txBox="1">
            <a:spLocks noChangeArrowheads="1"/>
          </p:cNvSpPr>
          <p:nvPr/>
        </p:nvSpPr>
        <p:spPr bwMode="auto">
          <a:xfrm>
            <a:off x="4953000" y="1004888"/>
            <a:ext cx="41910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确定送水方案</a:t>
            </a:r>
            <a:r>
              <a:rPr lang="zh-CN" altLang="en-US" sz="2800" b="1" dirty="0">
                <a:latin typeface="宋体" panose="02010600030101010101" pitchFamily="2" charset="-122"/>
              </a:rPr>
              <a:t>使利润最大</a:t>
            </a:r>
            <a:endParaRPr lang="zh-CN" altLang="en-US" sz="2800" b="1" dirty="0"/>
          </a:p>
        </p:txBody>
      </p:sp>
      <p:sp>
        <p:nvSpPr>
          <p:cNvPr id="26702" name="Text Box 78"/>
          <p:cNvSpPr txBox="1">
            <a:spLocks noChangeArrowheads="1"/>
          </p:cNvSpPr>
          <p:nvPr/>
        </p:nvSpPr>
        <p:spPr bwMode="auto">
          <a:xfrm>
            <a:off x="4495800" y="5867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需求约束可以不变</a:t>
            </a:r>
          </a:p>
        </p:txBody>
      </p:sp>
    </p:spTree>
    <p:extLst>
      <p:ext uri="{BB962C8B-B14F-4D97-AF65-F5344CB8AC3E}">
        <p14:creationId xmlns:p14="http://schemas.microsoft.com/office/powerpoint/2010/main" val="14216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10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/>
      <p:bldP spid="26627" grpId="0" animBg="1" autoUpdateAnimBg="0"/>
      <p:bldP spid="26628" grpId="0" animBg="1" autoUpdateAnimBg="0"/>
      <p:bldP spid="26629" grpId="0" animBg="1" autoUpdateAnimBg="0"/>
      <p:bldP spid="26694" grpId="0" animBg="1" autoUpdateAnimBg="0"/>
      <p:bldP spid="26695" grpId="0" animBg="1" autoUpdateAnimBg="0"/>
      <p:bldP spid="26701" grpId="0" animBg="1" autoUpdateAnimBg="0"/>
      <p:bldP spid="2670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76888" y="571946"/>
            <a:ext cx="1905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华文楷体" panose="02010600040101010101" pitchFamily="2" charset="-122"/>
                <a:ea typeface="楷体_GB2312" pitchFamily="49" charset="-122"/>
              </a:rPr>
              <a:t>模型求解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355976" y="607714"/>
            <a:ext cx="4608512" cy="5989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/>
              <a:t>部分结果：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/>
              <a:t>Objective Value:           88700.00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Variable          Value         Reduced Cost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     </a:t>
            </a:r>
            <a:r>
              <a:rPr lang="en-US" altLang="zh-CN" sz="2000" b="1" dirty="0"/>
              <a:t> X11          0.000000         20.000000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X12      100.000000           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X13          0.000000         40.000000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X14          0.000000         20.000000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FF3300"/>
                </a:solidFill>
              </a:rPr>
              <a:t>  X21      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FF3300"/>
                </a:solidFill>
              </a:rPr>
              <a:t>30.000000</a:t>
            </a:r>
            <a:r>
              <a:rPr lang="en-US" altLang="zh-CN" sz="2000" b="1" dirty="0"/>
              <a:t>          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X22        </a:t>
            </a:r>
            <a:r>
              <a:rPr lang="en-US" altLang="zh-CN" sz="2000" b="1" dirty="0">
                <a:solidFill>
                  <a:srgbClr val="FF3300"/>
                </a:solidFill>
              </a:rPr>
              <a:t>40.000000</a:t>
            </a:r>
            <a:r>
              <a:rPr lang="en-US" altLang="zh-CN" sz="2000" b="1" dirty="0"/>
              <a:t>          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FF3300"/>
                </a:solidFill>
              </a:rPr>
              <a:t>  X23    </a:t>
            </a:r>
            <a:r>
              <a:rPr lang="en-US" altLang="zh-CN" sz="2000" b="1" dirty="0"/>
              <a:t>     0.000000         10.000000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X24        </a:t>
            </a:r>
            <a:r>
              <a:rPr lang="en-US" altLang="zh-CN" sz="2000" b="1" dirty="0">
                <a:solidFill>
                  <a:srgbClr val="FF3300"/>
                </a:solidFill>
              </a:rPr>
              <a:t>50.000000</a:t>
            </a:r>
            <a:r>
              <a:rPr lang="en-US" altLang="zh-CN" sz="2000" b="1" dirty="0"/>
              <a:t>          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chemeClr val="accent2"/>
                </a:solidFill>
              </a:rPr>
              <a:t>X31        50.000000</a:t>
            </a:r>
            <a:r>
              <a:rPr lang="en-US" altLang="zh-CN" sz="2000" b="1" dirty="0"/>
              <a:t>          0.000000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       X32         0.000000         20.000000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</a:rPr>
              <a:t>       X33        30.000000</a:t>
            </a:r>
            <a:r>
              <a:rPr lang="en-US" altLang="zh-CN" sz="2000" b="1" dirty="0"/>
              <a:t>          0.000000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59086" y="3976290"/>
            <a:ext cx="1943100" cy="6048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运输问题</a:t>
            </a:r>
            <a:endParaRPr lang="zh-CN" altLang="en-US" sz="2800" b="1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18728" y="33575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总利润 </a:t>
            </a:r>
            <a:r>
              <a:rPr lang="en-US" altLang="zh-CN" sz="2800" b="1" dirty="0"/>
              <a:t>88700</a:t>
            </a:r>
            <a:r>
              <a:rPr lang="zh-CN" altLang="en-US" sz="2800" b="1" dirty="0">
                <a:latin typeface="宋体" panose="02010600030101010101" pitchFamily="2" charset="-122"/>
              </a:rPr>
              <a:t>（元）</a:t>
            </a:r>
            <a:r>
              <a:rPr lang="zh-CN" altLang="en-US" sz="2800" b="1" dirty="0"/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9560" y="1151384"/>
            <a:ext cx="3962400" cy="2133600"/>
            <a:chOff x="48" y="672"/>
            <a:chExt cx="2496" cy="1344"/>
          </a:xfrm>
        </p:grpSpPr>
        <p:sp>
          <p:nvSpPr>
            <p:cNvPr id="30733" name="Oval 7"/>
            <p:cNvSpPr>
              <a:spLocks noChangeArrowheads="1"/>
            </p:cNvSpPr>
            <p:nvPr/>
          </p:nvSpPr>
          <p:spPr bwMode="auto">
            <a:xfrm>
              <a:off x="48" y="672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48" y="72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A(100)</a:t>
              </a:r>
            </a:p>
          </p:txBody>
        </p:sp>
        <p:sp>
          <p:nvSpPr>
            <p:cNvPr id="30735" name="Oval 9"/>
            <p:cNvSpPr>
              <a:spLocks noChangeArrowheads="1"/>
            </p:cNvSpPr>
            <p:nvPr/>
          </p:nvSpPr>
          <p:spPr bwMode="auto">
            <a:xfrm>
              <a:off x="48" y="1104"/>
              <a:ext cx="672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92" y="118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B(</a:t>
              </a:r>
              <a:r>
                <a:rPr lang="en-US" altLang="zh-CN" b="1">
                  <a:solidFill>
                    <a:srgbClr val="FF3300"/>
                  </a:solidFill>
                </a:rPr>
                <a:t>120</a:t>
              </a:r>
              <a:r>
                <a:rPr lang="en-US" altLang="zh-CN" b="1"/>
                <a:t>)</a:t>
              </a:r>
            </a:p>
          </p:txBody>
        </p:sp>
        <p:sp>
          <p:nvSpPr>
            <p:cNvPr id="30737" name="Oval 11"/>
            <p:cNvSpPr>
              <a:spLocks noChangeArrowheads="1"/>
            </p:cNvSpPr>
            <p:nvPr/>
          </p:nvSpPr>
          <p:spPr bwMode="auto">
            <a:xfrm>
              <a:off x="48" y="1567"/>
              <a:ext cx="672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92" y="1644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C(</a:t>
              </a:r>
              <a:r>
                <a:rPr lang="en-US" altLang="zh-CN" b="1">
                  <a:solidFill>
                    <a:srgbClr val="008080"/>
                  </a:solidFill>
                </a:rPr>
                <a:t>100</a:t>
              </a:r>
              <a:r>
                <a:rPr lang="en-US" altLang="zh-CN" b="1"/>
                <a:t>)</a:t>
              </a:r>
            </a:p>
          </p:txBody>
        </p: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1584" y="720"/>
              <a:ext cx="96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甲</a:t>
              </a:r>
              <a:r>
                <a:rPr lang="en-US" altLang="zh-CN" b="1"/>
                <a:t>(30;</a:t>
              </a:r>
              <a:r>
                <a:rPr lang="en-US" altLang="zh-CN" b="1">
                  <a:solidFill>
                    <a:srgbClr val="FF3300"/>
                  </a:solidFill>
                </a:rPr>
                <a:t>50)</a:t>
              </a:r>
            </a:p>
          </p:txBody>
        </p:sp>
        <p:sp>
          <p:nvSpPr>
            <p:cNvPr id="30740" name="Text Box 14"/>
            <p:cNvSpPr txBox="1">
              <a:spLocks noChangeArrowheads="1"/>
            </p:cNvSpPr>
            <p:nvPr/>
          </p:nvSpPr>
          <p:spPr bwMode="auto">
            <a:xfrm>
              <a:off x="1610" y="104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乙</a:t>
              </a:r>
              <a:r>
                <a:rPr lang="en-US" altLang="zh-CN" b="1"/>
                <a:t>(70;</a:t>
              </a:r>
              <a:r>
                <a:rPr lang="en-US" altLang="zh-CN" b="1">
                  <a:solidFill>
                    <a:srgbClr val="FF3300"/>
                  </a:solidFill>
                </a:rPr>
                <a:t>70)</a:t>
              </a:r>
            </a:p>
          </p:txBody>
        </p:sp>
        <p:sp>
          <p:nvSpPr>
            <p:cNvPr id="30741" name="Text Box 15"/>
            <p:cNvSpPr txBox="1">
              <a:spLocks noChangeArrowheads="1"/>
            </p:cNvSpPr>
            <p:nvPr/>
          </p:nvSpPr>
          <p:spPr bwMode="auto">
            <a:xfrm>
              <a:off x="1610" y="138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丙</a:t>
              </a:r>
              <a:r>
                <a:rPr lang="en-US" altLang="zh-CN" b="1"/>
                <a:t>(10;</a:t>
              </a:r>
              <a:r>
                <a:rPr lang="en-US" altLang="zh-CN" b="1">
                  <a:solidFill>
                    <a:srgbClr val="FF3300"/>
                  </a:solidFill>
                </a:rPr>
                <a:t>20)</a:t>
              </a:r>
            </a:p>
          </p:txBody>
        </p:sp>
        <p:sp>
          <p:nvSpPr>
            <p:cNvPr id="30742" name="Text Box 16"/>
            <p:cNvSpPr txBox="1">
              <a:spLocks noChangeArrowheads="1"/>
            </p:cNvSpPr>
            <p:nvPr/>
          </p:nvSpPr>
          <p:spPr bwMode="auto">
            <a:xfrm>
              <a:off x="1610" y="172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丁</a:t>
              </a:r>
              <a:r>
                <a:rPr lang="en-US" altLang="zh-CN" b="1"/>
                <a:t>(10;</a:t>
              </a:r>
              <a:r>
                <a:rPr lang="en-US" altLang="zh-CN" b="1">
                  <a:solidFill>
                    <a:srgbClr val="FF3300"/>
                  </a:solidFill>
                </a:rPr>
                <a:t>40)</a:t>
              </a:r>
            </a:p>
          </p:txBody>
        </p:sp>
        <p:sp>
          <p:nvSpPr>
            <p:cNvPr id="30743" name="Line 17"/>
            <p:cNvSpPr>
              <a:spLocks noChangeShapeType="1"/>
            </p:cNvSpPr>
            <p:nvPr/>
          </p:nvSpPr>
          <p:spPr bwMode="auto">
            <a:xfrm flipV="1">
              <a:off x="768" y="1248"/>
              <a:ext cx="8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18"/>
            <p:cNvSpPr>
              <a:spLocks noChangeShapeType="1"/>
            </p:cNvSpPr>
            <p:nvPr/>
          </p:nvSpPr>
          <p:spPr bwMode="auto">
            <a:xfrm>
              <a:off x="720" y="91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19"/>
            <p:cNvSpPr>
              <a:spLocks noChangeShapeType="1"/>
            </p:cNvSpPr>
            <p:nvPr/>
          </p:nvSpPr>
          <p:spPr bwMode="auto">
            <a:xfrm>
              <a:off x="768" y="1344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0"/>
            <p:cNvSpPr>
              <a:spLocks noChangeShapeType="1"/>
            </p:cNvSpPr>
            <p:nvPr/>
          </p:nvSpPr>
          <p:spPr bwMode="auto">
            <a:xfrm flipV="1">
              <a:off x="720" y="1536"/>
              <a:ext cx="91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1"/>
            <p:cNvSpPr>
              <a:spLocks noChangeShapeType="1"/>
            </p:cNvSpPr>
            <p:nvPr/>
          </p:nvSpPr>
          <p:spPr bwMode="auto">
            <a:xfrm flipV="1">
              <a:off x="720" y="912"/>
              <a:ext cx="864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Text Box 22"/>
            <p:cNvSpPr txBox="1">
              <a:spLocks noChangeArrowheads="1"/>
            </p:cNvSpPr>
            <p:nvPr/>
          </p:nvSpPr>
          <p:spPr bwMode="auto">
            <a:xfrm>
              <a:off x="864" y="12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40</a:t>
              </a:r>
            </a:p>
          </p:txBody>
        </p:sp>
        <p:sp>
          <p:nvSpPr>
            <p:cNvPr id="30749" name="Text Box 23"/>
            <p:cNvSpPr txBox="1">
              <a:spLocks noChangeArrowheads="1"/>
            </p:cNvSpPr>
            <p:nvPr/>
          </p:nvSpPr>
          <p:spPr bwMode="auto">
            <a:xfrm>
              <a:off x="768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100</a:t>
              </a:r>
            </a:p>
          </p:txBody>
        </p:sp>
        <p:sp>
          <p:nvSpPr>
            <p:cNvPr id="30750" name="Text Box 24"/>
            <p:cNvSpPr txBox="1">
              <a:spLocks noChangeArrowheads="1"/>
            </p:cNvSpPr>
            <p:nvPr/>
          </p:nvSpPr>
          <p:spPr bwMode="auto">
            <a:xfrm>
              <a:off x="67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80"/>
                  </a:solidFill>
                </a:rPr>
                <a:t>50</a:t>
              </a:r>
            </a:p>
          </p:txBody>
        </p:sp>
        <p:sp>
          <p:nvSpPr>
            <p:cNvPr id="30751" name="Text Box 25"/>
            <p:cNvSpPr txBox="1">
              <a:spLocks noChangeArrowheads="1"/>
            </p:cNvSpPr>
            <p:nvPr/>
          </p:nvSpPr>
          <p:spPr bwMode="auto">
            <a:xfrm>
              <a:off x="1248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80"/>
                  </a:solidFill>
                </a:rPr>
                <a:t>30</a:t>
              </a:r>
            </a:p>
          </p:txBody>
        </p:sp>
        <p:sp>
          <p:nvSpPr>
            <p:cNvPr id="30752" name="Text Box 26"/>
            <p:cNvSpPr txBox="1">
              <a:spLocks noChangeArrowheads="1"/>
            </p:cNvSpPr>
            <p:nvPr/>
          </p:nvSpPr>
          <p:spPr bwMode="auto">
            <a:xfrm>
              <a:off x="1200" y="16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50</a:t>
              </a:r>
            </a:p>
          </p:txBody>
        </p:sp>
        <p:sp>
          <p:nvSpPr>
            <p:cNvPr id="30753" name="Line 27"/>
            <p:cNvSpPr>
              <a:spLocks noChangeShapeType="1"/>
            </p:cNvSpPr>
            <p:nvPr/>
          </p:nvSpPr>
          <p:spPr bwMode="auto">
            <a:xfrm flipV="1">
              <a:off x="720" y="816"/>
              <a:ext cx="864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Text Box 28"/>
            <p:cNvSpPr txBox="1">
              <a:spLocks noChangeArrowheads="1"/>
            </p:cNvSpPr>
            <p:nvPr/>
          </p:nvSpPr>
          <p:spPr bwMode="auto">
            <a:xfrm>
              <a:off x="720" y="9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30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66923" y="4640263"/>
            <a:ext cx="3529013" cy="804862"/>
            <a:chOff x="158" y="2478"/>
            <a:chExt cx="2223" cy="507"/>
          </a:xfrm>
        </p:grpSpPr>
        <p:sp>
          <p:nvSpPr>
            <p:cNvPr id="30729" name="Text Box 29"/>
            <p:cNvSpPr txBox="1">
              <a:spLocks noChangeArrowheads="1"/>
            </p:cNvSpPr>
            <p:nvPr/>
          </p:nvSpPr>
          <p:spPr bwMode="auto">
            <a:xfrm>
              <a:off x="158" y="265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供应点</a:t>
              </a:r>
            </a:p>
          </p:txBody>
        </p:sp>
        <p:sp>
          <p:nvSpPr>
            <p:cNvPr id="30730" name="Text Box 30"/>
            <p:cNvSpPr txBox="1">
              <a:spLocks noChangeArrowheads="1"/>
            </p:cNvSpPr>
            <p:nvPr/>
          </p:nvSpPr>
          <p:spPr bwMode="auto">
            <a:xfrm>
              <a:off x="1565" y="265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需求点</a:t>
              </a:r>
            </a:p>
          </p:txBody>
        </p:sp>
        <p:sp>
          <p:nvSpPr>
            <p:cNvPr id="30731" name="Text Box 31"/>
            <p:cNvSpPr txBox="1">
              <a:spLocks noChangeArrowheads="1"/>
            </p:cNvSpPr>
            <p:nvPr/>
          </p:nvSpPr>
          <p:spPr bwMode="auto">
            <a:xfrm>
              <a:off x="975" y="2478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物资</a:t>
              </a:r>
            </a:p>
          </p:txBody>
        </p:sp>
        <p:sp>
          <p:nvSpPr>
            <p:cNvPr id="30732" name="Line 32"/>
            <p:cNvSpPr>
              <a:spLocks noChangeShapeType="1"/>
            </p:cNvSpPr>
            <p:nvPr/>
          </p:nvSpPr>
          <p:spPr bwMode="auto">
            <a:xfrm>
              <a:off x="975" y="2840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11386" y="5661025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供需平衡或不平衡</a:t>
            </a:r>
          </a:p>
        </p:txBody>
      </p:sp>
    </p:spTree>
    <p:extLst>
      <p:ext uri="{BB962C8B-B14F-4D97-AF65-F5344CB8AC3E}">
        <p14:creationId xmlns:p14="http://schemas.microsoft.com/office/powerpoint/2010/main" val="34299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52" grpId="0" animBg="1"/>
      <p:bldP spid="27653" grpId="0" animBg="1" autoUpdateAnimBg="0"/>
      <p:bldP spid="276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758378" y="4114771"/>
            <a:ext cx="2057400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如何</a:t>
            </a:r>
            <a:r>
              <a:rPr lang="zh-CN" altLang="en-US" sz="2800" b="1" dirty="0">
                <a:latin typeface="宋体" panose="02010600030101010101" pitchFamily="2" charset="-122"/>
              </a:rPr>
              <a:t>装运，使本次飞行获利最大？</a:t>
            </a:r>
            <a:r>
              <a:rPr lang="zh-CN" altLang="en-US" sz="2800" b="1" dirty="0"/>
              <a:t> 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326520" y="620688"/>
            <a:ext cx="56437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三个货舱</a:t>
            </a:r>
            <a:r>
              <a:rPr lang="zh-CN" altLang="en-US" b="1" dirty="0">
                <a:latin typeface="宋体" panose="02010600030101010101" pitchFamily="2" charset="-122"/>
              </a:rPr>
              <a:t>最大</a:t>
            </a:r>
            <a:r>
              <a:rPr lang="zh-CN" altLang="en-US" b="1" dirty="0"/>
              <a:t>载</a:t>
            </a:r>
            <a:r>
              <a:rPr lang="zh-CN" altLang="en-US" b="1" dirty="0">
                <a:latin typeface="宋体" panose="02010600030101010101" pitchFamily="2" charset="-122"/>
              </a:rPr>
              <a:t>重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+mj-lt"/>
              </a:rPr>
              <a:t>t</a:t>
            </a:r>
            <a:r>
              <a:rPr lang="en-US" altLang="zh-CN" b="1" dirty="0">
                <a:latin typeface="宋体" panose="02010600030101010101" pitchFamily="2" charset="-122"/>
              </a:rPr>
              <a:t>),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最大容积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FF3300"/>
                </a:solidFill>
                <a:latin typeface="+mn-lt"/>
              </a:rPr>
              <a:t>m</a:t>
            </a:r>
            <a:r>
              <a:rPr lang="en-US" altLang="zh-CN" b="1" baseline="30000" dirty="0">
                <a:solidFill>
                  <a:srgbClr val="FF3300"/>
                </a:solidFill>
                <a:latin typeface="+mn-lt"/>
              </a:rPr>
              <a:t>3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08097" y="620688"/>
            <a:ext cx="26670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chemeClr val="tx1"/>
                </a:solidFill>
                <a:ea typeface="楷体_GB2312" pitchFamily="49" charset="-122"/>
              </a:rPr>
              <a:t>2  </a:t>
            </a:r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货机装运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982" y="3429000"/>
            <a:ext cx="6318250" cy="3044825"/>
            <a:chOff x="48" y="2256"/>
            <a:chExt cx="3980" cy="1918"/>
          </a:xfrm>
        </p:grpSpPr>
        <p:grpSp>
          <p:nvGrpSpPr>
            <p:cNvPr id="31760" name="Group 6"/>
            <p:cNvGrpSpPr>
              <a:grpSpLocks/>
            </p:cNvGrpSpPr>
            <p:nvPr/>
          </p:nvGrpSpPr>
          <p:grpSpPr bwMode="auto">
            <a:xfrm>
              <a:off x="52" y="2258"/>
              <a:ext cx="750" cy="469"/>
              <a:chOff x="0" y="0"/>
              <a:chExt cx="598" cy="921"/>
            </a:xfrm>
          </p:grpSpPr>
          <p:sp>
            <p:nvSpPr>
              <p:cNvPr id="31819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12" cy="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 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2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8" cy="9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1" name="Group 9"/>
            <p:cNvGrpSpPr>
              <a:grpSpLocks/>
            </p:cNvGrpSpPr>
            <p:nvPr/>
          </p:nvGrpSpPr>
          <p:grpSpPr bwMode="auto">
            <a:xfrm>
              <a:off x="802" y="2258"/>
              <a:ext cx="1076" cy="469"/>
              <a:chOff x="598" y="0"/>
              <a:chExt cx="857" cy="921"/>
            </a:xfrm>
          </p:grpSpPr>
          <p:sp>
            <p:nvSpPr>
              <p:cNvPr id="31817" name="Rectangle 10"/>
              <p:cNvSpPr>
                <a:spLocks noChangeArrowheads="1"/>
              </p:cNvSpPr>
              <p:nvPr/>
            </p:nvSpPr>
            <p:spPr bwMode="auto">
              <a:xfrm>
                <a:off x="641" y="0"/>
                <a:ext cx="771" cy="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/>
                  <a:t>重量</a:t>
                </a:r>
              </a:p>
              <a:p>
                <a:pPr algn="ctr" eaLnBrk="1" hangingPunct="1"/>
                <a:r>
                  <a:rPr lang="zh-CN" altLang="en-US" b="1" dirty="0"/>
                  <a:t>（</a:t>
                </a:r>
                <a:r>
                  <a:rPr lang="en-US" altLang="zh-CN" b="1" dirty="0"/>
                  <a:t>t</a:t>
                </a:r>
                <a:r>
                  <a:rPr lang="zh-CN" altLang="en-US" b="1" dirty="0"/>
                  <a:t>）</a:t>
                </a:r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31818" name="Rectangle 11"/>
              <p:cNvSpPr>
                <a:spLocks noChangeArrowheads="1"/>
              </p:cNvSpPr>
              <p:nvPr/>
            </p:nvSpPr>
            <p:spPr bwMode="auto">
              <a:xfrm>
                <a:off x="598" y="0"/>
                <a:ext cx="857" cy="9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2" name="Group 12"/>
            <p:cNvGrpSpPr>
              <a:grpSpLocks/>
            </p:cNvGrpSpPr>
            <p:nvPr/>
          </p:nvGrpSpPr>
          <p:grpSpPr bwMode="auto">
            <a:xfrm>
              <a:off x="1878" y="2258"/>
              <a:ext cx="1075" cy="469"/>
              <a:chOff x="1455" y="0"/>
              <a:chExt cx="857" cy="921"/>
            </a:xfrm>
          </p:grpSpPr>
          <p:sp>
            <p:nvSpPr>
              <p:cNvPr id="31815" name="Rectangle 13"/>
              <p:cNvSpPr>
                <a:spLocks noChangeArrowheads="1"/>
              </p:cNvSpPr>
              <p:nvPr/>
            </p:nvSpPr>
            <p:spPr bwMode="auto">
              <a:xfrm>
                <a:off x="1498" y="0"/>
                <a:ext cx="771" cy="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空间</a:t>
                </a:r>
              </a:p>
              <a:p>
                <a:pPr algn="ctr" eaLnBrk="1" hangingPunct="1"/>
                <a:r>
                  <a:rPr lang="en-US" altLang="zh-CN" b="1"/>
                  <a:t>( m</a:t>
                </a:r>
                <a:r>
                  <a:rPr lang="en-US" altLang="zh-CN" b="1" baseline="30000"/>
                  <a:t>3</a:t>
                </a:r>
                <a:r>
                  <a:rPr lang="en-US" altLang="zh-CN" b="1"/>
                  <a:t>/t</a:t>
                </a:r>
                <a:r>
                  <a:rPr lang="zh-CN" altLang="en-US" b="1"/>
                  <a:t>）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16" name="Rectangle 14"/>
              <p:cNvSpPr>
                <a:spLocks noChangeArrowheads="1"/>
              </p:cNvSpPr>
              <p:nvPr/>
            </p:nvSpPr>
            <p:spPr bwMode="auto">
              <a:xfrm>
                <a:off x="1455" y="0"/>
                <a:ext cx="857" cy="9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3" name="Group 15"/>
            <p:cNvGrpSpPr>
              <a:grpSpLocks/>
            </p:cNvGrpSpPr>
            <p:nvPr/>
          </p:nvGrpSpPr>
          <p:grpSpPr bwMode="auto">
            <a:xfrm>
              <a:off x="2953" y="2258"/>
              <a:ext cx="1075" cy="469"/>
              <a:chOff x="2312" y="0"/>
              <a:chExt cx="857" cy="921"/>
            </a:xfrm>
          </p:grpSpPr>
          <p:sp>
            <p:nvSpPr>
              <p:cNvPr id="31813" name="Rectangle 16"/>
              <p:cNvSpPr>
                <a:spLocks noChangeArrowheads="1"/>
              </p:cNvSpPr>
              <p:nvPr/>
            </p:nvSpPr>
            <p:spPr bwMode="auto">
              <a:xfrm>
                <a:off x="2355" y="0"/>
                <a:ext cx="771" cy="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利润</a:t>
                </a:r>
              </a:p>
              <a:p>
                <a:pPr algn="ctr" eaLnBrk="1" hangingPunct="1"/>
                <a:r>
                  <a:rPr lang="zh-CN" altLang="en-US" b="1"/>
                  <a:t>（元</a:t>
                </a:r>
                <a:r>
                  <a:rPr lang="en-US" altLang="zh-CN" b="1"/>
                  <a:t>/t</a:t>
                </a:r>
                <a:r>
                  <a:rPr lang="zh-CN" altLang="en-US" b="1"/>
                  <a:t>）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14" name="Rectangle 17"/>
              <p:cNvSpPr>
                <a:spLocks noChangeArrowheads="1"/>
              </p:cNvSpPr>
              <p:nvPr/>
            </p:nvSpPr>
            <p:spPr bwMode="auto">
              <a:xfrm>
                <a:off x="2312" y="0"/>
                <a:ext cx="857" cy="92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4" name="Group 18"/>
            <p:cNvGrpSpPr>
              <a:grpSpLocks/>
            </p:cNvGrpSpPr>
            <p:nvPr/>
          </p:nvGrpSpPr>
          <p:grpSpPr bwMode="auto">
            <a:xfrm>
              <a:off x="52" y="2727"/>
              <a:ext cx="750" cy="362"/>
              <a:chOff x="0" y="921"/>
              <a:chExt cx="598" cy="710"/>
            </a:xfrm>
          </p:grpSpPr>
          <p:sp>
            <p:nvSpPr>
              <p:cNvPr id="31811" name="Rectangle 19"/>
              <p:cNvSpPr>
                <a:spLocks noChangeArrowheads="1"/>
              </p:cNvSpPr>
              <p:nvPr/>
            </p:nvSpPr>
            <p:spPr bwMode="auto">
              <a:xfrm>
                <a:off x="43" y="921"/>
                <a:ext cx="512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货物</a:t>
                </a:r>
                <a:r>
                  <a:rPr lang="en-US" altLang="zh-CN" b="1"/>
                  <a:t>1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12" name="Rectangle 20"/>
              <p:cNvSpPr>
                <a:spLocks noChangeArrowheads="1"/>
              </p:cNvSpPr>
              <p:nvPr/>
            </p:nvSpPr>
            <p:spPr bwMode="auto">
              <a:xfrm>
                <a:off x="0" y="921"/>
                <a:ext cx="598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5" name="Group 21"/>
            <p:cNvGrpSpPr>
              <a:grpSpLocks/>
            </p:cNvGrpSpPr>
            <p:nvPr/>
          </p:nvGrpSpPr>
          <p:grpSpPr bwMode="auto">
            <a:xfrm>
              <a:off x="802" y="2727"/>
              <a:ext cx="1076" cy="362"/>
              <a:chOff x="598" y="921"/>
              <a:chExt cx="857" cy="710"/>
            </a:xfrm>
          </p:grpSpPr>
          <p:sp>
            <p:nvSpPr>
              <p:cNvPr id="31809" name="Rectangle 22"/>
              <p:cNvSpPr>
                <a:spLocks noChangeArrowheads="1"/>
              </p:cNvSpPr>
              <p:nvPr/>
            </p:nvSpPr>
            <p:spPr bwMode="auto">
              <a:xfrm>
                <a:off x="641" y="92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18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10" name="Rectangle 23"/>
              <p:cNvSpPr>
                <a:spLocks noChangeArrowheads="1"/>
              </p:cNvSpPr>
              <p:nvPr/>
            </p:nvSpPr>
            <p:spPr bwMode="auto">
              <a:xfrm>
                <a:off x="598" y="92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6" name="Group 24"/>
            <p:cNvGrpSpPr>
              <a:grpSpLocks/>
            </p:cNvGrpSpPr>
            <p:nvPr/>
          </p:nvGrpSpPr>
          <p:grpSpPr bwMode="auto">
            <a:xfrm>
              <a:off x="1878" y="2727"/>
              <a:ext cx="1075" cy="362"/>
              <a:chOff x="1455" y="921"/>
              <a:chExt cx="857" cy="710"/>
            </a:xfrm>
          </p:grpSpPr>
          <p:sp>
            <p:nvSpPr>
              <p:cNvPr id="31807" name="Rectangle 25"/>
              <p:cNvSpPr>
                <a:spLocks noChangeArrowheads="1"/>
              </p:cNvSpPr>
              <p:nvPr/>
            </p:nvSpPr>
            <p:spPr bwMode="auto">
              <a:xfrm>
                <a:off x="1498" y="92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/>
                  <a:t>480</a:t>
                </a:r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31808" name="Rectangle 26"/>
              <p:cNvSpPr>
                <a:spLocks noChangeArrowheads="1"/>
              </p:cNvSpPr>
              <p:nvPr/>
            </p:nvSpPr>
            <p:spPr bwMode="auto">
              <a:xfrm>
                <a:off x="1455" y="92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7" name="Group 27"/>
            <p:cNvGrpSpPr>
              <a:grpSpLocks/>
            </p:cNvGrpSpPr>
            <p:nvPr/>
          </p:nvGrpSpPr>
          <p:grpSpPr bwMode="auto">
            <a:xfrm>
              <a:off x="2953" y="2727"/>
              <a:ext cx="1075" cy="362"/>
              <a:chOff x="2312" y="921"/>
              <a:chExt cx="857" cy="710"/>
            </a:xfrm>
          </p:grpSpPr>
          <p:sp>
            <p:nvSpPr>
              <p:cNvPr id="31805" name="Rectangle 28"/>
              <p:cNvSpPr>
                <a:spLocks noChangeArrowheads="1"/>
              </p:cNvSpPr>
              <p:nvPr/>
            </p:nvSpPr>
            <p:spPr bwMode="auto">
              <a:xfrm>
                <a:off x="2355" y="92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3100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06" name="Rectangle 29"/>
              <p:cNvSpPr>
                <a:spLocks noChangeArrowheads="1"/>
              </p:cNvSpPr>
              <p:nvPr/>
            </p:nvSpPr>
            <p:spPr bwMode="auto">
              <a:xfrm>
                <a:off x="2312" y="92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8" name="Group 30"/>
            <p:cNvGrpSpPr>
              <a:grpSpLocks/>
            </p:cNvGrpSpPr>
            <p:nvPr/>
          </p:nvGrpSpPr>
          <p:grpSpPr bwMode="auto">
            <a:xfrm>
              <a:off x="52" y="3089"/>
              <a:ext cx="750" cy="362"/>
              <a:chOff x="0" y="1631"/>
              <a:chExt cx="598" cy="710"/>
            </a:xfrm>
          </p:grpSpPr>
          <p:sp>
            <p:nvSpPr>
              <p:cNvPr id="31803" name="Rectangle 31"/>
              <p:cNvSpPr>
                <a:spLocks noChangeArrowheads="1"/>
              </p:cNvSpPr>
              <p:nvPr/>
            </p:nvSpPr>
            <p:spPr bwMode="auto">
              <a:xfrm>
                <a:off x="43" y="1631"/>
                <a:ext cx="512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货物</a:t>
                </a:r>
                <a:r>
                  <a:rPr lang="en-US" altLang="zh-CN" b="1"/>
                  <a:t>2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04" name="Rectangle 32"/>
              <p:cNvSpPr>
                <a:spLocks noChangeArrowheads="1"/>
              </p:cNvSpPr>
              <p:nvPr/>
            </p:nvSpPr>
            <p:spPr bwMode="auto">
              <a:xfrm>
                <a:off x="0" y="1631"/>
                <a:ext cx="598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69" name="Group 33"/>
            <p:cNvGrpSpPr>
              <a:grpSpLocks/>
            </p:cNvGrpSpPr>
            <p:nvPr/>
          </p:nvGrpSpPr>
          <p:grpSpPr bwMode="auto">
            <a:xfrm>
              <a:off x="802" y="3089"/>
              <a:ext cx="1076" cy="362"/>
              <a:chOff x="598" y="1631"/>
              <a:chExt cx="857" cy="710"/>
            </a:xfrm>
          </p:grpSpPr>
          <p:sp>
            <p:nvSpPr>
              <p:cNvPr id="31801" name="Rectangle 34"/>
              <p:cNvSpPr>
                <a:spLocks noChangeArrowheads="1"/>
              </p:cNvSpPr>
              <p:nvPr/>
            </p:nvSpPr>
            <p:spPr bwMode="auto">
              <a:xfrm>
                <a:off x="641" y="163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15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02" name="Rectangle 35"/>
              <p:cNvSpPr>
                <a:spLocks noChangeArrowheads="1"/>
              </p:cNvSpPr>
              <p:nvPr/>
            </p:nvSpPr>
            <p:spPr bwMode="auto">
              <a:xfrm>
                <a:off x="598" y="163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0" name="Group 36"/>
            <p:cNvGrpSpPr>
              <a:grpSpLocks/>
            </p:cNvGrpSpPr>
            <p:nvPr/>
          </p:nvGrpSpPr>
          <p:grpSpPr bwMode="auto">
            <a:xfrm>
              <a:off x="1878" y="3089"/>
              <a:ext cx="1075" cy="362"/>
              <a:chOff x="1455" y="1631"/>
              <a:chExt cx="857" cy="710"/>
            </a:xfrm>
          </p:grpSpPr>
          <p:sp>
            <p:nvSpPr>
              <p:cNvPr id="31799" name="Rectangle 37"/>
              <p:cNvSpPr>
                <a:spLocks noChangeArrowheads="1"/>
              </p:cNvSpPr>
              <p:nvPr/>
            </p:nvSpPr>
            <p:spPr bwMode="auto">
              <a:xfrm>
                <a:off x="1498" y="163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650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800" name="Rectangle 38"/>
              <p:cNvSpPr>
                <a:spLocks noChangeArrowheads="1"/>
              </p:cNvSpPr>
              <p:nvPr/>
            </p:nvSpPr>
            <p:spPr bwMode="auto">
              <a:xfrm>
                <a:off x="1455" y="163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1" name="Group 39"/>
            <p:cNvGrpSpPr>
              <a:grpSpLocks/>
            </p:cNvGrpSpPr>
            <p:nvPr/>
          </p:nvGrpSpPr>
          <p:grpSpPr bwMode="auto">
            <a:xfrm>
              <a:off x="2953" y="3089"/>
              <a:ext cx="1075" cy="362"/>
              <a:chOff x="2312" y="1631"/>
              <a:chExt cx="857" cy="710"/>
            </a:xfrm>
          </p:grpSpPr>
          <p:sp>
            <p:nvSpPr>
              <p:cNvPr id="31797" name="Rectangle 40"/>
              <p:cNvSpPr>
                <a:spLocks noChangeArrowheads="1"/>
              </p:cNvSpPr>
              <p:nvPr/>
            </p:nvSpPr>
            <p:spPr bwMode="auto">
              <a:xfrm>
                <a:off x="2355" y="163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3800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98" name="Rectangle 41"/>
              <p:cNvSpPr>
                <a:spLocks noChangeArrowheads="1"/>
              </p:cNvSpPr>
              <p:nvPr/>
            </p:nvSpPr>
            <p:spPr bwMode="auto">
              <a:xfrm>
                <a:off x="2312" y="163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2" name="Group 42"/>
            <p:cNvGrpSpPr>
              <a:grpSpLocks/>
            </p:cNvGrpSpPr>
            <p:nvPr/>
          </p:nvGrpSpPr>
          <p:grpSpPr bwMode="auto">
            <a:xfrm>
              <a:off x="52" y="3451"/>
              <a:ext cx="750" cy="361"/>
              <a:chOff x="0" y="2341"/>
              <a:chExt cx="598" cy="710"/>
            </a:xfrm>
          </p:grpSpPr>
          <p:sp>
            <p:nvSpPr>
              <p:cNvPr id="31795" name="Rectangle 43"/>
              <p:cNvSpPr>
                <a:spLocks noChangeArrowheads="1"/>
              </p:cNvSpPr>
              <p:nvPr/>
            </p:nvSpPr>
            <p:spPr bwMode="auto">
              <a:xfrm>
                <a:off x="43" y="2341"/>
                <a:ext cx="512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货物</a:t>
                </a:r>
                <a:r>
                  <a:rPr lang="en-US" altLang="zh-CN" b="1"/>
                  <a:t>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96" name="Rectangle 44"/>
              <p:cNvSpPr>
                <a:spLocks noChangeArrowheads="1"/>
              </p:cNvSpPr>
              <p:nvPr/>
            </p:nvSpPr>
            <p:spPr bwMode="auto">
              <a:xfrm>
                <a:off x="0" y="2341"/>
                <a:ext cx="598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3" name="Group 45"/>
            <p:cNvGrpSpPr>
              <a:grpSpLocks/>
            </p:cNvGrpSpPr>
            <p:nvPr/>
          </p:nvGrpSpPr>
          <p:grpSpPr bwMode="auto">
            <a:xfrm>
              <a:off x="802" y="3451"/>
              <a:ext cx="1076" cy="361"/>
              <a:chOff x="598" y="2341"/>
              <a:chExt cx="857" cy="710"/>
            </a:xfrm>
          </p:grpSpPr>
          <p:sp>
            <p:nvSpPr>
              <p:cNvPr id="31793" name="Rectangle 46"/>
              <p:cNvSpPr>
                <a:spLocks noChangeArrowheads="1"/>
              </p:cNvSpPr>
              <p:nvPr/>
            </p:nvSpPr>
            <p:spPr bwMode="auto">
              <a:xfrm>
                <a:off x="641" y="234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23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94" name="Rectangle 47"/>
              <p:cNvSpPr>
                <a:spLocks noChangeArrowheads="1"/>
              </p:cNvSpPr>
              <p:nvPr/>
            </p:nvSpPr>
            <p:spPr bwMode="auto">
              <a:xfrm>
                <a:off x="598" y="234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4" name="Group 48"/>
            <p:cNvGrpSpPr>
              <a:grpSpLocks/>
            </p:cNvGrpSpPr>
            <p:nvPr/>
          </p:nvGrpSpPr>
          <p:grpSpPr bwMode="auto">
            <a:xfrm>
              <a:off x="1878" y="3451"/>
              <a:ext cx="1075" cy="361"/>
              <a:chOff x="1455" y="2341"/>
              <a:chExt cx="857" cy="710"/>
            </a:xfrm>
          </p:grpSpPr>
          <p:sp>
            <p:nvSpPr>
              <p:cNvPr id="31791" name="Rectangle 49"/>
              <p:cNvSpPr>
                <a:spLocks noChangeArrowheads="1"/>
              </p:cNvSpPr>
              <p:nvPr/>
            </p:nvSpPr>
            <p:spPr bwMode="auto">
              <a:xfrm>
                <a:off x="1498" y="234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/>
                  <a:t>580</a:t>
                </a:r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31792" name="Rectangle 50"/>
              <p:cNvSpPr>
                <a:spLocks noChangeArrowheads="1"/>
              </p:cNvSpPr>
              <p:nvPr/>
            </p:nvSpPr>
            <p:spPr bwMode="auto">
              <a:xfrm>
                <a:off x="1455" y="234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5" name="Group 51"/>
            <p:cNvGrpSpPr>
              <a:grpSpLocks/>
            </p:cNvGrpSpPr>
            <p:nvPr/>
          </p:nvGrpSpPr>
          <p:grpSpPr bwMode="auto">
            <a:xfrm>
              <a:off x="2953" y="3451"/>
              <a:ext cx="1075" cy="361"/>
              <a:chOff x="2312" y="2341"/>
              <a:chExt cx="857" cy="710"/>
            </a:xfrm>
          </p:grpSpPr>
          <p:sp>
            <p:nvSpPr>
              <p:cNvPr id="31789" name="Rectangle 52"/>
              <p:cNvSpPr>
                <a:spLocks noChangeArrowheads="1"/>
              </p:cNvSpPr>
              <p:nvPr/>
            </p:nvSpPr>
            <p:spPr bwMode="auto">
              <a:xfrm>
                <a:off x="2355" y="234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3500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90" name="Rectangle 53"/>
              <p:cNvSpPr>
                <a:spLocks noChangeArrowheads="1"/>
              </p:cNvSpPr>
              <p:nvPr/>
            </p:nvSpPr>
            <p:spPr bwMode="auto">
              <a:xfrm>
                <a:off x="2312" y="234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6" name="Group 54"/>
            <p:cNvGrpSpPr>
              <a:grpSpLocks/>
            </p:cNvGrpSpPr>
            <p:nvPr/>
          </p:nvGrpSpPr>
          <p:grpSpPr bwMode="auto">
            <a:xfrm>
              <a:off x="52" y="3812"/>
              <a:ext cx="750" cy="362"/>
              <a:chOff x="0" y="3051"/>
              <a:chExt cx="598" cy="710"/>
            </a:xfrm>
          </p:grpSpPr>
          <p:sp>
            <p:nvSpPr>
              <p:cNvPr id="31787" name="Rectangle 55"/>
              <p:cNvSpPr>
                <a:spLocks noChangeArrowheads="1"/>
              </p:cNvSpPr>
              <p:nvPr/>
            </p:nvSpPr>
            <p:spPr bwMode="auto">
              <a:xfrm>
                <a:off x="43" y="3051"/>
                <a:ext cx="512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/>
                  <a:t>货物</a:t>
                </a:r>
                <a:r>
                  <a:rPr lang="en-US" altLang="zh-CN" b="1"/>
                  <a:t>4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88" name="Rectangle 56"/>
              <p:cNvSpPr>
                <a:spLocks noChangeArrowheads="1"/>
              </p:cNvSpPr>
              <p:nvPr/>
            </p:nvSpPr>
            <p:spPr bwMode="auto">
              <a:xfrm>
                <a:off x="0" y="3051"/>
                <a:ext cx="598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7" name="Group 57"/>
            <p:cNvGrpSpPr>
              <a:grpSpLocks/>
            </p:cNvGrpSpPr>
            <p:nvPr/>
          </p:nvGrpSpPr>
          <p:grpSpPr bwMode="auto">
            <a:xfrm>
              <a:off x="802" y="3812"/>
              <a:ext cx="1076" cy="362"/>
              <a:chOff x="598" y="3051"/>
              <a:chExt cx="857" cy="710"/>
            </a:xfrm>
          </p:grpSpPr>
          <p:sp>
            <p:nvSpPr>
              <p:cNvPr id="31785" name="Rectangle 58"/>
              <p:cNvSpPr>
                <a:spLocks noChangeArrowheads="1"/>
              </p:cNvSpPr>
              <p:nvPr/>
            </p:nvSpPr>
            <p:spPr bwMode="auto">
              <a:xfrm>
                <a:off x="641" y="305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/>
                  <a:t>12</a:t>
                </a:r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31786" name="Rectangle 59"/>
              <p:cNvSpPr>
                <a:spLocks noChangeArrowheads="1"/>
              </p:cNvSpPr>
              <p:nvPr/>
            </p:nvSpPr>
            <p:spPr bwMode="auto">
              <a:xfrm>
                <a:off x="598" y="305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8" name="Group 60"/>
            <p:cNvGrpSpPr>
              <a:grpSpLocks/>
            </p:cNvGrpSpPr>
            <p:nvPr/>
          </p:nvGrpSpPr>
          <p:grpSpPr bwMode="auto">
            <a:xfrm>
              <a:off x="1878" y="3812"/>
              <a:ext cx="1075" cy="362"/>
              <a:chOff x="1455" y="3051"/>
              <a:chExt cx="857" cy="710"/>
            </a:xfrm>
          </p:grpSpPr>
          <p:sp>
            <p:nvSpPr>
              <p:cNvPr id="31783" name="Rectangle 61"/>
              <p:cNvSpPr>
                <a:spLocks noChangeArrowheads="1"/>
              </p:cNvSpPr>
              <p:nvPr/>
            </p:nvSpPr>
            <p:spPr bwMode="auto">
              <a:xfrm>
                <a:off x="1498" y="305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390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84" name="Rectangle 62"/>
              <p:cNvSpPr>
                <a:spLocks noChangeArrowheads="1"/>
              </p:cNvSpPr>
              <p:nvPr/>
            </p:nvSpPr>
            <p:spPr bwMode="auto">
              <a:xfrm>
                <a:off x="1455" y="305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79" name="Group 63"/>
            <p:cNvGrpSpPr>
              <a:grpSpLocks/>
            </p:cNvGrpSpPr>
            <p:nvPr/>
          </p:nvGrpSpPr>
          <p:grpSpPr bwMode="auto">
            <a:xfrm>
              <a:off x="2953" y="3812"/>
              <a:ext cx="1075" cy="362"/>
              <a:chOff x="2312" y="3051"/>
              <a:chExt cx="857" cy="710"/>
            </a:xfrm>
          </p:grpSpPr>
          <p:sp>
            <p:nvSpPr>
              <p:cNvPr id="31781" name="Rectangle 64"/>
              <p:cNvSpPr>
                <a:spLocks noChangeArrowheads="1"/>
              </p:cNvSpPr>
              <p:nvPr/>
            </p:nvSpPr>
            <p:spPr bwMode="auto">
              <a:xfrm>
                <a:off x="2355" y="3051"/>
                <a:ext cx="77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2850</a:t>
                </a:r>
              </a:p>
              <a:p>
                <a:pPr algn="ctr"/>
                <a:endParaRPr lang="en-US" altLang="zh-CN" b="1"/>
              </a:p>
            </p:txBody>
          </p:sp>
          <p:sp>
            <p:nvSpPr>
              <p:cNvPr id="31782" name="Rectangle 65"/>
              <p:cNvSpPr>
                <a:spLocks noChangeArrowheads="1"/>
              </p:cNvSpPr>
              <p:nvPr/>
            </p:nvSpPr>
            <p:spPr bwMode="auto">
              <a:xfrm>
                <a:off x="2312" y="3051"/>
                <a:ext cx="857" cy="71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780" name="Rectangle 66"/>
            <p:cNvSpPr>
              <a:spLocks noChangeArrowheads="1"/>
            </p:cNvSpPr>
            <p:nvPr/>
          </p:nvSpPr>
          <p:spPr bwMode="auto">
            <a:xfrm>
              <a:off x="48" y="2256"/>
              <a:ext cx="3875" cy="18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739" name="Text Box 67"/>
          <p:cNvSpPr txBox="1">
            <a:spLocks noChangeArrowheads="1"/>
          </p:cNvSpPr>
          <p:nvPr/>
        </p:nvSpPr>
        <p:spPr bwMode="auto">
          <a:xfrm>
            <a:off x="1447800" y="2833688"/>
            <a:ext cx="73914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三个货舱中实际载重必须与其最大</a:t>
            </a:r>
            <a:r>
              <a:rPr lang="zh-CN" altLang="en-US" sz="2800" b="1" dirty="0"/>
              <a:t>载</a:t>
            </a:r>
            <a:r>
              <a:rPr lang="zh-CN" altLang="en-US" sz="2800" b="1" dirty="0">
                <a:latin typeface="宋体" panose="02010600030101010101" pitchFamily="2" charset="-122"/>
              </a:rPr>
              <a:t>重成比例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1600200" y="1139536"/>
            <a:ext cx="7391400" cy="1527464"/>
            <a:chOff x="144" y="672"/>
            <a:chExt cx="4656" cy="1056"/>
          </a:xfrm>
        </p:grpSpPr>
        <p:sp>
          <p:nvSpPr>
            <p:cNvPr id="31754" name="Oval 69"/>
            <p:cNvSpPr>
              <a:spLocks noChangeArrowheads="1"/>
            </p:cNvSpPr>
            <p:nvPr/>
          </p:nvSpPr>
          <p:spPr bwMode="auto">
            <a:xfrm>
              <a:off x="144" y="672"/>
              <a:ext cx="4656" cy="105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/>
            </a:p>
          </p:txBody>
        </p:sp>
        <p:sp>
          <p:nvSpPr>
            <p:cNvPr id="31755" name="Text Box 70"/>
            <p:cNvSpPr txBox="1">
              <a:spLocks noChangeArrowheads="1"/>
            </p:cNvSpPr>
            <p:nvPr/>
          </p:nvSpPr>
          <p:spPr bwMode="auto">
            <a:xfrm>
              <a:off x="701" y="865"/>
              <a:ext cx="103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/>
                <a:t>前仓：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10</a:t>
              </a:r>
              <a:r>
                <a:rPr lang="zh-CN" altLang="en-US" b="1" dirty="0"/>
                <a:t>；</a:t>
              </a:r>
              <a:r>
                <a:rPr lang="en-US" altLang="zh-CN" b="1" dirty="0">
                  <a:solidFill>
                    <a:srgbClr val="FF3300"/>
                  </a:solidFill>
                </a:rPr>
                <a:t>6800</a:t>
              </a:r>
            </a:p>
          </p:txBody>
        </p:sp>
        <p:sp>
          <p:nvSpPr>
            <p:cNvPr id="31756" name="Text Box 71"/>
            <p:cNvSpPr txBox="1">
              <a:spLocks noChangeArrowheads="1"/>
            </p:cNvSpPr>
            <p:nvPr/>
          </p:nvSpPr>
          <p:spPr bwMode="auto">
            <a:xfrm>
              <a:off x="1980" y="869"/>
              <a:ext cx="1029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/>
                <a:t>中仓：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16</a:t>
              </a:r>
              <a:r>
                <a:rPr lang="zh-CN" altLang="en-US" b="1" dirty="0"/>
                <a:t>；</a:t>
              </a:r>
              <a:r>
                <a:rPr lang="en-US" altLang="zh-CN" b="1" dirty="0">
                  <a:solidFill>
                    <a:srgbClr val="FF3300"/>
                  </a:solidFill>
                </a:rPr>
                <a:t>8700</a:t>
              </a:r>
            </a:p>
          </p:txBody>
        </p:sp>
        <p:sp>
          <p:nvSpPr>
            <p:cNvPr id="31757" name="Text Box 72"/>
            <p:cNvSpPr txBox="1">
              <a:spLocks noChangeArrowheads="1"/>
            </p:cNvSpPr>
            <p:nvPr/>
          </p:nvSpPr>
          <p:spPr bwMode="auto">
            <a:xfrm>
              <a:off x="3385" y="855"/>
              <a:ext cx="911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/>
                <a:t>后仓：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8</a:t>
              </a:r>
              <a:r>
                <a:rPr lang="zh-CN" altLang="en-US" b="1" dirty="0"/>
                <a:t>；</a:t>
              </a:r>
              <a:r>
                <a:rPr lang="en-US" altLang="zh-CN" b="1" dirty="0">
                  <a:solidFill>
                    <a:srgbClr val="FF3300"/>
                  </a:solidFill>
                </a:rPr>
                <a:t>5300</a:t>
              </a:r>
            </a:p>
          </p:txBody>
        </p:sp>
        <p:sp>
          <p:nvSpPr>
            <p:cNvPr id="31758" name="Line 73"/>
            <p:cNvSpPr>
              <a:spLocks noChangeShapeType="1"/>
            </p:cNvSpPr>
            <p:nvPr/>
          </p:nvSpPr>
          <p:spPr bwMode="auto">
            <a:xfrm>
              <a:off x="1666" y="7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74"/>
            <p:cNvSpPr>
              <a:spLocks noChangeShapeType="1"/>
            </p:cNvSpPr>
            <p:nvPr/>
          </p:nvSpPr>
          <p:spPr bwMode="auto">
            <a:xfrm>
              <a:off x="3323" y="7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47" name="Text Box 75"/>
          <p:cNvSpPr txBox="1">
            <a:spLocks noChangeArrowheads="1"/>
          </p:cNvSpPr>
          <p:nvPr/>
        </p:nvSpPr>
        <p:spPr bwMode="auto">
          <a:xfrm>
            <a:off x="324905" y="2338013"/>
            <a:ext cx="16764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飞机平衡</a:t>
            </a:r>
          </a:p>
        </p:txBody>
      </p:sp>
      <p:graphicFrame>
        <p:nvGraphicFramePr>
          <p:cNvPr id="3175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54718"/>
              </p:ext>
            </p:extLst>
          </p:nvPr>
        </p:nvGraphicFramePr>
        <p:xfrm>
          <a:off x="433946" y="1340768"/>
          <a:ext cx="8778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46" y="1340768"/>
                        <a:ext cx="87788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  <p:bldP spid="28675" grpId="0" animBg="1" autoUpdateAnimBg="0"/>
      <p:bldP spid="28739" grpId="0" animBg="1" autoUpdateAnimBg="0"/>
      <p:bldP spid="287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93129" y="836712"/>
            <a:ext cx="1060648" cy="107721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模型假设 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619672" y="764704"/>
            <a:ext cx="4968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每种货物可以分割到任意小；</a:t>
            </a:r>
            <a:endParaRPr lang="zh-CN" altLang="en-US" sz="2800" b="1" dirty="0"/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47664" y="1438349"/>
            <a:ext cx="75243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每种货物可以在一个或多个货舱中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任意分布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endParaRPr lang="zh-CN" altLang="en-US" sz="2800" b="1" dirty="0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547664" y="2060848"/>
            <a:ext cx="69127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多种货物可以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混装</a:t>
            </a:r>
            <a:r>
              <a:rPr lang="zh-CN" altLang="en-US" sz="2800" b="1" dirty="0">
                <a:latin typeface="宋体" panose="02010600030101010101" pitchFamily="2" charset="-122"/>
              </a:rPr>
              <a:t>，并保证不留空隙； </a:t>
            </a:r>
            <a:endParaRPr lang="zh-CN" altLang="en-US" sz="2800" b="1" dirty="0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500253" y="2684795"/>
            <a:ext cx="6528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所给出的数据都是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精确</a:t>
            </a:r>
            <a:r>
              <a:rPr lang="zh-CN" altLang="en-US" sz="2800" b="1" dirty="0">
                <a:latin typeface="宋体" panose="02010600030101010101" pitchFamily="2" charset="-122"/>
              </a:rPr>
              <a:t>的，没有误差</a:t>
            </a:r>
            <a:r>
              <a:rPr lang="en-US" altLang="zh-CN" sz="2800" b="1" dirty="0">
                <a:latin typeface="宋体" panose="02010600030101010101" pitchFamily="2" charset="-122"/>
              </a:rPr>
              <a:t>.  </a:t>
            </a:r>
            <a:r>
              <a:rPr lang="en-US" altLang="zh-CN" sz="2800" b="1" dirty="0"/>
              <a:t> 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55367"/>
              </p:ext>
            </p:extLst>
          </p:nvPr>
        </p:nvGraphicFramePr>
        <p:xfrm>
          <a:off x="7607453" y="469429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453" y="469429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77071" y="4293096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第</a:t>
            </a:r>
            <a:r>
              <a:rPr lang="en-US" altLang="zh-CN" sz="2800" b="1" i="1" dirty="0" err="1"/>
              <a:t>i</a:t>
            </a:r>
            <a:r>
              <a:rPr lang="zh-CN" altLang="en-US" sz="2800" b="1" dirty="0"/>
              <a:t>种货物的</a:t>
            </a:r>
            <a:r>
              <a:rPr lang="zh-CN" altLang="en-US" sz="2800" b="1" dirty="0">
                <a:solidFill>
                  <a:srgbClr val="FF0000"/>
                </a:solidFill>
              </a:rPr>
              <a:t>重量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体积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利润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=1,2,3,4)</a:t>
            </a:r>
            <a:endParaRPr lang="en-US" altLang="zh-CN" sz="2800" b="1" i="1" baseline="-250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3129" y="3429000"/>
            <a:ext cx="19050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已知参数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98723" y="4941168"/>
            <a:ext cx="73914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货舱</a:t>
            </a:r>
            <a:r>
              <a:rPr lang="en-US" altLang="zh-CN" sz="2800" b="1" i="1" dirty="0"/>
              <a:t>j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重量限制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WET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体积</a:t>
            </a:r>
            <a:r>
              <a:rPr lang="zh-CN" altLang="en-US" sz="2800" b="1" dirty="0">
                <a:solidFill>
                  <a:srgbClr val="FF0000"/>
                </a:solidFill>
              </a:rPr>
              <a:t>限制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VOL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800" b="1" i="1" dirty="0" smtClean="0"/>
              <a:t>, </a:t>
            </a:r>
            <a:r>
              <a:rPr lang="en-US" altLang="zh-CN" sz="2800" b="1" dirty="0"/>
              <a:t>(</a:t>
            </a:r>
            <a:r>
              <a:rPr lang="en-US" altLang="zh-CN" sz="2800" b="1" i="1" dirty="0" smtClean="0"/>
              <a:t>j</a:t>
            </a:r>
            <a:r>
              <a:rPr lang="en-US" altLang="zh-CN" sz="2800" b="1" dirty="0" smtClean="0"/>
              <a:t>=1,2,3 </a:t>
            </a:r>
            <a:r>
              <a:rPr lang="zh-CN" altLang="en-US" sz="2800" b="1" dirty="0" smtClean="0"/>
              <a:t>分别</a:t>
            </a:r>
            <a:r>
              <a:rPr lang="zh-CN" altLang="en-US" sz="2800" b="1" dirty="0"/>
              <a:t>代表前、中、后仓</a:t>
            </a:r>
            <a:r>
              <a:rPr lang="en-US" altLang="zh-CN" sz="2800" b="1" dirty="0" smtClean="0"/>
              <a:t>)</a:t>
            </a:r>
            <a:endParaRPr lang="en-US" altLang="zh-CN" sz="28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2141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 autoUpdateAnimBg="0"/>
      <p:bldP spid="112647" grpId="0"/>
      <p:bldP spid="112648" grpId="0"/>
      <p:bldP spid="112649" grpId="0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1023</Words>
  <Application>Microsoft Office PowerPoint</Application>
  <PresentationFormat>全屏显示(4:3)</PresentationFormat>
  <Paragraphs>252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Office 主题​​</vt:lpstr>
      <vt:lpstr>Clip</vt:lpstr>
      <vt:lpstr>公式</vt:lpstr>
      <vt:lpstr>Microsoft 公式 3.0</vt:lpstr>
      <vt:lpstr>Equation</vt:lpstr>
      <vt:lpstr>PowerPoint 演示文稿</vt:lpstr>
      <vt:lpstr>例1 自来水输送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货机装运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2020-04-11T12:57:58Z</dcterms:created>
  <dcterms:modified xsi:type="dcterms:W3CDTF">2020-04-11T12:59:20Z</dcterms:modified>
</cp:coreProperties>
</file>