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.png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0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2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C89F-CABC-44E8-821A-BE9409347A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2C4F-4944-4A17-8C51-06BB11F9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692275" y="188913"/>
            <a:ext cx="4495800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 smtClean="0">
                <a:latin typeface="Times New Roman" pitchFamily="18" charset="0"/>
                <a:ea typeface="楷体_GB2312" pitchFamily="49" charset="-122"/>
              </a:rPr>
              <a:t>3.8</a:t>
            </a:r>
            <a:r>
              <a:rPr kumimoji="1" lang="zh-CN" altLang="en-US" sz="36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 smtClean="0">
                <a:latin typeface="楷体_GB2312" pitchFamily="49" charset="-122"/>
                <a:ea typeface="楷体_GB2312" pitchFamily="49" charset="-122"/>
              </a:rPr>
              <a:t>生猪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的出售时机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219200" y="1371600"/>
            <a:ext cx="7696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饲养场每天投入</a:t>
            </a:r>
            <a:r>
              <a:rPr kumimoji="1" lang="en-US" altLang="zh-CN" sz="2800" b="1">
                <a:latin typeface="Times New Roman" pitchFamily="18" charset="0"/>
              </a:rPr>
              <a:t>4</a:t>
            </a:r>
            <a:r>
              <a:rPr kumimoji="1" lang="zh-CN" altLang="en-US" sz="2800" b="1">
                <a:latin typeface="Times New Roman" pitchFamily="18" charset="0"/>
              </a:rPr>
              <a:t>元资金，用于饲料、人力、设备，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估计</a:t>
            </a:r>
            <a:r>
              <a:rPr kumimoji="1" lang="zh-CN" altLang="en-US" sz="2800" b="1">
                <a:latin typeface="Times New Roman" pitchFamily="18" charset="0"/>
              </a:rPr>
              <a:t>可使</a:t>
            </a:r>
            <a:r>
              <a:rPr kumimoji="1" lang="en-US" altLang="zh-CN" sz="2800" b="1">
                <a:latin typeface="Times New Roman" pitchFamily="18" charset="0"/>
              </a:rPr>
              <a:t>80</a:t>
            </a:r>
            <a:r>
              <a:rPr kumimoji="1" lang="zh-CN" altLang="en-US" sz="2800" b="1">
                <a:latin typeface="Times New Roman" pitchFamily="18" charset="0"/>
              </a:rPr>
              <a:t>千克重的生猪体重增加</a:t>
            </a: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公斤。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533400" cy="1066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问题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219200" y="2667000"/>
            <a:ext cx="7620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市场价格目前为每千克</a:t>
            </a:r>
            <a:r>
              <a:rPr kumimoji="1" lang="en-US" altLang="zh-CN" sz="2800" b="1">
                <a:latin typeface="Times New Roman" pitchFamily="18" charset="0"/>
              </a:rPr>
              <a:t>8</a:t>
            </a:r>
            <a:r>
              <a:rPr kumimoji="1" lang="zh-CN" altLang="en-US" sz="2800" b="1">
                <a:latin typeface="Times New Roman" pitchFamily="18" charset="0"/>
              </a:rPr>
              <a:t>元，但是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预测</a:t>
            </a:r>
            <a:r>
              <a:rPr kumimoji="1" lang="zh-CN" altLang="en-US" sz="2800" b="1">
                <a:latin typeface="Times New Roman" pitchFamily="18" charset="0"/>
              </a:rPr>
              <a:t>每天会降低 </a:t>
            </a:r>
            <a:r>
              <a:rPr kumimoji="1" lang="en-US" altLang="zh-CN" sz="2800" b="1">
                <a:latin typeface="Times New Roman" pitchFamily="18" charset="0"/>
              </a:rPr>
              <a:t>0.1</a:t>
            </a:r>
            <a:r>
              <a:rPr kumimoji="1" lang="zh-CN" altLang="en-US" sz="2800" b="1">
                <a:latin typeface="Times New Roman" pitchFamily="18" charset="0"/>
              </a:rPr>
              <a:t>元，问生猪应何时出售。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295400" y="39624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如果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估计</a:t>
            </a:r>
            <a:r>
              <a:rPr kumimoji="1" lang="zh-CN" altLang="en-US" sz="2800" b="1">
                <a:latin typeface="Times New Roman" pitchFamily="18" charset="0"/>
              </a:rPr>
              <a:t>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预测</a:t>
            </a:r>
            <a:r>
              <a:rPr kumimoji="1" lang="zh-CN" altLang="en-US" sz="2800" b="1">
                <a:latin typeface="Times New Roman" pitchFamily="18" charset="0"/>
              </a:rPr>
              <a:t>有误差，对结果有何影响。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457200" y="4724400"/>
            <a:ext cx="533400" cy="1066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分析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75295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投入资金使生猪体重随时间增加，出售单价随时间减少，故存在最佳出售时机，使利润最大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7775575" y="549275"/>
          <a:ext cx="703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647619" imgH="647619" progId="MS_ClipArt_Gallery.2">
                  <p:embed/>
                </p:oleObj>
              </mc:Choice>
              <mc:Fallback>
                <p:oleObj name="Clip" r:id="rId3" imgW="647619" imgH="64761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549275"/>
                        <a:ext cx="703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3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utoUpdateAnimBg="0"/>
      <p:bldP spid="174084" grpId="0" animBg="1" autoUpdateAnimBg="0"/>
      <p:bldP spid="174085" grpId="0" autoUpdateAnimBg="0"/>
      <p:bldP spid="174086" grpId="0" autoUpdateAnimBg="0"/>
      <p:bldP spid="174087" grpId="0" animBg="1" autoUpdateAnimBg="0"/>
      <p:bldP spid="1740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331913" y="1052513"/>
            <a:ext cx="64214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记号</a:t>
            </a:r>
            <a:r>
              <a:rPr lang="zh-CN" altLang="en-US"/>
              <a:t>：</a:t>
            </a:r>
            <a:r>
              <a:rPr kumimoji="1" lang="en-US" altLang="zh-CN" sz="2800" b="1">
                <a:latin typeface="Times New Roman" pitchFamily="18" charset="0"/>
              </a:rPr>
              <a:t>r —</a:t>
            </a:r>
            <a:r>
              <a:rPr kumimoji="1" lang="zh-CN" altLang="en-US" sz="2800" b="1">
                <a:latin typeface="Times New Roman" pitchFamily="18" charset="0"/>
              </a:rPr>
              <a:t>生猪每天增加的体重</a:t>
            </a:r>
            <a:endParaRPr kumimoji="1" lang="en-US" altLang="zh-CN" sz="2800" b="1">
              <a:latin typeface="Times New Roman" pitchFamily="18" charset="0"/>
            </a:endParaRPr>
          </a:p>
          <a:p>
            <a:r>
              <a:rPr kumimoji="1" lang="en-US" altLang="zh-CN" sz="2800" b="1">
                <a:latin typeface="Times New Roman" pitchFamily="18" charset="0"/>
              </a:rPr>
              <a:t>           g=0.1 —</a:t>
            </a:r>
            <a:r>
              <a:rPr kumimoji="1" lang="zh-CN" altLang="en-US" sz="2800" b="1">
                <a:latin typeface="Times New Roman" pitchFamily="18" charset="0"/>
              </a:rPr>
              <a:t>生猪每天每千克下降价格</a:t>
            </a:r>
          </a:p>
        </p:txBody>
      </p:sp>
    </p:spTree>
    <p:extLst>
      <p:ext uri="{BB962C8B-B14F-4D97-AF65-F5344CB8AC3E}">
        <p14:creationId xmlns:p14="http://schemas.microsoft.com/office/powerpoint/2010/main" val="323081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4067175" y="3716338"/>
          <a:ext cx="46085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663700" imgH="203200" progId="Equation.3">
                  <p:embed/>
                </p:oleObj>
              </mc:Choice>
              <mc:Fallback>
                <p:oleObj name="Equation" r:id="rId3" imgW="1663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16338"/>
                        <a:ext cx="4608513" cy="5508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85800" y="4600575"/>
            <a:ext cx="2590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求 </a:t>
            </a:r>
            <a:r>
              <a:rPr kumimoji="1" lang="en-US" altLang="zh-CN" sz="2800" b="1" i="1">
                <a:latin typeface="Times New Roman" pitchFamily="18" charset="0"/>
              </a:rPr>
              <a:t>t </a:t>
            </a:r>
            <a:r>
              <a:rPr kumimoji="1" lang="zh-CN" altLang="en-US" sz="2800" b="1">
                <a:latin typeface="Times New Roman" pitchFamily="18" charset="0"/>
              </a:rPr>
              <a:t>使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最大</a:t>
            </a: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3505200" y="4448175"/>
          <a:ext cx="2514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016000" imgH="419100" progId="Equation.3">
                  <p:embed/>
                </p:oleObj>
              </mc:Choice>
              <mc:Fallback>
                <p:oleObj name="Equation" r:id="rId5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48175"/>
                        <a:ext cx="2514600" cy="1038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733800" y="5562600"/>
            <a:ext cx="5029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10</a:t>
            </a:r>
            <a:r>
              <a:rPr kumimoji="1" lang="zh-CN" altLang="en-US" sz="2800" b="1">
                <a:latin typeface="Times New Roman" pitchFamily="18" charset="0"/>
              </a:rPr>
              <a:t>天后出售，可多得利润</a:t>
            </a:r>
            <a:r>
              <a:rPr kumimoji="1" lang="en-US" altLang="zh-CN" sz="2800" b="1">
                <a:latin typeface="Times New Roman" pitchFamily="18" charset="0"/>
              </a:rPr>
              <a:t>20</a:t>
            </a:r>
            <a:r>
              <a:rPr kumimoji="1" lang="zh-CN" altLang="en-US" sz="2800" b="1">
                <a:latin typeface="Times New Roman" pitchFamily="18" charset="0"/>
              </a:rPr>
              <a:t>元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971800" y="381000"/>
            <a:ext cx="2743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建模及求解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524000" y="2376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生猪体重  </a:t>
            </a:r>
            <a:r>
              <a:rPr kumimoji="1" lang="en-US" altLang="zh-CN" sz="2800" b="1" i="1">
                <a:latin typeface="Times New Roman" pitchFamily="18" charset="0"/>
              </a:rPr>
              <a:t>w</a:t>
            </a:r>
            <a:r>
              <a:rPr kumimoji="1" lang="en-US" altLang="zh-CN" sz="2800" b="1">
                <a:latin typeface="Times New Roman" pitchFamily="18" charset="0"/>
              </a:rPr>
              <a:t>=80+</a:t>
            </a:r>
            <a:r>
              <a:rPr kumimoji="1" lang="en-US" altLang="zh-CN" sz="2800" b="1" i="1">
                <a:latin typeface="Times New Roman" pitchFamily="18" charset="0"/>
              </a:rPr>
              <a:t>rt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1524000" y="29860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出售价格 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=8-</a:t>
            </a:r>
            <a:r>
              <a:rPr kumimoji="1" lang="en-US" altLang="zh-CN" sz="2800" b="1" i="1">
                <a:latin typeface="Times New Roman" pitchFamily="18" charset="0"/>
              </a:rPr>
              <a:t>gt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5105400" y="2376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销售收入 </a:t>
            </a:r>
            <a:r>
              <a:rPr kumimoji="1" lang="en-US" altLang="zh-CN" sz="2800" b="1" i="1">
                <a:latin typeface="Times New Roman" pitchFamily="18" charset="0"/>
              </a:rPr>
              <a:t>R=pw</a:t>
            </a: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5105400" y="29860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资金投入 </a:t>
            </a:r>
            <a:r>
              <a:rPr kumimoji="1" lang="en-US" altLang="zh-CN" sz="2800" b="1" i="1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=4</a:t>
            </a:r>
            <a:r>
              <a:rPr kumimoji="1" lang="en-US" altLang="zh-CN" sz="2800" b="1" i="1">
                <a:latin typeface="Times New Roman" pitchFamily="18" charset="0"/>
              </a:rPr>
              <a:t>t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609600" y="3733800"/>
            <a:ext cx="32004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利润 </a:t>
            </a:r>
            <a:r>
              <a:rPr kumimoji="1" lang="en-US" altLang="zh-CN" sz="2800" b="1" i="1">
                <a:latin typeface="Times New Roman" pitchFamily="18" charset="0"/>
              </a:rPr>
              <a:t>Q=R-C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pw -C</a:t>
            </a: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519113" y="1058863"/>
            <a:ext cx="183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估计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Times New Roman" pitchFamily="18" charset="0"/>
              </a:rPr>
              <a:t>=2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533400" y="1600200"/>
            <a:ext cx="621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若当前出售，利润为</a:t>
            </a:r>
            <a:r>
              <a:rPr kumimoji="1" lang="en-US" altLang="zh-CN" sz="2800" b="1">
                <a:latin typeface="Times New Roman" pitchFamily="18" charset="0"/>
              </a:rPr>
              <a:t>80×8=640</a:t>
            </a:r>
            <a:r>
              <a:rPr kumimoji="1" lang="zh-CN" altLang="en-US" sz="2800" b="1">
                <a:latin typeface="Times New Roman" pitchFamily="18" charset="0"/>
              </a:rPr>
              <a:t>（元）</a:t>
            </a: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381000" y="2406650"/>
            <a:ext cx="9144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 </a:t>
            </a:r>
            <a:r>
              <a:rPr kumimoji="1" lang="zh-CN" altLang="en-US" sz="2800" b="1">
                <a:latin typeface="Times New Roman" pitchFamily="18" charset="0"/>
              </a:rPr>
              <a:t>天出售</a:t>
            </a:r>
          </a:p>
        </p:txBody>
      </p:sp>
      <p:sp>
        <p:nvSpPr>
          <p:cNvPr id="175119" name="Text Box 15"/>
          <p:cNvSpPr txBox="1">
            <a:spLocks noChangeArrowheads="1"/>
          </p:cNvSpPr>
          <p:nvPr/>
        </p:nvSpPr>
        <p:spPr bwMode="auto">
          <a:xfrm>
            <a:off x="6019800" y="4676775"/>
            <a:ext cx="1066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=10</a:t>
            </a: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09600" y="5562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>
                <a:latin typeface="Times New Roman" pitchFamily="18" charset="0"/>
              </a:rPr>
              <a:t>(10)</a:t>
            </a:r>
            <a:r>
              <a:rPr kumimoji="1" lang="en-US" altLang="zh-CN" sz="2800" b="1" i="1">
                <a:latin typeface="Times New Roman" pitchFamily="18" charset="0"/>
              </a:rPr>
              <a:t>=</a:t>
            </a:r>
            <a:r>
              <a:rPr kumimoji="1" lang="en-US" altLang="zh-CN" sz="2800" b="1">
                <a:latin typeface="Times New Roman" pitchFamily="18" charset="0"/>
              </a:rPr>
              <a:t>660 &gt; 640</a:t>
            </a:r>
          </a:p>
        </p:txBody>
      </p:sp>
      <p:sp>
        <p:nvSpPr>
          <p:cNvPr id="175121" name="Text Box 17"/>
          <p:cNvSpPr txBox="1">
            <a:spLocks noChangeArrowheads="1"/>
          </p:cNvSpPr>
          <p:nvPr/>
        </p:nvSpPr>
        <p:spPr bwMode="auto">
          <a:xfrm>
            <a:off x="2209800" y="1066800"/>
            <a:ext cx="1382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en-US" altLang="zh-CN" sz="2800" b="1">
                <a:latin typeface="Times New Roman" pitchFamily="18" charset="0"/>
              </a:rPr>
              <a:t>=0.1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nimBg="1" autoUpdateAnimBg="0"/>
      <p:bldP spid="175109" grpId="0" animBg="1" autoUpdateAnimBg="0"/>
      <p:bldP spid="175111" grpId="0" autoUpdateAnimBg="0"/>
      <p:bldP spid="175112" grpId="0" autoUpdateAnimBg="0"/>
      <p:bldP spid="175113" grpId="0" autoUpdateAnimBg="0"/>
      <p:bldP spid="175114" grpId="0" autoUpdateAnimBg="0"/>
      <p:bldP spid="175115" grpId="0" animBg="1" autoUpdateAnimBg="0"/>
      <p:bldP spid="175116" grpId="0" autoUpdateAnimBg="0"/>
      <p:bldP spid="175117" grpId="0" autoUpdateAnimBg="0"/>
      <p:bldP spid="175118" grpId="0" animBg="1" autoUpdateAnimBg="0"/>
      <p:bldP spid="175119" grpId="0" animBg="1" autoUpdateAnimBg="0"/>
      <p:bldP spid="175120" grpId="0" autoUpdateAnimBg="0"/>
      <p:bldP spid="1751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2971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敏感性分析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04800" y="1309688"/>
            <a:ext cx="56388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研究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</a:rPr>
              <a:t>变化时对模型结果的影响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1863" y="1325563"/>
            <a:ext cx="3132137" cy="519112"/>
            <a:chOff x="3840" y="240"/>
            <a:chExt cx="1632" cy="327"/>
          </a:xfrm>
        </p:grpSpPr>
        <p:sp>
          <p:nvSpPr>
            <p:cNvPr id="28689" name="Text Box 5"/>
            <p:cNvSpPr txBox="1">
              <a:spLocks noChangeArrowheads="1"/>
            </p:cNvSpPr>
            <p:nvPr/>
          </p:nvSpPr>
          <p:spPr bwMode="auto">
            <a:xfrm>
              <a:off x="3840" y="240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估计</a:t>
              </a: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>
                  <a:latin typeface="Times New Roman" pitchFamily="18" charset="0"/>
                </a:rPr>
                <a:t>=2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4752" y="24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g</a:t>
              </a:r>
              <a:r>
                <a:rPr kumimoji="1" lang="en-US" altLang="zh-CN" sz="2800" b="1">
                  <a:latin typeface="Times New Roman" pitchFamily="18" charset="0"/>
                </a:rPr>
                <a:t>=0.1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4284663" y="398463"/>
          <a:ext cx="208756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016000" imgH="419100" progId="Equation.3">
                  <p:embed/>
                </p:oleObj>
              </mc:Choice>
              <mc:Fallback>
                <p:oleObj name="Equation" r:id="rId3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8463"/>
                        <a:ext cx="208756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457200" y="2133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</a:rPr>
              <a:t> 设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en-US" altLang="zh-CN" sz="2800" b="1">
                <a:latin typeface="Times New Roman" pitchFamily="18" charset="0"/>
              </a:rPr>
              <a:t>=0.1</a:t>
            </a:r>
            <a:r>
              <a:rPr kumimoji="1" lang="zh-CN" altLang="en-US" sz="2800" b="1">
                <a:latin typeface="Times New Roman" pitchFamily="18" charset="0"/>
              </a:rPr>
              <a:t>不变 </a:t>
            </a:r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3581400" y="1865313"/>
          <a:ext cx="3581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5" imgW="1396394" imgH="393529" progId="Equation.3">
                  <p:embed/>
                </p:oleObj>
              </mc:Choice>
              <mc:Fallback>
                <p:oleObj r:id="rId5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65313"/>
                        <a:ext cx="35814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304800" y="3048000"/>
            <a:ext cx="38862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 </a:t>
            </a:r>
            <a:r>
              <a:rPr kumimoji="1" lang="zh-CN" altLang="en-US" sz="2800" b="1">
                <a:latin typeface="Times New Roman" pitchFamily="18" charset="0"/>
              </a:rPr>
              <a:t>对</a:t>
            </a:r>
            <a:r>
              <a:rPr kumimoji="1" lang="en-US" altLang="zh-CN" sz="2800" b="1" i="1">
                <a:latin typeface="Times New Roman" pitchFamily="18" charset="0"/>
              </a:rPr>
              <a:t>r </a:t>
            </a:r>
            <a:r>
              <a:rPr kumimoji="1" lang="zh-CN" altLang="en-US" sz="2800" b="1">
                <a:latin typeface="Times New Roman" pitchFamily="18" charset="0"/>
              </a:rPr>
              <a:t>的（相对）敏感度 </a:t>
            </a:r>
          </a:p>
        </p:txBody>
      </p:sp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457200" y="3733800"/>
          <a:ext cx="23161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939392" imgH="431613" progId="Equation.3">
                  <p:embed/>
                </p:oleObj>
              </mc:Choice>
              <mc:Fallback>
                <p:oleObj name="Equation" r:id="rId7" imgW="93939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2316163" cy="1058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2743200" y="3733800"/>
          <a:ext cx="10239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444307" imgH="393529" progId="Equation.3">
                  <p:embed/>
                </p:oleObj>
              </mc:Choice>
              <mc:Fallback>
                <p:oleObj name="Equation" r:id="rId9" imgW="44430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1023938" cy="1066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533400" y="4868863"/>
          <a:ext cx="3200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1320227" imgH="393529" progId="Equation.3">
                  <p:embed/>
                </p:oleObj>
              </mc:Choice>
              <mc:Fallback>
                <p:oleObj name="Equation" r:id="rId11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68863"/>
                        <a:ext cx="32004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228600" y="5943600"/>
            <a:ext cx="859155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生猪每天体重增加量</a:t>
            </a:r>
            <a:r>
              <a:rPr kumimoji="1" lang="en-US" altLang="zh-CN" sz="2800" b="1" i="1">
                <a:latin typeface="Times New Roman" pitchFamily="18" charset="0"/>
              </a:rPr>
              <a:t>r </a:t>
            </a:r>
            <a:r>
              <a:rPr kumimoji="1" lang="zh-CN" altLang="en-US" sz="2800" b="1">
                <a:latin typeface="Times New Roman" pitchFamily="18" charset="0"/>
              </a:rPr>
              <a:t>增加</a:t>
            </a:r>
            <a:r>
              <a:rPr kumimoji="1" lang="en-US" altLang="zh-CN" sz="2800" b="1">
                <a:latin typeface="Times New Roman" pitchFamily="18" charset="0"/>
              </a:rPr>
              <a:t>1%</a:t>
            </a:r>
            <a:r>
              <a:rPr kumimoji="1" lang="zh-CN" altLang="en-US" sz="2800" b="1">
                <a:latin typeface="Times New Roman" pitchFamily="18" charset="0"/>
              </a:rPr>
              <a:t>，出售时间推迟</a:t>
            </a:r>
            <a:r>
              <a:rPr kumimoji="1" lang="en-US" altLang="zh-CN" sz="2800" b="1">
                <a:latin typeface="Times New Roman" pitchFamily="18" charset="0"/>
              </a:rPr>
              <a:t>3%</a:t>
            </a:r>
            <a:r>
              <a:rPr kumimoji="1" lang="zh-CN" altLang="en-US" sz="2800" b="1">
                <a:latin typeface="Times New Roman" pitchFamily="18" charset="0"/>
              </a:rPr>
              <a:t>。 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67200" y="2924175"/>
            <a:ext cx="4876800" cy="3065463"/>
            <a:chOff x="2688" y="1813"/>
            <a:chExt cx="3072" cy="1931"/>
          </a:xfrm>
        </p:grpSpPr>
        <p:pic>
          <p:nvPicPr>
            <p:cNvPr id="2868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813"/>
              <a:ext cx="3072" cy="1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7" name="Text Box 17"/>
            <p:cNvSpPr txBox="1">
              <a:spLocks noChangeArrowheads="1"/>
            </p:cNvSpPr>
            <p:nvPr/>
          </p:nvSpPr>
          <p:spPr bwMode="auto">
            <a:xfrm flipH="1">
              <a:off x="5136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8688" name="Text Box 18"/>
            <p:cNvSpPr txBox="1">
              <a:spLocks noChangeArrowheads="1"/>
            </p:cNvSpPr>
            <p:nvPr/>
          </p:nvSpPr>
          <p:spPr bwMode="auto">
            <a:xfrm flipH="1">
              <a:off x="2736" y="20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0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nimBg="1" autoUpdateAnimBg="0"/>
      <p:bldP spid="176136" grpId="0" autoUpdateAnimBg="0"/>
      <p:bldP spid="176138" grpId="0" animBg="1" autoUpdateAnimBg="0"/>
      <p:bldP spid="1761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2971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敏感性分析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5867400" y="1412875"/>
            <a:ext cx="3276600" cy="519113"/>
            <a:chOff x="3840" y="240"/>
            <a:chExt cx="1632" cy="327"/>
          </a:xfrm>
        </p:grpSpPr>
        <p:sp>
          <p:nvSpPr>
            <p:cNvPr id="29712" name="Text Box 4"/>
            <p:cNvSpPr txBox="1">
              <a:spLocks noChangeArrowheads="1"/>
            </p:cNvSpPr>
            <p:nvPr/>
          </p:nvSpPr>
          <p:spPr bwMode="auto">
            <a:xfrm>
              <a:off x="3840" y="240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估计</a:t>
              </a: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>
                  <a:latin typeface="Times New Roman" pitchFamily="18" charset="0"/>
                </a:rPr>
                <a:t>=2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29713" name="Text Box 5"/>
            <p:cNvSpPr txBox="1">
              <a:spLocks noChangeArrowheads="1"/>
            </p:cNvSpPr>
            <p:nvPr/>
          </p:nvSpPr>
          <p:spPr bwMode="auto">
            <a:xfrm>
              <a:off x="4752" y="24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g</a:t>
              </a:r>
              <a:r>
                <a:rPr kumimoji="1" lang="en-US" altLang="zh-CN" sz="2800" b="1">
                  <a:latin typeface="Times New Roman" pitchFamily="18" charset="0"/>
                </a:rPr>
                <a:t>=0.1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4067175" y="404813"/>
          <a:ext cx="23034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016000" imgH="419100" progId="Equation.3">
                  <p:embed/>
                </p:oleObj>
              </mc:Choice>
              <mc:Fallback>
                <p:oleObj name="Equation" r:id="rId3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4813"/>
                        <a:ext cx="23034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52400" y="1412875"/>
            <a:ext cx="5638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研究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</a:rPr>
              <a:t>变化时对模型结果的影响 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152400" y="20986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</a:rPr>
              <a:t> 设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Times New Roman" pitchFamily="18" charset="0"/>
              </a:rPr>
              <a:t>=2</a:t>
            </a:r>
            <a:r>
              <a:rPr kumimoji="1" lang="zh-CN" altLang="en-US" sz="2800" b="1">
                <a:latin typeface="Times New Roman" pitchFamily="18" charset="0"/>
              </a:rPr>
              <a:t>不变 </a:t>
            </a:r>
          </a:p>
        </p:txBody>
      </p:sp>
      <p:graphicFrame>
        <p:nvGraphicFramePr>
          <p:cNvPr id="177161" name="Object 9"/>
          <p:cNvGraphicFramePr>
            <a:graphicFrameLocks noChangeAspect="1"/>
          </p:cNvGraphicFramePr>
          <p:nvPr/>
        </p:nvGraphicFramePr>
        <p:xfrm>
          <a:off x="3200400" y="1946275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5" imgW="1676400" imgH="419100" progId="Equation.3">
                  <p:embed/>
                </p:oleObj>
              </mc:Choice>
              <mc:Fallback>
                <p:oleObj r:id="rId5" imgW="1676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46275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304800" y="2895600"/>
            <a:ext cx="38862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 </a:t>
            </a:r>
            <a:r>
              <a:rPr kumimoji="1" lang="zh-CN" altLang="en-US" sz="2800" b="1">
                <a:latin typeface="Times New Roman" pitchFamily="18" charset="0"/>
              </a:rPr>
              <a:t>对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</a:rPr>
              <a:t>的（相对）敏感度 </a:t>
            </a:r>
          </a:p>
        </p:txBody>
      </p:sp>
      <p:graphicFrame>
        <p:nvGraphicFramePr>
          <p:cNvPr id="177163" name="Object 11"/>
          <p:cNvGraphicFramePr>
            <a:graphicFrameLocks noChangeAspect="1"/>
          </p:cNvGraphicFramePr>
          <p:nvPr/>
        </p:nvGraphicFramePr>
        <p:xfrm>
          <a:off x="457200" y="3579813"/>
          <a:ext cx="3733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1497950" imgH="431613" progId="Equation.3">
                  <p:embed/>
                </p:oleObj>
              </mc:Choice>
              <mc:Fallback>
                <p:oleObj name="Equation" r:id="rId7" imgW="149795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79813"/>
                        <a:ext cx="3733800" cy="1068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476250" y="4724400"/>
          <a:ext cx="36385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1485900" imgH="419100" progId="Equation.3">
                  <p:embed/>
                </p:oleObj>
              </mc:Choice>
              <mc:Fallback>
                <p:oleObj name="Equation" r:id="rId9" imgW="1485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724400"/>
                        <a:ext cx="36385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50825" y="5943600"/>
            <a:ext cx="871378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生猪价格每天的降低量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</a:rPr>
              <a:t>增加</a:t>
            </a:r>
            <a:r>
              <a:rPr kumimoji="1" lang="en-US" altLang="zh-CN" sz="2800" b="1">
                <a:latin typeface="Times New Roman" pitchFamily="18" charset="0"/>
              </a:rPr>
              <a:t>1%</a:t>
            </a:r>
            <a:r>
              <a:rPr kumimoji="1" lang="zh-CN" altLang="en-US" sz="2800" b="1">
                <a:latin typeface="Times New Roman" pitchFamily="18" charset="0"/>
              </a:rPr>
              <a:t>，出售时间提前</a:t>
            </a:r>
            <a:r>
              <a:rPr kumimoji="1" lang="en-US" altLang="zh-CN" sz="2800" b="1">
                <a:latin typeface="Times New Roman" pitchFamily="18" charset="0"/>
              </a:rPr>
              <a:t>3%</a:t>
            </a:r>
            <a:r>
              <a:rPr kumimoji="1" lang="zh-CN" altLang="en-US" sz="2800" b="1">
                <a:latin typeface="Times New Roman" pitchFamily="18" charset="0"/>
              </a:rPr>
              <a:t>。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67200" y="2895600"/>
            <a:ext cx="4876800" cy="3048000"/>
            <a:chOff x="2688" y="1824"/>
            <a:chExt cx="3072" cy="1920"/>
          </a:xfrm>
        </p:grpSpPr>
        <p:pic>
          <p:nvPicPr>
            <p:cNvPr id="29709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824"/>
              <a:ext cx="3072" cy="1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0" name="Text Box 16"/>
            <p:cNvSpPr txBox="1">
              <a:spLocks noChangeArrowheads="1"/>
            </p:cNvSpPr>
            <p:nvPr/>
          </p:nvSpPr>
          <p:spPr bwMode="auto">
            <a:xfrm>
              <a:off x="5136" y="34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2880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2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utoUpdateAnimBg="0"/>
      <p:bldP spid="177162" grpId="0" animBg="1" autoUpdateAnimBg="0"/>
      <p:bldP spid="1771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2590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强健性分析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8229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保留生猪直到利润的增值等于每天的费用时出售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28600" y="5119688"/>
            <a:ext cx="182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由 </a:t>
            </a:r>
            <a:r>
              <a:rPr kumimoji="1" lang="en-US" altLang="zh-CN" sz="2800" b="1" i="1">
                <a:latin typeface="Times New Roman" pitchFamily="18" charset="0"/>
              </a:rPr>
              <a:t>S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t,r</a:t>
            </a:r>
            <a:r>
              <a:rPr kumimoji="1" lang="en-US" altLang="zh-CN" sz="2800" b="1">
                <a:latin typeface="Times New Roman" pitchFamily="18" charset="0"/>
              </a:rPr>
              <a:t>)=3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729288"/>
            <a:ext cx="8763000" cy="519112"/>
            <a:chOff x="144" y="3552"/>
            <a:chExt cx="5520" cy="327"/>
          </a:xfrm>
        </p:grpSpPr>
        <p:sp>
          <p:nvSpPr>
            <p:cNvPr id="30746" name="Text Box 6"/>
            <p:cNvSpPr txBox="1">
              <a:spLocks noChangeArrowheads="1"/>
            </p:cNvSpPr>
            <p:nvPr/>
          </p:nvSpPr>
          <p:spPr bwMode="auto">
            <a:xfrm>
              <a:off x="144" y="3552"/>
              <a:ext cx="5520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latin typeface="Times New Roman" pitchFamily="18" charset="0"/>
                </a:rPr>
                <a:t>建议过一周后</a:t>
              </a:r>
              <a:r>
                <a:rPr kumimoji="1" lang="en-US" altLang="zh-CN" sz="2800" b="1">
                  <a:latin typeface="Times New Roman" pitchFamily="18" charset="0"/>
                </a:rPr>
                <a:t>(</a:t>
              </a:r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</a:rPr>
                <a:t>=7)</a:t>
              </a:r>
              <a:r>
                <a:rPr kumimoji="1" lang="zh-CN" altLang="en-US" sz="2800" b="1">
                  <a:latin typeface="Times New Roman" pitchFamily="18" charset="0"/>
                </a:rPr>
                <a:t>重新估计                     </a:t>
              </a:r>
              <a:r>
                <a:rPr kumimoji="1" lang="en-US" altLang="zh-CN" sz="2800" b="1">
                  <a:latin typeface="Times New Roman" pitchFamily="18" charset="0"/>
                </a:rPr>
                <a:t>, </a:t>
              </a:r>
              <a:r>
                <a:rPr kumimoji="1" lang="zh-CN" altLang="en-US" sz="2800" b="1">
                  <a:latin typeface="Times New Roman" pitchFamily="18" charset="0"/>
                </a:rPr>
                <a:t>再作计算。</a:t>
              </a:r>
            </a:p>
          </p:txBody>
        </p:sp>
        <p:graphicFrame>
          <p:nvGraphicFramePr>
            <p:cNvPr id="30747" name="Object 7"/>
            <p:cNvGraphicFramePr>
              <a:graphicFrameLocks noChangeAspect="1"/>
            </p:cNvGraphicFramePr>
            <p:nvPr/>
          </p:nvGraphicFramePr>
          <p:xfrm>
            <a:off x="2925" y="3552"/>
            <a:ext cx="117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3" imgW="685800" imgH="203200" progId="Equation.3">
                    <p:embed/>
                  </p:oleObj>
                </mc:Choice>
                <mc:Fallback>
                  <p:oleObj name="Equation" r:id="rId3" imgW="685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552"/>
                          <a:ext cx="117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81000" y="1157288"/>
            <a:ext cx="61722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研究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</a:rPr>
              <a:t>不是常数时对模型结果的影响 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57200" y="18430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w</a:t>
            </a:r>
            <a:r>
              <a:rPr kumimoji="1" lang="en-US" altLang="zh-CN" sz="2800" b="1">
                <a:latin typeface="Times New Roman" pitchFamily="18" charset="0"/>
              </a:rPr>
              <a:t>=80+</a:t>
            </a:r>
            <a:r>
              <a:rPr kumimoji="1" lang="en-US" altLang="zh-CN" sz="2800" b="1" i="1">
                <a:latin typeface="Times New Roman" pitchFamily="18" charset="0"/>
              </a:rPr>
              <a:t>rt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 i="1">
                <a:latin typeface="Times New Roman" pitchFamily="18" charset="0"/>
              </a:rPr>
              <a:t>w 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 w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2667000" y="3062288"/>
          <a:ext cx="487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1548728" imgH="203112" progId="Equation.3">
                  <p:embed/>
                </p:oleObj>
              </mc:Choice>
              <mc:Fallback>
                <p:oleObj r:id="rId5" imgW="154872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62288"/>
                        <a:ext cx="4876800" cy="5191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57200" y="24526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=8-</a:t>
            </a:r>
            <a:r>
              <a:rPr kumimoji="1" lang="en-US" altLang="zh-CN" sz="2800" b="1" i="1">
                <a:latin typeface="Times New Roman" pitchFamily="18" charset="0"/>
              </a:rPr>
              <a:t>gt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 i="1">
                <a:latin typeface="Times New Roman" pitchFamily="18" charset="0"/>
              </a:rPr>
              <a:t> p 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)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24075" y="5119688"/>
            <a:ext cx="6983413" cy="519112"/>
            <a:chOff x="1338" y="3120"/>
            <a:chExt cx="4399" cy="327"/>
          </a:xfrm>
        </p:grpSpPr>
        <p:sp>
          <p:nvSpPr>
            <p:cNvPr id="30743" name="Text Box 13"/>
            <p:cNvSpPr txBox="1">
              <a:spLocks noChangeArrowheads="1"/>
            </p:cNvSpPr>
            <p:nvPr/>
          </p:nvSpPr>
          <p:spPr bwMode="auto">
            <a:xfrm>
              <a:off x="1338" y="3120"/>
              <a:ext cx="43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若                        </a:t>
              </a:r>
              <a:r>
                <a:rPr kumimoji="1" lang="en-US" altLang="zh-CN" sz="2800" b="1">
                  <a:latin typeface="Times New Roman" pitchFamily="18" charset="0"/>
                </a:rPr>
                <a:t>(10%), </a:t>
              </a:r>
              <a:r>
                <a:rPr kumimoji="1" lang="zh-CN" altLang="en-US" sz="2800" b="1">
                  <a:latin typeface="Times New Roman" pitchFamily="18" charset="0"/>
                </a:rPr>
                <a:t>则               （</a:t>
              </a:r>
              <a:r>
                <a:rPr kumimoji="1" lang="en-US" altLang="zh-CN" sz="2800" b="1">
                  <a:latin typeface="Times New Roman" pitchFamily="18" charset="0"/>
                </a:rPr>
                <a:t>30%</a:t>
              </a:r>
              <a:r>
                <a:rPr kumimoji="1" lang="zh-CN" altLang="en-US" sz="2800" b="1">
                  <a:latin typeface="Times New Roman" pitchFamily="18" charset="0"/>
                </a:rPr>
                <a:t>）  </a:t>
              </a:r>
            </a:p>
          </p:txBody>
        </p:sp>
        <p:graphicFrame>
          <p:nvGraphicFramePr>
            <p:cNvPr id="30744" name="Object 14"/>
            <p:cNvGraphicFramePr>
              <a:graphicFrameLocks noChangeAspect="1"/>
            </p:cNvGraphicFramePr>
            <p:nvPr/>
          </p:nvGraphicFramePr>
          <p:xfrm>
            <a:off x="1655" y="3140"/>
            <a:ext cx="134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r:id="rId7" imgW="875920" imgH="177723" progId="Equation.3">
                    <p:embed/>
                  </p:oleObj>
                </mc:Choice>
                <mc:Fallback>
                  <p:oleObj r:id="rId7" imgW="87592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140"/>
                          <a:ext cx="134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Object 15"/>
            <p:cNvGraphicFramePr>
              <a:graphicFrameLocks noChangeAspect="1"/>
            </p:cNvGraphicFramePr>
            <p:nvPr/>
          </p:nvGraphicFramePr>
          <p:xfrm>
            <a:off x="3923" y="3155"/>
            <a:ext cx="89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r:id="rId9" imgW="621760" imgH="177646" progId="Equation.3">
                    <p:embed/>
                  </p:oleObj>
                </mc:Choice>
                <mc:Fallback>
                  <p:oleObj r:id="rId9" imgW="62176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155"/>
                          <a:ext cx="89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192" name="Object 16"/>
          <p:cNvGraphicFramePr>
            <a:graphicFrameLocks noChangeAspect="1"/>
          </p:cNvGraphicFramePr>
          <p:nvPr/>
        </p:nvGraphicFramePr>
        <p:xfrm>
          <a:off x="381000" y="3124200"/>
          <a:ext cx="14874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571252" imgH="203112" progId="Equation.3">
                  <p:embed/>
                </p:oleObj>
              </mc:Choice>
              <mc:Fallback>
                <p:oleObj name="Equation" r:id="rId11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14874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00400" y="3581400"/>
            <a:ext cx="2743200" cy="762000"/>
            <a:chOff x="2064" y="2112"/>
            <a:chExt cx="1680" cy="480"/>
          </a:xfrm>
        </p:grpSpPr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2064" y="2265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每天利润的增值 </a:t>
              </a:r>
            </a:p>
          </p:txBody>
        </p:sp>
        <p:sp>
          <p:nvSpPr>
            <p:cNvPr id="30742" name="AutoShape 19"/>
            <p:cNvSpPr>
              <a:spLocks noChangeArrowheads="1"/>
            </p:cNvSpPr>
            <p:nvPr/>
          </p:nvSpPr>
          <p:spPr bwMode="auto">
            <a:xfrm>
              <a:off x="2880" y="211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172200" y="3581400"/>
            <a:ext cx="2743200" cy="747713"/>
            <a:chOff x="3936" y="2112"/>
            <a:chExt cx="1728" cy="471"/>
          </a:xfrm>
        </p:grpSpPr>
        <p:sp>
          <p:nvSpPr>
            <p:cNvPr id="30739" name="Text Box 21"/>
            <p:cNvSpPr txBox="1">
              <a:spLocks noChangeArrowheads="1"/>
            </p:cNvSpPr>
            <p:nvPr/>
          </p:nvSpPr>
          <p:spPr bwMode="auto">
            <a:xfrm>
              <a:off x="3936" y="2256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每天投入的资金 </a:t>
              </a:r>
            </a:p>
          </p:txBody>
        </p:sp>
        <p:sp>
          <p:nvSpPr>
            <p:cNvPr id="30740" name="AutoShape 22"/>
            <p:cNvSpPr>
              <a:spLocks noChangeArrowheads="1"/>
            </p:cNvSpPr>
            <p:nvPr/>
          </p:nvSpPr>
          <p:spPr bwMode="auto">
            <a:xfrm>
              <a:off x="4494" y="211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78199" name="AutoShape 23"/>
          <p:cNvSpPr>
            <a:spLocks noChangeArrowheads="1"/>
          </p:cNvSpPr>
          <p:nvPr/>
        </p:nvSpPr>
        <p:spPr bwMode="auto">
          <a:xfrm>
            <a:off x="2133600" y="3124200"/>
            <a:ext cx="2286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038600" y="1995488"/>
            <a:ext cx="3962400" cy="838200"/>
            <a:chOff x="2640" y="1056"/>
            <a:chExt cx="2496" cy="528"/>
          </a:xfrm>
        </p:grpSpPr>
        <p:graphicFrame>
          <p:nvGraphicFramePr>
            <p:cNvPr id="30737" name="Object 25"/>
            <p:cNvGraphicFramePr>
              <a:graphicFrameLocks noChangeAspect="1"/>
            </p:cNvGraphicFramePr>
            <p:nvPr/>
          </p:nvGraphicFramePr>
          <p:xfrm>
            <a:off x="2976" y="1152"/>
            <a:ext cx="21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13" imgW="1231366" imgH="203112" progId="Equation.3">
                    <p:embed/>
                  </p:oleObj>
                </mc:Choice>
                <mc:Fallback>
                  <p:oleObj name="Equation" r:id="rId13" imgW="123136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52"/>
                          <a:ext cx="21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AutoShape 26"/>
            <p:cNvSpPr>
              <a:spLocks noChangeArrowheads="1"/>
            </p:cNvSpPr>
            <p:nvPr/>
          </p:nvSpPr>
          <p:spPr bwMode="auto">
            <a:xfrm>
              <a:off x="2640" y="1056"/>
              <a:ext cx="144" cy="52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0736" name="Object 27"/>
          <p:cNvGraphicFramePr>
            <a:graphicFrameLocks noChangeAspect="1"/>
          </p:cNvGraphicFramePr>
          <p:nvPr/>
        </p:nvGraphicFramePr>
        <p:xfrm>
          <a:off x="7939088" y="811213"/>
          <a:ext cx="9001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lip" r:id="rId15" imgW="647619" imgH="647619" progId="MS_ClipArt_Gallery.2">
                  <p:embed/>
                </p:oleObj>
              </mc:Choice>
              <mc:Fallback>
                <p:oleObj name="Clip" r:id="rId15" imgW="647619" imgH="64761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811213"/>
                        <a:ext cx="9001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7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0" grpId="0" animBg="1" autoUpdateAnimBg="0"/>
      <p:bldP spid="178184" grpId="0" animBg="1"/>
      <p:bldP spid="178185" grpId="0" animBg="1" autoUpdateAnimBg="0"/>
      <p:bldP spid="178187" grpId="0" animBg="1" autoUpdateAnimBg="0"/>
      <p:bldP spid="17819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Office 主题​​</vt:lpstr>
      <vt:lpstr>Clip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2020-04-01T08:46:05Z</dcterms:created>
  <dcterms:modified xsi:type="dcterms:W3CDTF">2020-04-01T11:11:28Z</dcterms:modified>
</cp:coreProperties>
</file>