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11" Type="http://schemas.openxmlformats.org/officeDocument/2006/relationships/image" Target="../media/image11.wmf"/><Relationship Id="rId5" Type="http://schemas.openxmlformats.org/officeDocument/2006/relationships/image" Target="../media/image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7.wmf"/><Relationship Id="rId1" Type="http://schemas.openxmlformats.org/officeDocument/2006/relationships/image" Target="../media/image12.w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7.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1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1F17B11-8A36-4E37-BE36-7542A59FCCB0}" type="datetimeFigureOut">
              <a:rPr lang="zh-CN" altLang="en-US" smtClean="0"/>
              <a:t>2020/4/1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7CFAA2-F3C3-4464-B575-CB7D3D17A637}" type="slidenum">
              <a:rPr lang="zh-CN" altLang="en-US" smtClean="0"/>
              <a:t>‹#›</a:t>
            </a:fld>
            <a:endParaRPr lang="zh-CN" altLang="en-US"/>
          </a:p>
        </p:txBody>
      </p:sp>
    </p:spTree>
    <p:extLst>
      <p:ext uri="{BB962C8B-B14F-4D97-AF65-F5344CB8AC3E}">
        <p14:creationId xmlns:p14="http://schemas.microsoft.com/office/powerpoint/2010/main" val="1720458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F17B11-8A36-4E37-BE36-7542A59FCCB0}" type="datetimeFigureOut">
              <a:rPr lang="zh-CN" altLang="en-US" smtClean="0"/>
              <a:t>2020/4/1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7CFAA2-F3C3-4464-B575-CB7D3D17A637}" type="slidenum">
              <a:rPr lang="zh-CN" altLang="en-US" smtClean="0"/>
              <a:t>‹#›</a:t>
            </a:fld>
            <a:endParaRPr lang="zh-CN" altLang="en-US"/>
          </a:p>
        </p:txBody>
      </p:sp>
    </p:spTree>
    <p:extLst>
      <p:ext uri="{BB962C8B-B14F-4D97-AF65-F5344CB8AC3E}">
        <p14:creationId xmlns:p14="http://schemas.microsoft.com/office/powerpoint/2010/main" val="1833273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F17B11-8A36-4E37-BE36-7542A59FCCB0}" type="datetimeFigureOut">
              <a:rPr lang="zh-CN" altLang="en-US" smtClean="0"/>
              <a:t>2020/4/1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7CFAA2-F3C3-4464-B575-CB7D3D17A637}" type="slidenum">
              <a:rPr lang="zh-CN" altLang="en-US" smtClean="0"/>
              <a:t>‹#›</a:t>
            </a:fld>
            <a:endParaRPr lang="zh-CN" altLang="en-US"/>
          </a:p>
        </p:txBody>
      </p:sp>
    </p:spTree>
    <p:extLst>
      <p:ext uri="{BB962C8B-B14F-4D97-AF65-F5344CB8AC3E}">
        <p14:creationId xmlns:p14="http://schemas.microsoft.com/office/powerpoint/2010/main" val="2024109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F17B11-8A36-4E37-BE36-7542A59FCCB0}" type="datetimeFigureOut">
              <a:rPr lang="zh-CN" altLang="en-US" smtClean="0"/>
              <a:t>2020/4/1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7CFAA2-F3C3-4464-B575-CB7D3D17A637}" type="slidenum">
              <a:rPr lang="zh-CN" altLang="en-US" smtClean="0"/>
              <a:t>‹#›</a:t>
            </a:fld>
            <a:endParaRPr lang="zh-CN" altLang="en-US"/>
          </a:p>
        </p:txBody>
      </p:sp>
    </p:spTree>
    <p:extLst>
      <p:ext uri="{BB962C8B-B14F-4D97-AF65-F5344CB8AC3E}">
        <p14:creationId xmlns:p14="http://schemas.microsoft.com/office/powerpoint/2010/main" val="33118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1F17B11-8A36-4E37-BE36-7542A59FCCB0}" type="datetimeFigureOut">
              <a:rPr lang="zh-CN" altLang="en-US" smtClean="0"/>
              <a:t>2020/4/1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7CFAA2-F3C3-4464-B575-CB7D3D17A637}" type="slidenum">
              <a:rPr lang="zh-CN" altLang="en-US" smtClean="0"/>
              <a:t>‹#›</a:t>
            </a:fld>
            <a:endParaRPr lang="zh-CN" altLang="en-US"/>
          </a:p>
        </p:txBody>
      </p:sp>
    </p:spTree>
    <p:extLst>
      <p:ext uri="{BB962C8B-B14F-4D97-AF65-F5344CB8AC3E}">
        <p14:creationId xmlns:p14="http://schemas.microsoft.com/office/powerpoint/2010/main" val="341798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1F17B11-8A36-4E37-BE36-7542A59FCCB0}" type="datetimeFigureOut">
              <a:rPr lang="zh-CN" altLang="en-US" smtClean="0"/>
              <a:t>2020/4/1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7CFAA2-F3C3-4464-B575-CB7D3D17A637}" type="slidenum">
              <a:rPr lang="zh-CN" altLang="en-US" smtClean="0"/>
              <a:t>‹#›</a:t>
            </a:fld>
            <a:endParaRPr lang="zh-CN" altLang="en-US"/>
          </a:p>
        </p:txBody>
      </p:sp>
    </p:spTree>
    <p:extLst>
      <p:ext uri="{BB962C8B-B14F-4D97-AF65-F5344CB8AC3E}">
        <p14:creationId xmlns:p14="http://schemas.microsoft.com/office/powerpoint/2010/main" val="1048325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1F17B11-8A36-4E37-BE36-7542A59FCCB0}" type="datetimeFigureOut">
              <a:rPr lang="zh-CN" altLang="en-US" smtClean="0"/>
              <a:t>2020/4/1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7CFAA2-F3C3-4464-B575-CB7D3D17A637}" type="slidenum">
              <a:rPr lang="zh-CN" altLang="en-US" smtClean="0"/>
              <a:t>‹#›</a:t>
            </a:fld>
            <a:endParaRPr lang="zh-CN" altLang="en-US"/>
          </a:p>
        </p:txBody>
      </p:sp>
    </p:spTree>
    <p:extLst>
      <p:ext uri="{BB962C8B-B14F-4D97-AF65-F5344CB8AC3E}">
        <p14:creationId xmlns:p14="http://schemas.microsoft.com/office/powerpoint/2010/main" val="366566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1F17B11-8A36-4E37-BE36-7542A59FCCB0}" type="datetimeFigureOut">
              <a:rPr lang="zh-CN" altLang="en-US" smtClean="0"/>
              <a:t>2020/4/1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7CFAA2-F3C3-4464-B575-CB7D3D17A637}" type="slidenum">
              <a:rPr lang="zh-CN" altLang="en-US" smtClean="0"/>
              <a:t>‹#›</a:t>
            </a:fld>
            <a:endParaRPr lang="zh-CN" altLang="en-US"/>
          </a:p>
        </p:txBody>
      </p:sp>
    </p:spTree>
    <p:extLst>
      <p:ext uri="{BB962C8B-B14F-4D97-AF65-F5344CB8AC3E}">
        <p14:creationId xmlns:p14="http://schemas.microsoft.com/office/powerpoint/2010/main" val="1675028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F17B11-8A36-4E37-BE36-7542A59FCCB0}" type="datetimeFigureOut">
              <a:rPr lang="zh-CN" altLang="en-US" smtClean="0"/>
              <a:t>2020/4/1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7CFAA2-F3C3-4464-B575-CB7D3D17A637}" type="slidenum">
              <a:rPr lang="zh-CN" altLang="en-US" smtClean="0"/>
              <a:t>‹#›</a:t>
            </a:fld>
            <a:endParaRPr lang="zh-CN" altLang="en-US"/>
          </a:p>
        </p:txBody>
      </p:sp>
    </p:spTree>
    <p:extLst>
      <p:ext uri="{BB962C8B-B14F-4D97-AF65-F5344CB8AC3E}">
        <p14:creationId xmlns:p14="http://schemas.microsoft.com/office/powerpoint/2010/main" val="135014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1F17B11-8A36-4E37-BE36-7542A59FCCB0}" type="datetimeFigureOut">
              <a:rPr lang="zh-CN" altLang="en-US" smtClean="0"/>
              <a:t>2020/4/1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7CFAA2-F3C3-4464-B575-CB7D3D17A637}" type="slidenum">
              <a:rPr lang="zh-CN" altLang="en-US" smtClean="0"/>
              <a:t>‹#›</a:t>
            </a:fld>
            <a:endParaRPr lang="zh-CN" altLang="en-US"/>
          </a:p>
        </p:txBody>
      </p:sp>
    </p:spTree>
    <p:extLst>
      <p:ext uri="{BB962C8B-B14F-4D97-AF65-F5344CB8AC3E}">
        <p14:creationId xmlns:p14="http://schemas.microsoft.com/office/powerpoint/2010/main" val="260378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1F17B11-8A36-4E37-BE36-7542A59FCCB0}" type="datetimeFigureOut">
              <a:rPr lang="zh-CN" altLang="en-US" smtClean="0"/>
              <a:t>2020/4/1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7CFAA2-F3C3-4464-B575-CB7D3D17A637}" type="slidenum">
              <a:rPr lang="zh-CN" altLang="en-US" smtClean="0"/>
              <a:t>‹#›</a:t>
            </a:fld>
            <a:endParaRPr lang="zh-CN" altLang="en-US"/>
          </a:p>
        </p:txBody>
      </p:sp>
    </p:spTree>
    <p:extLst>
      <p:ext uri="{BB962C8B-B14F-4D97-AF65-F5344CB8AC3E}">
        <p14:creationId xmlns:p14="http://schemas.microsoft.com/office/powerpoint/2010/main" val="854012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17B11-8A36-4E37-BE36-7542A59FCCB0}" type="datetimeFigureOut">
              <a:rPr lang="zh-CN" altLang="en-US" smtClean="0"/>
              <a:t>2020/4/1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CFAA2-F3C3-4464-B575-CB7D3D17A637}" type="slidenum">
              <a:rPr lang="zh-CN" altLang="en-US" smtClean="0"/>
              <a:t>‹#›</a:t>
            </a:fld>
            <a:endParaRPr lang="zh-CN" altLang="en-US"/>
          </a:p>
        </p:txBody>
      </p:sp>
    </p:spTree>
    <p:extLst>
      <p:ext uri="{BB962C8B-B14F-4D97-AF65-F5344CB8AC3E}">
        <p14:creationId xmlns:p14="http://schemas.microsoft.com/office/powerpoint/2010/main" val="3458455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9.bin"/><Relationship Id="rId18" Type="http://schemas.openxmlformats.org/officeDocument/2006/relationships/image" Target="../media/image8.wmf"/><Relationship Id="rId3" Type="http://schemas.openxmlformats.org/officeDocument/2006/relationships/oleObject" Target="../embeddings/oleObject4.bin"/><Relationship Id="rId21" Type="http://schemas.openxmlformats.org/officeDocument/2006/relationships/oleObject" Target="../embeddings/oleObject13.bin"/><Relationship Id="rId7" Type="http://schemas.openxmlformats.org/officeDocument/2006/relationships/oleObject" Target="../embeddings/oleObject6.bin"/><Relationship Id="rId12" Type="http://schemas.openxmlformats.org/officeDocument/2006/relationships/image" Target="../media/image5.wmf"/><Relationship Id="rId17" Type="http://schemas.openxmlformats.org/officeDocument/2006/relationships/oleObject" Target="../embeddings/oleObject11.bin"/><Relationship Id="rId2" Type="http://schemas.openxmlformats.org/officeDocument/2006/relationships/slideLayout" Target="../slideLayouts/slideLayout7.xml"/><Relationship Id="rId16" Type="http://schemas.openxmlformats.org/officeDocument/2006/relationships/image" Target="../media/image7.wmf"/><Relationship Id="rId20" Type="http://schemas.openxmlformats.org/officeDocument/2006/relationships/image" Target="../media/image9.wmf"/><Relationship Id="rId1" Type="http://schemas.openxmlformats.org/officeDocument/2006/relationships/vmlDrawing" Target="../drawings/vmlDrawing2.vml"/><Relationship Id="rId6" Type="http://schemas.openxmlformats.org/officeDocument/2006/relationships/image" Target="../media/image2.wmf"/><Relationship Id="rId11" Type="http://schemas.openxmlformats.org/officeDocument/2006/relationships/oleObject" Target="../embeddings/oleObject8.bin"/><Relationship Id="rId24" Type="http://schemas.openxmlformats.org/officeDocument/2006/relationships/image" Target="../media/image11.wmf"/><Relationship Id="rId5" Type="http://schemas.openxmlformats.org/officeDocument/2006/relationships/oleObject" Target="../embeddings/oleObject5.bin"/><Relationship Id="rId15" Type="http://schemas.openxmlformats.org/officeDocument/2006/relationships/oleObject" Target="../embeddings/oleObject10.bin"/><Relationship Id="rId23" Type="http://schemas.openxmlformats.org/officeDocument/2006/relationships/oleObject" Target="../embeddings/oleObject14.bin"/><Relationship Id="rId10" Type="http://schemas.openxmlformats.org/officeDocument/2006/relationships/image" Target="../media/image4.wmf"/><Relationship Id="rId19" Type="http://schemas.openxmlformats.org/officeDocument/2006/relationships/oleObject" Target="../embeddings/oleObject12.bin"/><Relationship Id="rId4" Type="http://schemas.openxmlformats.org/officeDocument/2006/relationships/image" Target="../media/image1.wmf"/><Relationship Id="rId9" Type="http://schemas.openxmlformats.org/officeDocument/2006/relationships/oleObject" Target="../embeddings/oleObject7.bin"/><Relationship Id="rId14" Type="http://schemas.openxmlformats.org/officeDocument/2006/relationships/image" Target="../media/image6.wmf"/><Relationship Id="rId22" Type="http://schemas.openxmlformats.org/officeDocument/2006/relationships/image" Target="../media/image10.wmf"/></Relationships>
</file>

<file path=ppt/slides/_rels/slide3.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16.bin"/><Relationship Id="rId10" Type="http://schemas.openxmlformats.org/officeDocument/2006/relationships/image" Target="../media/image14.wmf"/><Relationship Id="rId4" Type="http://schemas.openxmlformats.org/officeDocument/2006/relationships/image" Target="../media/image12.wmf"/><Relationship Id="rId9" Type="http://schemas.openxmlformats.org/officeDocument/2006/relationships/oleObject" Target="../embeddings/oleObject18.bin"/></Relationships>
</file>

<file path=ppt/slides/_rels/slide4.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20.bin"/><Relationship Id="rId4" Type="http://schemas.openxmlformats.org/officeDocument/2006/relationships/image" Target="../media/image15.wmf"/></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23.bin"/><Relationship Id="rId10" Type="http://schemas.openxmlformats.org/officeDocument/2006/relationships/image" Target="../media/image19.wmf"/><Relationship Id="rId4" Type="http://schemas.openxmlformats.org/officeDocument/2006/relationships/image" Target="../media/image17.wmf"/><Relationship Id="rId9" Type="http://schemas.openxmlformats.org/officeDocument/2006/relationships/oleObject" Target="../embeddings/oleObject2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495800" y="2362200"/>
            <a:ext cx="4648200" cy="3048000"/>
            <a:chOff x="2928" y="1920"/>
            <a:chExt cx="2832" cy="1920"/>
          </a:xfrm>
        </p:grpSpPr>
        <p:sp>
          <p:nvSpPr>
            <p:cNvPr id="47113" name="Line 3"/>
            <p:cNvSpPr>
              <a:spLocks noChangeShapeType="1"/>
            </p:cNvSpPr>
            <p:nvPr/>
          </p:nvSpPr>
          <p:spPr bwMode="auto">
            <a:xfrm>
              <a:off x="3211" y="3585"/>
              <a:ext cx="231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4" name="Line 4"/>
            <p:cNvSpPr>
              <a:spLocks noChangeShapeType="1"/>
            </p:cNvSpPr>
            <p:nvPr/>
          </p:nvSpPr>
          <p:spPr bwMode="auto">
            <a:xfrm flipV="1">
              <a:off x="3211" y="1992"/>
              <a:ext cx="0" cy="1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5" name="Arc 5"/>
            <p:cNvSpPr>
              <a:spLocks/>
            </p:cNvSpPr>
            <p:nvPr/>
          </p:nvSpPr>
          <p:spPr bwMode="auto">
            <a:xfrm rot="210056" flipH="1" flipV="1">
              <a:off x="3682" y="2311"/>
              <a:ext cx="1333" cy="99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16" name="Arc 6"/>
            <p:cNvSpPr>
              <a:spLocks/>
            </p:cNvSpPr>
            <p:nvPr/>
          </p:nvSpPr>
          <p:spPr bwMode="auto">
            <a:xfrm flipH="1" flipV="1">
              <a:off x="3368" y="2350"/>
              <a:ext cx="902" cy="10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17" name="Arc 7"/>
            <p:cNvSpPr>
              <a:spLocks/>
            </p:cNvSpPr>
            <p:nvPr/>
          </p:nvSpPr>
          <p:spPr bwMode="auto">
            <a:xfrm flipH="1" flipV="1">
              <a:off x="4074" y="2151"/>
              <a:ext cx="941" cy="9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18" name="Text Box 8"/>
            <p:cNvSpPr txBox="1">
              <a:spLocks noChangeArrowheads="1"/>
            </p:cNvSpPr>
            <p:nvPr/>
          </p:nvSpPr>
          <p:spPr bwMode="auto">
            <a:xfrm>
              <a:off x="2928" y="1920"/>
              <a:ext cx="3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i="1">
                  <a:latin typeface="Times New Roman" pitchFamily="18" charset="0"/>
                </a:rPr>
                <a:t>q</a:t>
              </a:r>
              <a:r>
                <a:rPr kumimoji="1" lang="en-US" altLang="zh-CN" sz="2400" b="1" baseline="-25000">
                  <a:latin typeface="Times New Roman" pitchFamily="18" charset="0"/>
                </a:rPr>
                <a:t>2</a:t>
              </a:r>
              <a:endParaRPr kumimoji="1" lang="en-US" altLang="zh-CN" sz="2400" b="1">
                <a:latin typeface="Times New Roman" pitchFamily="18" charset="0"/>
              </a:endParaRPr>
            </a:p>
          </p:txBody>
        </p:sp>
        <p:sp>
          <p:nvSpPr>
            <p:cNvPr id="47119" name="Text Box 9"/>
            <p:cNvSpPr txBox="1">
              <a:spLocks noChangeArrowheads="1"/>
            </p:cNvSpPr>
            <p:nvPr/>
          </p:nvSpPr>
          <p:spPr bwMode="auto">
            <a:xfrm>
              <a:off x="4080" y="2256"/>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i="1">
                  <a:latin typeface="Times New Roman" pitchFamily="18" charset="0"/>
                </a:rPr>
                <a:t>U</a:t>
              </a:r>
              <a:r>
                <a:rPr kumimoji="1" lang="en-US" altLang="zh-CN" sz="2400" b="1">
                  <a:latin typeface="Times New Roman" pitchFamily="18" charset="0"/>
                </a:rPr>
                <a:t>(</a:t>
              </a:r>
              <a:r>
                <a:rPr kumimoji="1" lang="en-US" altLang="zh-CN" sz="2400" b="1" i="1">
                  <a:latin typeface="Times New Roman" pitchFamily="18" charset="0"/>
                </a:rPr>
                <a:t>q</a:t>
              </a:r>
              <a:r>
                <a:rPr kumimoji="1" lang="en-US" altLang="zh-CN" sz="2400" b="1" baseline="-25000">
                  <a:latin typeface="Times New Roman" pitchFamily="18" charset="0"/>
                </a:rPr>
                <a:t>1</a:t>
              </a:r>
              <a:r>
                <a:rPr kumimoji="1" lang="en-US" altLang="zh-CN" sz="2400" b="1">
                  <a:latin typeface="Times New Roman" pitchFamily="18" charset="0"/>
                </a:rPr>
                <a:t>,</a:t>
              </a:r>
              <a:r>
                <a:rPr kumimoji="1" lang="en-US" altLang="zh-CN" sz="2400" b="1" i="1">
                  <a:latin typeface="Times New Roman" pitchFamily="18" charset="0"/>
                </a:rPr>
                <a:t>q</a:t>
              </a:r>
              <a:r>
                <a:rPr kumimoji="1" lang="en-US" altLang="zh-CN" sz="2400" b="1" baseline="-25000">
                  <a:latin typeface="Times New Roman" pitchFamily="18" charset="0"/>
                </a:rPr>
                <a:t>2</a:t>
              </a:r>
              <a:r>
                <a:rPr kumimoji="1" lang="en-US" altLang="zh-CN" sz="2400" b="1">
                  <a:latin typeface="Times New Roman" pitchFamily="18" charset="0"/>
                </a:rPr>
                <a:t>) = </a:t>
              </a:r>
              <a:r>
                <a:rPr kumimoji="1" lang="en-US" altLang="zh-CN" sz="2400" b="1" i="1">
                  <a:latin typeface="Times New Roman" pitchFamily="18" charset="0"/>
                </a:rPr>
                <a:t>c</a:t>
              </a:r>
            </a:p>
          </p:txBody>
        </p:sp>
        <p:sp>
          <p:nvSpPr>
            <p:cNvPr id="47120" name="Text Box 10"/>
            <p:cNvSpPr txBox="1">
              <a:spLocks noChangeArrowheads="1"/>
            </p:cNvSpPr>
            <p:nvPr/>
          </p:nvSpPr>
          <p:spPr bwMode="auto">
            <a:xfrm>
              <a:off x="5407" y="3504"/>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i="1">
                  <a:latin typeface="Times New Roman" pitchFamily="18" charset="0"/>
                </a:rPr>
                <a:t>q</a:t>
              </a:r>
              <a:r>
                <a:rPr kumimoji="1" lang="en-US" altLang="zh-CN" sz="2400" b="1" baseline="-25000">
                  <a:latin typeface="Times New Roman" pitchFamily="18" charset="0"/>
                </a:rPr>
                <a:t>1</a:t>
              </a:r>
              <a:endParaRPr kumimoji="1" lang="en-US" altLang="zh-CN" sz="2400" b="1">
                <a:latin typeface="Times New Roman" pitchFamily="18" charset="0"/>
              </a:endParaRPr>
            </a:p>
          </p:txBody>
        </p:sp>
        <p:sp>
          <p:nvSpPr>
            <p:cNvPr id="47121" name="Text Box 11"/>
            <p:cNvSpPr txBox="1">
              <a:spLocks noChangeArrowheads="1"/>
            </p:cNvSpPr>
            <p:nvPr/>
          </p:nvSpPr>
          <p:spPr bwMode="auto">
            <a:xfrm>
              <a:off x="3094" y="3552"/>
              <a:ext cx="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pitchFamily="18" charset="0"/>
                </a:rPr>
                <a:t>0</a:t>
              </a:r>
            </a:p>
          </p:txBody>
        </p:sp>
        <p:graphicFrame>
          <p:nvGraphicFramePr>
            <p:cNvPr id="47122" name="Object 12"/>
            <p:cNvGraphicFramePr>
              <a:graphicFrameLocks noChangeAspect="1"/>
            </p:cNvGraphicFramePr>
            <p:nvPr/>
          </p:nvGraphicFramePr>
          <p:xfrm>
            <a:off x="4348" y="3312"/>
            <a:ext cx="148" cy="302"/>
          </p:xfrm>
          <a:graphic>
            <a:graphicData uri="http://schemas.openxmlformats.org/presentationml/2006/ole">
              <mc:AlternateContent xmlns:mc="http://schemas.openxmlformats.org/markup-compatibility/2006">
                <mc:Choice xmlns:v="urn:schemas-microsoft-com:vml" Requires="v">
                  <p:oleObj spid="_x0000_s1032" name="公式" r:id="rId3" imgW="126835" imgH="253670" progId="Equation.3">
                    <p:embed/>
                  </p:oleObj>
                </mc:Choice>
                <mc:Fallback>
                  <p:oleObj name="公式" r:id="rId3" imgW="126835" imgH="25367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8" y="3312"/>
                          <a:ext cx="148"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3" name="Object 13"/>
            <p:cNvGraphicFramePr>
              <a:graphicFrameLocks noChangeAspect="1"/>
            </p:cNvGraphicFramePr>
            <p:nvPr/>
          </p:nvGraphicFramePr>
          <p:xfrm>
            <a:off x="4992" y="3216"/>
            <a:ext cx="154" cy="286"/>
          </p:xfrm>
          <a:graphic>
            <a:graphicData uri="http://schemas.openxmlformats.org/presentationml/2006/ole">
              <mc:AlternateContent xmlns:mc="http://schemas.openxmlformats.org/markup-compatibility/2006">
                <mc:Choice xmlns:v="urn:schemas-microsoft-com:vml" Requires="v">
                  <p:oleObj spid="_x0000_s1033" name="公式" r:id="rId5" imgW="139639" imgH="253890" progId="Equation.3">
                    <p:embed/>
                  </p:oleObj>
                </mc:Choice>
                <mc:Fallback>
                  <p:oleObj name="公式" r:id="rId5" imgW="139639"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2" y="3216"/>
                          <a:ext cx="154"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4" name="Object 14"/>
            <p:cNvGraphicFramePr>
              <a:graphicFrameLocks noChangeAspect="1"/>
            </p:cNvGraphicFramePr>
            <p:nvPr/>
          </p:nvGraphicFramePr>
          <p:xfrm>
            <a:off x="5093" y="2928"/>
            <a:ext cx="156" cy="285"/>
          </p:xfrm>
          <a:graphic>
            <a:graphicData uri="http://schemas.openxmlformats.org/presentationml/2006/ole">
              <mc:AlternateContent xmlns:mc="http://schemas.openxmlformats.org/markup-compatibility/2006">
                <mc:Choice xmlns:v="urn:schemas-microsoft-com:vml" Requires="v">
                  <p:oleObj spid="_x0000_s1034" name="公式" r:id="rId7" imgW="139639" imgH="253890" progId="Equation.3">
                    <p:embed/>
                  </p:oleObj>
                </mc:Choice>
                <mc:Fallback>
                  <p:oleObj name="公式" r:id="rId7" imgW="139639" imgH="25389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93" y="2928"/>
                          <a:ext cx="156"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7107" name="Rectangle 15"/>
          <p:cNvSpPr>
            <a:spLocks noChangeArrowheads="1"/>
          </p:cNvSpPr>
          <p:nvPr/>
        </p:nvSpPr>
        <p:spPr bwMode="auto">
          <a:xfrm>
            <a:off x="2915816" y="188913"/>
            <a:ext cx="3430747" cy="646331"/>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kumimoji="1" lang="en-US" altLang="zh-CN" sz="3600" b="1" smtClean="0">
                <a:latin typeface="楷体_GB2312" pitchFamily="49" charset="-122"/>
                <a:ea typeface="楷体_GB2312" pitchFamily="49" charset="-122"/>
              </a:rPr>
              <a:t>3.9 </a:t>
            </a:r>
            <a:r>
              <a:rPr kumimoji="1" lang="zh-CN" altLang="en-US" sz="3600" b="1" smtClean="0">
                <a:latin typeface="楷体_GB2312" pitchFamily="49" charset="-122"/>
                <a:ea typeface="楷体_GB2312" pitchFamily="49" charset="-122"/>
              </a:rPr>
              <a:t>消费者</a:t>
            </a:r>
            <a:r>
              <a:rPr kumimoji="1" lang="zh-CN" altLang="en-US" sz="3600" b="1" dirty="0">
                <a:latin typeface="楷体_GB2312" pitchFamily="49" charset="-122"/>
                <a:ea typeface="楷体_GB2312" pitchFamily="49" charset="-122"/>
              </a:rPr>
              <a:t>均衡</a:t>
            </a:r>
          </a:p>
        </p:txBody>
      </p:sp>
      <p:sp>
        <p:nvSpPr>
          <p:cNvPr id="194576" name="Text Box 16"/>
          <p:cNvSpPr txBox="1">
            <a:spLocks noChangeArrowheads="1"/>
          </p:cNvSpPr>
          <p:nvPr/>
        </p:nvSpPr>
        <p:spPr bwMode="auto">
          <a:xfrm>
            <a:off x="304800" y="1219200"/>
            <a:ext cx="1066800" cy="5794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3200" b="1">
                <a:latin typeface="Times New Roman" pitchFamily="18" charset="0"/>
                <a:ea typeface="楷体_GB2312" pitchFamily="49" charset="-122"/>
              </a:rPr>
              <a:t>问题</a:t>
            </a:r>
          </a:p>
        </p:txBody>
      </p:sp>
      <p:sp>
        <p:nvSpPr>
          <p:cNvPr id="194577" name="Text Box 17"/>
          <p:cNvSpPr txBox="1">
            <a:spLocks noChangeArrowheads="1"/>
          </p:cNvSpPr>
          <p:nvPr/>
        </p:nvSpPr>
        <p:spPr bwMode="auto">
          <a:xfrm>
            <a:off x="1524000" y="981075"/>
            <a:ext cx="7010400"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spcBef>
                <a:spcPct val="50000"/>
              </a:spcBef>
            </a:pPr>
            <a:r>
              <a:rPr kumimoji="1" lang="zh-CN" altLang="en-US" sz="2600" b="1">
                <a:latin typeface="Times New Roman" pitchFamily="18" charset="0"/>
              </a:rPr>
              <a:t>消费者对甲乙两种商品的偏爱程度用无差别曲线族表示，问他如何分配一定数量的钱，购买这两种商品，以达到最大的满意度。</a:t>
            </a:r>
          </a:p>
        </p:txBody>
      </p:sp>
      <p:sp>
        <p:nvSpPr>
          <p:cNvPr id="194578" name="Text Box 18"/>
          <p:cNvSpPr txBox="1">
            <a:spLocks noChangeArrowheads="1"/>
          </p:cNvSpPr>
          <p:nvPr/>
        </p:nvSpPr>
        <p:spPr bwMode="auto">
          <a:xfrm>
            <a:off x="533400" y="2505075"/>
            <a:ext cx="3810000" cy="2143125"/>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spcBef>
                <a:spcPct val="50000"/>
              </a:spcBef>
            </a:pPr>
            <a:r>
              <a:rPr kumimoji="1" lang="zh-CN" altLang="en-US" sz="2800" b="1">
                <a:latin typeface="Times New Roman" pitchFamily="18" charset="0"/>
              </a:rPr>
              <a:t>设甲乙数量为</a:t>
            </a:r>
            <a:r>
              <a:rPr kumimoji="1" lang="en-US" altLang="zh-CN" sz="2800" b="1" i="1">
                <a:latin typeface="Times New Roman" pitchFamily="18" charset="0"/>
              </a:rPr>
              <a:t>q</a:t>
            </a:r>
            <a:r>
              <a:rPr kumimoji="1" lang="en-US" altLang="zh-CN" sz="2800" b="1" baseline="-25000">
                <a:latin typeface="Times New Roman" pitchFamily="18" charset="0"/>
              </a:rPr>
              <a:t>1</a:t>
            </a:r>
            <a:r>
              <a:rPr kumimoji="1" lang="en-US" altLang="zh-CN" sz="2800" b="1">
                <a:latin typeface="Times New Roman" pitchFamily="18" charset="0"/>
              </a:rPr>
              <a:t>,</a:t>
            </a:r>
            <a:r>
              <a:rPr kumimoji="1" lang="en-US" altLang="zh-CN" sz="2800" b="1" i="1">
                <a:latin typeface="Times New Roman" pitchFamily="18" charset="0"/>
              </a:rPr>
              <a:t>q</a:t>
            </a:r>
            <a:r>
              <a:rPr kumimoji="1" lang="en-US" altLang="zh-CN" sz="2800" b="1" baseline="-25000">
                <a:latin typeface="Times New Roman" pitchFamily="18" charset="0"/>
              </a:rPr>
              <a:t>2</a:t>
            </a:r>
            <a:r>
              <a:rPr kumimoji="1" lang="en-US" altLang="zh-CN" sz="2800" b="1">
                <a:latin typeface="Times New Roman" pitchFamily="18" charset="0"/>
              </a:rPr>
              <a:t>, </a:t>
            </a:r>
            <a:r>
              <a:rPr kumimoji="1" lang="zh-CN" altLang="en-US" sz="2800" b="1">
                <a:latin typeface="Times New Roman" pitchFamily="18" charset="0"/>
              </a:rPr>
              <a:t>消费者的无差别曲线族</a:t>
            </a:r>
            <a:r>
              <a:rPr kumimoji="1" lang="en-US" altLang="zh-CN" sz="2800" b="1">
                <a:latin typeface="Times New Roman" pitchFamily="18" charset="0"/>
              </a:rPr>
              <a:t>(</a:t>
            </a:r>
            <a:r>
              <a:rPr kumimoji="1" lang="zh-CN" altLang="en-US" sz="2800" b="1">
                <a:latin typeface="Times New Roman" pitchFamily="18" charset="0"/>
              </a:rPr>
              <a:t>单调减、下凸、不相交），记作 </a:t>
            </a:r>
            <a:r>
              <a:rPr kumimoji="1" lang="en-US" altLang="zh-CN" sz="2800" b="1" i="1">
                <a:latin typeface="Times New Roman" pitchFamily="18" charset="0"/>
              </a:rPr>
              <a:t>U</a:t>
            </a:r>
            <a:r>
              <a:rPr kumimoji="1" lang="en-US" altLang="zh-CN" sz="2800" b="1">
                <a:latin typeface="Times New Roman" pitchFamily="18" charset="0"/>
              </a:rPr>
              <a:t>(</a:t>
            </a:r>
            <a:r>
              <a:rPr kumimoji="1" lang="en-US" altLang="zh-CN" sz="2800" b="1" i="1">
                <a:latin typeface="Times New Roman" pitchFamily="18" charset="0"/>
              </a:rPr>
              <a:t>q</a:t>
            </a:r>
            <a:r>
              <a:rPr kumimoji="1" lang="en-US" altLang="zh-CN" sz="2800" b="1" baseline="-25000">
                <a:latin typeface="Times New Roman" pitchFamily="18" charset="0"/>
              </a:rPr>
              <a:t>1</a:t>
            </a:r>
            <a:r>
              <a:rPr kumimoji="1" lang="en-US" altLang="zh-CN" sz="2800" b="1">
                <a:latin typeface="Times New Roman" pitchFamily="18" charset="0"/>
              </a:rPr>
              <a:t>,</a:t>
            </a:r>
            <a:r>
              <a:rPr kumimoji="1" lang="en-US" altLang="zh-CN" sz="2800" b="1" i="1">
                <a:latin typeface="Times New Roman" pitchFamily="18" charset="0"/>
              </a:rPr>
              <a:t>q</a:t>
            </a:r>
            <a:r>
              <a:rPr kumimoji="1" lang="en-US" altLang="zh-CN" sz="2800" b="1" baseline="-25000">
                <a:latin typeface="Times New Roman" pitchFamily="18" charset="0"/>
              </a:rPr>
              <a:t>2</a:t>
            </a:r>
            <a:r>
              <a:rPr kumimoji="1" lang="en-US" altLang="zh-CN" sz="2800" b="1">
                <a:latin typeface="Times New Roman" pitchFamily="18" charset="0"/>
              </a:rPr>
              <a:t>)=</a:t>
            </a:r>
            <a:r>
              <a:rPr kumimoji="1" lang="en-US" altLang="zh-CN" sz="2800" b="1" i="1">
                <a:latin typeface="Times New Roman" pitchFamily="18" charset="0"/>
              </a:rPr>
              <a:t>c</a:t>
            </a:r>
            <a:endParaRPr kumimoji="1" lang="en-US" altLang="zh-CN" sz="2800" b="1">
              <a:latin typeface="Times New Roman" pitchFamily="18" charset="0"/>
            </a:endParaRPr>
          </a:p>
        </p:txBody>
      </p:sp>
      <p:sp>
        <p:nvSpPr>
          <p:cNvPr id="194579" name="Text Box 19"/>
          <p:cNvSpPr txBox="1">
            <a:spLocks noChangeArrowheads="1"/>
          </p:cNvSpPr>
          <p:nvPr/>
        </p:nvSpPr>
        <p:spPr bwMode="auto">
          <a:xfrm>
            <a:off x="533400" y="4738688"/>
            <a:ext cx="3810000" cy="5191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en-US" altLang="zh-CN" sz="2800" b="1" i="1">
                <a:latin typeface="Times New Roman" pitchFamily="18" charset="0"/>
              </a:rPr>
              <a:t>U</a:t>
            </a:r>
            <a:r>
              <a:rPr kumimoji="1" lang="en-US" altLang="zh-CN" sz="2800" b="1">
                <a:latin typeface="Times New Roman" pitchFamily="18" charset="0"/>
              </a:rPr>
              <a:t>(</a:t>
            </a:r>
            <a:r>
              <a:rPr kumimoji="1" lang="en-US" altLang="zh-CN" sz="2800" b="1" i="1">
                <a:latin typeface="Times New Roman" pitchFamily="18" charset="0"/>
              </a:rPr>
              <a:t>q</a:t>
            </a:r>
            <a:r>
              <a:rPr kumimoji="1" lang="en-US" altLang="zh-CN" sz="2800" b="1" baseline="-25000">
                <a:latin typeface="Times New Roman" pitchFamily="18" charset="0"/>
              </a:rPr>
              <a:t>1</a:t>
            </a:r>
            <a:r>
              <a:rPr kumimoji="1" lang="en-US" altLang="zh-CN" sz="2800" b="1">
                <a:latin typeface="Times New Roman" pitchFamily="18" charset="0"/>
              </a:rPr>
              <a:t>,</a:t>
            </a:r>
            <a:r>
              <a:rPr kumimoji="1" lang="en-US" altLang="zh-CN" sz="2800" b="1" i="1">
                <a:latin typeface="Times New Roman" pitchFamily="18" charset="0"/>
              </a:rPr>
              <a:t>q</a:t>
            </a:r>
            <a:r>
              <a:rPr kumimoji="1" lang="en-US" altLang="zh-CN" sz="2800" b="1" baseline="-25000">
                <a:latin typeface="Times New Roman" pitchFamily="18" charset="0"/>
              </a:rPr>
              <a:t>2</a:t>
            </a:r>
            <a:r>
              <a:rPr kumimoji="1" lang="en-US" altLang="zh-CN" sz="2800" b="1">
                <a:latin typeface="Times New Roman" pitchFamily="18" charset="0"/>
              </a:rPr>
              <a:t>) ~ </a:t>
            </a:r>
            <a:r>
              <a:rPr kumimoji="1" lang="zh-CN" altLang="en-US" sz="2800" b="1">
                <a:latin typeface="Times New Roman" pitchFamily="18" charset="0"/>
              </a:rPr>
              <a:t>效用函数</a:t>
            </a:r>
          </a:p>
        </p:txBody>
      </p:sp>
      <p:sp>
        <p:nvSpPr>
          <p:cNvPr id="194580" name="Text Box 20"/>
          <p:cNvSpPr txBox="1">
            <a:spLocks noChangeArrowheads="1"/>
          </p:cNvSpPr>
          <p:nvPr/>
        </p:nvSpPr>
        <p:spPr bwMode="auto">
          <a:xfrm>
            <a:off x="1752600" y="5359400"/>
            <a:ext cx="6019800" cy="111760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spcBef>
                <a:spcPct val="50000"/>
              </a:spcBef>
            </a:pPr>
            <a:r>
              <a:rPr kumimoji="1" lang="zh-CN" altLang="en-US" sz="2800" b="1">
                <a:latin typeface="Times New Roman" pitchFamily="18" charset="0"/>
              </a:rPr>
              <a:t>已知甲乙价格 </a:t>
            </a:r>
            <a:r>
              <a:rPr kumimoji="1" lang="en-US" altLang="zh-CN" sz="2800" b="1" i="1">
                <a:latin typeface="Times New Roman" pitchFamily="18" charset="0"/>
              </a:rPr>
              <a:t>p</a:t>
            </a:r>
            <a:r>
              <a:rPr kumimoji="1" lang="en-US" altLang="zh-CN" sz="2800" b="1" baseline="-25000">
                <a:latin typeface="Times New Roman" pitchFamily="18" charset="0"/>
              </a:rPr>
              <a:t>1</a:t>
            </a:r>
            <a:r>
              <a:rPr kumimoji="1" lang="en-US" altLang="zh-CN" sz="2800" b="1">
                <a:latin typeface="Times New Roman" pitchFamily="18" charset="0"/>
              </a:rPr>
              <a:t>,</a:t>
            </a:r>
            <a:r>
              <a:rPr kumimoji="1" lang="en-US" altLang="zh-CN" sz="2800" b="1" i="1">
                <a:latin typeface="Times New Roman" pitchFamily="18" charset="0"/>
              </a:rPr>
              <a:t>p</a:t>
            </a:r>
            <a:r>
              <a:rPr kumimoji="1" lang="en-US" altLang="zh-CN" sz="2800" b="1" baseline="-25000">
                <a:latin typeface="Times New Roman" pitchFamily="18" charset="0"/>
              </a:rPr>
              <a:t>2</a:t>
            </a:r>
            <a:r>
              <a:rPr kumimoji="1" lang="en-US" altLang="zh-CN" sz="2800" b="1">
                <a:latin typeface="Times New Roman" pitchFamily="18" charset="0"/>
              </a:rPr>
              <a:t>, </a:t>
            </a:r>
            <a:r>
              <a:rPr kumimoji="1" lang="zh-CN" altLang="en-US" sz="2800" b="1">
                <a:latin typeface="Times New Roman" pitchFamily="18" charset="0"/>
              </a:rPr>
              <a:t>有钱</a:t>
            </a:r>
            <a:r>
              <a:rPr kumimoji="1" lang="en-US" altLang="zh-CN" sz="2800" b="1" i="1">
                <a:latin typeface="Times New Roman" pitchFamily="18" charset="0"/>
              </a:rPr>
              <a:t>s</a:t>
            </a:r>
            <a:r>
              <a:rPr kumimoji="1" lang="zh-CN" altLang="en-US" sz="2800" b="1">
                <a:latin typeface="Times New Roman" pitchFamily="18" charset="0"/>
              </a:rPr>
              <a:t>，试分配</a:t>
            </a:r>
            <a:r>
              <a:rPr kumimoji="1" lang="en-US" altLang="zh-CN" sz="2800" b="1" i="1">
                <a:latin typeface="Times New Roman" pitchFamily="18" charset="0"/>
              </a:rPr>
              <a:t>s,</a:t>
            </a:r>
            <a:r>
              <a:rPr kumimoji="1" lang="zh-CN" altLang="en-US" sz="2800" b="1">
                <a:latin typeface="Times New Roman" pitchFamily="18" charset="0"/>
              </a:rPr>
              <a:t>购买甲乙数量 </a:t>
            </a:r>
            <a:r>
              <a:rPr kumimoji="1" lang="en-US" altLang="zh-CN" sz="2800" b="1" i="1">
                <a:latin typeface="Times New Roman" pitchFamily="18" charset="0"/>
              </a:rPr>
              <a:t>q</a:t>
            </a:r>
            <a:r>
              <a:rPr kumimoji="1" lang="en-US" altLang="zh-CN" sz="2800" b="1" baseline="-25000">
                <a:latin typeface="Times New Roman" pitchFamily="18" charset="0"/>
              </a:rPr>
              <a:t>1</a:t>
            </a:r>
            <a:r>
              <a:rPr kumimoji="1" lang="en-US" altLang="zh-CN" sz="2800" b="1">
                <a:latin typeface="Times New Roman" pitchFamily="18" charset="0"/>
              </a:rPr>
              <a:t>,</a:t>
            </a:r>
            <a:r>
              <a:rPr kumimoji="1" lang="en-US" altLang="zh-CN" sz="2800" b="1" i="1">
                <a:latin typeface="Times New Roman" pitchFamily="18" charset="0"/>
              </a:rPr>
              <a:t>q</a:t>
            </a:r>
            <a:r>
              <a:rPr kumimoji="1" lang="en-US" altLang="zh-CN" sz="2800" b="1" baseline="-25000">
                <a:latin typeface="Times New Roman" pitchFamily="18" charset="0"/>
              </a:rPr>
              <a:t>2</a:t>
            </a:r>
            <a:r>
              <a:rPr kumimoji="1" lang="en-US" altLang="zh-CN" sz="2800" b="1">
                <a:latin typeface="Times New Roman" pitchFamily="18" charset="0"/>
              </a:rPr>
              <a:t>,</a:t>
            </a:r>
            <a:r>
              <a:rPr kumimoji="1" lang="zh-CN" altLang="en-US" sz="2800" b="1">
                <a:latin typeface="Times New Roman" pitchFamily="18" charset="0"/>
              </a:rPr>
              <a:t>使 </a:t>
            </a:r>
            <a:r>
              <a:rPr kumimoji="1" lang="en-US" altLang="zh-CN" sz="2800" b="1" i="1">
                <a:latin typeface="Times New Roman" pitchFamily="18" charset="0"/>
              </a:rPr>
              <a:t>U</a:t>
            </a:r>
            <a:r>
              <a:rPr kumimoji="1" lang="en-US" altLang="zh-CN" sz="2800" b="1">
                <a:latin typeface="Times New Roman" pitchFamily="18" charset="0"/>
              </a:rPr>
              <a:t>(</a:t>
            </a:r>
            <a:r>
              <a:rPr kumimoji="1" lang="en-US" altLang="zh-CN" sz="2800" b="1" i="1">
                <a:latin typeface="Times New Roman" pitchFamily="18" charset="0"/>
              </a:rPr>
              <a:t>q</a:t>
            </a:r>
            <a:r>
              <a:rPr kumimoji="1" lang="en-US" altLang="zh-CN" sz="2800" b="1" baseline="-25000">
                <a:latin typeface="Times New Roman" pitchFamily="18" charset="0"/>
              </a:rPr>
              <a:t>1</a:t>
            </a:r>
            <a:r>
              <a:rPr kumimoji="1" lang="en-US" altLang="zh-CN" sz="2800" b="1">
                <a:latin typeface="Times New Roman" pitchFamily="18" charset="0"/>
              </a:rPr>
              <a:t>,</a:t>
            </a:r>
            <a:r>
              <a:rPr kumimoji="1" lang="en-US" altLang="zh-CN" sz="2800" b="1" i="1">
                <a:latin typeface="Times New Roman" pitchFamily="18" charset="0"/>
              </a:rPr>
              <a:t>q</a:t>
            </a:r>
            <a:r>
              <a:rPr kumimoji="1" lang="en-US" altLang="zh-CN" sz="2800" b="1" baseline="-25000">
                <a:latin typeface="Times New Roman" pitchFamily="18" charset="0"/>
              </a:rPr>
              <a:t>2</a:t>
            </a:r>
            <a:r>
              <a:rPr kumimoji="1" lang="en-US" altLang="zh-CN" sz="2800" b="1">
                <a:latin typeface="Times New Roman" pitchFamily="18" charset="0"/>
              </a:rPr>
              <a:t>)</a:t>
            </a:r>
            <a:r>
              <a:rPr kumimoji="1" lang="zh-CN" altLang="en-US" sz="2800" b="1">
                <a:latin typeface="Times New Roman" pitchFamily="18" charset="0"/>
              </a:rPr>
              <a:t>最大</a:t>
            </a:r>
            <a:r>
              <a:rPr kumimoji="1" lang="en-US" altLang="zh-CN" sz="2800" b="1">
                <a:latin typeface="Times New Roman" pitchFamily="18" charset="0"/>
              </a:rPr>
              <a:t>.</a:t>
            </a:r>
          </a:p>
        </p:txBody>
      </p:sp>
    </p:spTree>
    <p:extLst>
      <p:ext uri="{BB962C8B-B14F-4D97-AF65-F5344CB8AC3E}">
        <p14:creationId xmlns:p14="http://schemas.microsoft.com/office/powerpoint/2010/main" val="11646250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194577"/>
                                        </p:tgtEl>
                                        <p:attrNameLst>
                                          <p:attrName>style.visibility</p:attrName>
                                        </p:attrNameLst>
                                      </p:cBhvr>
                                      <p:to>
                                        <p:strVal val="visible"/>
                                      </p:to>
                                    </p:set>
                                    <p:animEffect transition="in" filter="checkerboard(across)">
                                      <p:cBhvr>
                                        <p:cTn id="11" dur="500"/>
                                        <p:tgtEl>
                                          <p:spTgt spid="19457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194578"/>
                                        </p:tgtEl>
                                        <p:attrNameLst>
                                          <p:attrName>style.visibility</p:attrName>
                                        </p:attrNameLst>
                                      </p:cBhvr>
                                      <p:to>
                                        <p:strVal val="visible"/>
                                      </p:to>
                                    </p:set>
                                    <p:animEffect transition="in" filter="checkerboard(across)">
                                      <p:cBhvr>
                                        <p:cTn id="16" dur="500"/>
                                        <p:tgtEl>
                                          <p:spTgt spid="19457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ox(out)">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94579"/>
                                        </p:tgtEl>
                                        <p:attrNameLst>
                                          <p:attrName>style.visibility</p:attrName>
                                        </p:attrNameLst>
                                      </p:cBhvr>
                                      <p:to>
                                        <p:strVal val="visible"/>
                                      </p:to>
                                    </p:set>
                                    <p:animEffect transition="in" filter="checkerboard(across)">
                                      <p:cBhvr>
                                        <p:cTn id="26" dur="500"/>
                                        <p:tgtEl>
                                          <p:spTgt spid="19457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7" presetClass="entr" presetSubtype="4" fill="hold" grpId="0" nodeType="clickEffect">
                                  <p:stCondLst>
                                    <p:cond delay="0"/>
                                  </p:stCondLst>
                                  <p:childTnLst>
                                    <p:set>
                                      <p:cBhvr>
                                        <p:cTn id="30" dur="1" fill="hold">
                                          <p:stCondLst>
                                            <p:cond delay="0"/>
                                          </p:stCondLst>
                                        </p:cTn>
                                        <p:tgtEl>
                                          <p:spTgt spid="194580"/>
                                        </p:tgtEl>
                                        <p:attrNameLst>
                                          <p:attrName>style.visibility</p:attrName>
                                        </p:attrNameLst>
                                      </p:cBhvr>
                                      <p:to>
                                        <p:strVal val="visible"/>
                                      </p:to>
                                    </p:set>
                                    <p:anim calcmode="lin" valueType="num">
                                      <p:cBhvr additive="base">
                                        <p:cTn id="31" dur="5000" fill="hold"/>
                                        <p:tgtEl>
                                          <p:spTgt spid="194580"/>
                                        </p:tgtEl>
                                        <p:attrNameLst>
                                          <p:attrName>ppt_x</p:attrName>
                                        </p:attrNameLst>
                                      </p:cBhvr>
                                      <p:tavLst>
                                        <p:tav tm="0">
                                          <p:val>
                                            <p:strVal val="#ppt_x"/>
                                          </p:val>
                                        </p:tav>
                                        <p:tav tm="100000">
                                          <p:val>
                                            <p:strVal val="#ppt_x"/>
                                          </p:val>
                                        </p:tav>
                                      </p:tavLst>
                                    </p:anim>
                                    <p:anim calcmode="lin" valueType="num">
                                      <p:cBhvr additive="base">
                                        <p:cTn id="32" dur="5000" fill="hold"/>
                                        <p:tgtEl>
                                          <p:spTgt spid="1945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6" grpId="0" animBg="1" autoUpdateAnimBg="0"/>
      <p:bldP spid="194577" grpId="0"/>
      <p:bldP spid="194578" grpId="0" animBg="1" autoUpdateAnimBg="0"/>
      <p:bldP spid="194579" grpId="0" animBg="1" autoUpdateAnimBg="0"/>
      <p:bldP spid="194580"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0" y="4343400"/>
            <a:ext cx="3987800" cy="2286000"/>
            <a:chOff x="2880" y="2736"/>
            <a:chExt cx="2512" cy="1440"/>
          </a:xfrm>
        </p:grpSpPr>
        <p:sp>
          <p:nvSpPr>
            <p:cNvPr id="48172" name="Line 3"/>
            <p:cNvSpPr>
              <a:spLocks noChangeShapeType="1"/>
            </p:cNvSpPr>
            <p:nvPr/>
          </p:nvSpPr>
          <p:spPr bwMode="auto">
            <a:xfrm>
              <a:off x="3254" y="2928"/>
              <a:ext cx="1882" cy="996"/>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3" name="Text Box 4"/>
            <p:cNvSpPr txBox="1">
              <a:spLocks noChangeArrowheads="1"/>
            </p:cNvSpPr>
            <p:nvPr/>
          </p:nvSpPr>
          <p:spPr bwMode="auto">
            <a:xfrm>
              <a:off x="2880" y="2736"/>
              <a:ext cx="4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i="1">
                  <a:latin typeface="Times New Roman" pitchFamily="18" charset="0"/>
                </a:rPr>
                <a:t>s</a:t>
              </a:r>
              <a:r>
                <a:rPr kumimoji="1" lang="en-US" altLang="zh-CN" sz="2400" b="1">
                  <a:latin typeface="Times New Roman" pitchFamily="18" charset="0"/>
                </a:rPr>
                <a:t>/</a:t>
              </a:r>
              <a:r>
                <a:rPr kumimoji="1" lang="en-US" altLang="zh-CN" sz="2400" b="1" i="1">
                  <a:latin typeface="Times New Roman" pitchFamily="18" charset="0"/>
                </a:rPr>
                <a:t>p</a:t>
              </a:r>
              <a:r>
                <a:rPr kumimoji="1" lang="en-US" altLang="zh-CN" sz="2400" b="1" baseline="-25000">
                  <a:latin typeface="Times New Roman" pitchFamily="18" charset="0"/>
                </a:rPr>
                <a:t>2</a:t>
              </a:r>
              <a:endParaRPr kumimoji="1" lang="en-US" altLang="zh-CN" sz="2400" b="1">
                <a:latin typeface="Times New Roman" pitchFamily="18" charset="0"/>
              </a:endParaRPr>
            </a:p>
          </p:txBody>
        </p:sp>
        <p:sp>
          <p:nvSpPr>
            <p:cNvPr id="48174" name="Text Box 5"/>
            <p:cNvSpPr txBox="1">
              <a:spLocks noChangeArrowheads="1"/>
            </p:cNvSpPr>
            <p:nvPr/>
          </p:nvSpPr>
          <p:spPr bwMode="auto">
            <a:xfrm>
              <a:off x="4944" y="3888"/>
              <a:ext cx="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pitchFamily="18" charset="0"/>
                </a:rPr>
                <a:t>s/</a:t>
              </a:r>
              <a:r>
                <a:rPr kumimoji="1" lang="en-US" altLang="zh-CN" sz="2400" b="1" i="1">
                  <a:latin typeface="Times New Roman" pitchFamily="18" charset="0"/>
                </a:rPr>
                <a:t>p</a:t>
              </a:r>
              <a:r>
                <a:rPr kumimoji="1" lang="en-US" altLang="zh-CN" sz="2400" b="1" baseline="-25000">
                  <a:latin typeface="Times New Roman" pitchFamily="18" charset="0"/>
                </a:rPr>
                <a:t>1</a:t>
              </a:r>
              <a:endParaRPr kumimoji="1" lang="en-US" altLang="zh-CN" sz="2400" b="1">
                <a:latin typeface="Times New Roman" pitchFamily="18" charset="0"/>
              </a:endParaRPr>
            </a:p>
          </p:txBody>
        </p:sp>
      </p:grpSp>
      <p:grpSp>
        <p:nvGrpSpPr>
          <p:cNvPr id="3" name="Group 6"/>
          <p:cNvGrpSpPr>
            <a:grpSpLocks/>
          </p:cNvGrpSpPr>
          <p:nvPr/>
        </p:nvGrpSpPr>
        <p:grpSpPr bwMode="auto">
          <a:xfrm>
            <a:off x="4987925" y="3505200"/>
            <a:ext cx="4232275" cy="3124200"/>
            <a:chOff x="3142" y="2208"/>
            <a:chExt cx="2666" cy="1968"/>
          </a:xfrm>
        </p:grpSpPr>
        <p:sp>
          <p:nvSpPr>
            <p:cNvPr id="48160" name="Line 7"/>
            <p:cNvSpPr>
              <a:spLocks noChangeShapeType="1"/>
            </p:cNvSpPr>
            <p:nvPr/>
          </p:nvSpPr>
          <p:spPr bwMode="auto">
            <a:xfrm>
              <a:off x="3259" y="3921"/>
              <a:ext cx="231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1" name="Line 8"/>
            <p:cNvSpPr>
              <a:spLocks noChangeShapeType="1"/>
            </p:cNvSpPr>
            <p:nvPr/>
          </p:nvSpPr>
          <p:spPr bwMode="auto">
            <a:xfrm flipV="1">
              <a:off x="3259" y="2328"/>
              <a:ext cx="0" cy="1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2" name="Arc 9"/>
            <p:cNvSpPr>
              <a:spLocks/>
            </p:cNvSpPr>
            <p:nvPr/>
          </p:nvSpPr>
          <p:spPr bwMode="auto">
            <a:xfrm rot="210056" flipH="1" flipV="1">
              <a:off x="3730" y="2647"/>
              <a:ext cx="1333" cy="99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63" name="Arc 10"/>
            <p:cNvSpPr>
              <a:spLocks/>
            </p:cNvSpPr>
            <p:nvPr/>
          </p:nvSpPr>
          <p:spPr bwMode="auto">
            <a:xfrm flipH="1" flipV="1">
              <a:off x="3416" y="2686"/>
              <a:ext cx="902" cy="10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64" name="Arc 11"/>
            <p:cNvSpPr>
              <a:spLocks/>
            </p:cNvSpPr>
            <p:nvPr/>
          </p:nvSpPr>
          <p:spPr bwMode="auto">
            <a:xfrm flipH="1" flipV="1">
              <a:off x="4122" y="2487"/>
              <a:ext cx="941" cy="9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65" name="Text Box 12"/>
            <p:cNvSpPr txBox="1">
              <a:spLocks noChangeArrowheads="1"/>
            </p:cNvSpPr>
            <p:nvPr/>
          </p:nvSpPr>
          <p:spPr bwMode="auto">
            <a:xfrm>
              <a:off x="3264" y="2208"/>
              <a:ext cx="3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i="1">
                  <a:latin typeface="Times New Roman" pitchFamily="18" charset="0"/>
                </a:rPr>
                <a:t>q</a:t>
              </a:r>
              <a:r>
                <a:rPr kumimoji="1" lang="en-US" altLang="zh-CN" sz="2400" b="1" baseline="-25000">
                  <a:latin typeface="Times New Roman" pitchFamily="18" charset="0"/>
                </a:rPr>
                <a:t>2</a:t>
              </a:r>
              <a:endParaRPr kumimoji="1" lang="en-US" altLang="zh-CN" sz="2400" b="1">
                <a:latin typeface="Times New Roman" pitchFamily="18" charset="0"/>
              </a:endParaRPr>
            </a:p>
          </p:txBody>
        </p:sp>
        <p:sp>
          <p:nvSpPr>
            <p:cNvPr id="48166" name="Text Box 13"/>
            <p:cNvSpPr txBox="1">
              <a:spLocks noChangeArrowheads="1"/>
            </p:cNvSpPr>
            <p:nvPr/>
          </p:nvSpPr>
          <p:spPr bwMode="auto">
            <a:xfrm>
              <a:off x="4128" y="2592"/>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i="1">
                  <a:latin typeface="Times New Roman" pitchFamily="18" charset="0"/>
                </a:rPr>
                <a:t>U</a:t>
              </a:r>
              <a:r>
                <a:rPr kumimoji="1" lang="en-US" altLang="zh-CN" sz="2400" b="1">
                  <a:latin typeface="Times New Roman" pitchFamily="18" charset="0"/>
                </a:rPr>
                <a:t>(</a:t>
              </a:r>
              <a:r>
                <a:rPr kumimoji="1" lang="en-US" altLang="zh-CN" sz="2400" b="1" i="1">
                  <a:latin typeface="Times New Roman" pitchFamily="18" charset="0"/>
                </a:rPr>
                <a:t>q</a:t>
              </a:r>
              <a:r>
                <a:rPr kumimoji="1" lang="en-US" altLang="zh-CN" sz="2400" b="1" baseline="-25000">
                  <a:latin typeface="Times New Roman" pitchFamily="18" charset="0"/>
                </a:rPr>
                <a:t>1</a:t>
              </a:r>
              <a:r>
                <a:rPr kumimoji="1" lang="en-US" altLang="zh-CN" sz="2400" b="1">
                  <a:latin typeface="Times New Roman" pitchFamily="18" charset="0"/>
                </a:rPr>
                <a:t>,</a:t>
              </a:r>
              <a:r>
                <a:rPr kumimoji="1" lang="en-US" altLang="zh-CN" sz="2400" b="1" i="1">
                  <a:latin typeface="Times New Roman" pitchFamily="18" charset="0"/>
                </a:rPr>
                <a:t>q</a:t>
              </a:r>
              <a:r>
                <a:rPr kumimoji="1" lang="en-US" altLang="zh-CN" sz="2400" b="1" baseline="-25000">
                  <a:latin typeface="Times New Roman" pitchFamily="18" charset="0"/>
                </a:rPr>
                <a:t>2</a:t>
              </a:r>
              <a:r>
                <a:rPr kumimoji="1" lang="en-US" altLang="zh-CN" sz="2400" b="1">
                  <a:latin typeface="Times New Roman" pitchFamily="18" charset="0"/>
                </a:rPr>
                <a:t>) = </a:t>
              </a:r>
              <a:r>
                <a:rPr kumimoji="1" lang="en-US" altLang="zh-CN" sz="2400" b="1" i="1">
                  <a:latin typeface="Times New Roman" pitchFamily="18" charset="0"/>
                </a:rPr>
                <a:t>c</a:t>
              </a:r>
            </a:p>
          </p:txBody>
        </p:sp>
        <p:sp>
          <p:nvSpPr>
            <p:cNvPr id="48167" name="Text Box 14"/>
            <p:cNvSpPr txBox="1">
              <a:spLocks noChangeArrowheads="1"/>
            </p:cNvSpPr>
            <p:nvPr/>
          </p:nvSpPr>
          <p:spPr bwMode="auto">
            <a:xfrm>
              <a:off x="5455" y="3840"/>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i="1">
                  <a:latin typeface="Times New Roman" pitchFamily="18" charset="0"/>
                </a:rPr>
                <a:t>q</a:t>
              </a:r>
              <a:r>
                <a:rPr kumimoji="1" lang="en-US" altLang="zh-CN" sz="2400" b="1" baseline="-25000">
                  <a:latin typeface="Times New Roman" pitchFamily="18" charset="0"/>
                </a:rPr>
                <a:t>1</a:t>
              </a:r>
              <a:endParaRPr kumimoji="1" lang="en-US" altLang="zh-CN" sz="2400" b="1">
                <a:latin typeface="Times New Roman" pitchFamily="18" charset="0"/>
              </a:endParaRPr>
            </a:p>
          </p:txBody>
        </p:sp>
        <p:sp>
          <p:nvSpPr>
            <p:cNvPr id="48168" name="Text Box 15"/>
            <p:cNvSpPr txBox="1">
              <a:spLocks noChangeArrowheads="1"/>
            </p:cNvSpPr>
            <p:nvPr/>
          </p:nvSpPr>
          <p:spPr bwMode="auto">
            <a:xfrm>
              <a:off x="3142" y="3888"/>
              <a:ext cx="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pitchFamily="18" charset="0"/>
                </a:rPr>
                <a:t>0</a:t>
              </a:r>
            </a:p>
          </p:txBody>
        </p:sp>
        <p:graphicFrame>
          <p:nvGraphicFramePr>
            <p:cNvPr id="48169" name="Object 16"/>
            <p:cNvGraphicFramePr>
              <a:graphicFrameLocks noChangeAspect="1"/>
            </p:cNvGraphicFramePr>
            <p:nvPr/>
          </p:nvGraphicFramePr>
          <p:xfrm>
            <a:off x="4396" y="3648"/>
            <a:ext cx="148" cy="302"/>
          </p:xfrm>
          <a:graphic>
            <a:graphicData uri="http://schemas.openxmlformats.org/presentationml/2006/ole">
              <mc:AlternateContent xmlns:mc="http://schemas.openxmlformats.org/markup-compatibility/2006">
                <mc:Choice xmlns:v="urn:schemas-microsoft-com:vml" Requires="v">
                  <p:oleObj spid="_x0000_s2072" name="公式" r:id="rId3" imgW="126835" imgH="253670" progId="Equation.3">
                    <p:embed/>
                  </p:oleObj>
                </mc:Choice>
                <mc:Fallback>
                  <p:oleObj name="公式" r:id="rId3" imgW="126835" imgH="25367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6" y="3648"/>
                          <a:ext cx="148"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70" name="Object 17"/>
            <p:cNvGraphicFramePr>
              <a:graphicFrameLocks noChangeAspect="1"/>
            </p:cNvGraphicFramePr>
            <p:nvPr/>
          </p:nvGraphicFramePr>
          <p:xfrm>
            <a:off x="5040" y="3552"/>
            <a:ext cx="154" cy="286"/>
          </p:xfrm>
          <a:graphic>
            <a:graphicData uri="http://schemas.openxmlformats.org/presentationml/2006/ole">
              <mc:AlternateContent xmlns:mc="http://schemas.openxmlformats.org/markup-compatibility/2006">
                <mc:Choice xmlns:v="urn:schemas-microsoft-com:vml" Requires="v">
                  <p:oleObj spid="_x0000_s2073" name="公式" r:id="rId5" imgW="139639" imgH="253890" progId="Equation.3">
                    <p:embed/>
                  </p:oleObj>
                </mc:Choice>
                <mc:Fallback>
                  <p:oleObj name="公式" r:id="rId5" imgW="139639"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0" y="3552"/>
                          <a:ext cx="154"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71" name="Object 18"/>
            <p:cNvGraphicFramePr>
              <a:graphicFrameLocks noChangeAspect="1"/>
            </p:cNvGraphicFramePr>
            <p:nvPr/>
          </p:nvGraphicFramePr>
          <p:xfrm>
            <a:off x="5141" y="3264"/>
            <a:ext cx="156" cy="285"/>
          </p:xfrm>
          <a:graphic>
            <a:graphicData uri="http://schemas.openxmlformats.org/presentationml/2006/ole">
              <mc:AlternateContent xmlns:mc="http://schemas.openxmlformats.org/markup-compatibility/2006">
                <mc:Choice xmlns:v="urn:schemas-microsoft-com:vml" Requires="v">
                  <p:oleObj spid="_x0000_s2074" name="公式" r:id="rId7" imgW="139639" imgH="253890" progId="Equation.3">
                    <p:embed/>
                  </p:oleObj>
                </mc:Choice>
                <mc:Fallback>
                  <p:oleObj name="公式" r:id="rId7" imgW="139639" imgH="25389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1" y="3264"/>
                          <a:ext cx="156"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8132" name="Text Box 19"/>
          <p:cNvSpPr txBox="1">
            <a:spLocks noChangeArrowheads="1"/>
          </p:cNvSpPr>
          <p:nvPr/>
        </p:nvSpPr>
        <p:spPr bwMode="auto">
          <a:xfrm>
            <a:off x="228600" y="434975"/>
            <a:ext cx="1066800" cy="155416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3200" b="1">
                <a:latin typeface="Times New Roman" pitchFamily="18" charset="0"/>
                <a:ea typeface="楷体_GB2312" pitchFamily="49" charset="-122"/>
              </a:rPr>
              <a:t>模型及</a:t>
            </a:r>
          </a:p>
          <a:p>
            <a:pPr eaLnBrk="1" hangingPunct="1"/>
            <a:r>
              <a:rPr kumimoji="1" lang="zh-CN" altLang="en-US" sz="3200" b="1">
                <a:latin typeface="Times New Roman" pitchFamily="18" charset="0"/>
                <a:ea typeface="楷体_GB2312" pitchFamily="49" charset="-122"/>
              </a:rPr>
              <a:t>求解</a:t>
            </a:r>
          </a:p>
        </p:txBody>
      </p:sp>
      <p:sp>
        <p:nvSpPr>
          <p:cNvPr id="195604" name="Text Box 20"/>
          <p:cNvSpPr txBox="1">
            <a:spLocks noChangeArrowheads="1"/>
          </p:cNvSpPr>
          <p:nvPr/>
        </p:nvSpPr>
        <p:spPr bwMode="auto">
          <a:xfrm>
            <a:off x="1371600" y="358775"/>
            <a:ext cx="35052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spcBef>
                <a:spcPct val="50000"/>
              </a:spcBef>
            </a:pPr>
            <a:r>
              <a:rPr kumimoji="1" lang="zh-CN" altLang="en-US" sz="2800" b="1">
                <a:latin typeface="Times New Roman" pitchFamily="18" charset="0"/>
              </a:rPr>
              <a:t>已知价格 </a:t>
            </a:r>
            <a:r>
              <a:rPr kumimoji="1" lang="en-US" altLang="zh-CN" sz="2800" b="1" i="1">
                <a:latin typeface="Times New Roman" pitchFamily="18" charset="0"/>
              </a:rPr>
              <a:t>p</a:t>
            </a:r>
            <a:r>
              <a:rPr kumimoji="1" lang="en-US" altLang="zh-CN" sz="2800" b="1" baseline="-25000">
                <a:latin typeface="Times New Roman" pitchFamily="18" charset="0"/>
              </a:rPr>
              <a:t>1</a:t>
            </a:r>
            <a:r>
              <a:rPr kumimoji="1" lang="en-US" altLang="zh-CN" sz="2800" b="1">
                <a:latin typeface="Times New Roman" pitchFamily="18" charset="0"/>
              </a:rPr>
              <a:t>,</a:t>
            </a:r>
            <a:r>
              <a:rPr kumimoji="1" lang="en-US" altLang="zh-CN" sz="2800" b="1" i="1">
                <a:latin typeface="Times New Roman" pitchFamily="18" charset="0"/>
              </a:rPr>
              <a:t>p</a:t>
            </a:r>
            <a:r>
              <a:rPr kumimoji="1" lang="en-US" altLang="zh-CN" sz="2800" b="1" baseline="-25000">
                <a:latin typeface="Times New Roman" pitchFamily="18" charset="0"/>
              </a:rPr>
              <a:t>2</a:t>
            </a:r>
            <a:r>
              <a:rPr kumimoji="1" lang="en-US" altLang="zh-CN" sz="2800" b="1">
                <a:latin typeface="Times New Roman" pitchFamily="18" charset="0"/>
              </a:rPr>
              <a:t>,</a:t>
            </a:r>
            <a:r>
              <a:rPr kumimoji="1" lang="zh-CN" altLang="en-US" sz="2800" b="1">
                <a:latin typeface="Times New Roman" pitchFamily="18" charset="0"/>
              </a:rPr>
              <a:t>钱 </a:t>
            </a:r>
            <a:r>
              <a:rPr kumimoji="1" lang="en-US" altLang="zh-CN" sz="2800" b="1" i="1">
                <a:latin typeface="Times New Roman" pitchFamily="18" charset="0"/>
              </a:rPr>
              <a:t>s</a:t>
            </a:r>
            <a:r>
              <a:rPr kumimoji="1" lang="en-US" altLang="zh-CN" sz="2800" b="1">
                <a:latin typeface="Times New Roman" pitchFamily="18" charset="0"/>
              </a:rPr>
              <a:t>, </a:t>
            </a:r>
            <a:r>
              <a:rPr kumimoji="1" lang="zh-CN" altLang="en-US" sz="2800" b="1">
                <a:latin typeface="Times New Roman" pitchFamily="18" charset="0"/>
              </a:rPr>
              <a:t>求</a:t>
            </a:r>
            <a:r>
              <a:rPr kumimoji="1" lang="en-US" altLang="zh-CN" sz="2800" b="1" i="1">
                <a:latin typeface="Times New Roman" pitchFamily="18" charset="0"/>
              </a:rPr>
              <a:t>q</a:t>
            </a:r>
            <a:r>
              <a:rPr kumimoji="1" lang="en-US" altLang="zh-CN" sz="2800" b="1" baseline="-25000">
                <a:latin typeface="Times New Roman" pitchFamily="18" charset="0"/>
              </a:rPr>
              <a:t>1</a:t>
            </a:r>
            <a:r>
              <a:rPr kumimoji="1" lang="en-US" altLang="zh-CN" sz="2800" b="1">
                <a:latin typeface="Times New Roman" pitchFamily="18" charset="0"/>
              </a:rPr>
              <a:t>,</a:t>
            </a:r>
            <a:r>
              <a:rPr kumimoji="1" lang="en-US" altLang="zh-CN" sz="2800" b="1" i="1">
                <a:latin typeface="Times New Roman" pitchFamily="18" charset="0"/>
              </a:rPr>
              <a:t>q</a:t>
            </a:r>
            <a:r>
              <a:rPr kumimoji="1" lang="en-US" altLang="zh-CN" sz="2800" b="1" baseline="-25000">
                <a:latin typeface="Times New Roman" pitchFamily="18" charset="0"/>
              </a:rPr>
              <a:t>2</a:t>
            </a:r>
            <a:r>
              <a:rPr kumimoji="1" lang="en-US" altLang="zh-CN" sz="2800" b="1">
                <a:latin typeface="Times New Roman" pitchFamily="18" charset="0"/>
              </a:rPr>
              <a:t>,</a:t>
            </a:r>
            <a:r>
              <a:rPr kumimoji="1" lang="zh-CN" altLang="en-US" sz="2800" b="1">
                <a:latin typeface="Times New Roman" pitchFamily="18" charset="0"/>
              </a:rPr>
              <a:t>或 </a:t>
            </a:r>
            <a:r>
              <a:rPr kumimoji="1" lang="en-US" altLang="zh-CN" sz="2800" b="1" i="1">
                <a:latin typeface="Times New Roman" pitchFamily="18" charset="0"/>
              </a:rPr>
              <a:t>p</a:t>
            </a:r>
            <a:r>
              <a:rPr kumimoji="1" lang="en-US" altLang="zh-CN" sz="2800" b="1" baseline="-25000">
                <a:latin typeface="Times New Roman" pitchFamily="18" charset="0"/>
              </a:rPr>
              <a:t>1</a:t>
            </a:r>
            <a:r>
              <a:rPr kumimoji="1" lang="en-US" altLang="zh-CN" sz="2800" b="1" i="1">
                <a:latin typeface="Times New Roman" pitchFamily="18" charset="0"/>
              </a:rPr>
              <a:t>q</a:t>
            </a:r>
            <a:r>
              <a:rPr kumimoji="1" lang="en-US" altLang="zh-CN" sz="2800" b="1" baseline="-25000">
                <a:latin typeface="Times New Roman" pitchFamily="18" charset="0"/>
              </a:rPr>
              <a:t>1</a:t>
            </a:r>
            <a:r>
              <a:rPr kumimoji="1" lang="en-US" altLang="zh-CN" sz="2800" b="1">
                <a:latin typeface="Times New Roman" pitchFamily="18" charset="0"/>
              </a:rPr>
              <a:t> / </a:t>
            </a:r>
            <a:r>
              <a:rPr kumimoji="1" lang="en-US" altLang="zh-CN" sz="2800" b="1" i="1">
                <a:latin typeface="Times New Roman" pitchFamily="18" charset="0"/>
              </a:rPr>
              <a:t>p</a:t>
            </a:r>
            <a:r>
              <a:rPr kumimoji="1" lang="en-US" altLang="zh-CN" sz="2800" b="1" baseline="-25000">
                <a:latin typeface="Times New Roman" pitchFamily="18" charset="0"/>
              </a:rPr>
              <a:t>2</a:t>
            </a:r>
            <a:r>
              <a:rPr kumimoji="1" lang="en-US" altLang="zh-CN" sz="2800" b="1" i="1">
                <a:latin typeface="Times New Roman" pitchFamily="18" charset="0"/>
              </a:rPr>
              <a:t>q</a:t>
            </a:r>
            <a:r>
              <a:rPr kumimoji="1" lang="en-US" altLang="zh-CN" sz="2800" b="1" baseline="-25000">
                <a:latin typeface="Times New Roman" pitchFamily="18" charset="0"/>
              </a:rPr>
              <a:t>2</a:t>
            </a:r>
            <a:r>
              <a:rPr kumimoji="1" lang="en-US" altLang="zh-CN" sz="2800" b="1">
                <a:latin typeface="Times New Roman" pitchFamily="18" charset="0"/>
              </a:rPr>
              <a:t>, </a:t>
            </a:r>
            <a:r>
              <a:rPr kumimoji="1" lang="zh-CN" altLang="en-US" sz="2800" b="1">
                <a:latin typeface="Times New Roman" pitchFamily="18" charset="0"/>
              </a:rPr>
              <a:t>使 </a:t>
            </a:r>
            <a:r>
              <a:rPr kumimoji="1" lang="en-US" altLang="zh-CN" sz="2800" b="1" i="1">
                <a:latin typeface="Times New Roman" pitchFamily="18" charset="0"/>
              </a:rPr>
              <a:t>U</a:t>
            </a:r>
            <a:r>
              <a:rPr kumimoji="1" lang="en-US" altLang="zh-CN" sz="2800" b="1">
                <a:latin typeface="Times New Roman" pitchFamily="18" charset="0"/>
              </a:rPr>
              <a:t>(</a:t>
            </a:r>
            <a:r>
              <a:rPr kumimoji="1" lang="en-US" altLang="zh-CN" sz="2800" b="1" i="1">
                <a:latin typeface="Times New Roman" pitchFamily="18" charset="0"/>
              </a:rPr>
              <a:t>q</a:t>
            </a:r>
            <a:r>
              <a:rPr kumimoji="1" lang="en-US" altLang="zh-CN" sz="2800" b="1" baseline="-25000">
                <a:latin typeface="Times New Roman" pitchFamily="18" charset="0"/>
              </a:rPr>
              <a:t>1</a:t>
            </a:r>
            <a:r>
              <a:rPr kumimoji="1" lang="en-US" altLang="zh-CN" sz="2800" b="1">
                <a:latin typeface="Times New Roman" pitchFamily="18" charset="0"/>
              </a:rPr>
              <a:t>,</a:t>
            </a:r>
            <a:r>
              <a:rPr kumimoji="1" lang="en-US" altLang="zh-CN" sz="2800" b="1" i="1">
                <a:latin typeface="Times New Roman" pitchFamily="18" charset="0"/>
              </a:rPr>
              <a:t>q</a:t>
            </a:r>
            <a:r>
              <a:rPr kumimoji="1" lang="en-US" altLang="zh-CN" sz="2800" b="1" baseline="-25000">
                <a:latin typeface="Times New Roman" pitchFamily="18" charset="0"/>
              </a:rPr>
              <a:t>2</a:t>
            </a:r>
            <a:r>
              <a:rPr kumimoji="1" lang="en-US" altLang="zh-CN" sz="2800" b="1">
                <a:latin typeface="Times New Roman" pitchFamily="18" charset="0"/>
              </a:rPr>
              <a:t>)</a:t>
            </a:r>
            <a:r>
              <a:rPr kumimoji="1" lang="zh-CN" altLang="en-US" sz="2800" b="1">
                <a:latin typeface="Times New Roman" pitchFamily="18" charset="0"/>
              </a:rPr>
              <a:t>最大</a:t>
            </a:r>
          </a:p>
        </p:txBody>
      </p:sp>
      <p:grpSp>
        <p:nvGrpSpPr>
          <p:cNvPr id="4" name="Group 21"/>
          <p:cNvGrpSpPr>
            <a:grpSpLocks/>
          </p:cNvGrpSpPr>
          <p:nvPr/>
        </p:nvGrpSpPr>
        <p:grpSpPr bwMode="auto">
          <a:xfrm>
            <a:off x="5389563" y="871538"/>
            <a:ext cx="3430587" cy="901700"/>
            <a:chOff x="3120" y="240"/>
            <a:chExt cx="2448" cy="704"/>
          </a:xfrm>
        </p:grpSpPr>
        <p:graphicFrame>
          <p:nvGraphicFramePr>
            <p:cNvPr id="48158" name="Object 22"/>
            <p:cNvGraphicFramePr>
              <a:graphicFrameLocks noChangeAspect="1"/>
            </p:cNvGraphicFramePr>
            <p:nvPr/>
          </p:nvGraphicFramePr>
          <p:xfrm>
            <a:off x="3517" y="240"/>
            <a:ext cx="2051" cy="704"/>
          </p:xfrm>
          <a:graphic>
            <a:graphicData uri="http://schemas.openxmlformats.org/presentationml/2006/ole">
              <mc:AlternateContent xmlns:mc="http://schemas.openxmlformats.org/markup-compatibility/2006">
                <mc:Choice xmlns:v="urn:schemas-microsoft-com:vml" Requires="v">
                  <p:oleObj spid="_x0000_s2075" name="公式" r:id="rId9" imgW="1459866" imgH="545863" progId="Equation.3">
                    <p:embed/>
                  </p:oleObj>
                </mc:Choice>
                <mc:Fallback>
                  <p:oleObj name="公式" r:id="rId9" imgW="1459866" imgH="54586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17" y="240"/>
                          <a:ext cx="2051" cy="704"/>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59" name="AutoShape 23"/>
            <p:cNvSpPr>
              <a:spLocks noChangeArrowheads="1"/>
            </p:cNvSpPr>
            <p:nvPr/>
          </p:nvSpPr>
          <p:spPr bwMode="auto">
            <a:xfrm>
              <a:off x="3120" y="480"/>
              <a:ext cx="240" cy="288"/>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eaLnBrk="1" hangingPunct="1"/>
              <a:endParaRPr lang="zh-CN" altLang="en-US"/>
            </a:p>
          </p:txBody>
        </p:sp>
      </p:grpSp>
      <p:grpSp>
        <p:nvGrpSpPr>
          <p:cNvPr id="5" name="Group 24"/>
          <p:cNvGrpSpPr>
            <a:grpSpLocks/>
          </p:cNvGrpSpPr>
          <p:nvPr/>
        </p:nvGrpSpPr>
        <p:grpSpPr bwMode="auto">
          <a:xfrm>
            <a:off x="117475" y="1905000"/>
            <a:ext cx="5673725" cy="1203325"/>
            <a:chOff x="74" y="1200"/>
            <a:chExt cx="3574" cy="758"/>
          </a:xfrm>
        </p:grpSpPr>
        <p:graphicFrame>
          <p:nvGraphicFramePr>
            <p:cNvPr id="48156" name="Object 25"/>
            <p:cNvGraphicFramePr>
              <a:graphicFrameLocks noChangeAspect="1"/>
            </p:cNvGraphicFramePr>
            <p:nvPr/>
          </p:nvGraphicFramePr>
          <p:xfrm>
            <a:off x="74" y="1391"/>
            <a:ext cx="2042" cy="340"/>
          </p:xfrm>
          <a:graphic>
            <a:graphicData uri="http://schemas.openxmlformats.org/presentationml/2006/ole">
              <mc:AlternateContent xmlns:mc="http://schemas.openxmlformats.org/markup-compatibility/2006">
                <mc:Choice xmlns:v="urn:schemas-microsoft-com:vml" Requires="v">
                  <p:oleObj spid="_x0000_s2076" name="公式" r:id="rId11" imgW="1790700" imgH="254000" progId="Equation.3">
                    <p:embed/>
                  </p:oleObj>
                </mc:Choice>
                <mc:Fallback>
                  <p:oleObj name="公式" r:id="rId11" imgW="1790700" imgH="2540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 y="1391"/>
                          <a:ext cx="2042"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57" name="Object 26"/>
            <p:cNvGraphicFramePr>
              <a:graphicFrameLocks noChangeAspect="1"/>
            </p:cNvGraphicFramePr>
            <p:nvPr/>
          </p:nvGraphicFramePr>
          <p:xfrm>
            <a:off x="2160" y="1200"/>
            <a:ext cx="1488" cy="758"/>
          </p:xfrm>
          <a:graphic>
            <a:graphicData uri="http://schemas.openxmlformats.org/presentationml/2006/ole">
              <mc:AlternateContent xmlns:mc="http://schemas.openxmlformats.org/markup-compatibility/2006">
                <mc:Choice xmlns:v="urn:schemas-microsoft-com:vml" Requires="v">
                  <p:oleObj spid="_x0000_s2077" name="公式" r:id="rId13" imgW="1206500" imgH="520700" progId="Equation.3">
                    <p:embed/>
                  </p:oleObj>
                </mc:Choice>
                <mc:Fallback>
                  <p:oleObj name="公式" r:id="rId13" imgW="1206500" imgH="5207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60" y="1200"/>
                          <a:ext cx="1488" cy="7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27"/>
          <p:cNvGrpSpPr>
            <a:grpSpLocks/>
          </p:cNvGrpSpPr>
          <p:nvPr/>
        </p:nvGrpSpPr>
        <p:grpSpPr bwMode="auto">
          <a:xfrm>
            <a:off x="6235700" y="2079625"/>
            <a:ext cx="2584450" cy="1854200"/>
            <a:chOff x="3792" y="1008"/>
            <a:chExt cx="1824" cy="1440"/>
          </a:xfrm>
        </p:grpSpPr>
        <p:graphicFrame>
          <p:nvGraphicFramePr>
            <p:cNvPr id="48154" name="Object 28"/>
            <p:cNvGraphicFramePr>
              <a:graphicFrameLocks noChangeAspect="1"/>
            </p:cNvGraphicFramePr>
            <p:nvPr/>
          </p:nvGraphicFramePr>
          <p:xfrm>
            <a:off x="4176" y="1008"/>
            <a:ext cx="1440" cy="1440"/>
          </p:xfrm>
          <a:graphic>
            <a:graphicData uri="http://schemas.openxmlformats.org/presentationml/2006/ole">
              <mc:AlternateContent xmlns:mc="http://schemas.openxmlformats.org/markup-compatibility/2006">
                <mc:Choice xmlns:v="urn:schemas-microsoft-com:vml" Requires="v">
                  <p:oleObj spid="_x0000_s2078" name="公式" r:id="rId15" imgW="762000" imgH="1016000" progId="Equation.3">
                    <p:embed/>
                  </p:oleObj>
                </mc:Choice>
                <mc:Fallback>
                  <p:oleObj name="公式" r:id="rId15" imgW="762000" imgH="10160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76" y="1008"/>
                          <a:ext cx="1440" cy="144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55" name="AutoShape 29"/>
            <p:cNvSpPr>
              <a:spLocks noChangeArrowheads="1"/>
            </p:cNvSpPr>
            <p:nvPr/>
          </p:nvSpPr>
          <p:spPr bwMode="auto">
            <a:xfrm>
              <a:off x="3792" y="1392"/>
              <a:ext cx="192" cy="288"/>
            </a:xfrm>
            <a:prstGeom prst="rightArrow">
              <a:avLst>
                <a:gd name="adj1" fmla="val 50000"/>
                <a:gd name="adj2" fmla="val 25000"/>
              </a:avLst>
            </a:prstGeom>
            <a:solidFill>
              <a:srgbClr val="FFFF99"/>
            </a:solidFill>
            <a:ln w="9525">
              <a:solidFill>
                <a:schemeClr val="tx1"/>
              </a:solidFill>
              <a:miter lim="800000"/>
              <a:headEnd/>
              <a:tailEnd/>
            </a:ln>
          </p:spPr>
          <p:txBody>
            <a:bodyPr wrap="none" anchor="ctr"/>
            <a:lstStyle/>
            <a:p>
              <a:pPr eaLnBrk="1" hangingPunct="1"/>
              <a:endParaRPr lang="zh-CN" altLang="en-US"/>
            </a:p>
          </p:txBody>
        </p:sp>
      </p:grpSp>
      <p:graphicFrame>
        <p:nvGraphicFramePr>
          <p:cNvPr id="195614" name="Object 30"/>
          <p:cNvGraphicFramePr>
            <a:graphicFrameLocks noChangeAspect="1"/>
          </p:cNvGraphicFramePr>
          <p:nvPr/>
        </p:nvGraphicFramePr>
        <p:xfrm>
          <a:off x="762000" y="4953000"/>
          <a:ext cx="1839913" cy="1143000"/>
        </p:xfrm>
        <a:graphic>
          <a:graphicData uri="http://schemas.openxmlformats.org/presentationml/2006/ole">
            <mc:AlternateContent xmlns:mc="http://schemas.openxmlformats.org/markup-compatibility/2006">
              <mc:Choice xmlns:v="urn:schemas-microsoft-com:vml" Requires="v">
                <p:oleObj spid="_x0000_s2079" name="公式" r:id="rId17" imgW="761669" imgH="431613" progId="Equation.3">
                  <p:embed/>
                </p:oleObj>
              </mc:Choice>
              <mc:Fallback>
                <p:oleObj name="公式" r:id="rId17" imgW="761669" imgH="431613"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2000" y="4953000"/>
                        <a:ext cx="18399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615" name="Text Box 31"/>
          <p:cNvSpPr txBox="1">
            <a:spLocks noChangeArrowheads="1"/>
          </p:cNvSpPr>
          <p:nvPr/>
        </p:nvSpPr>
        <p:spPr bwMode="auto">
          <a:xfrm>
            <a:off x="63500" y="3216275"/>
            <a:ext cx="622300" cy="204152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3200" b="1">
                <a:latin typeface="Times New Roman" pitchFamily="18" charset="0"/>
                <a:ea typeface="楷体_GB2312" pitchFamily="49" charset="-122"/>
              </a:rPr>
              <a:t>几何解释</a:t>
            </a:r>
          </a:p>
        </p:txBody>
      </p:sp>
      <p:grpSp>
        <p:nvGrpSpPr>
          <p:cNvPr id="7" name="Group 32"/>
          <p:cNvGrpSpPr>
            <a:grpSpLocks/>
          </p:cNvGrpSpPr>
          <p:nvPr/>
        </p:nvGrpSpPr>
        <p:grpSpPr bwMode="auto">
          <a:xfrm>
            <a:off x="762000" y="3065463"/>
            <a:ext cx="4495800" cy="577850"/>
            <a:chOff x="480" y="1931"/>
            <a:chExt cx="2702" cy="364"/>
          </a:xfrm>
        </p:grpSpPr>
        <p:graphicFrame>
          <p:nvGraphicFramePr>
            <p:cNvPr id="48152" name="Object 33"/>
            <p:cNvGraphicFramePr>
              <a:graphicFrameLocks noChangeAspect="1"/>
            </p:cNvGraphicFramePr>
            <p:nvPr/>
          </p:nvGraphicFramePr>
          <p:xfrm>
            <a:off x="1296" y="1931"/>
            <a:ext cx="1886" cy="363"/>
          </p:xfrm>
          <a:graphic>
            <a:graphicData uri="http://schemas.openxmlformats.org/presentationml/2006/ole">
              <mc:AlternateContent xmlns:mc="http://schemas.openxmlformats.org/markup-compatibility/2006">
                <mc:Choice xmlns:v="urn:schemas-microsoft-com:vml" Requires="v">
                  <p:oleObj spid="_x0000_s2080" name="公式" r:id="rId19" imgW="1205977" imgH="253890" progId="Equation.3">
                    <p:embed/>
                  </p:oleObj>
                </mc:Choice>
                <mc:Fallback>
                  <p:oleObj name="公式" r:id="rId19" imgW="1205977" imgH="25389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96" y="1931"/>
                          <a:ext cx="1886" cy="363"/>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53" name="Text Box 34"/>
            <p:cNvSpPr txBox="1">
              <a:spLocks noChangeArrowheads="1"/>
            </p:cNvSpPr>
            <p:nvPr/>
          </p:nvSpPr>
          <p:spPr bwMode="auto">
            <a:xfrm>
              <a:off x="480" y="1968"/>
              <a:ext cx="960" cy="32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a:latin typeface="Times New Roman" pitchFamily="18" charset="0"/>
                </a:rPr>
                <a:t>直线</a:t>
              </a:r>
              <a:r>
                <a:rPr kumimoji="1" lang="en-US" altLang="zh-CN" sz="2800" b="1">
                  <a:latin typeface="Times New Roman" pitchFamily="18" charset="0"/>
                </a:rPr>
                <a:t>MN: </a:t>
              </a:r>
            </a:p>
          </p:txBody>
        </p:sp>
      </p:grpSp>
      <p:sp>
        <p:nvSpPr>
          <p:cNvPr id="195619" name="Text Box 35"/>
          <p:cNvSpPr txBox="1">
            <a:spLocks noChangeArrowheads="1"/>
          </p:cNvSpPr>
          <p:nvPr/>
        </p:nvSpPr>
        <p:spPr bwMode="auto">
          <a:xfrm>
            <a:off x="762000" y="3657600"/>
            <a:ext cx="3810000" cy="519113"/>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a:latin typeface="Times New Roman" pitchFamily="18" charset="0"/>
              </a:rPr>
              <a:t>最优解</a:t>
            </a:r>
            <a:r>
              <a:rPr kumimoji="1" lang="en-US" altLang="zh-CN" sz="2800" b="1" i="1">
                <a:latin typeface="Times New Roman" pitchFamily="18" charset="0"/>
              </a:rPr>
              <a:t>Q</a:t>
            </a:r>
            <a:r>
              <a:rPr kumimoji="1" lang="en-US" altLang="zh-CN" sz="2800" b="1">
                <a:latin typeface="Times New Roman" pitchFamily="18" charset="0"/>
              </a:rPr>
              <a:t>: </a:t>
            </a:r>
            <a:r>
              <a:rPr kumimoji="1" lang="en-US" altLang="zh-CN" sz="2800" b="1" i="1">
                <a:latin typeface="Times New Roman" pitchFamily="18" charset="0"/>
              </a:rPr>
              <a:t>MN</a:t>
            </a:r>
            <a:r>
              <a:rPr kumimoji="1" lang="zh-CN" altLang="en-US" sz="2800" b="1">
                <a:latin typeface="Times New Roman" pitchFamily="18" charset="0"/>
              </a:rPr>
              <a:t>与 </a:t>
            </a:r>
            <a:r>
              <a:rPr kumimoji="1" lang="en-US" altLang="zh-CN" sz="2800" b="1" i="1">
                <a:latin typeface="Times New Roman" pitchFamily="18" charset="0"/>
              </a:rPr>
              <a:t>l</a:t>
            </a:r>
            <a:r>
              <a:rPr kumimoji="1" lang="en-US" altLang="zh-CN" sz="2800" b="1" baseline="-25000">
                <a:latin typeface="Times New Roman" pitchFamily="18" charset="0"/>
              </a:rPr>
              <a:t>2</a:t>
            </a:r>
            <a:r>
              <a:rPr kumimoji="1" lang="zh-CN" altLang="en-US" sz="2800" b="1">
                <a:latin typeface="Times New Roman" pitchFamily="18" charset="0"/>
              </a:rPr>
              <a:t>切点</a:t>
            </a:r>
          </a:p>
        </p:txBody>
      </p:sp>
      <p:grpSp>
        <p:nvGrpSpPr>
          <p:cNvPr id="8" name="Group 36"/>
          <p:cNvGrpSpPr>
            <a:grpSpLocks/>
          </p:cNvGrpSpPr>
          <p:nvPr/>
        </p:nvGrpSpPr>
        <p:grpSpPr bwMode="auto">
          <a:xfrm>
            <a:off x="762000" y="4267200"/>
            <a:ext cx="3429000" cy="549275"/>
            <a:chOff x="480" y="2688"/>
            <a:chExt cx="2160" cy="346"/>
          </a:xfrm>
        </p:grpSpPr>
        <p:graphicFrame>
          <p:nvGraphicFramePr>
            <p:cNvPr id="48150" name="Object 37"/>
            <p:cNvGraphicFramePr>
              <a:graphicFrameLocks noChangeAspect="1"/>
            </p:cNvGraphicFramePr>
            <p:nvPr/>
          </p:nvGraphicFramePr>
          <p:xfrm>
            <a:off x="1104" y="2688"/>
            <a:ext cx="1536" cy="346"/>
          </p:xfrm>
          <a:graphic>
            <a:graphicData uri="http://schemas.openxmlformats.org/presentationml/2006/ole">
              <mc:AlternateContent xmlns:mc="http://schemas.openxmlformats.org/markup-compatibility/2006">
                <mc:Choice xmlns:v="urn:schemas-microsoft-com:vml" Requires="v">
                  <p:oleObj spid="_x0000_s2081" name="公式" r:id="rId21" imgW="1117115" imgH="253890" progId="Equation.3">
                    <p:embed/>
                  </p:oleObj>
                </mc:Choice>
                <mc:Fallback>
                  <p:oleObj name="公式" r:id="rId21" imgW="1117115" imgH="25389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04" y="2688"/>
                          <a:ext cx="1536" cy="346"/>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51" name="Text Box 38"/>
            <p:cNvSpPr txBox="1">
              <a:spLocks noChangeArrowheads="1"/>
            </p:cNvSpPr>
            <p:nvPr/>
          </p:nvSpPr>
          <p:spPr bwMode="auto">
            <a:xfrm>
              <a:off x="480" y="2688"/>
              <a:ext cx="576" cy="32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a:latin typeface="Times New Roman" pitchFamily="18" charset="0"/>
                </a:rPr>
                <a:t>斜率</a:t>
              </a:r>
            </a:p>
          </p:txBody>
        </p:sp>
      </p:grpSp>
      <p:grpSp>
        <p:nvGrpSpPr>
          <p:cNvPr id="9" name="Group 39"/>
          <p:cNvGrpSpPr>
            <a:grpSpLocks/>
          </p:cNvGrpSpPr>
          <p:nvPr/>
        </p:nvGrpSpPr>
        <p:grpSpPr bwMode="auto">
          <a:xfrm>
            <a:off x="5029200" y="4175125"/>
            <a:ext cx="3546475" cy="2530475"/>
            <a:chOff x="3168" y="2630"/>
            <a:chExt cx="2234" cy="1594"/>
          </a:xfrm>
        </p:grpSpPr>
        <p:sp>
          <p:nvSpPr>
            <p:cNvPr id="48144" name="Text Box 40"/>
            <p:cNvSpPr txBox="1">
              <a:spLocks noChangeArrowheads="1"/>
            </p:cNvSpPr>
            <p:nvPr/>
          </p:nvSpPr>
          <p:spPr bwMode="auto">
            <a:xfrm>
              <a:off x="3168" y="2630"/>
              <a:ext cx="28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6000" b="1">
                  <a:latin typeface="Times New Roman" pitchFamily="18" charset="0"/>
                </a:rPr>
                <a:t>·</a:t>
              </a:r>
            </a:p>
          </p:txBody>
        </p:sp>
        <p:sp>
          <p:nvSpPr>
            <p:cNvPr id="48145" name="Text Box 41"/>
            <p:cNvSpPr txBox="1">
              <a:spLocks noChangeArrowheads="1"/>
            </p:cNvSpPr>
            <p:nvPr/>
          </p:nvSpPr>
          <p:spPr bwMode="auto">
            <a:xfrm>
              <a:off x="3216" y="2688"/>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000" b="1" i="1">
                  <a:latin typeface="Times New Roman" pitchFamily="18" charset="0"/>
                </a:rPr>
                <a:t>M</a:t>
              </a:r>
            </a:p>
          </p:txBody>
        </p:sp>
        <p:sp>
          <p:nvSpPr>
            <p:cNvPr id="48146" name="Text Box 42"/>
            <p:cNvSpPr txBox="1">
              <a:spLocks noChangeArrowheads="1"/>
            </p:cNvSpPr>
            <p:nvPr/>
          </p:nvSpPr>
          <p:spPr bwMode="auto">
            <a:xfrm>
              <a:off x="4206" y="3206"/>
              <a:ext cx="3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000" b="1">
                  <a:latin typeface="Times New Roman" pitchFamily="18" charset="0"/>
                </a:rPr>
                <a:t>Q</a:t>
              </a:r>
            </a:p>
          </p:txBody>
        </p:sp>
        <p:sp>
          <p:nvSpPr>
            <p:cNvPr id="48147" name="Text Box 43"/>
            <p:cNvSpPr txBox="1">
              <a:spLocks noChangeArrowheads="1"/>
            </p:cNvSpPr>
            <p:nvPr/>
          </p:nvSpPr>
          <p:spPr bwMode="auto">
            <a:xfrm>
              <a:off x="5088" y="3744"/>
              <a:ext cx="3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000" b="1" i="1">
                  <a:latin typeface="Times New Roman" pitchFamily="18" charset="0"/>
                </a:rPr>
                <a:t>N</a:t>
              </a:r>
            </a:p>
          </p:txBody>
        </p:sp>
        <p:sp>
          <p:nvSpPr>
            <p:cNvPr id="48148" name="Text Box 44"/>
            <p:cNvSpPr txBox="1">
              <a:spLocks noChangeArrowheads="1"/>
            </p:cNvSpPr>
            <p:nvPr/>
          </p:nvSpPr>
          <p:spPr bwMode="auto">
            <a:xfrm>
              <a:off x="4992" y="3590"/>
              <a:ext cx="28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6000" b="1">
                  <a:latin typeface="Times New Roman" pitchFamily="18" charset="0"/>
                </a:rPr>
                <a:t>·</a:t>
              </a:r>
            </a:p>
          </p:txBody>
        </p:sp>
        <p:sp>
          <p:nvSpPr>
            <p:cNvPr id="48149" name="Text Box 45"/>
            <p:cNvSpPr txBox="1">
              <a:spLocks noChangeArrowheads="1"/>
            </p:cNvSpPr>
            <p:nvPr/>
          </p:nvSpPr>
          <p:spPr bwMode="auto">
            <a:xfrm>
              <a:off x="4176" y="3158"/>
              <a:ext cx="28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6000" b="1" i="1">
                  <a:latin typeface="Times New Roman" pitchFamily="18" charset="0"/>
                </a:rPr>
                <a:t>·</a:t>
              </a:r>
            </a:p>
          </p:txBody>
        </p:sp>
      </p:grpSp>
      <p:graphicFrame>
        <p:nvGraphicFramePr>
          <p:cNvPr id="195630" name="Object 46"/>
          <p:cNvGraphicFramePr>
            <a:graphicFrameLocks noChangeAspect="1"/>
          </p:cNvGraphicFramePr>
          <p:nvPr/>
        </p:nvGraphicFramePr>
        <p:xfrm>
          <a:off x="2559050" y="5016500"/>
          <a:ext cx="1860550" cy="1079500"/>
        </p:xfrm>
        <a:graphic>
          <a:graphicData uri="http://schemas.openxmlformats.org/presentationml/2006/ole">
            <mc:AlternateContent xmlns:mc="http://schemas.openxmlformats.org/markup-compatibility/2006">
              <mc:Choice xmlns:v="urn:schemas-microsoft-com:vml" Requires="v">
                <p:oleObj spid="_x0000_s2082" name="公式" r:id="rId23" imgW="710891" imgH="431613" progId="Equation.3">
                  <p:embed/>
                </p:oleObj>
              </mc:Choice>
              <mc:Fallback>
                <p:oleObj name="公式" r:id="rId23" imgW="710891" imgH="431613"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59050" y="5016500"/>
                        <a:ext cx="186055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00968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95604"/>
                                        </p:tgtEl>
                                        <p:attrNameLst>
                                          <p:attrName>style.visibility</p:attrName>
                                        </p:attrNameLst>
                                      </p:cBhvr>
                                      <p:to>
                                        <p:strVal val="visible"/>
                                      </p:to>
                                    </p:set>
                                    <p:animEffect transition="in" filter="blinds(horizontal)">
                                      <p:cBhvr>
                                        <p:cTn id="11" dur="500"/>
                                        <p:tgtEl>
                                          <p:spTgt spid="19560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linds(horizontal)">
                                      <p:cBhvr>
                                        <p:cTn id="26" dur="500"/>
                                        <p:tgtEl>
                                          <p:spTgt spid="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561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ox(in)">
                                      <p:cBhvr>
                                        <p:cTn id="35" dur="500"/>
                                        <p:tgtEl>
                                          <p:spTgt spid="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7" presetClass="entr" presetSubtype="4"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0" fill="hold"/>
                                        <p:tgtEl>
                                          <p:spTgt spid="2"/>
                                        </p:tgtEl>
                                        <p:attrNameLst>
                                          <p:attrName>ppt_x</p:attrName>
                                        </p:attrNameLst>
                                      </p:cBhvr>
                                      <p:tavLst>
                                        <p:tav tm="0">
                                          <p:val>
                                            <p:strVal val="#ppt_x"/>
                                          </p:val>
                                        </p:tav>
                                        <p:tav tm="100000">
                                          <p:val>
                                            <p:strVal val="#ppt_x"/>
                                          </p:val>
                                        </p:tav>
                                      </p:tavLst>
                                    </p:anim>
                                    <p:anim calcmode="lin" valueType="num">
                                      <p:cBhvr additive="base">
                                        <p:cTn id="41"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195619"/>
                                        </p:tgtEl>
                                        <p:attrNameLst>
                                          <p:attrName>style.visibility</p:attrName>
                                        </p:attrNameLst>
                                      </p:cBhvr>
                                      <p:to>
                                        <p:strVal val="visible"/>
                                      </p:to>
                                    </p:set>
                                    <p:animEffect transition="in" filter="box(out)">
                                      <p:cBhvr>
                                        <p:cTn id="46" dur="500"/>
                                        <p:tgtEl>
                                          <p:spTgt spid="19561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dissolve">
                                      <p:cBhvr>
                                        <p:cTn id="51" dur="500"/>
                                        <p:tgtEl>
                                          <p:spTgt spid="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blinds(horizontal)">
                                      <p:cBhvr>
                                        <p:cTn id="56" dur="500"/>
                                        <p:tgtEl>
                                          <p:spTgt spid="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5" fill="hold" nodeType="clickEffect">
                                  <p:stCondLst>
                                    <p:cond delay="0"/>
                                  </p:stCondLst>
                                  <p:childTnLst>
                                    <p:set>
                                      <p:cBhvr>
                                        <p:cTn id="60" dur="1" fill="hold">
                                          <p:stCondLst>
                                            <p:cond delay="0"/>
                                          </p:stCondLst>
                                        </p:cTn>
                                        <p:tgtEl>
                                          <p:spTgt spid="195614"/>
                                        </p:tgtEl>
                                        <p:attrNameLst>
                                          <p:attrName>style.visibility</p:attrName>
                                        </p:attrNameLst>
                                      </p:cBhvr>
                                      <p:to>
                                        <p:strVal val="visible"/>
                                      </p:to>
                                    </p:set>
                                    <p:animEffect transition="in" filter="blinds(vertical)">
                                      <p:cBhvr>
                                        <p:cTn id="61" dur="500"/>
                                        <p:tgtEl>
                                          <p:spTgt spid="19561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5" fill="hold" nodeType="clickEffect">
                                  <p:stCondLst>
                                    <p:cond delay="0"/>
                                  </p:stCondLst>
                                  <p:childTnLst>
                                    <p:set>
                                      <p:cBhvr>
                                        <p:cTn id="65" dur="1" fill="hold">
                                          <p:stCondLst>
                                            <p:cond delay="0"/>
                                          </p:stCondLst>
                                        </p:cTn>
                                        <p:tgtEl>
                                          <p:spTgt spid="195630"/>
                                        </p:tgtEl>
                                        <p:attrNameLst>
                                          <p:attrName>style.visibility</p:attrName>
                                        </p:attrNameLst>
                                      </p:cBhvr>
                                      <p:to>
                                        <p:strVal val="visible"/>
                                      </p:to>
                                    </p:set>
                                    <p:animEffect transition="in" filter="blinds(vertical)">
                                      <p:cBhvr>
                                        <p:cTn id="66" dur="500"/>
                                        <p:tgtEl>
                                          <p:spTgt spid="195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04" grpId="0"/>
      <p:bldP spid="195615" grpId="0" animBg="1" autoUpdateAnimBg="0"/>
      <p:bldP spid="195619"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6610" name="Object 2"/>
          <p:cNvGraphicFramePr>
            <a:graphicFrameLocks noChangeAspect="1"/>
          </p:cNvGraphicFramePr>
          <p:nvPr/>
        </p:nvGraphicFramePr>
        <p:xfrm>
          <a:off x="304800" y="4481513"/>
          <a:ext cx="8534400" cy="1184275"/>
        </p:xfrm>
        <a:graphic>
          <a:graphicData uri="http://schemas.openxmlformats.org/presentationml/2006/ole">
            <mc:AlternateContent xmlns:mc="http://schemas.openxmlformats.org/markup-compatibility/2006">
              <mc:Choice xmlns:v="urn:schemas-microsoft-com:vml" Requires="v">
                <p:oleObj spid="_x0000_s3082" name="Equation" r:id="rId3" imgW="3530600" imgH="457200" progId="Equation.3">
                  <p:embed/>
                </p:oleObj>
              </mc:Choice>
              <mc:Fallback>
                <p:oleObj name="Equation" r:id="rId3" imgW="35306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481513"/>
                        <a:ext cx="8534400" cy="1184275"/>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5" name="Object 3"/>
          <p:cNvGraphicFramePr>
            <a:graphicFrameLocks noChangeAspect="1"/>
          </p:cNvGraphicFramePr>
          <p:nvPr/>
        </p:nvGraphicFramePr>
        <p:xfrm>
          <a:off x="6629400" y="782638"/>
          <a:ext cx="2286000" cy="2286000"/>
        </p:xfrm>
        <a:graphic>
          <a:graphicData uri="http://schemas.openxmlformats.org/presentationml/2006/ole">
            <mc:AlternateContent xmlns:mc="http://schemas.openxmlformats.org/markup-compatibility/2006">
              <mc:Choice xmlns:v="urn:schemas-microsoft-com:vml" Requires="v">
                <p:oleObj spid="_x0000_s3083" name="公式" r:id="rId5" imgW="762000" imgH="1016000" progId="Equation.3">
                  <p:embed/>
                </p:oleObj>
              </mc:Choice>
              <mc:Fallback>
                <p:oleObj name="公式" r:id="rId5" imgW="762000" imgH="1016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782638"/>
                        <a:ext cx="2286000" cy="22860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6" name="Text Box 4"/>
          <p:cNvSpPr txBox="1">
            <a:spLocks noChangeArrowheads="1"/>
          </p:cNvSpPr>
          <p:nvPr/>
        </p:nvSpPr>
        <p:spPr bwMode="auto">
          <a:xfrm>
            <a:off x="304800" y="476250"/>
            <a:ext cx="1066800" cy="10668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3200" b="1">
                <a:latin typeface="Times New Roman" pitchFamily="18" charset="0"/>
                <a:ea typeface="楷体_GB2312" pitchFamily="49" charset="-122"/>
              </a:rPr>
              <a:t>结果解释</a:t>
            </a:r>
          </a:p>
        </p:txBody>
      </p:sp>
      <p:grpSp>
        <p:nvGrpSpPr>
          <p:cNvPr id="2" name="Group 5"/>
          <p:cNvGrpSpPr>
            <a:grpSpLocks/>
          </p:cNvGrpSpPr>
          <p:nvPr/>
        </p:nvGrpSpPr>
        <p:grpSpPr bwMode="auto">
          <a:xfrm>
            <a:off x="1676400" y="404813"/>
            <a:ext cx="4419600" cy="962025"/>
            <a:chOff x="1056" y="192"/>
            <a:chExt cx="2784" cy="606"/>
          </a:xfrm>
        </p:grpSpPr>
        <p:graphicFrame>
          <p:nvGraphicFramePr>
            <p:cNvPr id="49163" name="Object 6"/>
            <p:cNvGraphicFramePr>
              <a:graphicFrameLocks noChangeAspect="1"/>
            </p:cNvGraphicFramePr>
            <p:nvPr/>
          </p:nvGraphicFramePr>
          <p:xfrm>
            <a:off x="1056" y="192"/>
            <a:ext cx="1152" cy="606"/>
          </p:xfrm>
          <a:graphic>
            <a:graphicData uri="http://schemas.openxmlformats.org/presentationml/2006/ole">
              <mc:AlternateContent xmlns:mc="http://schemas.openxmlformats.org/markup-compatibility/2006">
                <mc:Choice xmlns:v="urn:schemas-microsoft-com:vml" Requires="v">
                  <p:oleObj spid="_x0000_s3084" name="公式" r:id="rId7" imgW="685800" imgH="520700" progId="Equation.3">
                    <p:embed/>
                  </p:oleObj>
                </mc:Choice>
                <mc:Fallback>
                  <p:oleObj name="公式" r:id="rId7" imgW="685800" imgH="520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6" y="192"/>
                          <a:ext cx="1152" cy="6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4" name="Text Box 7"/>
            <p:cNvSpPr txBox="1">
              <a:spLocks noChangeArrowheads="1"/>
            </p:cNvSpPr>
            <p:nvPr/>
          </p:nvSpPr>
          <p:spPr bwMode="auto">
            <a:xfrm>
              <a:off x="2304" y="288"/>
              <a:ext cx="15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800" b="1">
                  <a:latin typeface="Times New Roman" pitchFamily="18" charset="0"/>
                </a:rPr>
                <a:t>——</a:t>
              </a:r>
              <a:r>
                <a:rPr kumimoji="1" lang="zh-CN" altLang="en-US" sz="2800" b="1">
                  <a:latin typeface="Times New Roman" pitchFamily="18" charset="0"/>
                </a:rPr>
                <a:t>边际效用</a:t>
              </a:r>
            </a:p>
          </p:txBody>
        </p:sp>
      </p:grpSp>
      <p:sp>
        <p:nvSpPr>
          <p:cNvPr id="196616" name="Text Box 8"/>
          <p:cNvSpPr txBox="1">
            <a:spLocks noChangeArrowheads="1"/>
          </p:cNvSpPr>
          <p:nvPr/>
        </p:nvSpPr>
        <p:spPr bwMode="auto">
          <a:xfrm>
            <a:off x="1524000" y="1371600"/>
            <a:ext cx="4495800" cy="16303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spcBef>
                <a:spcPct val="50000"/>
              </a:spcBef>
            </a:pPr>
            <a:r>
              <a:rPr kumimoji="1" lang="zh-CN" altLang="en-US" sz="2800" b="1">
                <a:latin typeface="Times New Roman" pitchFamily="18" charset="0"/>
              </a:rPr>
              <a:t>消费者均衡状态在两种商品的边际效用之比恰等于它们价格之比时达到。</a:t>
            </a:r>
          </a:p>
        </p:txBody>
      </p:sp>
      <p:sp>
        <p:nvSpPr>
          <p:cNvPr id="196617" name="Text Box 9"/>
          <p:cNvSpPr txBox="1">
            <a:spLocks noChangeArrowheads="1"/>
          </p:cNvSpPr>
          <p:nvPr/>
        </p:nvSpPr>
        <p:spPr bwMode="auto">
          <a:xfrm>
            <a:off x="457200" y="3124200"/>
            <a:ext cx="5181600" cy="51911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a:latin typeface="楷体_GB2312" pitchFamily="49" charset="-122"/>
                <a:ea typeface="楷体_GB2312" pitchFamily="49" charset="-122"/>
              </a:rPr>
              <a:t>效用函数</a:t>
            </a:r>
            <a:r>
              <a:rPr kumimoji="1" lang="en-US" altLang="zh-CN" sz="2800" b="1" i="1">
                <a:latin typeface="Times New Roman" pitchFamily="18" charset="0"/>
              </a:rPr>
              <a:t>U</a:t>
            </a:r>
            <a:r>
              <a:rPr kumimoji="1" lang="en-US" altLang="zh-CN" sz="2800" b="1">
                <a:latin typeface="Times New Roman" pitchFamily="18" charset="0"/>
              </a:rPr>
              <a:t>(</a:t>
            </a:r>
            <a:r>
              <a:rPr kumimoji="1" lang="en-US" altLang="zh-CN" sz="2800" b="1" i="1">
                <a:latin typeface="Times New Roman" pitchFamily="18" charset="0"/>
              </a:rPr>
              <a:t>q</a:t>
            </a:r>
            <a:r>
              <a:rPr kumimoji="1" lang="en-US" altLang="zh-CN" sz="2800" b="1" baseline="-25000">
                <a:latin typeface="Times New Roman" pitchFamily="18" charset="0"/>
              </a:rPr>
              <a:t>1</a:t>
            </a:r>
            <a:r>
              <a:rPr kumimoji="1" lang="en-US" altLang="zh-CN" sz="2800" b="1">
                <a:latin typeface="Times New Roman" pitchFamily="18" charset="0"/>
              </a:rPr>
              <a:t>,</a:t>
            </a:r>
            <a:r>
              <a:rPr kumimoji="1" lang="en-US" altLang="zh-CN" sz="2800" b="1" i="1">
                <a:latin typeface="Times New Roman" pitchFamily="18" charset="0"/>
              </a:rPr>
              <a:t>q</a:t>
            </a:r>
            <a:r>
              <a:rPr kumimoji="1" lang="en-US" altLang="zh-CN" sz="2800" b="1" baseline="-25000">
                <a:latin typeface="Times New Roman" pitchFamily="18" charset="0"/>
              </a:rPr>
              <a:t>2</a:t>
            </a:r>
            <a:r>
              <a:rPr kumimoji="1" lang="en-US" altLang="zh-CN" sz="2800" b="1">
                <a:latin typeface="Times New Roman" pitchFamily="18" charset="0"/>
              </a:rPr>
              <a:t>) </a:t>
            </a:r>
            <a:r>
              <a:rPr kumimoji="1" lang="zh-CN" altLang="en-US" sz="2800" b="1">
                <a:latin typeface="楷体_GB2312" pitchFamily="49" charset="-122"/>
                <a:ea typeface="楷体_GB2312" pitchFamily="49" charset="-122"/>
              </a:rPr>
              <a:t>应满足的条件</a:t>
            </a:r>
          </a:p>
        </p:txBody>
      </p:sp>
      <p:sp>
        <p:nvSpPr>
          <p:cNvPr id="196618" name="Text Box 10"/>
          <p:cNvSpPr txBox="1">
            <a:spLocks noChangeArrowheads="1"/>
          </p:cNvSpPr>
          <p:nvPr/>
        </p:nvSpPr>
        <p:spPr bwMode="auto">
          <a:xfrm>
            <a:off x="290513" y="3824288"/>
            <a:ext cx="845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800" b="1">
                <a:latin typeface="Times New Roman" pitchFamily="18" charset="0"/>
              </a:rPr>
              <a:t>A. </a:t>
            </a:r>
            <a:r>
              <a:rPr kumimoji="1" lang="en-US" altLang="zh-CN" sz="2800" b="1" i="1">
                <a:latin typeface="Times New Roman" pitchFamily="18" charset="0"/>
              </a:rPr>
              <a:t>U</a:t>
            </a:r>
            <a:r>
              <a:rPr kumimoji="1" lang="en-US" altLang="zh-CN" sz="2800" b="1">
                <a:latin typeface="Times New Roman" pitchFamily="18" charset="0"/>
              </a:rPr>
              <a:t>(</a:t>
            </a:r>
            <a:r>
              <a:rPr kumimoji="1" lang="en-US" altLang="zh-CN" sz="2800" b="1" i="1">
                <a:latin typeface="Times New Roman" pitchFamily="18" charset="0"/>
              </a:rPr>
              <a:t>q</a:t>
            </a:r>
            <a:r>
              <a:rPr kumimoji="1" lang="en-US" altLang="zh-CN" sz="2800" b="1" baseline="-25000">
                <a:latin typeface="Times New Roman" pitchFamily="18" charset="0"/>
              </a:rPr>
              <a:t>1</a:t>
            </a:r>
            <a:r>
              <a:rPr kumimoji="1" lang="en-US" altLang="zh-CN" sz="2800" b="1">
                <a:latin typeface="Times New Roman" pitchFamily="18" charset="0"/>
              </a:rPr>
              <a:t>,</a:t>
            </a:r>
            <a:r>
              <a:rPr kumimoji="1" lang="en-US" altLang="zh-CN" sz="2800" b="1" i="1">
                <a:latin typeface="Times New Roman" pitchFamily="18" charset="0"/>
              </a:rPr>
              <a:t>q</a:t>
            </a:r>
            <a:r>
              <a:rPr kumimoji="1" lang="en-US" altLang="zh-CN" sz="2800" b="1" baseline="-25000">
                <a:latin typeface="Times New Roman" pitchFamily="18" charset="0"/>
              </a:rPr>
              <a:t>2</a:t>
            </a:r>
            <a:r>
              <a:rPr kumimoji="1" lang="en-US" altLang="zh-CN" sz="2800" b="1">
                <a:latin typeface="Times New Roman" pitchFamily="18" charset="0"/>
              </a:rPr>
              <a:t>) =</a:t>
            </a:r>
            <a:r>
              <a:rPr kumimoji="1" lang="en-US" altLang="zh-CN" sz="2800" b="1" i="1">
                <a:latin typeface="Times New Roman" pitchFamily="18" charset="0"/>
              </a:rPr>
              <a:t>c</a:t>
            </a:r>
            <a:r>
              <a:rPr kumimoji="1" lang="en-US" altLang="zh-CN" sz="2800" b="1">
                <a:latin typeface="Times New Roman" pitchFamily="18" charset="0"/>
              </a:rPr>
              <a:t> </a:t>
            </a:r>
            <a:r>
              <a:rPr kumimoji="1" lang="zh-CN" altLang="zh-CN" sz="2800" b="1">
                <a:latin typeface="Times New Roman" pitchFamily="18" charset="0"/>
              </a:rPr>
              <a:t>所确定的函数 </a:t>
            </a:r>
            <a:r>
              <a:rPr kumimoji="1" lang="en-US" altLang="zh-CN" sz="2800" b="1" i="1">
                <a:latin typeface="Times New Roman" pitchFamily="18" charset="0"/>
              </a:rPr>
              <a:t>q</a:t>
            </a:r>
            <a:r>
              <a:rPr kumimoji="1" lang="en-US" altLang="zh-CN" sz="2800" b="1" baseline="-25000">
                <a:latin typeface="Times New Roman" pitchFamily="18" charset="0"/>
              </a:rPr>
              <a:t>2</a:t>
            </a:r>
            <a:r>
              <a:rPr kumimoji="1" lang="en-US" altLang="zh-CN" sz="2800" b="1">
                <a:latin typeface="Times New Roman" pitchFamily="18" charset="0"/>
              </a:rPr>
              <a:t>=</a:t>
            </a:r>
            <a:r>
              <a:rPr kumimoji="1" lang="en-US" altLang="zh-CN" sz="2800" b="1" i="1">
                <a:latin typeface="Times New Roman" pitchFamily="18" charset="0"/>
              </a:rPr>
              <a:t>q</a:t>
            </a:r>
            <a:r>
              <a:rPr kumimoji="1" lang="en-US" altLang="zh-CN" sz="2800" b="1" baseline="-25000">
                <a:latin typeface="Times New Roman" pitchFamily="18" charset="0"/>
              </a:rPr>
              <a:t>2</a:t>
            </a:r>
            <a:r>
              <a:rPr kumimoji="1" lang="en-US" altLang="zh-CN" sz="2800" b="1">
                <a:latin typeface="Times New Roman" pitchFamily="18" charset="0"/>
              </a:rPr>
              <a:t>(</a:t>
            </a:r>
            <a:r>
              <a:rPr kumimoji="1" lang="en-US" altLang="zh-CN" sz="2800" b="1" i="1">
                <a:latin typeface="Times New Roman" pitchFamily="18" charset="0"/>
              </a:rPr>
              <a:t>q</a:t>
            </a:r>
            <a:r>
              <a:rPr kumimoji="1" lang="en-US" altLang="zh-CN" sz="2800" b="1" baseline="-25000">
                <a:latin typeface="Times New Roman" pitchFamily="18" charset="0"/>
              </a:rPr>
              <a:t>1</a:t>
            </a:r>
            <a:r>
              <a:rPr kumimoji="1" lang="en-US" altLang="zh-CN" sz="2800" b="1">
                <a:latin typeface="Times New Roman" pitchFamily="18" charset="0"/>
              </a:rPr>
              <a:t>)</a:t>
            </a:r>
            <a:r>
              <a:rPr kumimoji="1" lang="zh-CN" altLang="en-US" sz="2800" b="1">
                <a:latin typeface="Times New Roman" pitchFamily="18" charset="0"/>
              </a:rPr>
              <a:t>单调减、下凸</a:t>
            </a:r>
          </a:p>
        </p:txBody>
      </p:sp>
      <p:sp>
        <p:nvSpPr>
          <p:cNvPr id="196619" name="Text Box 11"/>
          <p:cNvSpPr txBox="1">
            <a:spLocks noChangeArrowheads="1"/>
          </p:cNvSpPr>
          <p:nvPr/>
        </p:nvSpPr>
        <p:spPr bwMode="auto">
          <a:xfrm>
            <a:off x="4343400" y="5805488"/>
            <a:ext cx="3276600" cy="51911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buFontTx/>
              <a:buChar char="•"/>
            </a:pPr>
            <a:r>
              <a:rPr kumimoji="1" lang="zh-CN" altLang="en-US" sz="2800" b="1">
                <a:latin typeface="Times New Roman" pitchFamily="18" charset="0"/>
              </a:rPr>
              <a:t> 解释 </a:t>
            </a:r>
            <a:r>
              <a:rPr kumimoji="1" lang="en-US" altLang="zh-CN" sz="2800" b="1" i="1">
                <a:latin typeface="Times New Roman" pitchFamily="18" charset="0"/>
              </a:rPr>
              <a:t>B</a:t>
            </a:r>
            <a:r>
              <a:rPr kumimoji="1" lang="zh-CN" altLang="en-US" sz="2800" b="1">
                <a:latin typeface="Times New Roman" pitchFamily="18" charset="0"/>
              </a:rPr>
              <a:t>的实际意义</a:t>
            </a:r>
          </a:p>
        </p:txBody>
      </p:sp>
      <p:graphicFrame>
        <p:nvGraphicFramePr>
          <p:cNvPr id="196620" name="Object 12"/>
          <p:cNvGraphicFramePr>
            <a:graphicFrameLocks noChangeAspect="1"/>
          </p:cNvGraphicFramePr>
          <p:nvPr/>
        </p:nvGraphicFramePr>
        <p:xfrm>
          <a:off x="1752600" y="5800725"/>
          <a:ext cx="1371600" cy="484188"/>
        </p:xfrm>
        <a:graphic>
          <a:graphicData uri="http://schemas.openxmlformats.org/presentationml/2006/ole">
            <mc:AlternateContent xmlns:mc="http://schemas.openxmlformats.org/markup-compatibility/2006">
              <mc:Choice xmlns:v="urn:schemas-microsoft-com:vml" Requires="v">
                <p:oleObj spid="_x0000_s3085" name="公式" r:id="rId9" imgW="571252" imgH="203112" progId="Equation.3">
                  <p:embed/>
                </p:oleObj>
              </mc:Choice>
              <mc:Fallback>
                <p:oleObj name="公式" r:id="rId9" imgW="571252"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5800725"/>
                        <a:ext cx="1371600" cy="484188"/>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2470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6616"/>
                                        </p:tgtEl>
                                        <p:attrNameLst>
                                          <p:attrName>style.visibility</p:attrName>
                                        </p:attrNameLst>
                                      </p:cBhvr>
                                      <p:to>
                                        <p:strVal val="visible"/>
                                      </p:to>
                                    </p:set>
                                    <p:animEffect transition="in" filter="blinds(horizontal)">
                                      <p:cBhvr>
                                        <p:cTn id="12" dur="500"/>
                                        <p:tgtEl>
                                          <p:spTgt spid="1966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96617"/>
                                        </p:tgtEl>
                                        <p:attrNameLst>
                                          <p:attrName>style.visibility</p:attrName>
                                        </p:attrNameLst>
                                      </p:cBhvr>
                                      <p:to>
                                        <p:strVal val="visible"/>
                                      </p:to>
                                    </p:set>
                                    <p:animEffect transition="in" filter="checkerboard(across)">
                                      <p:cBhvr>
                                        <p:cTn id="17" dur="500"/>
                                        <p:tgtEl>
                                          <p:spTgt spid="1966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96618"/>
                                        </p:tgtEl>
                                        <p:attrNameLst>
                                          <p:attrName>style.visibility</p:attrName>
                                        </p:attrNameLst>
                                      </p:cBhvr>
                                      <p:to>
                                        <p:strVal val="visible"/>
                                      </p:to>
                                    </p:set>
                                    <p:animEffect transition="in" filter="box(in)">
                                      <p:cBhvr>
                                        <p:cTn id="22" dur="500"/>
                                        <p:tgtEl>
                                          <p:spTgt spid="1966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196610"/>
                                        </p:tgtEl>
                                        <p:attrNameLst>
                                          <p:attrName>style.visibility</p:attrName>
                                        </p:attrNameLst>
                                      </p:cBhvr>
                                      <p:to>
                                        <p:strVal val="visible"/>
                                      </p:to>
                                    </p:set>
                                    <p:animEffect transition="in" filter="box(out)">
                                      <p:cBhvr>
                                        <p:cTn id="27" dur="500"/>
                                        <p:tgtEl>
                                          <p:spTgt spid="1966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nodeType="clickEffect">
                                  <p:stCondLst>
                                    <p:cond delay="0"/>
                                  </p:stCondLst>
                                  <p:childTnLst>
                                    <p:set>
                                      <p:cBhvr>
                                        <p:cTn id="31" dur="1" fill="hold">
                                          <p:stCondLst>
                                            <p:cond delay="0"/>
                                          </p:stCondLst>
                                        </p:cTn>
                                        <p:tgtEl>
                                          <p:spTgt spid="196620"/>
                                        </p:tgtEl>
                                        <p:attrNameLst>
                                          <p:attrName>style.visibility</p:attrName>
                                        </p:attrNameLst>
                                      </p:cBhvr>
                                      <p:to>
                                        <p:strVal val="visible"/>
                                      </p:to>
                                    </p:set>
                                    <p:animEffect transition="in" filter="strips(downLeft)">
                                      <p:cBhvr>
                                        <p:cTn id="32" dur="500"/>
                                        <p:tgtEl>
                                          <p:spTgt spid="1966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196619"/>
                                        </p:tgtEl>
                                        <p:attrNameLst>
                                          <p:attrName>style.visibility</p:attrName>
                                        </p:attrNameLst>
                                      </p:cBhvr>
                                      <p:to>
                                        <p:strVal val="visible"/>
                                      </p:to>
                                    </p:set>
                                    <p:animEffect transition="in" filter="strips(downLeft)">
                                      <p:cBhvr>
                                        <p:cTn id="37" dur="500"/>
                                        <p:tgtEl>
                                          <p:spTgt spid="196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6" grpId="0" animBg="1" autoUpdateAnimBg="0"/>
      <p:bldP spid="196617" grpId="0" animBg="1"/>
      <p:bldP spid="196618" grpId="0"/>
      <p:bldP spid="196619"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7634" name="Object 2"/>
          <p:cNvGraphicFramePr>
            <a:graphicFrameLocks noChangeAspect="1"/>
          </p:cNvGraphicFramePr>
          <p:nvPr/>
        </p:nvGraphicFramePr>
        <p:xfrm>
          <a:off x="685800" y="1374775"/>
          <a:ext cx="4648200" cy="1190625"/>
        </p:xfrm>
        <a:graphic>
          <a:graphicData uri="http://schemas.openxmlformats.org/presentationml/2006/ole">
            <mc:AlternateContent xmlns:mc="http://schemas.openxmlformats.org/markup-compatibility/2006">
              <mc:Choice xmlns:v="urn:schemas-microsoft-com:vml" Requires="v">
                <p:oleObj spid="_x0000_s4104" name="公式" r:id="rId3" imgW="2095500" imgH="520700" progId="Equation.3">
                  <p:embed/>
                </p:oleObj>
              </mc:Choice>
              <mc:Fallback>
                <p:oleObj name="公式" r:id="rId3" imgW="2095500" imgH="520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374775"/>
                        <a:ext cx="4648200" cy="1190625"/>
                      </a:xfrm>
                      <a:prstGeom prst="rect">
                        <a:avLst/>
                      </a:prstGeom>
                      <a:solidFill>
                        <a:srgbClr val="99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79" name="Text Box 3"/>
          <p:cNvSpPr txBox="1">
            <a:spLocks noChangeArrowheads="1"/>
          </p:cNvSpPr>
          <p:nvPr/>
        </p:nvSpPr>
        <p:spPr bwMode="auto">
          <a:xfrm>
            <a:off x="304800" y="765175"/>
            <a:ext cx="6172200" cy="5794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3200" b="1">
                <a:latin typeface="楷体_GB2312" pitchFamily="49" charset="-122"/>
                <a:ea typeface="楷体_GB2312" pitchFamily="49" charset="-122"/>
              </a:rPr>
              <a:t>效用函数</a:t>
            </a:r>
            <a:r>
              <a:rPr kumimoji="1" lang="en-US" altLang="zh-CN" sz="3200" b="1" i="1">
                <a:latin typeface="Times New Roman" pitchFamily="18" charset="0"/>
              </a:rPr>
              <a:t>U</a:t>
            </a:r>
            <a:r>
              <a:rPr kumimoji="1" lang="en-US" altLang="zh-CN" sz="3200" b="1">
                <a:latin typeface="Times New Roman" pitchFamily="18" charset="0"/>
              </a:rPr>
              <a:t>(</a:t>
            </a:r>
            <a:r>
              <a:rPr kumimoji="1" lang="en-US" altLang="zh-CN" sz="3200" b="1" i="1">
                <a:latin typeface="Times New Roman" pitchFamily="18" charset="0"/>
              </a:rPr>
              <a:t>q</a:t>
            </a:r>
            <a:r>
              <a:rPr kumimoji="1" lang="en-US" altLang="zh-CN" sz="3200" b="1" baseline="-25000">
                <a:latin typeface="Times New Roman" pitchFamily="18" charset="0"/>
              </a:rPr>
              <a:t>1</a:t>
            </a:r>
            <a:r>
              <a:rPr kumimoji="1" lang="en-US" altLang="zh-CN" sz="3200" b="1">
                <a:latin typeface="Times New Roman" pitchFamily="18" charset="0"/>
              </a:rPr>
              <a:t>,</a:t>
            </a:r>
            <a:r>
              <a:rPr kumimoji="1" lang="en-US" altLang="zh-CN" sz="3200" b="1" i="1">
                <a:latin typeface="Times New Roman" pitchFamily="18" charset="0"/>
              </a:rPr>
              <a:t>q</a:t>
            </a:r>
            <a:r>
              <a:rPr kumimoji="1" lang="en-US" altLang="zh-CN" sz="3200" b="1" baseline="-25000">
                <a:latin typeface="Times New Roman" pitchFamily="18" charset="0"/>
              </a:rPr>
              <a:t>2</a:t>
            </a:r>
            <a:r>
              <a:rPr kumimoji="1" lang="en-US" altLang="zh-CN" sz="3200" b="1">
                <a:latin typeface="Times New Roman" pitchFamily="18" charset="0"/>
              </a:rPr>
              <a:t>) </a:t>
            </a:r>
            <a:r>
              <a:rPr kumimoji="1" lang="zh-CN" altLang="en-US" sz="3200" b="1">
                <a:latin typeface="Times New Roman" pitchFamily="18" charset="0"/>
                <a:ea typeface="楷体_GB2312" pitchFamily="49" charset="-122"/>
              </a:rPr>
              <a:t>几种常用</a:t>
            </a:r>
            <a:r>
              <a:rPr kumimoji="1" lang="zh-CN" altLang="en-US" sz="3200" b="1">
                <a:latin typeface="楷体_GB2312" pitchFamily="49" charset="-122"/>
                <a:ea typeface="楷体_GB2312" pitchFamily="49" charset="-122"/>
              </a:rPr>
              <a:t>的形式</a:t>
            </a:r>
          </a:p>
        </p:txBody>
      </p:sp>
      <p:graphicFrame>
        <p:nvGraphicFramePr>
          <p:cNvPr id="197636" name="Object 4"/>
          <p:cNvGraphicFramePr>
            <a:graphicFrameLocks noChangeAspect="1"/>
          </p:cNvGraphicFramePr>
          <p:nvPr/>
        </p:nvGraphicFramePr>
        <p:xfrm>
          <a:off x="6629400" y="735013"/>
          <a:ext cx="2286000" cy="2286000"/>
        </p:xfrm>
        <a:graphic>
          <a:graphicData uri="http://schemas.openxmlformats.org/presentationml/2006/ole">
            <mc:AlternateContent xmlns:mc="http://schemas.openxmlformats.org/markup-compatibility/2006">
              <mc:Choice xmlns:v="urn:schemas-microsoft-com:vml" Requires="v">
                <p:oleObj spid="_x0000_s4105" name="公式" r:id="rId5" imgW="762000" imgH="1016000" progId="Equation.3">
                  <p:embed/>
                </p:oleObj>
              </mc:Choice>
              <mc:Fallback>
                <p:oleObj name="公式" r:id="rId5" imgW="762000" imgH="1016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735013"/>
                        <a:ext cx="2286000" cy="22860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a:grpSpLocks/>
          </p:cNvGrpSpPr>
          <p:nvPr/>
        </p:nvGrpSpPr>
        <p:grpSpPr bwMode="auto">
          <a:xfrm>
            <a:off x="1219200" y="2593975"/>
            <a:ext cx="3505200" cy="1266825"/>
            <a:chOff x="768" y="1392"/>
            <a:chExt cx="2208" cy="798"/>
          </a:xfrm>
        </p:grpSpPr>
        <p:graphicFrame>
          <p:nvGraphicFramePr>
            <p:cNvPr id="50184" name="Object 6"/>
            <p:cNvGraphicFramePr>
              <a:graphicFrameLocks noChangeAspect="1"/>
            </p:cNvGraphicFramePr>
            <p:nvPr/>
          </p:nvGraphicFramePr>
          <p:xfrm>
            <a:off x="1200" y="1392"/>
            <a:ext cx="1776" cy="798"/>
          </p:xfrm>
          <a:graphic>
            <a:graphicData uri="http://schemas.openxmlformats.org/presentationml/2006/ole">
              <mc:AlternateContent xmlns:mc="http://schemas.openxmlformats.org/markup-compatibility/2006">
                <mc:Choice xmlns:v="urn:schemas-microsoft-com:vml" Requires="v">
                  <p:oleObj spid="_x0000_s4106" name="公式" r:id="rId7" imgW="1054100" imgH="571500" progId="Equation.3">
                    <p:embed/>
                  </p:oleObj>
                </mc:Choice>
                <mc:Fallback>
                  <p:oleObj name="公式" r:id="rId7" imgW="1054100" imgH="5715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0" y="1392"/>
                          <a:ext cx="1776" cy="798"/>
                        </a:xfrm>
                        <a:prstGeom prst="rect">
                          <a:avLst/>
                        </a:prstGeom>
                        <a:solidFill>
                          <a:srgbClr val="99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5" name="AutoShape 7"/>
            <p:cNvSpPr>
              <a:spLocks noChangeArrowheads="1"/>
            </p:cNvSpPr>
            <p:nvPr/>
          </p:nvSpPr>
          <p:spPr bwMode="auto">
            <a:xfrm>
              <a:off x="768" y="1632"/>
              <a:ext cx="192" cy="306"/>
            </a:xfrm>
            <a:prstGeom prst="rightArrow">
              <a:avLst>
                <a:gd name="adj1" fmla="val 50000"/>
                <a:gd name="adj2" fmla="val 25000"/>
              </a:avLst>
            </a:prstGeom>
            <a:solidFill>
              <a:srgbClr val="99FFCC"/>
            </a:solidFill>
            <a:ln w="9525">
              <a:solidFill>
                <a:schemeClr val="tx1"/>
              </a:solidFill>
              <a:miter lim="800000"/>
              <a:headEnd/>
              <a:tailEnd/>
            </a:ln>
          </p:spPr>
          <p:txBody>
            <a:bodyPr wrap="none" anchor="ctr"/>
            <a:lstStyle/>
            <a:p>
              <a:pPr eaLnBrk="1" hangingPunct="1"/>
              <a:endParaRPr lang="zh-CN" altLang="en-US"/>
            </a:p>
          </p:txBody>
        </p:sp>
      </p:grpSp>
      <p:sp>
        <p:nvSpPr>
          <p:cNvPr id="197640" name="Text Box 8"/>
          <p:cNvSpPr txBox="1">
            <a:spLocks noChangeArrowheads="1"/>
          </p:cNvSpPr>
          <p:nvPr/>
        </p:nvSpPr>
        <p:spPr bwMode="auto">
          <a:xfrm>
            <a:off x="838200" y="4076700"/>
            <a:ext cx="70866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120000"/>
              </a:lnSpc>
              <a:spcBef>
                <a:spcPct val="50000"/>
              </a:spcBef>
              <a:buFontTx/>
              <a:buChar char="•"/>
            </a:pPr>
            <a:r>
              <a:rPr kumimoji="1" lang="zh-CN" altLang="en-US" sz="2800" b="1">
                <a:latin typeface="Times New Roman" pitchFamily="18" charset="0"/>
              </a:rPr>
              <a:t> 消费者均衡状态下购买两种商品费用之比与二者价格之比的平方根成正比。</a:t>
            </a:r>
          </a:p>
        </p:txBody>
      </p:sp>
      <p:sp>
        <p:nvSpPr>
          <p:cNvPr id="197641" name="Text Box 9"/>
          <p:cNvSpPr txBox="1">
            <a:spLocks noChangeArrowheads="1"/>
          </p:cNvSpPr>
          <p:nvPr/>
        </p:nvSpPr>
        <p:spPr bwMode="auto">
          <a:xfrm>
            <a:off x="838200" y="5264150"/>
            <a:ext cx="70866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120000"/>
              </a:lnSpc>
              <a:spcBef>
                <a:spcPct val="50000"/>
              </a:spcBef>
              <a:buFontTx/>
              <a:buChar char="•"/>
            </a:pPr>
            <a:r>
              <a:rPr kumimoji="1" lang="zh-CN" altLang="en-US" sz="2800" b="1">
                <a:latin typeface="Times New Roman" pitchFamily="18" charset="0"/>
              </a:rPr>
              <a:t> </a:t>
            </a:r>
            <a:r>
              <a:rPr kumimoji="1" lang="en-US" altLang="zh-CN" sz="2800" b="1" i="1">
                <a:latin typeface="Times New Roman" pitchFamily="18" charset="0"/>
              </a:rPr>
              <a:t>U</a:t>
            </a:r>
            <a:r>
              <a:rPr kumimoji="1" lang="en-US" altLang="zh-CN" sz="2800" b="1">
                <a:latin typeface="Times New Roman" pitchFamily="18" charset="0"/>
              </a:rPr>
              <a:t>(</a:t>
            </a:r>
            <a:r>
              <a:rPr kumimoji="1" lang="en-US" altLang="zh-CN" sz="2800" b="1" i="1">
                <a:latin typeface="Times New Roman" pitchFamily="18" charset="0"/>
              </a:rPr>
              <a:t>q</a:t>
            </a:r>
            <a:r>
              <a:rPr kumimoji="1" lang="en-US" altLang="zh-CN" sz="2800" b="1" baseline="-25000">
                <a:latin typeface="Times New Roman" pitchFamily="18" charset="0"/>
              </a:rPr>
              <a:t>1</a:t>
            </a:r>
            <a:r>
              <a:rPr kumimoji="1" lang="en-US" altLang="zh-CN" sz="2800" b="1">
                <a:latin typeface="Times New Roman" pitchFamily="18" charset="0"/>
              </a:rPr>
              <a:t>,</a:t>
            </a:r>
            <a:r>
              <a:rPr kumimoji="1" lang="en-US" altLang="zh-CN" sz="2800" b="1" i="1">
                <a:latin typeface="Times New Roman" pitchFamily="18" charset="0"/>
              </a:rPr>
              <a:t>q</a:t>
            </a:r>
            <a:r>
              <a:rPr kumimoji="1" lang="en-US" altLang="zh-CN" sz="2800" b="1" baseline="-25000">
                <a:latin typeface="Times New Roman" pitchFamily="18" charset="0"/>
              </a:rPr>
              <a:t>2</a:t>
            </a:r>
            <a:r>
              <a:rPr kumimoji="1" lang="en-US" altLang="zh-CN" sz="2800" b="1">
                <a:latin typeface="Times New Roman" pitchFamily="18" charset="0"/>
              </a:rPr>
              <a:t>)</a:t>
            </a:r>
            <a:r>
              <a:rPr kumimoji="1" lang="zh-CN" altLang="en-US" sz="2800" b="1">
                <a:latin typeface="Times New Roman" pitchFamily="18" charset="0"/>
              </a:rPr>
              <a:t>中参数 </a:t>
            </a:r>
            <a:r>
              <a:rPr kumimoji="1" lang="zh-CN" altLang="en-US" sz="2800" b="1" i="1">
                <a:latin typeface="Times New Roman" pitchFamily="18" charset="0"/>
                <a:sym typeface="Symbol" pitchFamily="18" charset="2"/>
              </a:rPr>
              <a:t></a:t>
            </a:r>
            <a:r>
              <a:rPr kumimoji="1" lang="en-US" altLang="zh-CN" sz="2800" b="1" i="1">
                <a:latin typeface="Times New Roman" pitchFamily="18" charset="0"/>
                <a:sym typeface="Symbol" pitchFamily="18" charset="2"/>
              </a:rPr>
              <a:t>,  </a:t>
            </a:r>
            <a:r>
              <a:rPr kumimoji="1" lang="zh-CN" altLang="en-US" sz="2800" b="1">
                <a:latin typeface="Times New Roman" pitchFamily="18" charset="0"/>
                <a:sym typeface="Symbol" pitchFamily="18" charset="2"/>
              </a:rPr>
              <a:t>分别表示消费者对甲乙</a:t>
            </a:r>
            <a:r>
              <a:rPr kumimoji="1" lang="zh-CN" altLang="en-US" sz="2800" b="1">
                <a:latin typeface="Times New Roman" pitchFamily="18" charset="0"/>
              </a:rPr>
              <a:t>两种商品的偏爱程度。</a:t>
            </a:r>
          </a:p>
        </p:txBody>
      </p:sp>
    </p:spTree>
    <p:extLst>
      <p:ext uri="{BB962C8B-B14F-4D97-AF65-F5344CB8AC3E}">
        <p14:creationId xmlns:p14="http://schemas.microsoft.com/office/powerpoint/2010/main" val="4021040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976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nodeType="clickEffect">
                                  <p:stCondLst>
                                    <p:cond delay="0"/>
                                  </p:stCondLst>
                                  <p:childTnLst>
                                    <p:set>
                                      <p:cBhvr>
                                        <p:cTn id="10" dur="1" fill="hold">
                                          <p:stCondLst>
                                            <p:cond delay="0"/>
                                          </p:stCondLst>
                                        </p:cTn>
                                        <p:tgtEl>
                                          <p:spTgt spid="197634"/>
                                        </p:tgtEl>
                                        <p:attrNameLst>
                                          <p:attrName>style.visibility</p:attrName>
                                        </p:attrNameLst>
                                      </p:cBhvr>
                                      <p:to>
                                        <p:strVal val="visible"/>
                                      </p:to>
                                    </p:set>
                                    <p:animEffect transition="in" filter="box(in)">
                                      <p:cBhvr>
                                        <p:cTn id="11" dur="500"/>
                                        <p:tgtEl>
                                          <p:spTgt spid="19763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heckerboard(across)">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97640"/>
                                        </p:tgtEl>
                                        <p:attrNameLst>
                                          <p:attrName>style.visibility</p:attrName>
                                        </p:attrNameLst>
                                      </p:cBhvr>
                                      <p:to>
                                        <p:strVal val="visible"/>
                                      </p:to>
                                    </p:set>
                                    <p:animEffect transition="in" filter="blinds(horizontal)">
                                      <p:cBhvr>
                                        <p:cTn id="21" dur="500"/>
                                        <p:tgtEl>
                                          <p:spTgt spid="19764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97641"/>
                                        </p:tgtEl>
                                        <p:attrNameLst>
                                          <p:attrName>style.visibility</p:attrName>
                                        </p:attrNameLst>
                                      </p:cBhvr>
                                      <p:to>
                                        <p:strVal val="visible"/>
                                      </p:to>
                                    </p:set>
                                    <p:animEffect transition="in" filter="blinds(horizontal)">
                                      <p:cBhvr>
                                        <p:cTn id="26" dur="500"/>
                                        <p:tgtEl>
                                          <p:spTgt spid="197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40" grpId="0"/>
      <p:bldP spid="1976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8658" name="Object 2"/>
          <p:cNvGraphicFramePr>
            <a:graphicFrameLocks noChangeAspect="1"/>
          </p:cNvGraphicFramePr>
          <p:nvPr/>
        </p:nvGraphicFramePr>
        <p:xfrm>
          <a:off x="762000" y="1430338"/>
          <a:ext cx="4503738" cy="606425"/>
        </p:xfrm>
        <a:graphic>
          <a:graphicData uri="http://schemas.openxmlformats.org/presentationml/2006/ole">
            <mc:AlternateContent xmlns:mc="http://schemas.openxmlformats.org/markup-compatibility/2006">
              <mc:Choice xmlns:v="urn:schemas-microsoft-com:vml" Requires="v">
                <p:oleObj spid="_x0000_s5130" name="公式" r:id="rId3" imgW="1968500" imgH="266700" progId="Equation.3">
                  <p:embed/>
                </p:oleObj>
              </mc:Choice>
              <mc:Fallback>
                <p:oleObj name="公式" r:id="rId3" imgW="1968500" imgH="266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430338"/>
                        <a:ext cx="4503738" cy="606425"/>
                      </a:xfrm>
                      <a:prstGeom prst="rect">
                        <a:avLst/>
                      </a:prstGeom>
                      <a:solidFill>
                        <a:srgbClr val="99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8659" name="Object 3"/>
          <p:cNvGraphicFramePr>
            <a:graphicFrameLocks noChangeAspect="1"/>
          </p:cNvGraphicFramePr>
          <p:nvPr/>
        </p:nvGraphicFramePr>
        <p:xfrm>
          <a:off x="762000" y="4957763"/>
          <a:ext cx="5883275" cy="708025"/>
        </p:xfrm>
        <a:graphic>
          <a:graphicData uri="http://schemas.openxmlformats.org/presentationml/2006/ole">
            <mc:AlternateContent xmlns:mc="http://schemas.openxmlformats.org/markup-compatibility/2006">
              <mc:Choice xmlns:v="urn:schemas-microsoft-com:vml" Requires="v">
                <p:oleObj spid="_x0000_s5131" name="公式" r:id="rId5" imgW="2413000" imgH="292100" progId="Equation.3">
                  <p:embed/>
                </p:oleObj>
              </mc:Choice>
              <mc:Fallback>
                <p:oleObj name="公式" r:id="rId5" imgW="2413000" imgH="292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957763"/>
                        <a:ext cx="5883275" cy="708025"/>
                      </a:xfrm>
                      <a:prstGeom prst="rect">
                        <a:avLst/>
                      </a:prstGeom>
                      <a:solidFill>
                        <a:srgbClr val="99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8660" name="Object 4"/>
          <p:cNvGraphicFramePr>
            <a:graphicFrameLocks noChangeAspect="1"/>
          </p:cNvGraphicFramePr>
          <p:nvPr/>
        </p:nvGraphicFramePr>
        <p:xfrm>
          <a:off x="6629400" y="790575"/>
          <a:ext cx="2286000" cy="2286000"/>
        </p:xfrm>
        <a:graphic>
          <a:graphicData uri="http://schemas.openxmlformats.org/presentationml/2006/ole">
            <mc:AlternateContent xmlns:mc="http://schemas.openxmlformats.org/markup-compatibility/2006">
              <mc:Choice xmlns:v="urn:schemas-microsoft-com:vml" Requires="v">
                <p:oleObj spid="_x0000_s5132" name="公式" r:id="rId7" imgW="762000" imgH="1016000" progId="Equation.3">
                  <p:embed/>
                </p:oleObj>
              </mc:Choice>
              <mc:Fallback>
                <p:oleObj name="公式" r:id="rId7" imgW="762000" imgH="1016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790575"/>
                        <a:ext cx="2286000" cy="22860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a:grpSpLocks/>
          </p:cNvGrpSpPr>
          <p:nvPr/>
        </p:nvGrpSpPr>
        <p:grpSpPr bwMode="auto">
          <a:xfrm>
            <a:off x="1371600" y="2133600"/>
            <a:ext cx="2286000" cy="1146175"/>
            <a:chOff x="864" y="720"/>
            <a:chExt cx="1440" cy="722"/>
          </a:xfrm>
        </p:grpSpPr>
        <p:graphicFrame>
          <p:nvGraphicFramePr>
            <p:cNvPr id="51210" name="Object 6"/>
            <p:cNvGraphicFramePr>
              <a:graphicFrameLocks noChangeAspect="1"/>
            </p:cNvGraphicFramePr>
            <p:nvPr/>
          </p:nvGraphicFramePr>
          <p:xfrm>
            <a:off x="1248" y="720"/>
            <a:ext cx="1056" cy="722"/>
          </p:xfrm>
          <a:graphic>
            <a:graphicData uri="http://schemas.openxmlformats.org/presentationml/2006/ole">
              <mc:AlternateContent xmlns:mc="http://schemas.openxmlformats.org/markup-compatibility/2006">
                <mc:Choice xmlns:v="urn:schemas-microsoft-com:vml" Requires="v">
                  <p:oleObj spid="_x0000_s5133" name="公式" r:id="rId9" imgW="761669" imgH="520474" progId="Equation.3">
                    <p:embed/>
                  </p:oleObj>
                </mc:Choice>
                <mc:Fallback>
                  <p:oleObj name="公式" r:id="rId9" imgW="761669" imgH="52047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8" y="720"/>
                          <a:ext cx="1056" cy="722"/>
                        </a:xfrm>
                        <a:prstGeom prst="rect">
                          <a:avLst/>
                        </a:prstGeom>
                        <a:solidFill>
                          <a:srgbClr val="99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1" name="AutoShape 7"/>
            <p:cNvSpPr>
              <a:spLocks noChangeArrowheads="1"/>
            </p:cNvSpPr>
            <p:nvPr/>
          </p:nvSpPr>
          <p:spPr bwMode="auto">
            <a:xfrm>
              <a:off x="864" y="912"/>
              <a:ext cx="192" cy="288"/>
            </a:xfrm>
            <a:prstGeom prst="rightArrow">
              <a:avLst>
                <a:gd name="adj1" fmla="val 50000"/>
                <a:gd name="adj2" fmla="val 25000"/>
              </a:avLst>
            </a:prstGeom>
            <a:solidFill>
              <a:srgbClr val="99FFCC"/>
            </a:solidFill>
            <a:ln w="9525">
              <a:solidFill>
                <a:schemeClr val="tx1"/>
              </a:solidFill>
              <a:miter lim="800000"/>
              <a:headEnd/>
              <a:tailEnd/>
            </a:ln>
          </p:spPr>
          <p:txBody>
            <a:bodyPr wrap="none" anchor="ctr"/>
            <a:lstStyle/>
            <a:p>
              <a:pPr eaLnBrk="1" hangingPunct="1"/>
              <a:endParaRPr lang="zh-CN" altLang="en-US"/>
            </a:p>
          </p:txBody>
        </p:sp>
      </p:grpSp>
      <p:sp>
        <p:nvSpPr>
          <p:cNvPr id="198664" name="Text Box 8"/>
          <p:cNvSpPr txBox="1">
            <a:spLocks noChangeArrowheads="1"/>
          </p:cNvSpPr>
          <p:nvPr/>
        </p:nvSpPr>
        <p:spPr bwMode="auto">
          <a:xfrm>
            <a:off x="914400" y="3357563"/>
            <a:ext cx="69342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spcBef>
                <a:spcPct val="50000"/>
              </a:spcBef>
              <a:buFontTx/>
              <a:buChar char="•"/>
            </a:pPr>
            <a:r>
              <a:rPr kumimoji="1" lang="zh-CN" altLang="en-US" sz="2800" b="1">
                <a:latin typeface="Times New Roman" pitchFamily="18" charset="0"/>
              </a:rPr>
              <a:t> 购买两种商品费用之比与二者价格无关。</a:t>
            </a:r>
          </a:p>
        </p:txBody>
      </p:sp>
      <p:sp>
        <p:nvSpPr>
          <p:cNvPr id="198665" name="Text Box 9"/>
          <p:cNvSpPr txBox="1">
            <a:spLocks noChangeArrowheads="1"/>
          </p:cNvSpPr>
          <p:nvPr/>
        </p:nvSpPr>
        <p:spPr bwMode="auto">
          <a:xfrm>
            <a:off x="914400" y="4119563"/>
            <a:ext cx="8050213"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spcBef>
                <a:spcPct val="50000"/>
              </a:spcBef>
              <a:buFontTx/>
              <a:buChar char="•"/>
            </a:pPr>
            <a:r>
              <a:rPr kumimoji="1" lang="zh-CN" altLang="en-US" sz="2800" b="1">
                <a:latin typeface="Times New Roman" pitchFamily="18" charset="0"/>
              </a:rPr>
              <a:t>  </a:t>
            </a:r>
            <a:r>
              <a:rPr kumimoji="1" lang="en-US" altLang="zh-CN" sz="2800" b="1" i="1">
                <a:latin typeface="Times New Roman" pitchFamily="18" charset="0"/>
              </a:rPr>
              <a:t>U</a:t>
            </a:r>
            <a:r>
              <a:rPr kumimoji="1" lang="en-US" altLang="zh-CN" sz="2800" b="1">
                <a:latin typeface="Times New Roman" pitchFamily="18" charset="0"/>
              </a:rPr>
              <a:t>(</a:t>
            </a:r>
            <a:r>
              <a:rPr kumimoji="1" lang="en-US" altLang="zh-CN" sz="2800" b="1" i="1">
                <a:latin typeface="Times New Roman" pitchFamily="18" charset="0"/>
              </a:rPr>
              <a:t>q</a:t>
            </a:r>
            <a:r>
              <a:rPr kumimoji="1" lang="en-US" altLang="zh-CN" sz="2800" b="1" baseline="-25000">
                <a:latin typeface="Times New Roman" pitchFamily="18" charset="0"/>
              </a:rPr>
              <a:t>1</a:t>
            </a:r>
            <a:r>
              <a:rPr kumimoji="1" lang="en-US" altLang="zh-CN" sz="2800" b="1">
                <a:latin typeface="Times New Roman" pitchFamily="18" charset="0"/>
              </a:rPr>
              <a:t>,</a:t>
            </a:r>
            <a:r>
              <a:rPr kumimoji="1" lang="en-US" altLang="zh-CN" sz="2800" b="1" i="1">
                <a:latin typeface="Times New Roman" pitchFamily="18" charset="0"/>
              </a:rPr>
              <a:t>q</a:t>
            </a:r>
            <a:r>
              <a:rPr kumimoji="1" lang="en-US" altLang="zh-CN" sz="2800" b="1" baseline="-25000">
                <a:latin typeface="Times New Roman" pitchFamily="18" charset="0"/>
              </a:rPr>
              <a:t>2</a:t>
            </a:r>
            <a:r>
              <a:rPr kumimoji="1" lang="en-US" altLang="zh-CN" sz="2800" b="1">
                <a:latin typeface="Times New Roman" pitchFamily="18" charset="0"/>
              </a:rPr>
              <a:t>)</a:t>
            </a:r>
            <a:r>
              <a:rPr kumimoji="1" lang="zh-CN" altLang="en-US" sz="2800" b="1">
                <a:latin typeface="Times New Roman" pitchFamily="18" charset="0"/>
              </a:rPr>
              <a:t>中参数 </a:t>
            </a:r>
            <a:r>
              <a:rPr kumimoji="1" lang="zh-CN" altLang="en-US" sz="2800" b="1" i="1">
                <a:latin typeface="Times New Roman" pitchFamily="18" charset="0"/>
                <a:sym typeface="Symbol" pitchFamily="18" charset="2"/>
              </a:rPr>
              <a:t></a:t>
            </a:r>
            <a:r>
              <a:rPr kumimoji="1" lang="en-US" altLang="zh-CN" sz="2800" b="1" i="1">
                <a:latin typeface="Times New Roman" pitchFamily="18" charset="0"/>
                <a:sym typeface="Symbol" pitchFamily="18" charset="2"/>
              </a:rPr>
              <a:t>,</a:t>
            </a:r>
            <a:r>
              <a:rPr kumimoji="1" lang="en-US" altLang="zh-CN" sz="2800" b="1">
                <a:latin typeface="Times New Roman" pitchFamily="18" charset="0"/>
                <a:sym typeface="Symbol" pitchFamily="18" charset="2"/>
              </a:rPr>
              <a:t> </a:t>
            </a:r>
            <a:r>
              <a:rPr kumimoji="1" lang="zh-CN" altLang="en-US" sz="2800" b="1">
                <a:latin typeface="Times New Roman" pitchFamily="18" charset="0"/>
                <a:sym typeface="Symbol" pitchFamily="18" charset="2"/>
              </a:rPr>
              <a:t>分别表示对甲乙</a:t>
            </a:r>
            <a:r>
              <a:rPr kumimoji="1" lang="zh-CN" altLang="en-US" sz="2800" b="1">
                <a:latin typeface="Times New Roman" pitchFamily="18" charset="0"/>
              </a:rPr>
              <a:t>的偏爱程度。</a:t>
            </a:r>
          </a:p>
        </p:txBody>
      </p:sp>
      <p:sp>
        <p:nvSpPr>
          <p:cNvPr id="198666" name="Text Box 10"/>
          <p:cNvSpPr txBox="1">
            <a:spLocks noChangeArrowheads="1"/>
          </p:cNvSpPr>
          <p:nvPr/>
        </p:nvSpPr>
        <p:spPr bwMode="auto">
          <a:xfrm>
            <a:off x="1066800" y="5872163"/>
            <a:ext cx="6629400" cy="51911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800" b="1">
                <a:latin typeface="Times New Roman" pitchFamily="18" charset="0"/>
              </a:rPr>
              <a:t>思考：如何推广到 </a:t>
            </a:r>
            <a:r>
              <a:rPr kumimoji="1" lang="en-US" altLang="zh-CN" sz="2800" b="1" i="1">
                <a:latin typeface="Times New Roman" pitchFamily="18" charset="0"/>
              </a:rPr>
              <a:t>m</a:t>
            </a:r>
            <a:r>
              <a:rPr kumimoji="1" lang="en-US" altLang="zh-CN" sz="2800" b="1">
                <a:latin typeface="Times New Roman" pitchFamily="18" charset="0"/>
              </a:rPr>
              <a:t> ( &gt; 2) </a:t>
            </a:r>
            <a:r>
              <a:rPr kumimoji="1" lang="zh-CN" altLang="en-US" sz="2800" b="1">
                <a:latin typeface="Times New Roman" pitchFamily="18" charset="0"/>
              </a:rPr>
              <a:t>种商品的情况</a:t>
            </a:r>
          </a:p>
        </p:txBody>
      </p:sp>
      <p:sp>
        <p:nvSpPr>
          <p:cNvPr id="51209" name="Text Box 11"/>
          <p:cNvSpPr txBox="1">
            <a:spLocks noChangeArrowheads="1"/>
          </p:cNvSpPr>
          <p:nvPr/>
        </p:nvSpPr>
        <p:spPr bwMode="auto">
          <a:xfrm>
            <a:off x="304800" y="668338"/>
            <a:ext cx="6172200" cy="57943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3200" b="1">
                <a:latin typeface="楷体_GB2312" pitchFamily="49" charset="-122"/>
                <a:ea typeface="楷体_GB2312" pitchFamily="49" charset="-122"/>
              </a:rPr>
              <a:t>效用函数</a:t>
            </a:r>
            <a:r>
              <a:rPr kumimoji="1" lang="en-US" altLang="zh-CN" sz="3200" b="1" i="1">
                <a:latin typeface="Times New Roman" pitchFamily="18" charset="0"/>
              </a:rPr>
              <a:t>U</a:t>
            </a:r>
            <a:r>
              <a:rPr kumimoji="1" lang="en-US" altLang="zh-CN" sz="3200" b="1">
                <a:latin typeface="Times New Roman" pitchFamily="18" charset="0"/>
              </a:rPr>
              <a:t>(</a:t>
            </a:r>
            <a:r>
              <a:rPr kumimoji="1" lang="en-US" altLang="zh-CN" sz="3200" b="1" i="1">
                <a:latin typeface="Times New Roman" pitchFamily="18" charset="0"/>
              </a:rPr>
              <a:t>q</a:t>
            </a:r>
            <a:r>
              <a:rPr kumimoji="1" lang="en-US" altLang="zh-CN" sz="3200" b="1" baseline="-25000">
                <a:latin typeface="Times New Roman" pitchFamily="18" charset="0"/>
              </a:rPr>
              <a:t>1</a:t>
            </a:r>
            <a:r>
              <a:rPr kumimoji="1" lang="en-US" altLang="zh-CN" sz="3200" b="1">
                <a:latin typeface="Times New Roman" pitchFamily="18" charset="0"/>
              </a:rPr>
              <a:t>,</a:t>
            </a:r>
            <a:r>
              <a:rPr kumimoji="1" lang="en-US" altLang="zh-CN" sz="3200" b="1" i="1">
                <a:latin typeface="Times New Roman" pitchFamily="18" charset="0"/>
              </a:rPr>
              <a:t>q</a:t>
            </a:r>
            <a:r>
              <a:rPr kumimoji="1" lang="en-US" altLang="zh-CN" sz="3200" b="1" baseline="-25000">
                <a:latin typeface="Times New Roman" pitchFamily="18" charset="0"/>
              </a:rPr>
              <a:t>2</a:t>
            </a:r>
            <a:r>
              <a:rPr kumimoji="1" lang="en-US" altLang="zh-CN" sz="3200" b="1">
                <a:latin typeface="Times New Roman" pitchFamily="18" charset="0"/>
              </a:rPr>
              <a:t>) </a:t>
            </a:r>
            <a:r>
              <a:rPr kumimoji="1" lang="zh-CN" altLang="en-US" sz="3200" b="1">
                <a:latin typeface="Times New Roman" pitchFamily="18" charset="0"/>
                <a:ea typeface="楷体_GB2312" pitchFamily="49" charset="-122"/>
              </a:rPr>
              <a:t>几种常用</a:t>
            </a:r>
            <a:r>
              <a:rPr kumimoji="1" lang="zh-CN" altLang="en-US" sz="3200" b="1">
                <a:latin typeface="楷体_GB2312" pitchFamily="49" charset="-122"/>
                <a:ea typeface="楷体_GB2312" pitchFamily="49" charset="-122"/>
              </a:rPr>
              <a:t>的形式</a:t>
            </a:r>
          </a:p>
        </p:txBody>
      </p:sp>
    </p:spTree>
    <p:extLst>
      <p:ext uri="{BB962C8B-B14F-4D97-AF65-F5344CB8AC3E}">
        <p14:creationId xmlns:p14="http://schemas.microsoft.com/office/powerpoint/2010/main" val="3851200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986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198658"/>
                                        </p:tgtEl>
                                        <p:attrNameLst>
                                          <p:attrName>style.visibility</p:attrName>
                                        </p:attrNameLst>
                                      </p:cBhvr>
                                      <p:to>
                                        <p:strVal val="visible"/>
                                      </p:to>
                                    </p:set>
                                    <p:animEffect transition="in" filter="blinds(horizontal)">
                                      <p:cBhvr>
                                        <p:cTn id="11" dur="500"/>
                                        <p:tgtEl>
                                          <p:spTgt spid="19865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ox(in)">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98664"/>
                                        </p:tgtEl>
                                        <p:attrNameLst>
                                          <p:attrName>style.visibility</p:attrName>
                                        </p:attrNameLst>
                                      </p:cBhvr>
                                      <p:to>
                                        <p:strVal val="visible"/>
                                      </p:to>
                                    </p:set>
                                    <p:animEffect transition="in" filter="blinds(horizontal)">
                                      <p:cBhvr>
                                        <p:cTn id="21" dur="500"/>
                                        <p:tgtEl>
                                          <p:spTgt spid="19866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98665"/>
                                        </p:tgtEl>
                                        <p:attrNameLst>
                                          <p:attrName>style.visibility</p:attrName>
                                        </p:attrNameLst>
                                      </p:cBhvr>
                                      <p:to>
                                        <p:strVal val="visible"/>
                                      </p:to>
                                    </p:set>
                                    <p:animEffect transition="in" filter="blinds(horizontal)">
                                      <p:cBhvr>
                                        <p:cTn id="26" dur="500"/>
                                        <p:tgtEl>
                                          <p:spTgt spid="19866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98659"/>
                                        </p:tgtEl>
                                        <p:attrNameLst>
                                          <p:attrName>style.visibility</p:attrName>
                                        </p:attrNameLst>
                                      </p:cBhvr>
                                      <p:to>
                                        <p:strVal val="visible"/>
                                      </p:to>
                                    </p:set>
                                    <p:animEffect transition="in" filter="blinds(horizontal)">
                                      <p:cBhvr>
                                        <p:cTn id="31" dur="500"/>
                                        <p:tgtEl>
                                          <p:spTgt spid="19865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98666"/>
                                        </p:tgtEl>
                                        <p:attrNameLst>
                                          <p:attrName>style.visibility</p:attrName>
                                        </p:attrNameLst>
                                      </p:cBhvr>
                                      <p:to>
                                        <p:strVal val="visible"/>
                                      </p:to>
                                    </p:set>
                                    <p:animEffect transition="in" filter="dissolve">
                                      <p:cBhvr>
                                        <p:cTn id="36" dur="500"/>
                                        <p:tgtEl>
                                          <p:spTgt spid="198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4" grpId="0"/>
      <p:bldP spid="198665" grpId="0"/>
      <p:bldP spid="198666" grpId="0" animBg="1"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305</Words>
  <Application>Microsoft Office PowerPoint</Application>
  <PresentationFormat>全屏显示(4:3)</PresentationFormat>
  <Paragraphs>42</Paragraphs>
  <Slides>5</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vt:i4>
      </vt:variant>
    </vt:vector>
  </HeadingPairs>
  <TitlesOfParts>
    <vt:vector size="8" baseType="lpstr">
      <vt:lpstr>Office 主题​​</vt:lpstr>
      <vt:lpstr>Microsoft Equation 3.0</vt:lpstr>
      <vt:lpstr>Microsoft 公式 3.0</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LMJ</dc:creator>
  <cp:lastModifiedBy>LMJ</cp:lastModifiedBy>
  <cp:revision>3</cp:revision>
  <dcterms:created xsi:type="dcterms:W3CDTF">2020-04-01T08:48:39Z</dcterms:created>
  <dcterms:modified xsi:type="dcterms:W3CDTF">2020-04-01T11:11:49Z</dcterms:modified>
</cp:coreProperties>
</file>