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6F546-BDB7-44EF-8014-5D8AEBD5B70F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9A109-6B5E-49B2-A518-9F29E6C2B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4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EC790-4FA7-4046-8F92-7B83901ED2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32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FF11-7FBF-47B5-BF60-D95EE3A58406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2F68-A1B4-4077-A7F9-8D412A5E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95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FF11-7FBF-47B5-BF60-D95EE3A58406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2F68-A1B4-4077-A7F9-8D412A5E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57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FF11-7FBF-47B5-BF60-D95EE3A58406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2F68-A1B4-4077-A7F9-8D412A5E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42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FF11-7FBF-47B5-BF60-D95EE3A58406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2F68-A1B4-4077-A7F9-8D412A5E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3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FF11-7FBF-47B5-BF60-D95EE3A58406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2F68-A1B4-4077-A7F9-8D412A5E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1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FF11-7FBF-47B5-BF60-D95EE3A58406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2F68-A1B4-4077-A7F9-8D412A5E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5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FF11-7FBF-47B5-BF60-D95EE3A58406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2F68-A1B4-4077-A7F9-8D412A5E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25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FF11-7FBF-47B5-BF60-D95EE3A58406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2F68-A1B4-4077-A7F9-8D412A5E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55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FF11-7FBF-47B5-BF60-D95EE3A58406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2F68-A1B4-4077-A7F9-8D412A5E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71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FF11-7FBF-47B5-BF60-D95EE3A58406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2F68-A1B4-4077-A7F9-8D412A5E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17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FF11-7FBF-47B5-BF60-D95EE3A58406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2F68-A1B4-4077-A7F9-8D412A5E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2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4FF11-7FBF-47B5-BF60-D95EE3A58406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E2F68-A1B4-4077-A7F9-8D412A5E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76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2220" y="3573016"/>
            <a:ext cx="2448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每月还</a:t>
            </a:r>
            <a:r>
              <a:rPr lang="zh-CN" altLang="zh-CN" sz="2800" b="1" dirty="0"/>
              <a:t>多少钱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54973" y="1345335"/>
            <a:ext cx="3775393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/>
              <a:t>贷款购</a:t>
            </a:r>
            <a:r>
              <a:rPr lang="zh-CN" altLang="en-US" sz="2800" b="1" dirty="0" smtClean="0"/>
              <a:t>房需</a:t>
            </a:r>
            <a:r>
              <a:rPr lang="zh-CN" altLang="zh-CN" sz="2800" b="1" dirty="0" smtClean="0"/>
              <a:t>考虑</a:t>
            </a:r>
            <a:r>
              <a:rPr lang="zh-CN" altLang="zh-CN" sz="2800" b="1" dirty="0"/>
              <a:t>的问题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85633" y="210643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买多大的房子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611560" y="285293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一共贷多少钱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5076056" y="1378137"/>
            <a:ext cx="305724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网上的</a:t>
            </a:r>
            <a:r>
              <a:rPr lang="zh-CN" altLang="zh-CN" sz="2800" b="1" dirty="0"/>
              <a:t>房贷计算器</a:t>
            </a:r>
            <a:endParaRPr lang="zh-CN" altLang="en-US" sz="2800" b="1" dirty="0"/>
          </a:p>
        </p:txBody>
      </p:sp>
      <p:pic>
        <p:nvPicPr>
          <p:cNvPr id="139266" name="Picture 2" descr="C:\Users\jiangqy\Desktop\新建文件夹\房贷计算器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279" y="2063187"/>
            <a:ext cx="4293185" cy="376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578734" y="5949280"/>
            <a:ext cx="2376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轻</a:t>
            </a:r>
            <a:r>
              <a:rPr lang="zh-CN" altLang="zh-CN" sz="2800" b="1" dirty="0"/>
              <a:t>击</a:t>
            </a:r>
            <a:r>
              <a:rPr lang="zh-CN" altLang="zh-CN" sz="2800" b="1" dirty="0" smtClean="0"/>
              <a:t>鼠标即得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3995936" y="594928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输入必要信息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611560" y="4437112"/>
            <a:ext cx="3232001" cy="1303177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贷款购</a:t>
            </a:r>
            <a:r>
              <a:rPr lang="zh-CN" altLang="zh-CN" sz="2800" b="1" dirty="0" smtClean="0"/>
              <a:t>房</a:t>
            </a:r>
            <a:r>
              <a:rPr lang="en-US" altLang="zh-CN" sz="2800" b="1" dirty="0" smtClean="0"/>
              <a:t>——</a:t>
            </a:r>
            <a:r>
              <a:rPr lang="zh-CN" altLang="zh-CN" sz="2800" b="1" dirty="0" smtClean="0"/>
              <a:t>最</a:t>
            </a:r>
            <a:r>
              <a:rPr lang="zh-CN" altLang="zh-CN" sz="2800" b="1" dirty="0"/>
              <a:t>简单的差分方程模型</a:t>
            </a:r>
            <a:endParaRPr lang="zh-CN" altLang="en-US" sz="2800" b="1" dirty="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627784" y="548680"/>
            <a:ext cx="3528392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latin typeface="+mj-lt"/>
                <a:ea typeface="隶书" panose="02010509060101010101" pitchFamily="49" charset="-122"/>
              </a:rPr>
              <a:t>6</a:t>
            </a:r>
            <a:r>
              <a:rPr lang="en-US" altLang="zh-CN" sz="3600" b="1" dirty="0" smtClean="0">
                <a:latin typeface="+mj-lt"/>
                <a:ea typeface="隶书" panose="02010509060101010101" pitchFamily="49" charset="-122"/>
              </a:rPr>
              <a:t>.1  </a:t>
            </a:r>
            <a:r>
              <a:rPr lang="zh-CN" altLang="en-US" sz="3600" b="1" dirty="0" smtClean="0">
                <a:latin typeface="+mj-lt"/>
                <a:ea typeface="隶书" panose="02010509060101010101" pitchFamily="49" charset="-122"/>
              </a:rPr>
              <a:t>贷款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购房</a:t>
            </a:r>
          </a:p>
        </p:txBody>
      </p:sp>
    </p:spTree>
    <p:extLst>
      <p:ext uri="{BB962C8B-B14F-4D97-AF65-F5344CB8AC3E}">
        <p14:creationId xmlns:p14="http://schemas.microsoft.com/office/powerpoint/2010/main" val="386371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6" grpId="0"/>
      <p:bldP spid="7" grpId="0" animBg="1"/>
      <p:bldP spid="8" grpId="0"/>
      <p:bldP spid="9" grpId="0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3557" y="692696"/>
            <a:ext cx="3070071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等额</a:t>
            </a:r>
            <a:r>
              <a:rPr lang="zh-CN" altLang="zh-CN" sz="2800" b="1" dirty="0" smtClean="0"/>
              <a:t>本</a:t>
            </a:r>
            <a:r>
              <a:rPr lang="zh-CN" altLang="en-US" sz="2800" b="1" dirty="0" smtClean="0"/>
              <a:t>金</a:t>
            </a:r>
            <a:r>
              <a:rPr lang="zh-CN" altLang="zh-CN" sz="2800" b="1" dirty="0" smtClean="0"/>
              <a:t>还款模型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693557" y="1392185"/>
            <a:ext cx="2222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贷款总额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3318971" y="1417244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r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月利率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5520585" y="1392185"/>
            <a:ext cx="2723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n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贷款期限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月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693557" y="3933056"/>
            <a:ext cx="312297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err="1" smtClean="0"/>
              <a:t>x</a:t>
            </a:r>
            <a:r>
              <a:rPr lang="en-US" altLang="zh-CN" sz="2800" b="1" i="1" baseline="-25000" dirty="0" err="1" smtClean="0"/>
              <a:t>k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第</a:t>
            </a:r>
            <a:r>
              <a:rPr lang="en-US" altLang="zh-CN" sz="2800" b="1" i="1" dirty="0"/>
              <a:t>k</a:t>
            </a:r>
            <a:r>
              <a:rPr lang="zh-CN" altLang="zh-CN" sz="2800" b="1" dirty="0"/>
              <a:t>月还</a:t>
            </a:r>
            <a:r>
              <a:rPr lang="zh-CN" altLang="zh-CN" sz="2800" b="1" dirty="0" smtClean="0"/>
              <a:t>款金额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533136" y="3068960"/>
            <a:ext cx="8077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还</a:t>
            </a:r>
            <a:r>
              <a:rPr lang="zh-CN" altLang="zh-CN" sz="2800" b="1" dirty="0"/>
              <a:t>款金额</a:t>
            </a:r>
            <a:r>
              <a:rPr lang="zh-CN" altLang="zh-CN" sz="2800" b="1" dirty="0">
                <a:solidFill>
                  <a:srgbClr val="FF0000"/>
                </a:solidFill>
              </a:rPr>
              <a:t>逐月减少</a:t>
            </a:r>
            <a:r>
              <a:rPr lang="zh-CN" altLang="zh-CN" sz="2800" b="1" dirty="0"/>
              <a:t>归还本金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/</a:t>
            </a:r>
            <a:r>
              <a:rPr lang="en-US" altLang="zh-CN" sz="2800" b="1" i="1" dirty="0"/>
              <a:t>n</a:t>
            </a:r>
            <a:r>
              <a:rPr lang="zh-CN" altLang="zh-CN" sz="2800" b="1" dirty="0"/>
              <a:t>所产生的</a:t>
            </a:r>
            <a:r>
              <a:rPr lang="zh-CN" altLang="zh-CN" sz="2800" b="1" dirty="0">
                <a:solidFill>
                  <a:srgbClr val="FF0000"/>
                </a:solidFill>
              </a:rPr>
              <a:t>利息</a:t>
            </a: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2800" b="1" i="1" dirty="0">
                <a:solidFill>
                  <a:srgbClr val="FF0000"/>
                </a:solidFill>
              </a:rPr>
              <a:t>r</a:t>
            </a:r>
            <a:r>
              <a:rPr lang="en-US" altLang="zh-CN" sz="2800" b="1" dirty="0">
                <a:solidFill>
                  <a:srgbClr val="FF0000"/>
                </a:solidFill>
              </a:rPr>
              <a:t>/</a:t>
            </a:r>
            <a:r>
              <a:rPr lang="en-US" altLang="zh-CN" sz="2800" b="1" i="1" dirty="0">
                <a:solidFill>
                  <a:srgbClr val="FF0000"/>
                </a:solidFill>
              </a:rPr>
              <a:t>n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976839"/>
              </p:ext>
            </p:extLst>
          </p:nvPr>
        </p:nvGraphicFramePr>
        <p:xfrm>
          <a:off x="3983935" y="3744090"/>
          <a:ext cx="4285961" cy="901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公式" r:id="rId3" imgW="1854200" imgH="393700" progId="Equation.3">
                  <p:embed/>
                </p:oleObj>
              </mc:Choice>
              <mc:Fallback>
                <p:oleObj name="公式" r:id="rId3" imgW="1854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935" y="3744090"/>
                        <a:ext cx="4285961" cy="9011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9552" y="2137183"/>
            <a:ext cx="294234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每月</a:t>
            </a:r>
            <a:r>
              <a:rPr lang="zh-CN" altLang="zh-CN" sz="2800" b="1" dirty="0"/>
              <a:t>归还</a:t>
            </a:r>
            <a:r>
              <a:rPr lang="zh-CN" altLang="zh-CN" sz="2800" b="1" dirty="0" smtClean="0"/>
              <a:t>本金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/</a:t>
            </a:r>
            <a:r>
              <a:rPr lang="en-US" altLang="zh-CN" sz="2800" b="1" i="1" dirty="0"/>
              <a:t>n</a:t>
            </a:r>
            <a:endParaRPr lang="zh-CN" altLang="en-US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4067944" y="2012472"/>
            <a:ext cx="4356484" cy="912472"/>
            <a:chOff x="4067944" y="2012472"/>
            <a:chExt cx="4356484" cy="912472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1843071"/>
                </p:ext>
              </p:extLst>
            </p:nvPr>
          </p:nvGraphicFramePr>
          <p:xfrm>
            <a:off x="6554972" y="2012472"/>
            <a:ext cx="1869456" cy="912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公式" r:id="rId5" imgW="799753" imgH="393529" progId="Equation.3">
                    <p:embed/>
                  </p:oleObj>
                </mc:Choice>
                <mc:Fallback>
                  <p:oleObj name="公式" r:id="rId5" imgW="799753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4972" y="2012472"/>
                          <a:ext cx="1869456" cy="91247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矩形 14"/>
            <p:cNvSpPr/>
            <p:nvPr/>
          </p:nvSpPr>
          <p:spPr>
            <a:xfrm>
              <a:off x="4067944" y="2166217"/>
              <a:ext cx="25282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zh-CN" sz="2800" b="1" dirty="0" smtClean="0">
                  <a:solidFill>
                    <a:srgbClr val="000000"/>
                  </a:solidFill>
                </a:rPr>
                <a:t>第</a:t>
              </a:r>
              <a:r>
                <a:rPr lang="en-US" altLang="zh-CN" sz="2800" b="1" dirty="0" smtClean="0">
                  <a:solidFill>
                    <a:srgbClr val="000000"/>
                  </a:solidFill>
                </a:rPr>
                <a:t>1</a:t>
              </a:r>
              <a:r>
                <a:rPr lang="zh-CN" altLang="zh-CN" sz="2800" b="1" dirty="0" smtClean="0">
                  <a:solidFill>
                    <a:srgbClr val="000000"/>
                  </a:solidFill>
                </a:rPr>
                <a:t>月</a:t>
              </a:r>
              <a:r>
                <a:rPr lang="zh-CN" altLang="zh-CN" sz="2800" b="1" dirty="0">
                  <a:solidFill>
                    <a:srgbClr val="000000"/>
                  </a:solidFill>
                </a:rPr>
                <a:t>还款金额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971600" y="4797152"/>
            <a:ext cx="1296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 smtClean="0"/>
              <a:t>k=n</a:t>
            </a:r>
            <a:r>
              <a:rPr lang="zh-CN" altLang="zh-CN" b="1" dirty="0" smtClean="0"/>
              <a:t>递推至</a:t>
            </a:r>
            <a:r>
              <a:rPr lang="en-US" altLang="zh-CN" b="1" i="1" dirty="0" smtClean="0"/>
              <a:t>k</a:t>
            </a:r>
            <a:r>
              <a:rPr lang="en-US" altLang="zh-CN" b="1" dirty="0" smtClean="0"/>
              <a:t>=</a:t>
            </a:r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339752" y="4797152"/>
            <a:ext cx="5724932" cy="954107"/>
            <a:chOff x="2339752" y="4797152"/>
            <a:chExt cx="5724932" cy="954107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2912641"/>
                </p:ext>
              </p:extLst>
            </p:nvPr>
          </p:nvGraphicFramePr>
          <p:xfrm>
            <a:off x="2502939" y="4797152"/>
            <a:ext cx="5561745" cy="954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公式" r:id="rId7" imgW="2273300" imgH="393700" progId="Equation.3">
                    <p:embed/>
                  </p:oleObj>
                </mc:Choice>
                <mc:Fallback>
                  <p:oleObj name="公式" r:id="rId7" imgW="22733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2939" y="4797152"/>
                          <a:ext cx="5561745" cy="95410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右箭头 18"/>
            <p:cNvSpPr/>
            <p:nvPr/>
          </p:nvSpPr>
          <p:spPr bwMode="auto">
            <a:xfrm>
              <a:off x="2339752" y="5013176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665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13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3557" y="692696"/>
            <a:ext cx="3070071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等额</a:t>
            </a:r>
            <a:r>
              <a:rPr lang="zh-CN" altLang="zh-CN" sz="2800" b="1" dirty="0" smtClean="0"/>
              <a:t>本</a:t>
            </a:r>
            <a:r>
              <a:rPr lang="zh-CN" altLang="en-US" sz="2800" b="1" dirty="0" smtClean="0"/>
              <a:t>金</a:t>
            </a:r>
            <a:r>
              <a:rPr lang="zh-CN" altLang="zh-CN" sz="2800" b="1" dirty="0" smtClean="0"/>
              <a:t>还款模型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693557" y="1392185"/>
            <a:ext cx="2222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贷款总额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3318971" y="1417244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r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月利率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520585" y="1392185"/>
            <a:ext cx="2723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n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贷款期限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月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539552" y="2185700"/>
            <a:ext cx="3122971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err="1" smtClean="0"/>
              <a:t>x</a:t>
            </a:r>
            <a:r>
              <a:rPr lang="en-US" altLang="zh-CN" sz="2800" b="1" i="1" baseline="-25000" dirty="0" err="1" smtClean="0"/>
              <a:t>k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第</a:t>
            </a:r>
            <a:r>
              <a:rPr lang="en-US" altLang="zh-CN" sz="2800" b="1" i="1" dirty="0"/>
              <a:t>k</a:t>
            </a:r>
            <a:r>
              <a:rPr lang="zh-CN" altLang="zh-CN" sz="2800" b="1" dirty="0"/>
              <a:t>月还</a:t>
            </a:r>
            <a:r>
              <a:rPr lang="zh-CN" altLang="zh-CN" sz="2800" b="1" dirty="0" smtClean="0"/>
              <a:t>款金额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878443"/>
              </p:ext>
            </p:extLst>
          </p:nvPr>
        </p:nvGraphicFramePr>
        <p:xfrm>
          <a:off x="3783960" y="2038699"/>
          <a:ext cx="4641925" cy="796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公式" r:id="rId3" imgW="2273300" imgH="393700" progId="Equation.3">
                  <p:embed/>
                </p:oleObj>
              </mc:Choice>
              <mc:Fallback>
                <p:oleObj name="公式" r:id="rId3" imgW="2273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960" y="2038699"/>
                        <a:ext cx="4641925" cy="79631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377582"/>
              </p:ext>
            </p:extLst>
          </p:nvPr>
        </p:nvGraphicFramePr>
        <p:xfrm>
          <a:off x="3583820" y="3042346"/>
          <a:ext cx="3220428" cy="867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公式" r:id="rId5" imgW="1587500" imgH="431800" progId="Equation.3">
                  <p:embed/>
                </p:oleObj>
              </mc:Choice>
              <mc:Fallback>
                <p:oleObj name="公式" r:id="rId5" imgW="1587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3820" y="3042346"/>
                        <a:ext cx="3220428" cy="86778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727610" y="3059454"/>
            <a:ext cx="228139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A</a:t>
            </a:r>
            <a:r>
              <a:rPr lang="en-US" altLang="zh-CN" sz="2800" b="1" baseline="-25000" dirty="0"/>
              <a:t>2</a:t>
            </a:r>
            <a:r>
              <a:rPr lang="en-US" altLang="zh-CN" sz="2800" b="1" i="1" dirty="0" smtClean="0"/>
              <a:t> </a:t>
            </a:r>
            <a:r>
              <a:rPr lang="en-US" altLang="zh-CN" sz="2800" b="1" i="1" dirty="0"/>
              <a:t>~</a:t>
            </a:r>
            <a:r>
              <a:rPr lang="zh-CN" altLang="zh-CN" sz="2800" b="1" dirty="0" smtClean="0"/>
              <a:t>还</a:t>
            </a:r>
            <a:r>
              <a:rPr lang="zh-CN" altLang="zh-CN" sz="2800" b="1" dirty="0"/>
              <a:t>款总额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543540" y="4129916"/>
            <a:ext cx="80609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例</a:t>
            </a:r>
            <a:r>
              <a:rPr lang="en-US" altLang="zh-CN" sz="2800" b="1" dirty="0" smtClean="0"/>
              <a:t>2</a:t>
            </a:r>
            <a:r>
              <a:rPr lang="zh-CN" altLang="zh-CN" sz="2800" b="1" dirty="0"/>
              <a:t>　</a:t>
            </a:r>
            <a:r>
              <a:rPr lang="en-US" altLang="zh-CN" sz="2800" b="1" i="1" dirty="0"/>
              <a:t> x</a:t>
            </a:r>
            <a:r>
              <a:rPr lang="en-US" altLang="zh-CN" sz="2800" b="1" baseline="-25000" dirty="0"/>
              <a:t>0 </a:t>
            </a:r>
            <a:r>
              <a:rPr lang="en-US" altLang="zh-CN" sz="2800" b="1" dirty="0"/>
              <a:t>=</a:t>
            </a:r>
            <a:r>
              <a:rPr lang="en-US" altLang="zh-CN" sz="2800" b="1" dirty="0" smtClean="0"/>
              <a:t>100(</a:t>
            </a:r>
            <a:r>
              <a:rPr lang="zh-CN" altLang="zh-CN" sz="2800" b="1" dirty="0" smtClean="0"/>
              <a:t>万元</a:t>
            </a:r>
            <a:r>
              <a:rPr lang="en-US" altLang="zh-CN" sz="2800" b="1" dirty="0" smtClean="0"/>
              <a:t>), </a:t>
            </a:r>
            <a:r>
              <a:rPr lang="en-US" altLang="zh-CN" sz="2800" b="1" i="1" dirty="0" smtClean="0"/>
              <a:t>r</a:t>
            </a:r>
            <a:r>
              <a:rPr lang="en-US" altLang="zh-CN" sz="2800" b="1" dirty="0" smtClean="0"/>
              <a:t>=0.0655/12,</a:t>
            </a:r>
            <a:r>
              <a:rPr lang="en-US" altLang="zh-CN" sz="2800" b="1" dirty="0"/>
              <a:t> 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/>
              <a:t>=</a:t>
            </a:r>
            <a:r>
              <a:rPr lang="en-US" altLang="zh-CN" sz="2800" b="1" dirty="0" smtClean="0"/>
              <a:t>12</a:t>
            </a:r>
            <a:r>
              <a:rPr lang="en-US" altLang="zh-CN" sz="2800" b="1" dirty="0">
                <a:sym typeface="Symbol"/>
              </a:rPr>
              <a:t></a:t>
            </a:r>
            <a:r>
              <a:rPr lang="en-US" altLang="zh-CN" sz="2800" b="1" dirty="0"/>
              <a:t>20=240(</a:t>
            </a:r>
            <a:r>
              <a:rPr lang="zh-CN" altLang="zh-CN" sz="2800" b="1" dirty="0"/>
              <a:t>月</a:t>
            </a:r>
            <a:r>
              <a:rPr lang="en-US" altLang="zh-CN" sz="2800" b="1" dirty="0"/>
              <a:t>)</a:t>
            </a:r>
            <a:endParaRPr lang="zh-CN" altLang="en-US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284557" y="4797152"/>
            <a:ext cx="7679931" cy="559415"/>
            <a:chOff x="1284557" y="4797152"/>
            <a:chExt cx="7679931" cy="559415"/>
          </a:xfrm>
        </p:grpSpPr>
        <p:sp>
          <p:nvSpPr>
            <p:cNvPr id="12" name="矩形 11"/>
            <p:cNvSpPr/>
            <p:nvPr/>
          </p:nvSpPr>
          <p:spPr>
            <a:xfrm>
              <a:off x="1475656" y="4797152"/>
              <a:ext cx="74888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i="1" dirty="0"/>
                <a:t>x</a:t>
              </a:r>
              <a:r>
                <a:rPr lang="en-US" altLang="zh-CN" sz="2800" b="1" baseline="-25000" dirty="0"/>
                <a:t>1</a:t>
              </a:r>
              <a:r>
                <a:rPr lang="en-US" altLang="zh-CN" sz="2800" b="1" dirty="0"/>
                <a:t>=9625</a:t>
              </a:r>
              <a:r>
                <a:rPr lang="zh-CN" altLang="zh-CN" sz="2800" b="1" dirty="0" smtClean="0"/>
                <a:t>元</a:t>
              </a:r>
              <a:r>
                <a:rPr lang="en-US" altLang="zh-CN" sz="2800" b="1" dirty="0" smtClean="0"/>
                <a:t>, </a:t>
              </a:r>
              <a:r>
                <a:rPr lang="en-US" altLang="zh-CN" sz="2800" b="1" i="1" dirty="0" smtClean="0"/>
                <a:t>x</a:t>
              </a:r>
              <a:r>
                <a:rPr lang="en-US" altLang="zh-CN" sz="2800" b="1" baseline="-25000" dirty="0" smtClean="0"/>
                <a:t>240</a:t>
              </a:r>
              <a:r>
                <a:rPr lang="en-US" altLang="zh-CN" sz="2800" b="1" dirty="0" smtClean="0"/>
                <a:t>=4189.41(</a:t>
              </a:r>
              <a:r>
                <a:rPr lang="zh-CN" altLang="zh-CN" sz="2800" b="1" dirty="0" smtClean="0"/>
                <a:t>元</a:t>
              </a:r>
              <a:r>
                <a:rPr lang="en-US" altLang="zh-CN" sz="2800" b="1" dirty="0" smtClean="0"/>
                <a:t>), </a:t>
              </a:r>
              <a:r>
                <a:rPr lang="en-US" altLang="zh-CN" sz="2800" b="1" i="1" dirty="0" smtClean="0"/>
                <a:t>A</a:t>
              </a:r>
              <a:r>
                <a:rPr lang="en-US" altLang="zh-CN" sz="2800" b="1" baseline="-25000" dirty="0" smtClean="0"/>
                <a:t>2</a:t>
              </a:r>
              <a:r>
                <a:rPr lang="en-US" altLang="zh-CN" sz="2800" b="1" dirty="0" smtClean="0"/>
                <a:t>=1657729.17(</a:t>
              </a:r>
              <a:r>
                <a:rPr lang="zh-CN" altLang="zh-CN" sz="2800" b="1" dirty="0" smtClean="0"/>
                <a:t>元</a:t>
              </a:r>
              <a:r>
                <a:rPr lang="en-US" altLang="zh-CN" sz="2800" b="1" dirty="0" smtClean="0"/>
                <a:t>).</a:t>
              </a:r>
              <a:endParaRPr lang="zh-CN" altLang="en-US" sz="2800" b="1" dirty="0"/>
            </a:p>
          </p:txBody>
        </p:sp>
        <p:sp>
          <p:nvSpPr>
            <p:cNvPr id="13" name="右箭头 12"/>
            <p:cNvSpPr/>
            <p:nvPr/>
          </p:nvSpPr>
          <p:spPr bwMode="auto">
            <a:xfrm>
              <a:off x="1284557" y="4871935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467073" y="5589240"/>
            <a:ext cx="4121151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与</a:t>
            </a:r>
            <a:r>
              <a:rPr lang="zh-CN" altLang="zh-CN" sz="2800" b="1" dirty="0" smtClean="0"/>
              <a:t>房</a:t>
            </a:r>
            <a:r>
              <a:rPr lang="zh-CN" altLang="zh-CN" sz="2800" b="1" dirty="0"/>
              <a:t>贷计算器</a:t>
            </a:r>
            <a:r>
              <a:rPr lang="zh-CN" altLang="zh-CN" sz="2800" b="1" dirty="0" smtClean="0"/>
              <a:t>给</a:t>
            </a:r>
            <a:r>
              <a:rPr lang="zh-CN" altLang="zh-CN" sz="2800" b="1" dirty="0"/>
              <a:t>出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相同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2260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63688" y="692696"/>
            <a:ext cx="5952270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等额本息与等额本金方式的比较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3618" y="1484784"/>
            <a:ext cx="73736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FF0000"/>
                </a:solidFill>
              </a:rPr>
              <a:t>等额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本息</a:t>
            </a:r>
            <a:r>
              <a:rPr lang="zh-CN" altLang="zh-CN" sz="2800" b="1" dirty="0" smtClean="0"/>
              <a:t>方式</a:t>
            </a:r>
            <a:r>
              <a:rPr lang="zh-CN" altLang="zh-CN" sz="2800" b="1" dirty="0">
                <a:solidFill>
                  <a:srgbClr val="FF0000"/>
                </a:solidFill>
              </a:rPr>
              <a:t>简单</a:t>
            </a:r>
            <a:r>
              <a:rPr lang="zh-CN" altLang="zh-CN" sz="2800" b="1" dirty="0"/>
              <a:t>，便于安排</a:t>
            </a:r>
            <a:r>
              <a:rPr lang="zh-CN" altLang="zh-CN" sz="2800" b="1" dirty="0" smtClean="0"/>
              <a:t>收支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323528" y="2060848"/>
            <a:ext cx="85689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FF0000"/>
                </a:solidFill>
              </a:rPr>
              <a:t>等额本金</a:t>
            </a:r>
            <a:r>
              <a:rPr lang="zh-CN" altLang="zh-CN" sz="2800" b="1" dirty="0"/>
              <a:t>方式每月</a:t>
            </a:r>
            <a:r>
              <a:rPr lang="zh-CN" altLang="zh-CN" sz="2800" b="1" dirty="0">
                <a:solidFill>
                  <a:srgbClr val="FF0000"/>
                </a:solidFill>
              </a:rPr>
              <a:t>还款金额前期高</a:t>
            </a:r>
            <a:r>
              <a:rPr lang="zh-CN" altLang="zh-CN" sz="2800" b="1" dirty="0"/>
              <a:t>于等额本息</a:t>
            </a:r>
            <a:r>
              <a:rPr lang="zh-CN" altLang="zh-CN" sz="2800" b="1" dirty="0" smtClean="0"/>
              <a:t>方式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后期</a:t>
            </a:r>
            <a:r>
              <a:rPr lang="zh-CN" altLang="zh-CN" sz="2800" b="1" dirty="0"/>
              <a:t>低于等额本息</a:t>
            </a:r>
            <a:r>
              <a:rPr lang="zh-CN" altLang="zh-CN" sz="2800" b="1" dirty="0" smtClean="0"/>
              <a:t>方式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适合</a:t>
            </a:r>
            <a:r>
              <a:rPr lang="zh-CN" altLang="zh-CN" sz="2800" b="1" dirty="0"/>
              <a:t>当前收入较高</a:t>
            </a:r>
            <a:r>
              <a:rPr lang="zh-CN" altLang="zh-CN" sz="2800" b="1" dirty="0" smtClean="0"/>
              <a:t>人群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5" name="矩形 4"/>
          <p:cNvSpPr/>
          <p:nvPr/>
        </p:nvSpPr>
        <p:spPr>
          <a:xfrm>
            <a:off x="323528" y="3265820"/>
            <a:ext cx="7934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FF0000"/>
                </a:solidFill>
              </a:rPr>
              <a:t>等额本息</a:t>
            </a:r>
            <a:r>
              <a:rPr lang="zh-CN" altLang="zh-CN" sz="2800" b="1" dirty="0" smtClean="0"/>
              <a:t>方式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还</a:t>
            </a:r>
            <a:r>
              <a:rPr lang="zh-CN" altLang="zh-CN" sz="2800" b="1" dirty="0">
                <a:solidFill>
                  <a:srgbClr val="FF0000"/>
                </a:solidFill>
              </a:rPr>
              <a:t>款总额大</a:t>
            </a:r>
            <a:r>
              <a:rPr lang="zh-CN" altLang="zh-CN" sz="2800" b="1" dirty="0"/>
              <a:t>于等额本金</a:t>
            </a:r>
            <a:r>
              <a:rPr lang="zh-CN" altLang="zh-CN" sz="2800" b="1" dirty="0" smtClean="0"/>
              <a:t>方式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683567" y="4005064"/>
            <a:ext cx="828092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 smtClean="0"/>
              <a:t>等额</a:t>
            </a:r>
            <a:r>
              <a:rPr lang="zh-CN" altLang="zh-CN" sz="2800" b="1" dirty="0"/>
              <a:t>本息</a:t>
            </a:r>
            <a:r>
              <a:rPr lang="zh-CN" altLang="zh-CN" sz="2800" b="1" dirty="0" smtClean="0"/>
              <a:t>方式</a:t>
            </a:r>
            <a:r>
              <a:rPr lang="zh-CN" altLang="zh-CN" sz="2800" b="1" dirty="0"/>
              <a:t>前期</a:t>
            </a:r>
            <a:r>
              <a:rPr lang="zh-CN" altLang="zh-CN" sz="2800" b="1" dirty="0" smtClean="0"/>
              <a:t>还款额</a:t>
            </a:r>
            <a:r>
              <a:rPr lang="zh-CN" altLang="en-US" sz="2800" b="1" dirty="0" smtClean="0"/>
              <a:t>较</a:t>
            </a:r>
            <a:r>
              <a:rPr lang="zh-CN" altLang="zh-CN" sz="2800" b="1" dirty="0" smtClean="0"/>
              <a:t>少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所</a:t>
            </a:r>
            <a:r>
              <a:rPr lang="zh-CN" altLang="zh-CN" sz="2800" b="1" dirty="0"/>
              <a:t>欠本息的</a:t>
            </a:r>
            <a:r>
              <a:rPr lang="zh-CN" altLang="zh-CN" sz="2800" b="1" dirty="0" smtClean="0"/>
              <a:t>利息逐月归还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所以</a:t>
            </a:r>
            <a:r>
              <a:rPr lang="zh-CN" altLang="zh-CN" sz="2800" b="1" dirty="0" smtClean="0"/>
              <a:t>利息总额</a:t>
            </a:r>
            <a:r>
              <a:rPr lang="zh-CN" altLang="en-US" sz="2800" b="1" dirty="0" smtClean="0"/>
              <a:t>较大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683228" y="5373216"/>
            <a:ext cx="8065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：  </a:t>
            </a:r>
            <a:r>
              <a:rPr lang="en-US" altLang="zh-CN" sz="2800" b="1" i="1" dirty="0" smtClean="0">
                <a:solidFill>
                  <a:srgbClr val="000000"/>
                </a:solidFill>
              </a:rPr>
              <a:t>A</a:t>
            </a:r>
            <a:r>
              <a:rPr lang="en-US" altLang="zh-CN" sz="2800" b="1" baseline="-25000" dirty="0" smtClean="0">
                <a:solidFill>
                  <a:srgbClr val="000000"/>
                </a:solidFill>
              </a:rPr>
              <a:t>1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=1796447.27</a:t>
            </a:r>
            <a:r>
              <a:rPr lang="en-US" altLang="zh-CN" sz="2800" b="1" dirty="0">
                <a:solidFill>
                  <a:srgbClr val="000000"/>
                </a:solidFill>
              </a:rPr>
              <a:t>(</a:t>
            </a:r>
            <a:r>
              <a:rPr lang="zh-CN" altLang="zh-CN" sz="2800" b="1" dirty="0">
                <a:solidFill>
                  <a:srgbClr val="000000"/>
                </a:solidFill>
              </a:rPr>
              <a:t>元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)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, </a:t>
            </a:r>
            <a:r>
              <a:rPr lang="en-US" altLang="zh-CN" sz="2800" b="1" i="1" dirty="0">
                <a:solidFill>
                  <a:srgbClr val="000000"/>
                </a:solidFill>
              </a:rPr>
              <a:t>A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</a:rPr>
              <a:t>=1657729.17(</a:t>
            </a:r>
            <a:r>
              <a:rPr lang="zh-CN" altLang="zh-CN" sz="2800" b="1" dirty="0">
                <a:solidFill>
                  <a:srgbClr val="000000"/>
                </a:solidFill>
              </a:rPr>
              <a:t>元</a:t>
            </a:r>
            <a:r>
              <a:rPr lang="en-US" altLang="zh-CN" sz="2800" b="1" dirty="0">
                <a:solidFill>
                  <a:srgbClr val="000000"/>
                </a:solidFill>
              </a:rPr>
              <a:t>).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220072" y="4596508"/>
            <a:ext cx="2857223" cy="523220"/>
            <a:chOff x="5220072" y="4596508"/>
            <a:chExt cx="2857223" cy="523220"/>
          </a:xfrm>
        </p:grpSpPr>
        <p:sp>
          <p:nvSpPr>
            <p:cNvPr id="13" name="矩形 12"/>
            <p:cNvSpPr/>
            <p:nvPr/>
          </p:nvSpPr>
          <p:spPr>
            <a:xfrm>
              <a:off x="5364088" y="4596508"/>
              <a:ext cx="2713207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</a:rPr>
                <a:t>还款</a:t>
              </a:r>
              <a:r>
                <a:rPr lang="zh-CN" altLang="zh-CN" sz="2800" b="1" dirty="0" smtClean="0">
                  <a:solidFill>
                    <a:srgbClr val="000000"/>
                  </a:solidFill>
                </a:rPr>
                <a:t>总额</a:t>
              </a:r>
              <a:r>
                <a:rPr lang="en-US" altLang="zh-CN" sz="2800" b="1" i="1" dirty="0" smtClean="0">
                  <a:solidFill>
                    <a:srgbClr val="000000"/>
                  </a:solidFill>
                </a:rPr>
                <a:t>A</a:t>
              </a:r>
              <a:r>
                <a:rPr lang="en-US" altLang="zh-CN" sz="2800" b="1" baseline="-25000" dirty="0" smtClean="0">
                  <a:solidFill>
                    <a:srgbClr val="000000"/>
                  </a:solidFill>
                </a:rPr>
                <a:t>1</a:t>
              </a:r>
              <a:r>
                <a:rPr lang="en-US" altLang="zh-CN" sz="2800" b="1" dirty="0" smtClean="0">
                  <a:solidFill>
                    <a:srgbClr val="000000"/>
                  </a:solidFill>
                </a:rPr>
                <a:t>&gt;</a:t>
              </a:r>
              <a:r>
                <a:rPr lang="en-US" altLang="zh-CN" sz="2800" b="1" i="1" dirty="0" smtClean="0">
                  <a:solidFill>
                    <a:srgbClr val="000000"/>
                  </a:solidFill>
                </a:rPr>
                <a:t>A</a:t>
              </a:r>
              <a:r>
                <a:rPr lang="en-US" altLang="zh-CN" sz="2800" b="1" baseline="-25000" dirty="0" smtClean="0">
                  <a:solidFill>
                    <a:srgbClr val="000000"/>
                  </a:solidFill>
                </a:rPr>
                <a:t>2</a:t>
              </a:r>
              <a:endParaRPr lang="zh-CN" altLang="en-US" dirty="0"/>
            </a:p>
          </p:txBody>
        </p:sp>
        <p:sp>
          <p:nvSpPr>
            <p:cNvPr id="14" name="右箭头 13"/>
            <p:cNvSpPr/>
            <p:nvPr/>
          </p:nvSpPr>
          <p:spPr bwMode="auto">
            <a:xfrm>
              <a:off x="5220072" y="4600552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587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299" y="2924944"/>
            <a:ext cx="830014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模型适</a:t>
            </a:r>
            <a:r>
              <a:rPr lang="zh-CN" altLang="en-US" sz="2800" b="1" dirty="0" smtClean="0"/>
              <a:t>用</a:t>
            </a:r>
            <a:r>
              <a:rPr lang="zh-CN" altLang="zh-CN" sz="2800" b="1" dirty="0" smtClean="0"/>
              <a:t>于</a:t>
            </a:r>
            <a:r>
              <a:rPr lang="zh-CN" altLang="zh-CN" sz="2800" b="1" dirty="0">
                <a:solidFill>
                  <a:srgbClr val="FF0000"/>
                </a:solidFill>
              </a:rPr>
              <a:t>任何还款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周期</a:t>
            </a:r>
            <a:r>
              <a:rPr lang="en-US" altLang="zh-CN" sz="2800" b="1" dirty="0"/>
              <a:t>(</a:t>
            </a:r>
            <a:r>
              <a:rPr lang="zh-CN" altLang="zh-CN" sz="2800" b="1" dirty="0" smtClean="0"/>
              <a:t>半月</a:t>
            </a:r>
            <a:r>
              <a:rPr lang="zh-CN" altLang="zh-CN" sz="2800" b="1" dirty="0"/>
              <a:t>、</a:t>
            </a:r>
            <a:r>
              <a:rPr lang="zh-CN" altLang="zh-CN" sz="2800" b="1" dirty="0" smtClean="0"/>
              <a:t>一季度</a:t>
            </a:r>
            <a:r>
              <a:rPr lang="zh-CN" altLang="en-US" sz="2800" b="1" dirty="0" smtClean="0"/>
              <a:t>等</a:t>
            </a:r>
            <a:r>
              <a:rPr lang="en-US" altLang="zh-CN" sz="2800" b="1" dirty="0" smtClean="0"/>
              <a:t>)——</a:t>
            </a:r>
            <a:r>
              <a:rPr lang="zh-CN" altLang="zh-CN" sz="2800" b="1" dirty="0" smtClean="0"/>
              <a:t>将</a:t>
            </a:r>
            <a:r>
              <a:rPr lang="zh-CN" altLang="zh-CN" sz="2800" b="1" dirty="0"/>
              <a:t>公布的年利率折换为一个还款周期的</a:t>
            </a:r>
            <a:r>
              <a:rPr lang="zh-CN" altLang="zh-CN" sz="2800" b="1" dirty="0" smtClean="0"/>
              <a:t>利率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19872" y="692696"/>
            <a:ext cx="2026892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小结与评注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323528" y="1475979"/>
            <a:ext cx="8698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贷款购</a:t>
            </a:r>
            <a:r>
              <a:rPr lang="zh-CN" altLang="zh-CN" sz="2800" b="1" dirty="0" smtClean="0"/>
              <a:t>房两种基本还</a:t>
            </a:r>
            <a:r>
              <a:rPr lang="zh-CN" altLang="zh-CN" sz="2800" b="1" dirty="0"/>
              <a:t>款</a:t>
            </a:r>
            <a:r>
              <a:rPr lang="zh-CN" altLang="zh-CN" sz="2800" b="1" dirty="0" smtClean="0"/>
              <a:t>方式</a:t>
            </a:r>
            <a:r>
              <a:rPr lang="zh-CN" altLang="en-US" sz="2800" b="1" dirty="0" smtClean="0"/>
              <a:t>：</a:t>
            </a:r>
            <a:r>
              <a:rPr lang="zh-CN" altLang="zh-CN" sz="2800" b="1" dirty="0" smtClean="0"/>
              <a:t>等额本息</a:t>
            </a:r>
            <a:r>
              <a:rPr lang="zh-CN" altLang="en-US" sz="2800" b="1" dirty="0" smtClean="0"/>
              <a:t>、</a:t>
            </a:r>
            <a:r>
              <a:rPr lang="zh-CN" altLang="zh-CN" sz="2800" b="1" dirty="0" smtClean="0"/>
              <a:t>等额本金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2204864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要点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2800" b="1" dirty="0" smtClean="0"/>
              <a:t>明确</a:t>
            </a:r>
            <a:r>
              <a:rPr lang="zh-CN" altLang="en-US" sz="2800" b="1" dirty="0"/>
              <a:t>利息计算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列出</a:t>
            </a:r>
            <a:r>
              <a:rPr lang="zh-CN" altLang="en-US" sz="2800" b="1" dirty="0"/>
              <a:t>差分方程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利用</a:t>
            </a:r>
            <a:r>
              <a:rPr lang="zh-CN" altLang="en-US" sz="2800" b="1" dirty="0"/>
              <a:t>递推</a:t>
            </a:r>
            <a:r>
              <a:rPr lang="zh-CN" altLang="en-US" sz="2800" b="1" dirty="0" smtClean="0"/>
              <a:t>关系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251520" y="42210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不同还</a:t>
            </a:r>
            <a:r>
              <a:rPr lang="zh-CN" altLang="zh-CN" sz="2800" b="1" dirty="0"/>
              <a:t>款</a:t>
            </a:r>
            <a:r>
              <a:rPr lang="zh-CN" altLang="zh-CN" sz="2800" b="1" dirty="0" smtClean="0"/>
              <a:t>周期一</a:t>
            </a:r>
            <a:r>
              <a:rPr lang="zh-CN" altLang="zh-CN" sz="2800" b="1" dirty="0"/>
              <a:t>次还款金额和还款总额都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不一样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2051720" y="5085184"/>
            <a:ext cx="424847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周期</a:t>
            </a:r>
            <a:r>
              <a:rPr lang="zh-CN" altLang="zh-CN" sz="2800" b="1" dirty="0"/>
              <a:t>越</a:t>
            </a:r>
            <a:r>
              <a:rPr lang="zh-CN" altLang="zh-CN" sz="2800" b="1" dirty="0" smtClean="0"/>
              <a:t>短还</a:t>
            </a:r>
            <a:r>
              <a:rPr lang="zh-CN" altLang="zh-CN" sz="2800" b="1" dirty="0"/>
              <a:t>款</a:t>
            </a:r>
            <a:r>
              <a:rPr lang="zh-CN" altLang="zh-CN" sz="2800" b="1" dirty="0" smtClean="0"/>
              <a:t>总额越小</a:t>
            </a:r>
            <a:r>
              <a:rPr lang="zh-CN" altLang="en-US" sz="2800" b="1" dirty="0" smtClean="0"/>
              <a:t>？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8786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090" y="692696"/>
            <a:ext cx="2370959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单利和复利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090" y="1466781"/>
            <a:ext cx="8033050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CN" altLang="zh-CN" sz="2800" b="1" dirty="0" smtClean="0">
                <a:solidFill>
                  <a:srgbClr val="FF0000"/>
                </a:solidFill>
              </a:rPr>
              <a:t>单利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１万元存</a:t>
            </a:r>
            <a:r>
              <a:rPr lang="en-US" altLang="zh-CN" sz="2800" b="1" dirty="0"/>
              <a:t>5</a:t>
            </a:r>
            <a:r>
              <a:rPr lang="zh-CN" altLang="zh-CN" sz="2800" b="1" dirty="0"/>
              <a:t>年</a:t>
            </a:r>
            <a:r>
              <a:rPr lang="zh-CN" altLang="zh-CN" sz="2800" b="1" dirty="0" smtClean="0"/>
              <a:t>定期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年利率</a:t>
            </a:r>
            <a:r>
              <a:rPr lang="en-US" altLang="zh-CN" sz="2800" b="1" dirty="0" smtClean="0"/>
              <a:t>4.75%, </a:t>
            </a:r>
            <a:r>
              <a:rPr lang="zh-CN" altLang="zh-CN" sz="2800" b="1" dirty="0" smtClean="0"/>
              <a:t>到期后本息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本金</a:t>
            </a:r>
            <a:r>
              <a:rPr lang="zh-CN" altLang="zh-CN" sz="2800" b="1" dirty="0"/>
              <a:t>加</a:t>
            </a:r>
            <a:r>
              <a:rPr lang="zh-CN" altLang="zh-CN" sz="2800" b="1" dirty="0" smtClean="0"/>
              <a:t>利息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10000</a:t>
            </a:r>
            <a:r>
              <a:rPr lang="en-US" altLang="zh-CN" sz="2800" b="1" dirty="0">
                <a:sym typeface="Symbol"/>
              </a:rPr>
              <a:t></a:t>
            </a:r>
            <a:r>
              <a:rPr lang="en-US" altLang="zh-CN" sz="2800" b="1" dirty="0"/>
              <a:t>(1+0.0475</a:t>
            </a:r>
            <a:r>
              <a:rPr lang="en-US" altLang="zh-CN" sz="2800" b="1" dirty="0">
                <a:sym typeface="Symbol"/>
              </a:rPr>
              <a:t></a:t>
            </a:r>
            <a:r>
              <a:rPr lang="en-US" altLang="zh-CN" sz="2800" b="1" dirty="0"/>
              <a:t>5)=12375</a:t>
            </a:r>
            <a:r>
              <a:rPr lang="zh-CN" altLang="zh-CN" sz="2800" b="1" dirty="0" smtClean="0"/>
              <a:t>元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10866" y="754251"/>
            <a:ext cx="4404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两种计算利息的基本方式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457090" y="2780928"/>
            <a:ext cx="8147656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CN" altLang="zh-CN" sz="2800" b="1" dirty="0" smtClean="0">
                <a:solidFill>
                  <a:srgbClr val="FF0000"/>
                </a:solidFill>
              </a:rPr>
              <a:t>复利</a:t>
            </a:r>
            <a:r>
              <a:rPr lang="en-US" altLang="zh-CN" sz="2800" b="1" dirty="0" smtClean="0"/>
              <a:t> ~</a:t>
            </a:r>
            <a:r>
              <a:rPr lang="zh-CN" altLang="zh-CN" sz="2800" b="1" dirty="0" smtClean="0"/>
              <a:t>１万</a:t>
            </a:r>
            <a:r>
              <a:rPr lang="zh-CN" altLang="zh-CN" sz="2800" b="1" dirty="0"/>
              <a:t>元</a:t>
            </a:r>
            <a:r>
              <a:rPr lang="zh-CN" altLang="zh-CN" sz="2800" b="1" dirty="0" smtClean="0"/>
              <a:t>存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年</a:t>
            </a:r>
            <a:r>
              <a:rPr lang="zh-CN" altLang="zh-CN" sz="2800" b="1" dirty="0" smtClean="0"/>
              <a:t>定期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年利率</a:t>
            </a:r>
            <a:r>
              <a:rPr lang="zh-CN" altLang="zh-CN" sz="2800" b="1" dirty="0"/>
              <a:t>为</a:t>
            </a:r>
            <a:r>
              <a:rPr lang="en-US" altLang="zh-CN" sz="2800" b="1" dirty="0"/>
              <a:t>3</a:t>
            </a:r>
            <a:r>
              <a:rPr lang="en-US" altLang="zh-CN" sz="2800" b="1" dirty="0" smtClean="0"/>
              <a:t>%, </a:t>
            </a:r>
            <a:r>
              <a:rPr lang="zh-CN" altLang="zh-CN" sz="2800" b="1" dirty="0" smtClean="0"/>
              <a:t>到期</a:t>
            </a:r>
            <a:r>
              <a:rPr lang="zh-CN" altLang="zh-CN" sz="2800" b="1" dirty="0"/>
              <a:t>不取则自动</a:t>
            </a:r>
            <a:r>
              <a:rPr lang="zh-CN" altLang="zh-CN" sz="2800" b="1" dirty="0" smtClean="0"/>
              <a:t>转存</a:t>
            </a:r>
            <a:r>
              <a:rPr lang="en-US" altLang="zh-CN" sz="2800" b="1" dirty="0" smtClean="0"/>
              <a:t>, 5</a:t>
            </a:r>
            <a:r>
              <a:rPr lang="zh-CN" altLang="zh-CN" sz="2800" b="1" dirty="0" smtClean="0"/>
              <a:t>年</a:t>
            </a:r>
            <a:r>
              <a:rPr lang="zh-CN" altLang="en-US" sz="2800" b="1" dirty="0" smtClean="0"/>
              <a:t>后</a:t>
            </a:r>
            <a:r>
              <a:rPr lang="zh-CN" altLang="zh-CN" sz="2800" b="1" dirty="0" smtClean="0"/>
              <a:t>本息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10000</a:t>
            </a:r>
            <a:r>
              <a:rPr lang="en-US" altLang="zh-CN" sz="2800" b="1" dirty="0">
                <a:sym typeface="Symbol"/>
              </a:rPr>
              <a:t></a:t>
            </a:r>
            <a:r>
              <a:rPr lang="en-US" altLang="zh-CN" sz="2800" b="1" dirty="0"/>
              <a:t> (1+0.03)</a:t>
            </a:r>
            <a:r>
              <a:rPr lang="en-US" altLang="zh-CN" sz="2800" b="1" baseline="30000" dirty="0"/>
              <a:t>5</a:t>
            </a:r>
            <a:r>
              <a:rPr lang="en-US" altLang="zh-CN" sz="2800" b="1" dirty="0"/>
              <a:t>=11593</a:t>
            </a:r>
            <a:r>
              <a:rPr lang="zh-CN" altLang="zh-CN" sz="2800" b="1" dirty="0" smtClean="0"/>
              <a:t>元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5652120" y="5733256"/>
            <a:ext cx="14430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利滚利</a:t>
            </a:r>
            <a:r>
              <a:rPr lang="zh-CN" altLang="en-US" sz="2800" b="1" dirty="0">
                <a:solidFill>
                  <a:srgbClr val="FF0000"/>
                </a:solidFill>
              </a:rPr>
              <a:t>！</a:t>
            </a:r>
          </a:p>
        </p:txBody>
      </p:sp>
      <p:sp>
        <p:nvSpPr>
          <p:cNvPr id="9" name="矩形 8"/>
          <p:cNvSpPr/>
          <p:nvPr/>
        </p:nvSpPr>
        <p:spPr>
          <a:xfrm>
            <a:off x="4355976" y="5111606"/>
            <a:ext cx="2880320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复利本息</a:t>
            </a:r>
            <a:r>
              <a:rPr lang="zh-CN" altLang="en-US" sz="2800" b="1" dirty="0"/>
              <a:t>：</a:t>
            </a:r>
            <a:r>
              <a:rPr lang="en-US" altLang="zh-CN" sz="2800" b="1" dirty="0" smtClean="0"/>
              <a:t>(1+</a:t>
            </a:r>
            <a:r>
              <a:rPr lang="en-US" altLang="zh-CN" sz="2800" b="1" i="1" dirty="0" smtClean="0"/>
              <a:t>r</a:t>
            </a:r>
            <a:r>
              <a:rPr lang="en-US" altLang="zh-CN" sz="2800" b="1" dirty="0" smtClean="0"/>
              <a:t>)</a:t>
            </a:r>
            <a:r>
              <a:rPr lang="en-US" altLang="zh-CN" sz="2800" b="1" i="1" baseline="30000" dirty="0" smtClean="0"/>
              <a:t>n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540330" y="4293096"/>
            <a:ext cx="8136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单位</a:t>
            </a:r>
            <a:r>
              <a:rPr lang="zh-CN" altLang="zh-CN" sz="2800" b="1" dirty="0" smtClean="0"/>
              <a:t>本金</a:t>
            </a:r>
            <a:r>
              <a:rPr lang="zh-CN" altLang="en-US" sz="2800" b="1" dirty="0" smtClean="0"/>
              <a:t>、</a:t>
            </a:r>
            <a:r>
              <a:rPr lang="zh-CN" altLang="zh-CN" sz="2800" b="1" dirty="0" smtClean="0"/>
              <a:t>同</a:t>
            </a:r>
            <a:r>
              <a:rPr lang="zh-CN" altLang="zh-CN" sz="2800" b="1" dirty="0"/>
              <a:t>一利率</a:t>
            </a:r>
            <a:r>
              <a:rPr lang="en-US" altLang="zh-CN" sz="2800" b="1" i="1" dirty="0" smtClean="0"/>
              <a:t>r</a:t>
            </a:r>
            <a:r>
              <a:rPr lang="zh-CN" altLang="en-US" sz="2800" b="1" i="1" dirty="0" smtClean="0"/>
              <a:t>、</a:t>
            </a:r>
            <a:r>
              <a:rPr lang="zh-CN" altLang="zh-CN" sz="2800" b="1" dirty="0" smtClean="0"/>
              <a:t>同</a:t>
            </a:r>
            <a:r>
              <a:rPr lang="zh-CN" altLang="zh-CN" sz="2800" b="1" dirty="0"/>
              <a:t>一</a:t>
            </a:r>
            <a:r>
              <a:rPr lang="zh-CN" altLang="zh-CN" sz="2800" b="1" dirty="0" smtClean="0"/>
              <a:t>存期</a:t>
            </a:r>
            <a:r>
              <a:rPr lang="en-US" altLang="zh-CN" sz="2800" b="1" i="1" dirty="0" smtClean="0"/>
              <a:t>n</a:t>
            </a:r>
            <a:r>
              <a:rPr lang="zh-CN" altLang="zh-CN" sz="2800" b="1" dirty="0" smtClean="0"/>
              <a:t>计算单利</a:t>
            </a:r>
            <a:r>
              <a:rPr lang="zh-CN" altLang="zh-CN" sz="2800" b="1" dirty="0"/>
              <a:t>和</a:t>
            </a:r>
            <a:r>
              <a:rPr lang="zh-CN" altLang="zh-CN" sz="2800" b="1" dirty="0" smtClean="0"/>
              <a:t>复利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1032729" y="5111606"/>
            <a:ext cx="289119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单利本息</a:t>
            </a:r>
            <a:r>
              <a:rPr lang="zh-CN" altLang="en-US" sz="2800" b="1" dirty="0"/>
              <a:t>：</a:t>
            </a:r>
            <a:r>
              <a:rPr lang="en-US" altLang="zh-CN" sz="2800" b="1" dirty="0" smtClean="0"/>
              <a:t>1+</a:t>
            </a:r>
            <a:r>
              <a:rPr lang="en-US" altLang="zh-CN" sz="2800" b="1" i="1" dirty="0" smtClean="0"/>
              <a:t>nr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7223096" y="5138028"/>
            <a:ext cx="111440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 smtClean="0">
                <a:solidFill>
                  <a:srgbClr val="000000"/>
                </a:solidFill>
              </a:rPr>
              <a:t>&gt;1+</a:t>
            </a:r>
            <a:r>
              <a:rPr lang="en-US" altLang="zh-CN" sz="2800" b="1" i="1" dirty="0" smtClean="0">
                <a:solidFill>
                  <a:srgbClr val="000000"/>
                </a:solidFill>
              </a:rPr>
              <a:t>nr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4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 animBg="1"/>
      <p:bldP spid="10" grpId="0"/>
      <p:bldP spid="11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522248"/>
            <a:ext cx="79208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 smtClean="0">
                <a:solidFill>
                  <a:srgbClr val="FF0000"/>
                </a:solidFill>
              </a:rPr>
              <a:t>零存整取</a:t>
            </a:r>
            <a:r>
              <a:rPr lang="en-US" altLang="zh-CN" sz="2800" b="1" dirty="0" smtClean="0"/>
              <a:t> ~ </a:t>
            </a:r>
            <a:r>
              <a:rPr lang="zh-CN" altLang="zh-CN" sz="2800" b="1" dirty="0" smtClean="0"/>
              <a:t>每月</a:t>
            </a:r>
            <a:r>
              <a:rPr lang="zh-CN" altLang="zh-CN" sz="2800" b="1" dirty="0"/>
              <a:t>固定存额</a:t>
            </a:r>
            <a:r>
              <a:rPr lang="zh-CN" altLang="zh-CN" sz="2800" b="1" dirty="0" smtClean="0"/>
              <a:t>，约定</a:t>
            </a:r>
            <a:r>
              <a:rPr lang="zh-CN" altLang="zh-CN" sz="2800" b="1" dirty="0"/>
              <a:t>存款期限，到期一次支取本息的定期</a:t>
            </a:r>
            <a:r>
              <a:rPr lang="zh-CN" altLang="zh-CN" sz="2800" b="1" dirty="0" smtClean="0"/>
              <a:t>储蓄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3131840" y="817548"/>
            <a:ext cx="5398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按</a:t>
            </a:r>
            <a:r>
              <a:rPr lang="zh-CN" altLang="zh-CN" sz="2800" b="1" dirty="0"/>
              <a:t>单利</a:t>
            </a:r>
            <a:r>
              <a:rPr lang="zh-CN" altLang="zh-CN" sz="2800" b="1" dirty="0" smtClean="0"/>
              <a:t>计算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/>
              <a:t>业务</a:t>
            </a:r>
            <a:r>
              <a:rPr lang="en-US" altLang="zh-CN" sz="2800" b="1" dirty="0" smtClean="0"/>
              <a:t>——</a:t>
            </a:r>
            <a:r>
              <a:rPr lang="zh-CN" altLang="zh-CN" sz="2800" b="1" dirty="0" smtClean="0"/>
              <a:t>零存整取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457090" y="755993"/>
            <a:ext cx="2370959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单利和复利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9034" y="2833772"/>
            <a:ext cx="78593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方式：</a:t>
            </a:r>
            <a:r>
              <a:rPr lang="en-US" altLang="zh-CN" sz="2800" b="1" dirty="0" smtClean="0"/>
              <a:t>5</a:t>
            </a:r>
            <a:r>
              <a:rPr lang="zh-CN" altLang="zh-CN" sz="2800" b="1" dirty="0"/>
              <a:t>元起存，多存不</a:t>
            </a:r>
            <a:r>
              <a:rPr lang="zh-CN" altLang="zh-CN" sz="2800" b="1" dirty="0" smtClean="0"/>
              <a:t>限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存期</a:t>
            </a:r>
            <a:r>
              <a:rPr lang="en-US" altLang="zh-CN" sz="2800" b="1" dirty="0" smtClean="0"/>
              <a:t>1</a:t>
            </a:r>
            <a:r>
              <a:rPr lang="zh-CN" altLang="zh-CN" sz="2800" b="1" dirty="0"/>
              <a:t>年、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年、</a:t>
            </a:r>
            <a:r>
              <a:rPr lang="en-US" altLang="zh-CN" sz="2800" b="1" dirty="0"/>
              <a:t>5</a:t>
            </a:r>
            <a:r>
              <a:rPr lang="zh-CN" altLang="zh-CN" sz="2800" b="1" dirty="0" smtClean="0"/>
              <a:t>年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2710537" y="5661248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勤俭节约、科学理财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6818" y="3612614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j-lt"/>
              </a:rPr>
              <a:t>例 </a:t>
            </a:r>
            <a:r>
              <a:rPr lang="zh-CN" altLang="en-US" sz="2800" b="1" dirty="0" smtClean="0">
                <a:latin typeface="+mj-lt"/>
              </a:rPr>
              <a:t>   </a:t>
            </a:r>
            <a:r>
              <a:rPr lang="zh-CN" altLang="zh-CN" sz="2800" b="1" dirty="0" smtClean="0">
                <a:latin typeface="+mj-lt"/>
              </a:rPr>
              <a:t>每月存入</a:t>
            </a:r>
            <a:r>
              <a:rPr lang="en-US" altLang="zh-CN" sz="2800" b="1" dirty="0" smtClean="0">
                <a:latin typeface="+mj-lt"/>
              </a:rPr>
              <a:t>3000</a:t>
            </a:r>
            <a:r>
              <a:rPr lang="zh-CN" altLang="zh-CN" sz="2800" b="1" dirty="0" smtClean="0">
                <a:latin typeface="+mj-lt"/>
              </a:rPr>
              <a:t>元</a:t>
            </a:r>
            <a:r>
              <a:rPr lang="zh-CN" altLang="en-US" sz="2800" b="1" dirty="0" smtClean="0">
                <a:latin typeface="+mj-lt"/>
              </a:rPr>
              <a:t>，</a:t>
            </a:r>
            <a:r>
              <a:rPr lang="zh-CN" altLang="zh-CN" sz="2800" b="1" dirty="0" smtClean="0">
                <a:latin typeface="+mj-lt"/>
              </a:rPr>
              <a:t>存</a:t>
            </a:r>
            <a:r>
              <a:rPr lang="zh-CN" altLang="zh-CN" sz="2800" b="1" dirty="0">
                <a:latin typeface="+mj-lt"/>
              </a:rPr>
              <a:t>期</a:t>
            </a:r>
            <a:r>
              <a:rPr lang="zh-CN" altLang="zh-CN" sz="2800" b="1" dirty="0" smtClean="0">
                <a:latin typeface="+mn-lt"/>
              </a:rPr>
              <a:t>５</a:t>
            </a:r>
            <a:r>
              <a:rPr lang="zh-CN" altLang="zh-CN" sz="2800" b="1" dirty="0" smtClean="0">
                <a:latin typeface="+mj-lt"/>
              </a:rPr>
              <a:t>年</a:t>
            </a:r>
            <a:r>
              <a:rPr lang="zh-CN" altLang="en-US" sz="2800" b="1" dirty="0" smtClean="0">
                <a:latin typeface="+mj-lt"/>
              </a:rPr>
              <a:t>（</a:t>
            </a:r>
            <a:r>
              <a:rPr lang="zh-CN" altLang="zh-CN" sz="2800" b="1" dirty="0" smtClean="0">
                <a:latin typeface="+mj-lt"/>
              </a:rPr>
              <a:t>年利率</a:t>
            </a:r>
            <a:r>
              <a:rPr lang="en-US" altLang="zh-CN" sz="2800" b="1" dirty="0">
                <a:latin typeface="+mj-lt"/>
              </a:rPr>
              <a:t>3.5</a:t>
            </a:r>
            <a:r>
              <a:rPr lang="en-US" altLang="zh-CN" sz="2800" b="1" dirty="0" smtClean="0">
                <a:latin typeface="+mj-lt"/>
              </a:rPr>
              <a:t>%</a:t>
            </a:r>
            <a:r>
              <a:rPr lang="zh-CN" altLang="en-US" sz="2800" b="1" dirty="0">
                <a:latin typeface="+mj-lt"/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566819" y="4221088"/>
            <a:ext cx="1700926" cy="1114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4200"/>
              </a:lnSpc>
            </a:pPr>
            <a:r>
              <a:rPr lang="zh-CN" altLang="zh-CN" sz="2800" b="1" dirty="0" smtClean="0"/>
              <a:t>零存整取</a:t>
            </a:r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计算器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2483768" y="4221088"/>
            <a:ext cx="4680520" cy="116955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/>
              <a:t>累计存入金额</a:t>
            </a:r>
            <a:r>
              <a:rPr lang="en-US" altLang="zh-CN" sz="2800" b="1" dirty="0" smtClean="0"/>
              <a:t>180,000</a:t>
            </a:r>
            <a:r>
              <a:rPr lang="zh-CN" altLang="zh-CN" sz="2800" b="1" dirty="0" smtClean="0"/>
              <a:t>元</a:t>
            </a:r>
            <a:endParaRPr lang="en-US" altLang="zh-CN" sz="2800" b="1" dirty="0" smtClean="0"/>
          </a:p>
          <a:p>
            <a:pPr>
              <a:lnSpc>
                <a:spcPts val="4200"/>
              </a:lnSpc>
            </a:pPr>
            <a:r>
              <a:rPr lang="zh-CN" altLang="zh-CN" sz="2800" b="1" dirty="0" smtClean="0"/>
              <a:t>到期</a:t>
            </a:r>
            <a:r>
              <a:rPr lang="zh-CN" altLang="zh-CN" sz="2800" b="1" dirty="0"/>
              <a:t>本息总额</a:t>
            </a:r>
            <a:r>
              <a:rPr lang="en-US" altLang="zh-CN" sz="2800" b="1" dirty="0" smtClean="0"/>
              <a:t>196,012.50</a:t>
            </a:r>
            <a:r>
              <a:rPr lang="zh-CN" altLang="zh-CN" sz="2800" b="1" dirty="0"/>
              <a:t>元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6085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090" y="755993"/>
            <a:ext cx="2370959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单利和复利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31840" y="817548"/>
            <a:ext cx="5398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smtClean="0"/>
              <a:t>按单利计算</a:t>
            </a:r>
            <a:r>
              <a:rPr lang="zh-CN" altLang="en-US" sz="2800" b="1" smtClean="0"/>
              <a:t>的</a:t>
            </a:r>
            <a:r>
              <a:rPr lang="zh-CN" altLang="zh-CN" sz="2800" b="1" smtClean="0"/>
              <a:t>业务</a:t>
            </a:r>
            <a:r>
              <a:rPr lang="en-US" altLang="zh-CN" sz="2800" b="1" smtClean="0"/>
              <a:t>——</a:t>
            </a:r>
            <a:r>
              <a:rPr lang="zh-CN" altLang="zh-CN" sz="2800" b="1" smtClean="0"/>
              <a:t>零存整取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683567" y="1628800"/>
            <a:ext cx="65326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a~</a:t>
            </a:r>
            <a:r>
              <a:rPr lang="zh-CN" altLang="zh-CN" sz="2800" b="1" dirty="0" smtClean="0"/>
              <a:t>每月</a:t>
            </a:r>
            <a:r>
              <a:rPr lang="zh-CN" altLang="zh-CN" sz="2800" b="1" dirty="0"/>
              <a:t>存入</a:t>
            </a:r>
            <a:r>
              <a:rPr lang="zh-CN" altLang="zh-CN" sz="2800" b="1" dirty="0" smtClean="0"/>
              <a:t>金额</a:t>
            </a:r>
            <a:r>
              <a:rPr lang="en-US" altLang="zh-CN" sz="2800" b="1" dirty="0" smtClean="0"/>
              <a:t>,  </a:t>
            </a:r>
            <a:r>
              <a:rPr lang="en-US" altLang="zh-CN" sz="2800" b="1" i="1" dirty="0" smtClean="0"/>
              <a:t>r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月利率</a:t>
            </a:r>
            <a:r>
              <a:rPr lang="en-US" altLang="zh-CN" sz="2800" b="1" dirty="0" smtClean="0"/>
              <a:t>,  </a:t>
            </a:r>
            <a:r>
              <a:rPr lang="en-US" altLang="zh-CN" sz="2800" b="1" i="1" dirty="0" smtClean="0"/>
              <a:t>n ~</a:t>
            </a:r>
            <a:r>
              <a:rPr lang="zh-CN" altLang="en-US" sz="2800" b="1" dirty="0" smtClean="0"/>
              <a:t> </a:t>
            </a:r>
            <a:r>
              <a:rPr lang="zh-CN" altLang="zh-CN" sz="2800" b="1" dirty="0" smtClean="0"/>
              <a:t>存期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月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711169" y="2279993"/>
            <a:ext cx="386083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err="1" smtClean="0"/>
              <a:t>x</a:t>
            </a:r>
            <a:r>
              <a:rPr lang="en-US" altLang="zh-CN" sz="2800" b="1" i="1" baseline="-25000" dirty="0" err="1" smtClean="0"/>
              <a:t>k</a:t>
            </a:r>
            <a:r>
              <a:rPr lang="en-US" altLang="zh-CN" sz="2800" b="1" dirty="0"/>
              <a:t> ~</a:t>
            </a:r>
            <a:r>
              <a:rPr lang="zh-CN" altLang="zh-CN" sz="2800" b="1" dirty="0" smtClean="0"/>
              <a:t>存入</a:t>
            </a:r>
            <a:r>
              <a:rPr lang="en-US" altLang="zh-CN" sz="2800" b="1" i="1" dirty="0"/>
              <a:t>k</a:t>
            </a:r>
            <a:r>
              <a:rPr lang="zh-CN" altLang="zh-CN" sz="2800" b="1" dirty="0"/>
              <a:t>个</a:t>
            </a:r>
            <a:r>
              <a:rPr lang="zh-CN" altLang="zh-CN" sz="2800" b="1" dirty="0" smtClean="0"/>
              <a:t>月</a:t>
            </a:r>
            <a:r>
              <a:rPr lang="zh-CN" altLang="en-US" sz="2800" b="1" dirty="0" smtClean="0"/>
              <a:t>后的</a:t>
            </a:r>
            <a:r>
              <a:rPr lang="zh-CN" altLang="zh-CN" sz="2800" b="1" dirty="0" smtClean="0"/>
              <a:t>本息</a:t>
            </a:r>
            <a:endParaRPr lang="zh-CN" altLang="en-US" sz="2800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234748" y="3036882"/>
            <a:ext cx="2264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 smtClean="0"/>
              <a:t>k=1</a:t>
            </a:r>
            <a:r>
              <a:rPr lang="zh-CN" altLang="zh-CN" b="1" dirty="0" smtClean="0"/>
              <a:t>递</a:t>
            </a:r>
            <a:r>
              <a:rPr lang="zh-CN" altLang="zh-CN" b="1" dirty="0" smtClean="0"/>
              <a:t>推至</a:t>
            </a:r>
            <a:r>
              <a:rPr lang="en-US" altLang="zh-CN" b="1" i="1" dirty="0" smtClean="0"/>
              <a:t>k</a:t>
            </a:r>
            <a:r>
              <a:rPr lang="en-US" altLang="zh-CN" b="1" dirty="0" smtClean="0"/>
              <a:t>=n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785685" y="4714691"/>
            <a:ext cx="46923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a </a:t>
            </a:r>
            <a:r>
              <a:rPr lang="en-US" altLang="zh-CN" b="1" i="1" dirty="0" smtClean="0"/>
              <a:t>=</a:t>
            </a:r>
            <a:r>
              <a:rPr lang="en-US" altLang="zh-CN" b="1" dirty="0" smtClean="0"/>
              <a:t>3000</a:t>
            </a:r>
            <a:r>
              <a:rPr lang="en-US" altLang="zh-CN" b="1" i="1" dirty="0" smtClean="0"/>
              <a:t>, r </a:t>
            </a:r>
            <a:r>
              <a:rPr lang="en-US" altLang="zh-CN" b="1" dirty="0" smtClean="0"/>
              <a:t>=0.035/12,  </a:t>
            </a:r>
            <a:r>
              <a:rPr lang="en-US" altLang="zh-CN" b="1" i="1" dirty="0" smtClean="0"/>
              <a:t>n </a:t>
            </a:r>
            <a:r>
              <a:rPr lang="en-US" altLang="zh-CN" b="1" dirty="0" smtClean="0"/>
              <a:t>=</a:t>
            </a:r>
            <a:r>
              <a:rPr lang="en-US" altLang="zh-CN" b="1" dirty="0"/>
              <a:t>12</a:t>
            </a:r>
            <a:r>
              <a:rPr lang="en-US" altLang="zh-CN" b="1" dirty="0">
                <a:sym typeface="Symbol"/>
              </a:rPr>
              <a:t></a:t>
            </a:r>
            <a:r>
              <a:rPr lang="en-US" altLang="zh-CN" b="1" dirty="0" smtClean="0"/>
              <a:t>5 </a:t>
            </a:r>
            <a:r>
              <a:rPr lang="en-US" altLang="zh-CN" b="1" dirty="0"/>
              <a:t>(</a:t>
            </a:r>
            <a:r>
              <a:rPr lang="zh-CN" altLang="zh-CN" b="1" dirty="0" smtClean="0"/>
              <a:t>月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5868144" y="4653136"/>
            <a:ext cx="2552048" cy="523220"/>
            <a:chOff x="5868144" y="4941168"/>
            <a:chExt cx="2552048" cy="523220"/>
          </a:xfrm>
        </p:grpSpPr>
        <p:sp>
          <p:nvSpPr>
            <p:cNvPr id="11" name="矩形 10"/>
            <p:cNvSpPr/>
            <p:nvPr/>
          </p:nvSpPr>
          <p:spPr>
            <a:xfrm>
              <a:off x="6012160" y="4941168"/>
              <a:ext cx="24080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i="1" dirty="0" err="1" smtClean="0"/>
                <a:t>x</a:t>
              </a:r>
              <a:r>
                <a:rPr lang="en-US" altLang="zh-CN" sz="2800" b="1" i="1" baseline="-25000" dirty="0" err="1" smtClean="0"/>
                <a:t>n</a:t>
              </a:r>
              <a:r>
                <a:rPr lang="en-US" altLang="zh-CN" sz="2800" b="1" dirty="0" smtClean="0"/>
                <a:t>=</a:t>
              </a:r>
              <a:r>
                <a:rPr lang="en-US" altLang="zh-CN" sz="2800" b="1" i="1" dirty="0" smtClean="0"/>
                <a:t> </a:t>
              </a:r>
              <a:r>
                <a:rPr lang="en-US" altLang="zh-CN" sz="2800" b="1" dirty="0" smtClean="0"/>
                <a:t>196,012.50</a:t>
              </a:r>
              <a:endParaRPr lang="zh-CN" altLang="en-US" sz="2800" b="1" dirty="0"/>
            </a:p>
          </p:txBody>
        </p:sp>
        <p:sp>
          <p:nvSpPr>
            <p:cNvPr id="13" name="右箭头 12"/>
            <p:cNvSpPr/>
            <p:nvPr/>
          </p:nvSpPr>
          <p:spPr bwMode="auto">
            <a:xfrm>
              <a:off x="5868144" y="4960592"/>
              <a:ext cx="12825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34367" y="2279993"/>
            <a:ext cx="1393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=</a:t>
            </a:r>
            <a:r>
              <a:rPr lang="en-US" altLang="zh-CN" sz="2800" b="1" i="1" dirty="0" err="1" smtClean="0"/>
              <a:t>a</a:t>
            </a:r>
            <a:r>
              <a:rPr lang="en-US" altLang="zh-CN" sz="2800" b="1" dirty="0" err="1" smtClean="0"/>
              <a:t>+</a:t>
            </a:r>
            <a:r>
              <a:rPr lang="en-US" altLang="zh-CN" sz="2800" b="1" i="1" dirty="0" err="1" smtClean="0"/>
              <a:t>ar</a:t>
            </a:r>
            <a:endParaRPr lang="zh-CN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368103" y="2971882"/>
            <a:ext cx="4455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err="1"/>
              <a:t>x</a:t>
            </a:r>
            <a:r>
              <a:rPr lang="en-US" altLang="zh-CN" sz="2800" b="1" i="1" baseline="-25000" dirty="0" err="1"/>
              <a:t>k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 x</a:t>
            </a:r>
            <a:r>
              <a:rPr lang="en-US" altLang="zh-CN" sz="2800" b="1" i="1" baseline="-25000" dirty="0"/>
              <a:t>k-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akr</a:t>
            </a:r>
            <a:r>
              <a:rPr lang="en-US" altLang="zh-CN" sz="2800" b="1" dirty="0"/>
              <a:t>,  </a:t>
            </a:r>
            <a:r>
              <a:rPr lang="en-US" altLang="zh-CN" sz="2800" b="1" i="1" dirty="0"/>
              <a:t>k</a:t>
            </a:r>
            <a:r>
              <a:rPr lang="zh-CN" altLang="zh-CN" sz="2800" b="1" dirty="0"/>
              <a:t>＝</a:t>
            </a:r>
            <a:r>
              <a:rPr lang="en-US" altLang="zh-CN" sz="2800" b="1" dirty="0"/>
              <a:t>2,3,</a:t>
            </a:r>
            <a:r>
              <a:rPr lang="zh-CN" altLang="zh-CN" sz="2800" b="1" dirty="0"/>
              <a:t>…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n</a:t>
            </a:r>
            <a:endParaRPr lang="zh-CN" alt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62842" y="2276872"/>
            <a:ext cx="216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 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+</a:t>
            </a:r>
            <a:r>
              <a:rPr lang="en-US" altLang="zh-CN" sz="2800" b="1" i="1" dirty="0" smtClean="0"/>
              <a:t>a</a:t>
            </a:r>
            <a:r>
              <a:rPr lang="en-US" altLang="zh-CN" sz="2800" b="1" dirty="0" smtClean="0"/>
              <a:t>+</a:t>
            </a:r>
            <a:r>
              <a:rPr lang="en-US" altLang="zh-CN" sz="2800" b="1" i="1" dirty="0" smtClean="0"/>
              <a:t>a</a:t>
            </a:r>
            <a:r>
              <a:rPr lang="en-US" altLang="zh-CN" sz="2800" b="1" dirty="0" smtClean="0"/>
              <a:t>2</a:t>
            </a:r>
            <a:r>
              <a:rPr lang="en-US" altLang="zh-CN" sz="2800" b="1" i="1" dirty="0" smtClean="0"/>
              <a:t>r</a:t>
            </a:r>
            <a:endParaRPr lang="zh-CN" alt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403648" y="3789040"/>
            <a:ext cx="3500608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i="1" dirty="0" err="1" smtClean="0"/>
              <a:t>x</a:t>
            </a:r>
            <a:r>
              <a:rPr lang="en-US" altLang="zh-CN" sz="2800" b="1" i="1" baseline="-25000" dirty="0" err="1" smtClean="0"/>
              <a:t>n</a:t>
            </a:r>
            <a:r>
              <a:rPr lang="en-US" altLang="zh-CN" sz="2800" b="1" dirty="0" smtClean="0"/>
              <a:t>=</a:t>
            </a:r>
            <a:r>
              <a:rPr lang="en-US" altLang="zh-CN" sz="2800" b="1" i="1" dirty="0" smtClean="0"/>
              <a:t> </a:t>
            </a:r>
            <a:r>
              <a:rPr lang="en-US" altLang="zh-CN" sz="2800" b="1" i="1" dirty="0" err="1" smtClean="0"/>
              <a:t>na</a:t>
            </a:r>
            <a:r>
              <a:rPr lang="en-US" altLang="zh-CN" sz="2800" b="1" dirty="0" err="1" smtClean="0"/>
              <a:t>+</a:t>
            </a:r>
            <a:r>
              <a:rPr lang="en-US" altLang="zh-CN" sz="2800" b="1" i="1" dirty="0" err="1" smtClean="0"/>
              <a:t>ar</a:t>
            </a:r>
            <a:r>
              <a:rPr lang="en-US" altLang="zh-CN" sz="2800" b="1" dirty="0" smtClean="0"/>
              <a:t>(1+2+</a:t>
            </a:r>
            <a:r>
              <a:rPr lang="zh-CN" altLang="zh-CN" sz="2800" b="1" dirty="0" smtClean="0"/>
              <a:t>…</a:t>
            </a:r>
            <a:r>
              <a:rPr lang="en-US" altLang="zh-CN" sz="2800" b="1" dirty="0" smtClean="0"/>
              <a:t>+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81630" y="3690262"/>
                <a:ext cx="2492134" cy="72077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/>
                  <a:t>=</a:t>
                </a:r>
                <a:r>
                  <a:rPr lang="en-US" altLang="zh-CN" sz="2800" b="1" i="1" dirty="0" smtClean="0"/>
                  <a:t> </a:t>
                </a:r>
                <a:r>
                  <a:rPr lang="en-US" altLang="zh-CN" sz="2800" b="1" i="1" dirty="0" err="1" smtClean="0"/>
                  <a:t>na</a:t>
                </a:r>
                <a:r>
                  <a:rPr lang="en-US" altLang="zh-CN" sz="2800" b="1" dirty="0" err="1" smtClean="0"/>
                  <a:t>+</a:t>
                </a:r>
                <a:r>
                  <a:rPr lang="en-US" altLang="zh-CN" sz="2800" b="1" i="1" dirty="0" err="1" smtClean="0"/>
                  <a:t>ar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sz="2800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800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sz="2800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2800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sz="2800" b="1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630" y="3690262"/>
                <a:ext cx="2492134" cy="720775"/>
              </a:xfrm>
              <a:prstGeom prst="rect">
                <a:avLst/>
              </a:prstGeom>
              <a:blipFill rotWithShape="1">
                <a:blip r:embed="rId2"/>
                <a:stretch>
                  <a:fillRect l="-4890" b="-9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85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9" grpId="0"/>
      <p:bldP spid="10" grpId="0"/>
      <p:bldP spid="16" grpId="0"/>
      <p:bldP spid="17" grpId="0"/>
      <p:bldP spid="18" grpId="0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35696" y="704057"/>
            <a:ext cx="5540299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等额本息贷款和等额本金</a:t>
            </a:r>
            <a:r>
              <a:rPr lang="zh-CN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贷款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6876" y="1484784"/>
            <a:ext cx="3070071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房贷</a:t>
            </a:r>
            <a:r>
              <a:rPr lang="zh-CN" altLang="zh-CN" sz="2800" b="1" dirty="0" smtClean="0"/>
              <a:t>计算器</a:t>
            </a:r>
            <a:r>
              <a:rPr lang="zh-CN" altLang="en-US" sz="2800" b="1" dirty="0" smtClean="0"/>
              <a:t>的选项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395536" y="2113692"/>
            <a:ext cx="63193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贷款类别：</a:t>
            </a:r>
            <a:r>
              <a:rPr lang="zh-CN" altLang="zh-CN" sz="2800" b="1" dirty="0">
                <a:solidFill>
                  <a:srgbClr val="FF0000"/>
                </a:solidFill>
              </a:rPr>
              <a:t>商业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贷款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公积金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组合型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6921275" y="211369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年利率不同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362926" y="2844054"/>
            <a:ext cx="77831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计算方法：根据</a:t>
            </a:r>
            <a:r>
              <a:rPr lang="zh-CN" altLang="zh-CN" sz="2800" b="1" dirty="0">
                <a:solidFill>
                  <a:srgbClr val="FF0000"/>
                </a:solidFill>
              </a:rPr>
              <a:t>贷款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总额</a:t>
            </a:r>
            <a:r>
              <a:rPr lang="zh-CN" altLang="zh-CN" sz="2800" b="1" dirty="0" smtClean="0"/>
              <a:t>或面积</a:t>
            </a:r>
            <a:r>
              <a:rPr lang="zh-CN" altLang="zh-CN" sz="2800" b="1" dirty="0"/>
              <a:t>、</a:t>
            </a:r>
            <a:r>
              <a:rPr lang="zh-CN" altLang="zh-CN" sz="2800" b="1" dirty="0" smtClean="0"/>
              <a:t>单价计算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389270" y="3573016"/>
            <a:ext cx="73510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按揭年数：可选１至</a:t>
            </a:r>
            <a:r>
              <a:rPr lang="en-US" altLang="zh-CN" sz="2800" b="1" dirty="0"/>
              <a:t>30</a:t>
            </a:r>
            <a:r>
              <a:rPr lang="zh-CN" altLang="zh-CN" sz="2800" b="1" dirty="0" smtClean="0"/>
              <a:t>年</a:t>
            </a:r>
            <a:r>
              <a:rPr lang="en-US" altLang="zh-CN" sz="2800" b="1" dirty="0" smtClean="0"/>
              <a:t>.  </a:t>
            </a:r>
            <a:r>
              <a:rPr lang="zh-CN" altLang="zh-CN" sz="2800" b="1" dirty="0" smtClean="0"/>
              <a:t>选择</a:t>
            </a:r>
            <a:r>
              <a:rPr lang="en-US" altLang="zh-CN" sz="2800" b="1" dirty="0">
                <a:solidFill>
                  <a:srgbClr val="FF0000"/>
                </a:solidFill>
              </a:rPr>
              <a:t>20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年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8" name="矩形 7"/>
          <p:cNvSpPr/>
          <p:nvPr/>
        </p:nvSpPr>
        <p:spPr>
          <a:xfrm>
            <a:off x="359142" y="4293096"/>
            <a:ext cx="8389322" cy="1114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银行利率</a:t>
            </a:r>
            <a:r>
              <a:rPr lang="zh-CN" altLang="zh-CN" sz="2800" b="1" dirty="0" smtClean="0"/>
              <a:t>：基准</a:t>
            </a:r>
            <a:r>
              <a:rPr lang="zh-CN" altLang="zh-CN" sz="2800" b="1" dirty="0"/>
              <a:t>利率、利率上限或</a:t>
            </a:r>
            <a:r>
              <a:rPr lang="zh-CN" altLang="zh-CN" sz="2800" b="1" dirty="0" smtClean="0"/>
              <a:t>下限</a:t>
            </a:r>
            <a:r>
              <a:rPr lang="en-US" altLang="zh-CN" sz="2800" b="1" dirty="0" smtClean="0"/>
              <a:t>.  </a:t>
            </a:r>
            <a:r>
              <a:rPr lang="zh-CN" altLang="zh-CN" sz="2800" b="1" dirty="0" smtClean="0"/>
              <a:t>选择商业</a:t>
            </a:r>
            <a:endParaRPr lang="en-US" altLang="zh-CN" sz="2800" b="1" dirty="0" smtClean="0"/>
          </a:p>
          <a:p>
            <a:pPr lvl="0">
              <a:lnSpc>
                <a:spcPts val="42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             </a:t>
            </a:r>
            <a:r>
              <a:rPr lang="zh-CN" altLang="zh-CN" sz="2800" b="1" dirty="0" smtClean="0"/>
              <a:t>贷款</a:t>
            </a:r>
            <a:r>
              <a:rPr lang="zh-CN" altLang="zh-CN" sz="2800" b="1" dirty="0"/>
              <a:t>的基准</a:t>
            </a:r>
            <a:r>
              <a:rPr lang="zh-CN" altLang="zh-CN" sz="2800" b="1" dirty="0">
                <a:solidFill>
                  <a:srgbClr val="FF0000"/>
                </a:solidFill>
              </a:rPr>
              <a:t>利率</a:t>
            </a:r>
            <a:r>
              <a:rPr lang="en-US" altLang="zh-CN" sz="2800" b="1" dirty="0">
                <a:solidFill>
                  <a:srgbClr val="FF0000"/>
                </a:solidFill>
              </a:rPr>
              <a:t>6.55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%.</a:t>
            </a:r>
            <a:endParaRPr lang="zh-CN" altLang="zh-CN" sz="2800" b="1" dirty="0"/>
          </a:p>
        </p:txBody>
      </p:sp>
      <p:sp>
        <p:nvSpPr>
          <p:cNvPr id="9" name="矩形 8"/>
          <p:cNvSpPr/>
          <p:nvPr/>
        </p:nvSpPr>
        <p:spPr>
          <a:xfrm>
            <a:off x="389270" y="5589240"/>
            <a:ext cx="7399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还款方式：</a:t>
            </a:r>
            <a:r>
              <a:rPr lang="zh-CN" altLang="zh-CN" sz="2800" b="1" dirty="0">
                <a:solidFill>
                  <a:srgbClr val="FF0000"/>
                </a:solidFill>
              </a:rPr>
              <a:t>等额本息</a:t>
            </a:r>
            <a:r>
              <a:rPr lang="zh-CN" altLang="zh-CN" sz="2800" b="1" dirty="0"/>
              <a:t>还款或</a:t>
            </a:r>
            <a:r>
              <a:rPr lang="zh-CN" altLang="zh-CN" sz="2800" b="1" dirty="0">
                <a:solidFill>
                  <a:srgbClr val="FF0000"/>
                </a:solidFill>
              </a:rPr>
              <a:t>等额本金</a:t>
            </a:r>
            <a:r>
              <a:rPr lang="zh-CN" altLang="zh-CN" sz="2800" b="1" dirty="0"/>
              <a:t>还</a:t>
            </a:r>
            <a:r>
              <a:rPr lang="zh-CN" altLang="zh-CN" sz="2800" b="1" dirty="0" smtClean="0"/>
              <a:t>款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3998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35696" y="704057"/>
            <a:ext cx="5540299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等额本息贷款和等额本金</a:t>
            </a:r>
            <a:r>
              <a:rPr lang="zh-CN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贷款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8843" y="3429000"/>
            <a:ext cx="843562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/>
              <a:t>例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　</a:t>
            </a:r>
            <a:r>
              <a:rPr lang="en-US" altLang="zh-CN" sz="2800" b="1" dirty="0" smtClean="0"/>
              <a:t>“</a:t>
            </a:r>
            <a:r>
              <a:rPr lang="zh-CN" altLang="zh-CN" sz="2800" b="1" dirty="0" smtClean="0"/>
              <a:t>房</a:t>
            </a:r>
            <a:r>
              <a:rPr lang="zh-CN" altLang="zh-CN" sz="2800" b="1" dirty="0"/>
              <a:t>贷</a:t>
            </a:r>
            <a:r>
              <a:rPr lang="zh-CN" altLang="zh-CN" sz="2800" b="1" dirty="0" smtClean="0"/>
              <a:t>计算器</a:t>
            </a:r>
            <a:r>
              <a:rPr lang="en-US" altLang="zh-CN" sz="2800" b="1" dirty="0" smtClean="0"/>
              <a:t>”</a:t>
            </a:r>
            <a:r>
              <a:rPr lang="zh-CN" altLang="zh-CN" sz="2800" b="1" dirty="0" smtClean="0"/>
              <a:t>选择</a:t>
            </a:r>
            <a:r>
              <a:rPr lang="zh-CN" altLang="zh-CN" sz="2800" b="1" dirty="0">
                <a:solidFill>
                  <a:srgbClr val="FF0000"/>
                </a:solidFill>
              </a:rPr>
              <a:t>等额本息还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款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输入</a:t>
            </a:r>
            <a:r>
              <a:rPr lang="en-US" altLang="zh-CN" sz="2800" b="1" dirty="0" smtClean="0"/>
              <a:t>: </a:t>
            </a:r>
            <a:r>
              <a:rPr lang="zh-CN" altLang="zh-CN" sz="2800" b="1" dirty="0" smtClean="0"/>
              <a:t>商业</a:t>
            </a:r>
            <a:r>
              <a:rPr lang="zh-CN" altLang="zh-CN" sz="2800" b="1" dirty="0"/>
              <a:t>贷款总额</a:t>
            </a:r>
            <a:r>
              <a:rPr lang="en-US" altLang="zh-CN" sz="2800" b="1" dirty="0"/>
              <a:t>100</a:t>
            </a:r>
            <a:r>
              <a:rPr lang="zh-CN" altLang="zh-CN" sz="2800" b="1" dirty="0"/>
              <a:t>万</a:t>
            </a:r>
            <a:r>
              <a:rPr lang="zh-CN" altLang="zh-CN" sz="2800" b="1" dirty="0" smtClean="0"/>
              <a:t>元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期限</a:t>
            </a:r>
            <a:r>
              <a:rPr lang="en-US" altLang="zh-CN" sz="2800" b="1" dirty="0"/>
              <a:t>20</a:t>
            </a:r>
            <a:r>
              <a:rPr lang="zh-CN" altLang="zh-CN" sz="2800" b="1" dirty="0" smtClean="0"/>
              <a:t>年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年利率</a:t>
            </a:r>
            <a:r>
              <a:rPr lang="en-US" altLang="zh-CN" sz="2800" b="1" dirty="0"/>
              <a:t>6.55</a:t>
            </a:r>
            <a:r>
              <a:rPr lang="en-US" altLang="zh-CN" sz="2800" b="1" dirty="0" smtClean="0"/>
              <a:t>%. </a:t>
            </a:r>
            <a:endParaRPr lang="zh-CN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409954" y="5301208"/>
            <a:ext cx="8266502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建立</a:t>
            </a:r>
            <a:r>
              <a:rPr lang="zh-CN" altLang="zh-CN" sz="2800" b="1" dirty="0">
                <a:solidFill>
                  <a:srgbClr val="FF0000"/>
                </a:solidFill>
              </a:rPr>
              <a:t>等额本息</a:t>
            </a:r>
            <a:r>
              <a:rPr lang="zh-CN" altLang="zh-CN" sz="2800" b="1" dirty="0"/>
              <a:t>还款方式的</a:t>
            </a:r>
            <a:r>
              <a:rPr lang="zh-CN" altLang="zh-CN" sz="2800" b="1" dirty="0" smtClean="0"/>
              <a:t>数学模型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并</a:t>
            </a:r>
            <a:r>
              <a:rPr lang="zh-CN" altLang="zh-CN" sz="2800" b="1" dirty="0"/>
              <a:t>作数值计算．</a:t>
            </a:r>
          </a:p>
        </p:txBody>
      </p:sp>
      <p:sp>
        <p:nvSpPr>
          <p:cNvPr id="5" name="矩形 4"/>
          <p:cNvSpPr/>
          <p:nvPr/>
        </p:nvSpPr>
        <p:spPr>
          <a:xfrm>
            <a:off x="431540" y="1484784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等额本息还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款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每月</a:t>
            </a:r>
            <a:r>
              <a:rPr lang="zh-CN" altLang="zh-CN" sz="2800" b="1" dirty="0"/>
              <a:t>归还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本息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本金加利息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数</a:t>
            </a:r>
            <a:r>
              <a:rPr lang="zh-CN" altLang="zh-CN" sz="2800" b="1" dirty="0" smtClean="0"/>
              <a:t>额相同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395536" y="1988840"/>
            <a:ext cx="84324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rgbClr val="FF0000"/>
                </a:solidFill>
              </a:rPr>
              <a:t>等额本金还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款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每月归还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本金</a:t>
            </a:r>
            <a:r>
              <a:rPr lang="zh-CN" altLang="en-US" sz="2800" b="1" dirty="0"/>
              <a:t>数</a:t>
            </a:r>
            <a:r>
              <a:rPr lang="zh-CN" altLang="zh-CN" sz="2800" b="1" dirty="0"/>
              <a:t>额</a:t>
            </a:r>
            <a:r>
              <a:rPr lang="zh-CN" altLang="zh-CN" sz="2800" b="1" dirty="0" smtClean="0"/>
              <a:t>相同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加上</a:t>
            </a:r>
            <a:r>
              <a:rPr lang="zh-CN" altLang="zh-CN" sz="2800" b="1" dirty="0"/>
              <a:t>所欠本金的</a:t>
            </a:r>
            <a:r>
              <a:rPr lang="zh-CN" altLang="zh-CN" sz="2800" b="1" dirty="0" smtClean="0"/>
              <a:t>利息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2199964" y="2708920"/>
            <a:ext cx="6480720" cy="529751"/>
            <a:chOff x="2195736" y="2852936"/>
            <a:chExt cx="6480720" cy="5297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矩形 6"/>
            <p:cNvSpPr/>
            <p:nvPr/>
          </p:nvSpPr>
          <p:spPr>
            <a:xfrm>
              <a:off x="2195736" y="2859467"/>
              <a:ext cx="6480720" cy="5232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CN" altLang="zh-CN" sz="2800" b="1" dirty="0"/>
                <a:t>所欠本金逐月</a:t>
              </a:r>
              <a:r>
                <a:rPr lang="zh-CN" altLang="zh-CN" sz="2800" b="1" dirty="0" smtClean="0"/>
                <a:t>减少</a:t>
              </a:r>
              <a:r>
                <a:rPr lang="en-US" altLang="zh-CN" sz="2800" b="1" dirty="0" smtClean="0"/>
                <a:t>     </a:t>
              </a:r>
              <a:r>
                <a:rPr lang="zh-CN" altLang="zh-CN" sz="2800" b="1" dirty="0" smtClean="0"/>
                <a:t>每月</a:t>
              </a:r>
              <a:r>
                <a:rPr lang="zh-CN" altLang="zh-CN" sz="2800" b="1" dirty="0"/>
                <a:t>还款金额递减</a:t>
              </a:r>
              <a:endParaRPr lang="zh-CN" altLang="en-US" sz="2800" b="1" dirty="0"/>
            </a:p>
          </p:txBody>
        </p:sp>
        <p:sp>
          <p:nvSpPr>
            <p:cNvPr id="8" name="右箭头 7"/>
            <p:cNvSpPr/>
            <p:nvPr/>
          </p:nvSpPr>
          <p:spPr bwMode="auto">
            <a:xfrm>
              <a:off x="5364088" y="2852936"/>
              <a:ext cx="144016" cy="484632"/>
            </a:xfrm>
            <a:prstGeom prst="rightArrow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23528" y="4015404"/>
            <a:ext cx="8388932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</a:rPr>
              <a:t>                                                                       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    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点击</a:t>
            </a:r>
            <a:r>
              <a:rPr lang="en-US" altLang="zh-CN" sz="2800" b="1" dirty="0">
                <a:solidFill>
                  <a:srgbClr val="000000"/>
                </a:solidFill>
              </a:rPr>
              <a:t>“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开始计算</a:t>
            </a:r>
            <a:r>
              <a:rPr lang="en-US" altLang="zh-CN" sz="2800" b="1" dirty="0">
                <a:solidFill>
                  <a:srgbClr val="000000"/>
                </a:solidFill>
              </a:rPr>
              <a:t>”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得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: </a:t>
            </a:r>
            <a:r>
              <a:rPr lang="zh-CN" altLang="zh-CN" sz="2800" b="1" dirty="0">
                <a:solidFill>
                  <a:srgbClr val="FF0000"/>
                </a:solidFill>
              </a:rPr>
              <a:t>还款总额</a:t>
            </a:r>
            <a:r>
              <a:rPr lang="en-US" altLang="zh-CN" sz="2800" b="1" dirty="0">
                <a:solidFill>
                  <a:srgbClr val="FF0000"/>
                </a:solidFill>
              </a:rPr>
              <a:t>1796447.27</a:t>
            </a:r>
            <a:r>
              <a:rPr lang="zh-CN" altLang="zh-CN" sz="2800" b="1" dirty="0">
                <a:solidFill>
                  <a:srgbClr val="FF0000"/>
                </a:solidFill>
              </a:rPr>
              <a:t>元</a:t>
            </a:r>
            <a:r>
              <a:rPr lang="en-US" altLang="zh-CN" sz="2800" b="1" dirty="0">
                <a:solidFill>
                  <a:srgbClr val="FF0000"/>
                </a:solidFill>
              </a:rPr>
              <a:t>, </a:t>
            </a:r>
            <a:r>
              <a:rPr lang="zh-CN" altLang="zh-CN" sz="2800" b="1" dirty="0">
                <a:solidFill>
                  <a:srgbClr val="FF0000"/>
                </a:solidFill>
              </a:rPr>
              <a:t>月均还款</a:t>
            </a:r>
            <a:r>
              <a:rPr lang="en-US" altLang="zh-CN" sz="2800" b="1" dirty="0">
                <a:solidFill>
                  <a:srgbClr val="FF0000"/>
                </a:solidFill>
              </a:rPr>
              <a:t>7485.2</a:t>
            </a:r>
            <a:r>
              <a:rPr lang="zh-CN" altLang="zh-CN" sz="2800" b="1" dirty="0">
                <a:solidFill>
                  <a:srgbClr val="FF0000"/>
                </a:solidFill>
              </a:rPr>
              <a:t>元</a:t>
            </a:r>
            <a:r>
              <a:rPr lang="en-US" altLang="zh-CN" sz="2800" b="1" dirty="0">
                <a:solidFill>
                  <a:srgbClr val="000000"/>
                </a:solidFill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64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3557" y="692696"/>
            <a:ext cx="3070071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等额本息还</a:t>
            </a:r>
            <a:r>
              <a:rPr lang="zh-CN" altLang="zh-CN" sz="2800" b="1" dirty="0" smtClean="0"/>
              <a:t>款模型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603814" y="2045414"/>
            <a:ext cx="2712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a~</a:t>
            </a:r>
            <a:r>
              <a:rPr lang="zh-CN" altLang="zh-CN" sz="2800" b="1" dirty="0" smtClean="0"/>
              <a:t>每月</a:t>
            </a:r>
            <a:r>
              <a:rPr lang="zh-CN" altLang="zh-CN" sz="2800" b="1" dirty="0"/>
              <a:t>还款</a:t>
            </a:r>
            <a:r>
              <a:rPr lang="zh-CN" altLang="zh-CN" sz="2800" b="1" dirty="0" smtClean="0"/>
              <a:t>金额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693557" y="1392185"/>
            <a:ext cx="2222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贷款总额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3529129" y="1340768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r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月利率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5738100" y="1340768"/>
            <a:ext cx="2723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n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贷款期限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月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727043" y="2060848"/>
            <a:ext cx="420499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err="1" smtClean="0"/>
              <a:t>x</a:t>
            </a:r>
            <a:r>
              <a:rPr lang="en-US" altLang="zh-CN" sz="2800" b="1" i="1" baseline="-25000" dirty="0" err="1" smtClean="0"/>
              <a:t>k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第</a:t>
            </a:r>
            <a:r>
              <a:rPr lang="en-US" altLang="zh-CN" sz="2800" b="1" i="1" dirty="0"/>
              <a:t>k</a:t>
            </a:r>
            <a:r>
              <a:rPr lang="zh-CN" altLang="zh-CN" sz="2800" b="1" dirty="0"/>
              <a:t>月还款后尚欠</a:t>
            </a:r>
            <a:r>
              <a:rPr lang="zh-CN" altLang="zh-CN" sz="2800" b="1" dirty="0" smtClean="0"/>
              <a:t>金额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1403648" y="3409836"/>
            <a:ext cx="450796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err="1"/>
              <a:t>x</a:t>
            </a:r>
            <a:r>
              <a:rPr lang="en-US" altLang="zh-CN" sz="2800" b="1" i="1" baseline="-25000" dirty="0" err="1"/>
              <a:t>k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 x</a:t>
            </a:r>
            <a:r>
              <a:rPr lang="en-US" altLang="zh-CN" sz="2800" b="1" i="1" baseline="-25000" dirty="0"/>
              <a:t>k-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(1+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)</a:t>
            </a:r>
            <a:r>
              <a:rPr lang="en-US" altLang="zh-CN" sz="2800" b="1" dirty="0">
                <a:sym typeface="Symbol"/>
              </a:rPr>
              <a:t>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,  </a:t>
            </a:r>
            <a:r>
              <a:rPr lang="en-US" altLang="zh-CN" sz="2800" b="1" i="1" dirty="0"/>
              <a:t>k</a:t>
            </a:r>
            <a:r>
              <a:rPr lang="zh-CN" altLang="zh-CN" sz="2800" b="1" dirty="0"/>
              <a:t>＝</a:t>
            </a:r>
            <a:r>
              <a:rPr lang="en-US" altLang="zh-CN" sz="2800" b="1" dirty="0"/>
              <a:t>1,2,</a:t>
            </a:r>
            <a:r>
              <a:rPr lang="zh-CN" altLang="zh-CN" sz="2800" b="1" dirty="0"/>
              <a:t>…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 n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6300192" y="3429000"/>
            <a:ext cx="22885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 smtClean="0"/>
              <a:t>k=n</a:t>
            </a:r>
            <a:r>
              <a:rPr lang="zh-CN" altLang="zh-CN" b="1" dirty="0" smtClean="0"/>
              <a:t>递推至</a:t>
            </a:r>
            <a:r>
              <a:rPr lang="en-US" altLang="zh-CN" b="1" i="1" dirty="0" smtClean="0"/>
              <a:t>k</a:t>
            </a:r>
            <a:r>
              <a:rPr lang="en-US" altLang="zh-CN" b="1" dirty="0" smtClean="0"/>
              <a:t>=</a:t>
            </a:r>
            <a:r>
              <a:rPr lang="zh-CN" altLang="zh-CN" b="1" dirty="0" smtClean="0"/>
              <a:t>１</a:t>
            </a:r>
            <a:endParaRPr lang="zh-CN" altLang="en-US" b="1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48248" y="5142384"/>
            <a:ext cx="2685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贷款到期</a:t>
            </a:r>
            <a:r>
              <a:rPr lang="zh-CN" altLang="zh-CN" sz="2800" b="1" dirty="0" smtClean="0"/>
              <a:t>时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=0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563888" y="5013176"/>
            <a:ext cx="2584847" cy="936104"/>
            <a:chOff x="3563888" y="5013176"/>
            <a:chExt cx="2584847" cy="936104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4078866"/>
                </p:ext>
              </p:extLst>
            </p:nvPr>
          </p:nvGraphicFramePr>
          <p:xfrm>
            <a:off x="3758681" y="5013176"/>
            <a:ext cx="2390054" cy="936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公式" r:id="rId3" imgW="1143000" imgH="444500" progId="Equation.3">
                    <p:embed/>
                  </p:oleObj>
                </mc:Choice>
                <mc:Fallback>
                  <p:oleObj name="公式" r:id="rId3" imgW="1143000" imgH="444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8681" y="5013176"/>
                          <a:ext cx="2390054" cy="936104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右箭头 15"/>
            <p:cNvSpPr/>
            <p:nvPr/>
          </p:nvSpPr>
          <p:spPr bwMode="auto">
            <a:xfrm>
              <a:off x="3563888" y="5229200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45134" y="4293096"/>
            <a:ext cx="483497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i="1" dirty="0" err="1" smtClean="0"/>
              <a:t>x</a:t>
            </a:r>
            <a:r>
              <a:rPr lang="en-US" altLang="zh-CN" b="1" i="1" baseline="-25000" dirty="0" err="1"/>
              <a:t>n</a:t>
            </a:r>
            <a:r>
              <a:rPr lang="en-US" altLang="zh-CN" b="1" dirty="0" smtClean="0"/>
              <a:t>=</a:t>
            </a:r>
            <a:r>
              <a:rPr lang="en-US" altLang="zh-CN" b="1" i="1" dirty="0" smtClean="0"/>
              <a:t> x</a:t>
            </a:r>
            <a:r>
              <a:rPr lang="en-US" altLang="zh-CN" b="1" baseline="-25000" dirty="0" smtClean="0"/>
              <a:t>0</a:t>
            </a:r>
            <a:r>
              <a:rPr lang="en-US" altLang="zh-CN" b="1" dirty="0" smtClean="0"/>
              <a:t>(1+</a:t>
            </a:r>
            <a:r>
              <a:rPr lang="en-US" altLang="zh-CN" b="1" i="1" dirty="0" smtClean="0"/>
              <a:t>r</a:t>
            </a:r>
            <a:r>
              <a:rPr lang="en-US" altLang="zh-CN" b="1" dirty="0" smtClean="0"/>
              <a:t>)</a:t>
            </a:r>
            <a:r>
              <a:rPr lang="en-US" altLang="zh-CN" b="1" i="1" baseline="30000" dirty="0" err="1" smtClean="0"/>
              <a:t>n</a:t>
            </a:r>
            <a:r>
              <a:rPr lang="en-US" altLang="zh-CN" b="1" dirty="0" err="1" smtClean="0">
                <a:sym typeface="Symbol"/>
              </a:rPr>
              <a:t></a:t>
            </a:r>
            <a:r>
              <a:rPr lang="en-US" altLang="zh-CN" b="1" i="1" dirty="0" err="1" smtClean="0"/>
              <a:t>a</a:t>
            </a:r>
            <a:r>
              <a:rPr lang="en-US" altLang="zh-CN" b="1" dirty="0" smtClean="0"/>
              <a:t>[1+(1+</a:t>
            </a:r>
            <a:r>
              <a:rPr lang="en-US" altLang="zh-CN" b="1" i="1" dirty="0" smtClean="0"/>
              <a:t>r</a:t>
            </a:r>
            <a:r>
              <a:rPr lang="en-US" altLang="zh-CN" b="1" dirty="0" smtClean="0"/>
              <a:t>)+</a:t>
            </a:r>
            <a:r>
              <a:rPr lang="zh-CN" altLang="zh-CN" b="1" dirty="0" smtClean="0"/>
              <a:t>…</a:t>
            </a:r>
            <a:r>
              <a:rPr lang="en-US" altLang="zh-CN" b="1" dirty="0" smtClean="0"/>
              <a:t>+(1+</a:t>
            </a:r>
            <a:r>
              <a:rPr lang="en-US" altLang="zh-CN" b="1" i="1" dirty="0" smtClean="0"/>
              <a:t>r</a:t>
            </a:r>
            <a:r>
              <a:rPr lang="en-US" altLang="zh-CN" b="1" dirty="0" smtClean="0"/>
              <a:t>)</a:t>
            </a:r>
            <a:r>
              <a:rPr lang="en-US" altLang="zh-CN" b="1" i="1" baseline="30000" dirty="0" smtClean="0"/>
              <a:t>n-</a:t>
            </a:r>
            <a:r>
              <a:rPr lang="en-US" altLang="zh-CN" b="1" baseline="30000" dirty="0" smtClean="0"/>
              <a:t>1</a:t>
            </a:r>
            <a:r>
              <a:rPr lang="en-US" altLang="zh-CN" b="1" dirty="0" smtClean="0"/>
              <a:t>]</a:t>
            </a:r>
            <a:endParaRPr lang="zh-CN" altLang="en-US" b="1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5523664" y="4077072"/>
                <a:ext cx="3179075" cy="78656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 smtClean="0"/>
                  <a:t>=</a:t>
                </a:r>
                <a:r>
                  <a:rPr lang="en-US" altLang="zh-CN" sz="2800" b="1" i="1" dirty="0" smtClean="0"/>
                  <a:t> x</a:t>
                </a:r>
                <a:r>
                  <a:rPr lang="en-US" altLang="zh-CN" sz="2800" b="1" baseline="-25000" dirty="0" smtClean="0"/>
                  <a:t>0</a:t>
                </a:r>
                <a:r>
                  <a:rPr lang="en-US" altLang="zh-CN" sz="2800" b="1" dirty="0" smtClean="0"/>
                  <a:t>(1+</a:t>
                </a:r>
                <a:r>
                  <a:rPr lang="en-US" altLang="zh-CN" sz="2800" b="1" i="1" dirty="0" smtClean="0"/>
                  <a:t>r</a:t>
                </a:r>
                <a:r>
                  <a:rPr lang="en-US" altLang="zh-CN" sz="2800" b="1" dirty="0" smtClean="0"/>
                  <a:t>)</a:t>
                </a:r>
                <a:r>
                  <a:rPr lang="en-US" altLang="zh-CN" sz="2800" b="1" i="1" baseline="30000" dirty="0" err="1" smtClean="0"/>
                  <a:t>n</a:t>
                </a:r>
                <a:r>
                  <a:rPr lang="en-US" altLang="zh-CN" sz="2800" b="1" dirty="0" err="1" smtClean="0">
                    <a:sym typeface="Symbol"/>
                  </a:rPr>
                  <a:t></a:t>
                </a:r>
                <a:r>
                  <a:rPr lang="en-US" altLang="zh-CN" sz="2800" b="1" i="1" dirty="0" err="1" smtClean="0"/>
                  <a:t>a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1+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r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)</m:t>
                        </m:r>
                        <m:r>
                          <m:rPr>
                            <m:nor/>
                          </m:rPr>
                          <a:rPr lang="en-US" altLang="zh-CN" sz="2800" b="1" i="1" baseline="30000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sym typeface="Symbol"/>
                          </a:rPr>
                          <m:t>1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i="0" dirty="0" smtClean="0"/>
                          <m:t>r</m:t>
                        </m:r>
                      </m:den>
                    </m:f>
                  </m:oMath>
                </a14:m>
                <a:endParaRPr lang="zh-CN" altLang="en-US" sz="2800" b="1" baseline="30000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664" y="4077072"/>
                <a:ext cx="3179075" cy="786562"/>
              </a:xfrm>
              <a:prstGeom prst="rect">
                <a:avLst/>
              </a:prstGeom>
              <a:blipFill rotWithShape="1">
                <a:blip r:embed="rId5"/>
                <a:stretch>
                  <a:fillRect l="-3831" b="-10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1286492" y="2708920"/>
            <a:ext cx="62299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本月</a:t>
            </a:r>
            <a:r>
              <a:rPr lang="zh-CN" altLang="zh-CN" sz="2800" b="1" dirty="0"/>
              <a:t>欠</a:t>
            </a:r>
            <a:r>
              <a:rPr lang="zh-CN" altLang="zh-CN" sz="2800" b="1" dirty="0" smtClean="0"/>
              <a:t>额</a:t>
            </a:r>
            <a:r>
              <a:rPr lang="en-US" altLang="zh-CN" sz="2800" b="1" dirty="0" smtClean="0"/>
              <a:t>=</a:t>
            </a:r>
            <a:r>
              <a:rPr lang="zh-CN" altLang="en-US" sz="2800" b="1" dirty="0" smtClean="0"/>
              <a:t>上月</a:t>
            </a:r>
            <a:r>
              <a:rPr lang="zh-CN" altLang="zh-CN" sz="2800" b="1" dirty="0" smtClean="0"/>
              <a:t>欠额</a:t>
            </a:r>
            <a:r>
              <a:rPr lang="zh-CN" altLang="en-US" sz="2800" b="1" dirty="0" smtClean="0"/>
              <a:t>的本息</a:t>
            </a:r>
            <a:r>
              <a:rPr lang="en-US" altLang="zh-CN" sz="2800" b="1" dirty="0" smtClean="0">
                <a:sym typeface="Symbol"/>
              </a:rPr>
              <a:t></a:t>
            </a:r>
            <a:r>
              <a:rPr lang="zh-CN" altLang="zh-CN" sz="2800" b="1" dirty="0"/>
              <a:t>还款</a:t>
            </a:r>
            <a:r>
              <a:rPr lang="zh-CN" altLang="zh-CN" sz="2800" b="1" dirty="0" smtClean="0"/>
              <a:t>金额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4989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/>
      <p:bldP spid="13" grpId="0"/>
      <p:bldP spid="18" grpId="0" animBg="1"/>
      <p:bldP spid="19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91887" y="680791"/>
            <a:ext cx="3070071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等额本息还</a:t>
            </a:r>
            <a:r>
              <a:rPr lang="zh-CN" altLang="zh-CN" sz="2800" b="1" dirty="0" smtClean="0"/>
              <a:t>款模型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802239"/>
              </p:ext>
            </p:extLst>
          </p:nvPr>
        </p:nvGraphicFramePr>
        <p:xfrm>
          <a:off x="3851920" y="1943464"/>
          <a:ext cx="2390054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公式" r:id="rId3" imgW="1143000" imgH="444500" progId="Equation.3">
                  <p:embed/>
                </p:oleObj>
              </mc:Choice>
              <mc:Fallback>
                <p:oleObj name="公式" r:id="rId3" imgW="1143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943464"/>
                        <a:ext cx="2390054" cy="93610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91333" y="3265820"/>
            <a:ext cx="228139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A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还</a:t>
            </a:r>
            <a:r>
              <a:rPr lang="zh-CN" altLang="zh-CN" sz="2800" b="1" dirty="0"/>
              <a:t>款总额</a:t>
            </a:r>
            <a:endParaRPr lang="zh-CN" altLang="en-US" sz="2800" b="1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752108"/>
              </p:ext>
            </p:extLst>
          </p:nvPr>
        </p:nvGraphicFramePr>
        <p:xfrm>
          <a:off x="3275856" y="3049464"/>
          <a:ext cx="3037148" cy="89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公式" r:id="rId5" imgW="1549400" imgH="457200" progId="Equation.3">
                  <p:embed/>
                </p:oleObj>
              </mc:Choice>
              <mc:Fallback>
                <p:oleObj name="公式" r:id="rId5" imgW="154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049464"/>
                        <a:ext cx="3037148" cy="8943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691333" y="2132856"/>
            <a:ext cx="2712602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a~</a:t>
            </a:r>
            <a:r>
              <a:rPr lang="zh-CN" altLang="zh-CN" sz="2800" b="1" dirty="0" smtClean="0"/>
              <a:t>每月</a:t>
            </a:r>
            <a:r>
              <a:rPr lang="zh-CN" altLang="zh-CN" sz="2800" b="1" dirty="0"/>
              <a:t>还款</a:t>
            </a:r>
            <a:r>
              <a:rPr lang="zh-CN" altLang="zh-CN" sz="2800" b="1" dirty="0" smtClean="0"/>
              <a:t>金额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693557" y="1392185"/>
            <a:ext cx="2222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贷款总额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3529129" y="1417244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r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月利率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5738100" y="1392185"/>
            <a:ext cx="2723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n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贷款期限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月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543540" y="4129916"/>
            <a:ext cx="80609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例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　</a:t>
            </a:r>
            <a:r>
              <a:rPr lang="en-US" altLang="zh-CN" sz="2800" b="1" i="1" dirty="0"/>
              <a:t> x</a:t>
            </a:r>
            <a:r>
              <a:rPr lang="en-US" altLang="zh-CN" sz="2800" b="1" baseline="-25000" dirty="0"/>
              <a:t>0 </a:t>
            </a:r>
            <a:r>
              <a:rPr lang="en-US" altLang="zh-CN" sz="2800" b="1" dirty="0"/>
              <a:t>=</a:t>
            </a:r>
            <a:r>
              <a:rPr lang="en-US" altLang="zh-CN" sz="2800" b="1" dirty="0" smtClean="0"/>
              <a:t>100(</a:t>
            </a:r>
            <a:r>
              <a:rPr lang="zh-CN" altLang="zh-CN" sz="2800" b="1" dirty="0" smtClean="0"/>
              <a:t>万元</a:t>
            </a:r>
            <a:r>
              <a:rPr lang="en-US" altLang="zh-CN" sz="2800" b="1" dirty="0" smtClean="0"/>
              <a:t>), </a:t>
            </a:r>
            <a:r>
              <a:rPr lang="en-US" altLang="zh-CN" sz="2800" b="1" i="1" dirty="0" smtClean="0"/>
              <a:t>r</a:t>
            </a:r>
            <a:r>
              <a:rPr lang="en-US" altLang="zh-CN" sz="2800" b="1" dirty="0" smtClean="0"/>
              <a:t>=0.0655/12,</a:t>
            </a:r>
            <a:r>
              <a:rPr lang="en-US" altLang="zh-CN" sz="2800" b="1" dirty="0"/>
              <a:t> 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/>
              <a:t>=</a:t>
            </a:r>
            <a:r>
              <a:rPr lang="en-US" altLang="zh-CN" sz="2800" b="1" dirty="0" smtClean="0"/>
              <a:t>12</a:t>
            </a:r>
            <a:r>
              <a:rPr lang="en-US" altLang="zh-CN" sz="2800" b="1" dirty="0">
                <a:sym typeface="Symbol"/>
              </a:rPr>
              <a:t></a:t>
            </a:r>
            <a:r>
              <a:rPr lang="en-US" altLang="zh-CN" sz="2800" b="1" dirty="0"/>
              <a:t>20=240(</a:t>
            </a:r>
            <a:r>
              <a:rPr lang="zh-CN" altLang="zh-CN" sz="2800" b="1" dirty="0"/>
              <a:t>月</a:t>
            </a:r>
            <a:r>
              <a:rPr lang="en-US" altLang="zh-CN" sz="2800" b="1" dirty="0"/>
              <a:t>)</a:t>
            </a:r>
            <a:endParaRPr lang="zh-CN" altLang="en-US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2123728" y="4941168"/>
            <a:ext cx="5760640" cy="556640"/>
            <a:chOff x="2123728" y="4941168"/>
            <a:chExt cx="5760640" cy="556640"/>
          </a:xfrm>
        </p:grpSpPr>
        <p:sp>
          <p:nvSpPr>
            <p:cNvPr id="17" name="矩形 16"/>
            <p:cNvSpPr/>
            <p:nvPr/>
          </p:nvSpPr>
          <p:spPr>
            <a:xfrm>
              <a:off x="2345310" y="4941168"/>
              <a:ext cx="55390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i="1" dirty="0" smtClean="0"/>
                <a:t>a</a:t>
              </a:r>
              <a:r>
                <a:rPr lang="en-US" altLang="zh-CN" sz="2800" b="1" dirty="0" smtClean="0"/>
                <a:t>=7485.2(</a:t>
              </a:r>
              <a:r>
                <a:rPr lang="zh-CN" altLang="zh-CN" sz="2800" b="1" dirty="0" smtClean="0"/>
                <a:t>元</a:t>
              </a:r>
              <a:r>
                <a:rPr lang="en-US" altLang="zh-CN" sz="2800" b="1" dirty="0" smtClean="0"/>
                <a:t>),  </a:t>
              </a:r>
              <a:r>
                <a:rPr lang="en-US" altLang="zh-CN" sz="2800" b="1" i="1" dirty="0" smtClean="0"/>
                <a:t>A</a:t>
              </a:r>
              <a:r>
                <a:rPr lang="en-US" altLang="zh-CN" sz="2800" b="1" baseline="-25000" dirty="0" smtClean="0"/>
                <a:t>1</a:t>
              </a:r>
              <a:r>
                <a:rPr lang="en-US" altLang="zh-CN" sz="2800" b="1" dirty="0" smtClean="0"/>
                <a:t>=1796447.27(</a:t>
              </a:r>
              <a:r>
                <a:rPr lang="zh-CN" altLang="zh-CN" sz="2800" b="1" dirty="0" smtClean="0"/>
                <a:t>元</a:t>
              </a:r>
              <a:r>
                <a:rPr lang="en-US" altLang="zh-CN" sz="2800" b="1" dirty="0" smtClean="0"/>
                <a:t>)</a:t>
              </a:r>
              <a:endParaRPr lang="zh-CN" altLang="en-US" sz="2800" b="1" dirty="0"/>
            </a:p>
          </p:txBody>
        </p:sp>
        <p:sp>
          <p:nvSpPr>
            <p:cNvPr id="18" name="右箭头 17"/>
            <p:cNvSpPr/>
            <p:nvPr/>
          </p:nvSpPr>
          <p:spPr bwMode="auto">
            <a:xfrm>
              <a:off x="2123728" y="5013176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2345310" y="5733256"/>
            <a:ext cx="4121151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与</a:t>
            </a:r>
            <a:r>
              <a:rPr lang="zh-CN" altLang="zh-CN" sz="2800" b="1" dirty="0" smtClean="0"/>
              <a:t>房</a:t>
            </a:r>
            <a:r>
              <a:rPr lang="zh-CN" altLang="zh-CN" sz="2800" b="1" dirty="0"/>
              <a:t>贷计算器</a:t>
            </a:r>
            <a:r>
              <a:rPr lang="zh-CN" altLang="zh-CN" sz="2800" b="1" dirty="0" smtClean="0"/>
              <a:t>给</a:t>
            </a:r>
            <a:r>
              <a:rPr lang="zh-CN" altLang="zh-CN" sz="2800" b="1" dirty="0"/>
              <a:t>出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相同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0344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6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720840"/>
            <a:ext cx="8208912" cy="122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400"/>
              </a:lnSpc>
            </a:pPr>
            <a:r>
              <a:rPr lang="zh-CN" altLang="zh-CN" sz="2800" b="1" dirty="0">
                <a:latin typeface="+mj-lt"/>
              </a:rPr>
              <a:t>例２　</a:t>
            </a:r>
            <a:r>
              <a:rPr lang="en-US" altLang="zh-CN" sz="2800" b="1" dirty="0" smtClean="0"/>
              <a:t>“</a:t>
            </a:r>
            <a:r>
              <a:rPr lang="zh-CN" altLang="zh-CN" sz="2800" b="1" dirty="0"/>
              <a:t>房贷计算器</a:t>
            </a:r>
            <a:r>
              <a:rPr lang="en-US" altLang="zh-CN" sz="2800" b="1" dirty="0"/>
              <a:t>”</a:t>
            </a:r>
            <a:r>
              <a:rPr lang="zh-CN" altLang="zh-CN" sz="2800" b="1" dirty="0"/>
              <a:t>选择</a:t>
            </a:r>
            <a:r>
              <a:rPr lang="zh-CN" altLang="zh-CN" sz="2800" b="1" dirty="0">
                <a:solidFill>
                  <a:srgbClr val="FF0000"/>
                </a:solidFill>
              </a:rPr>
              <a:t>等额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本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金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还</a:t>
            </a:r>
            <a:r>
              <a:rPr lang="zh-CN" altLang="zh-CN" sz="2800" b="1" dirty="0">
                <a:solidFill>
                  <a:srgbClr val="FF0000"/>
                </a:solidFill>
              </a:rPr>
              <a:t>款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输入</a:t>
            </a:r>
            <a:r>
              <a:rPr lang="en-US" altLang="zh-CN" sz="2800" b="1" dirty="0"/>
              <a:t>: </a:t>
            </a:r>
            <a:r>
              <a:rPr lang="zh-CN" altLang="zh-CN" sz="2800" b="1" dirty="0"/>
              <a:t>商业贷款总额</a:t>
            </a:r>
            <a:r>
              <a:rPr lang="en-US" altLang="zh-CN" sz="2800" b="1" dirty="0"/>
              <a:t>100</a:t>
            </a:r>
            <a:r>
              <a:rPr lang="zh-CN" altLang="zh-CN" sz="2800" b="1" dirty="0"/>
              <a:t>万元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期限</a:t>
            </a:r>
            <a:r>
              <a:rPr lang="en-US" altLang="zh-CN" sz="2800" b="1" dirty="0"/>
              <a:t>20</a:t>
            </a:r>
            <a:r>
              <a:rPr lang="zh-CN" altLang="zh-CN" sz="2800" b="1" dirty="0"/>
              <a:t>年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年利率</a:t>
            </a:r>
            <a:r>
              <a:rPr lang="en-US" altLang="zh-CN" sz="2800" b="1" dirty="0"/>
              <a:t>6.55%. </a:t>
            </a:r>
            <a:endParaRPr lang="zh-CN" altLang="zh-CN" sz="2800" b="1" dirty="0"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35696" y="704057"/>
            <a:ext cx="5540299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等额本息贷款和等额本金</a:t>
            </a:r>
            <a:r>
              <a:rPr lang="zh-CN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贷款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3496" y="4365104"/>
            <a:ext cx="8174968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建立</a:t>
            </a:r>
            <a:r>
              <a:rPr lang="zh-CN" altLang="zh-CN" sz="2800" b="1" dirty="0">
                <a:solidFill>
                  <a:srgbClr val="FF0000"/>
                </a:solidFill>
              </a:rPr>
              <a:t>等额本金</a:t>
            </a:r>
            <a:r>
              <a:rPr lang="zh-CN" altLang="zh-CN" sz="2800" b="1" dirty="0"/>
              <a:t>还款方式的</a:t>
            </a:r>
            <a:r>
              <a:rPr lang="zh-CN" altLang="zh-CN" sz="2800" b="1" dirty="0" smtClean="0"/>
              <a:t>数学模型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并</a:t>
            </a:r>
            <a:r>
              <a:rPr lang="zh-CN" altLang="zh-CN" sz="2800" b="1" dirty="0"/>
              <a:t>作</a:t>
            </a:r>
            <a:r>
              <a:rPr lang="zh-CN" altLang="zh-CN" sz="2800" b="1" dirty="0" smtClean="0"/>
              <a:t>数值计算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6" name="矩形 5"/>
          <p:cNvSpPr/>
          <p:nvPr/>
        </p:nvSpPr>
        <p:spPr>
          <a:xfrm>
            <a:off x="539552" y="2276872"/>
            <a:ext cx="820891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400"/>
              </a:lnSpc>
            </a:pPr>
            <a:r>
              <a:rPr lang="en-US" altLang="zh-CN" sz="2800" b="1" dirty="0" smtClean="0">
                <a:solidFill>
                  <a:srgbClr val="000000"/>
                </a:solidFill>
              </a:rPr>
              <a:t>                                                                         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      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点击</a:t>
            </a:r>
            <a:r>
              <a:rPr lang="en-US" altLang="zh-CN" sz="2800" b="1" dirty="0">
                <a:solidFill>
                  <a:srgbClr val="000000"/>
                </a:solidFill>
              </a:rPr>
              <a:t>“</a:t>
            </a:r>
            <a:r>
              <a:rPr lang="zh-CN" altLang="zh-CN" sz="2800" b="1" dirty="0">
                <a:solidFill>
                  <a:srgbClr val="000000"/>
                </a:solidFill>
              </a:rPr>
              <a:t>开始计算</a:t>
            </a:r>
            <a:r>
              <a:rPr lang="en-US" altLang="zh-CN" sz="2800" b="1" dirty="0">
                <a:solidFill>
                  <a:srgbClr val="000000"/>
                </a:solidFill>
              </a:rPr>
              <a:t>”</a:t>
            </a:r>
            <a:r>
              <a:rPr lang="zh-CN" altLang="zh-CN" sz="2800" b="1" dirty="0">
                <a:solidFill>
                  <a:srgbClr val="000000"/>
                </a:solidFill>
              </a:rPr>
              <a:t>得到</a:t>
            </a:r>
            <a:r>
              <a:rPr lang="en-US" altLang="zh-CN" sz="2800" b="1" dirty="0">
                <a:solidFill>
                  <a:srgbClr val="000000"/>
                </a:solidFill>
              </a:rPr>
              <a:t>: </a:t>
            </a:r>
            <a:r>
              <a:rPr lang="zh-CN" altLang="zh-CN" sz="2800" b="1" dirty="0">
                <a:solidFill>
                  <a:srgbClr val="FF0000"/>
                </a:solidFill>
                <a:latin typeface="Times New Roman"/>
              </a:rPr>
              <a:t>还款总额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</a:rPr>
              <a:t>1657729.17</a:t>
            </a:r>
            <a:r>
              <a:rPr lang="zh-CN" altLang="zh-CN" sz="2800" b="1" dirty="0">
                <a:solidFill>
                  <a:srgbClr val="FF0000"/>
                </a:solidFill>
                <a:latin typeface="Times New Roman"/>
              </a:rPr>
              <a:t>元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</a:rPr>
              <a:t>, </a:t>
            </a:r>
            <a:r>
              <a:rPr lang="zh-CN" altLang="zh-CN" sz="2800" b="1" dirty="0">
                <a:solidFill>
                  <a:srgbClr val="FF0000"/>
                </a:solidFill>
                <a:latin typeface="Times New Roman"/>
              </a:rPr>
              <a:t>每月还款金额</a:t>
            </a:r>
            <a:r>
              <a:rPr lang="zh-CN" altLang="zh-CN" sz="2800" b="1" dirty="0">
                <a:solidFill>
                  <a:srgbClr val="000000"/>
                </a:solidFill>
                <a:latin typeface="Times New Roman"/>
              </a:rPr>
              <a:t>由第１月的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</a:rPr>
              <a:t>9625</a:t>
            </a:r>
            <a:r>
              <a:rPr lang="zh-CN" altLang="zh-CN" sz="2800" b="1" dirty="0">
                <a:solidFill>
                  <a:srgbClr val="000000"/>
                </a:solidFill>
                <a:latin typeface="Times New Roman"/>
              </a:rPr>
              <a:t>元</a:t>
            </a:r>
            <a:r>
              <a:rPr lang="zh-CN" altLang="zh-CN" sz="2800" b="1" dirty="0">
                <a:solidFill>
                  <a:srgbClr val="FF0000"/>
                </a:solidFill>
                <a:latin typeface="Times New Roman"/>
              </a:rPr>
              <a:t>逐月递减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</a:rPr>
              <a:t>, </a:t>
            </a:r>
            <a:r>
              <a:rPr lang="zh-CN" altLang="zh-CN" sz="2800" b="1" dirty="0">
                <a:solidFill>
                  <a:srgbClr val="000000"/>
                </a:solidFill>
                <a:latin typeface="Times New Roman"/>
              </a:rPr>
              <a:t>最后１月为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</a:rPr>
              <a:t>4189.41</a:t>
            </a:r>
            <a:r>
              <a:rPr lang="zh-CN" altLang="zh-CN" sz="2800" b="1" dirty="0">
                <a:solidFill>
                  <a:srgbClr val="000000"/>
                </a:solidFill>
                <a:latin typeface="Times New Roman"/>
              </a:rPr>
              <a:t>元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</a:rPr>
              <a:t>.</a:t>
            </a:r>
            <a:endParaRPr lang="zh-CN" altLang="zh-CN" sz="2800" b="1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249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981</Words>
  <Application>Microsoft Office PowerPoint</Application>
  <PresentationFormat>全屏显示(4:3)</PresentationFormat>
  <Paragraphs>112</Paragraphs>
  <Slides>13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主题​​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4</cp:revision>
  <dcterms:created xsi:type="dcterms:W3CDTF">2020-05-14T09:29:18Z</dcterms:created>
  <dcterms:modified xsi:type="dcterms:W3CDTF">2020-05-19T14:43:05Z</dcterms:modified>
</cp:coreProperties>
</file>