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1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9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BA9A-CB4D-4852-A64A-D13AC39169B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C0A3-A239-4EEC-96C1-5C5E41BD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5507.ht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3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26876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测评体重的</a:t>
            </a:r>
            <a:r>
              <a:rPr lang="zh-CN" altLang="zh-CN" sz="2800" b="1" dirty="0" smtClean="0"/>
              <a:t>标准</a:t>
            </a:r>
            <a:r>
              <a:rPr lang="en-US" altLang="zh-CN" sz="2800" b="1" dirty="0"/>
              <a:t>——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体重指数</a:t>
            </a:r>
            <a:r>
              <a:rPr lang="en-US" altLang="zh-CN" sz="2800" b="1" dirty="0"/>
              <a:t>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BMI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/>
              <a:t>ody 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dirty="0"/>
              <a:t>ass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/>
              <a:t>ndex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20654"/>
              </p:ext>
            </p:extLst>
          </p:nvPr>
        </p:nvGraphicFramePr>
        <p:xfrm>
          <a:off x="323528" y="2564904"/>
          <a:ext cx="8568952" cy="11294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92288"/>
                <a:gridCol w="1102949"/>
                <a:gridCol w="1849379"/>
                <a:gridCol w="1944216"/>
                <a:gridCol w="1080120"/>
              </a:tblGrid>
              <a:tr h="397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偏瘦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正常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chemeClr val="tx1"/>
                          </a:solidFill>
                          <a:effectLst/>
                        </a:rPr>
                        <a:t>超重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肥胖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1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u="none" strike="noStrike" kern="100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世界卫生组织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标准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&lt;18.5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18.5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24.9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25.0</a:t>
                      </a:r>
                      <a:r>
                        <a:rPr lang="zh-CN" sz="2400" b="1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29.9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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30.0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我国参考标准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&lt;18.5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18.5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23.9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24.0</a:t>
                      </a:r>
                      <a:r>
                        <a:rPr lang="zh-CN" sz="2400" b="1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27.9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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28.0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90887" y="1943254"/>
            <a:ext cx="5573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BMI=</a:t>
            </a:r>
            <a:r>
              <a:rPr lang="en-US" altLang="zh-CN" sz="2800" b="1" i="1" dirty="0">
                <a:solidFill>
                  <a:srgbClr val="FF0000"/>
                </a:solidFill>
              </a:rPr>
              <a:t>w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2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/>
              <a:t>w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体重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kg),  </a:t>
            </a:r>
            <a:r>
              <a:rPr lang="en-US" altLang="zh-CN" sz="2800" b="1" i="1" dirty="0" smtClean="0"/>
              <a:t>l</a:t>
            </a:r>
            <a:r>
              <a:rPr lang="zh-CN" altLang="zh-CN" sz="2800" b="1" dirty="0" smtClean="0"/>
              <a:t>身高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m).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39552" y="3891825"/>
            <a:ext cx="3719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kumimoji="0" lang="en-US" altLang="zh-CN" sz="2800" b="1" i="1" dirty="0" smtClean="0">
                <a:solidFill>
                  <a:srgbClr val="000000"/>
                </a:solidFill>
                <a:cs typeface="Times New Roman" pitchFamily="18" charset="0"/>
              </a:rPr>
              <a:t>.l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=1.70m,  </a:t>
            </a:r>
            <a:r>
              <a:rPr kumimoji="0" lang="en-US" altLang="zh-CN" sz="2800" b="1" i="1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=63.5 </a:t>
            </a:r>
            <a:r>
              <a:rPr lang="en-US" altLang="zh-CN" sz="2800" b="1" dirty="0"/>
              <a:t>kg</a:t>
            </a:r>
            <a:endParaRPr lang="zh-CN" altLang="en-US" sz="2800" b="1" dirty="0"/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683568" y="4509120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多数减肥食品达不到</a:t>
            </a:r>
            <a:r>
              <a:rPr lang="zh-CN" altLang="en-US" sz="2800" b="1" dirty="0" smtClean="0"/>
              <a:t>减肥效果，</a:t>
            </a:r>
            <a:r>
              <a:rPr lang="zh-CN" altLang="en-US" sz="2800" b="1" dirty="0"/>
              <a:t>或不能维持</a:t>
            </a:r>
            <a:r>
              <a:rPr lang="en-US" altLang="zh-CN" sz="2800" b="1" dirty="0"/>
              <a:t>.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683568" y="5129832"/>
            <a:ext cx="7488832" cy="1117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通过</a:t>
            </a:r>
            <a:r>
              <a:rPr lang="zh-CN" altLang="en-US" sz="2800" b="1" dirty="0">
                <a:solidFill>
                  <a:srgbClr val="FF0000"/>
                </a:solidFill>
              </a:rPr>
              <a:t>控制饮食</a:t>
            </a:r>
            <a:r>
              <a:rPr lang="zh-CN" altLang="en-US" sz="2800" b="1" dirty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适当运动</a:t>
            </a:r>
            <a:r>
              <a:rPr lang="zh-CN" altLang="en-US" sz="2800" b="1" dirty="0"/>
              <a:t>，在不伤害身体的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  前提</a:t>
            </a:r>
            <a:r>
              <a:rPr lang="zh-CN" altLang="en-US" sz="2800" b="1" dirty="0"/>
              <a:t>下，达到减轻</a:t>
            </a:r>
            <a:r>
              <a:rPr lang="zh-CN" altLang="en-US" sz="2800" b="1" dirty="0" smtClean="0"/>
              <a:t>体重并得以控制的目的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99661"/>
              </p:ext>
            </p:extLst>
          </p:nvPr>
        </p:nvGraphicFramePr>
        <p:xfrm>
          <a:off x="395536" y="505717"/>
          <a:ext cx="1026840" cy="72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剪辑" r:id="rId4" imgW="4046538" imgH="3352800" progId="MS_ClipArt_Gallery.2">
                  <p:embed/>
                </p:oleObj>
              </mc:Choice>
              <mc:Fallback>
                <p:oleObj name="剪辑" r:id="rId4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5717"/>
                        <a:ext cx="1026840" cy="72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6199018" y="3891825"/>
            <a:ext cx="211739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标准的身材</a:t>
            </a:r>
            <a:r>
              <a:rPr lang="en-US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!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427984" y="3861048"/>
            <a:ext cx="1584176" cy="523220"/>
            <a:chOff x="4139952" y="3861048"/>
            <a:chExt cx="1584176" cy="523220"/>
          </a:xfrm>
        </p:grpSpPr>
        <p:sp>
          <p:nvSpPr>
            <p:cNvPr id="11" name="矩形 10"/>
            <p:cNvSpPr/>
            <p:nvPr/>
          </p:nvSpPr>
          <p:spPr>
            <a:xfrm>
              <a:off x="4258662" y="3861048"/>
              <a:ext cx="14654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BMI=22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4139952" y="386104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4032448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6.2  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管</a:t>
            </a:r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</a:rPr>
              <a:t>住嘴迈开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腿</a:t>
            </a:r>
            <a:endParaRPr lang="zh-CN" altLang="en-US" sz="3600" b="1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0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 animBg="1" autoUpdateAnimBg="0"/>
      <p:bldP spid="14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5579" y="681073"/>
            <a:ext cx="41344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4. </a:t>
            </a:r>
            <a:r>
              <a:rPr lang="zh-CN" altLang="zh-CN" sz="2800" b="1" dirty="0" smtClean="0"/>
              <a:t>为</a:t>
            </a:r>
            <a:r>
              <a:rPr lang="zh-CN" altLang="zh-CN" sz="2800" b="1" dirty="0"/>
              <a:t>加快进程而增加运动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220072" y="670185"/>
            <a:ext cx="316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t~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周运动</a:t>
            </a:r>
            <a:r>
              <a:rPr lang="zh-CN" altLang="zh-CN" sz="2800" b="1" dirty="0" smtClean="0"/>
              <a:t>时间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(h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5575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~</a:t>
            </a:r>
            <a:r>
              <a:rPr lang="zh-CN" altLang="zh-CN" sz="2800" b="1" dirty="0" smtClean="0"/>
              <a:t>运动</a:t>
            </a:r>
            <a:r>
              <a:rPr lang="zh-CN" altLang="zh-CN" sz="2800" b="1" dirty="0"/>
              <a:t>每小时每千克体重消耗热量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820066"/>
              </p:ext>
            </p:extLst>
          </p:nvPr>
        </p:nvGraphicFramePr>
        <p:xfrm>
          <a:off x="2692811" y="1988320"/>
          <a:ext cx="6019370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3" imgW="2463800" imgH="203200" progId="Equation.3">
                  <p:embed/>
                </p:oleObj>
              </mc:Choice>
              <mc:Fallback>
                <p:oleObj name="公式" r:id="rId3" imgW="246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811" y="1988320"/>
                        <a:ext cx="6019370" cy="48805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27584" y="2703811"/>
            <a:ext cx="1446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取</a:t>
            </a:r>
            <a:r>
              <a:rPr lang="en-US" altLang="zh-CN" sz="2800" b="1" i="1" dirty="0" smtClean="0">
                <a:sym typeface="Symbol"/>
              </a:rPr>
              <a:t></a:t>
            </a:r>
            <a:r>
              <a:rPr lang="en-US" altLang="zh-CN" sz="2800" b="1" i="1" dirty="0" smtClean="0"/>
              <a:t> t</a:t>
            </a:r>
            <a:r>
              <a:rPr lang="en-US" altLang="zh-CN" sz="2800" b="1" dirty="0" smtClean="0"/>
              <a:t>=40</a:t>
            </a:r>
            <a:endParaRPr lang="zh-CN" altLang="en-US" sz="28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800827"/>
              </p:ext>
            </p:extLst>
          </p:nvPr>
        </p:nvGraphicFramePr>
        <p:xfrm>
          <a:off x="899592" y="3501008"/>
          <a:ext cx="6621550" cy="4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5" imgW="3086100" imgH="203200" progId="Equation.3">
                  <p:embed/>
                </p:oleObj>
              </mc:Choice>
              <mc:Fallback>
                <p:oleObj name="公式" r:id="rId5" imgW="3086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8"/>
                        <a:ext cx="6621550" cy="429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342813"/>
              </p:ext>
            </p:extLst>
          </p:nvPr>
        </p:nvGraphicFramePr>
        <p:xfrm>
          <a:off x="922449" y="4149080"/>
          <a:ext cx="5415775" cy="4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7" imgW="2527300" imgH="203200" progId="Equation.3">
                  <p:embed/>
                </p:oleObj>
              </mc:Choice>
              <mc:Fallback>
                <p:oleObj name="公式" r:id="rId7" imgW="2527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49" y="4149080"/>
                        <a:ext cx="5415775" cy="429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27584" y="2008264"/>
            <a:ext cx="1765576" cy="484632"/>
            <a:chOff x="827584" y="1936256"/>
            <a:chExt cx="1765576" cy="484632"/>
          </a:xfrm>
        </p:grpSpPr>
        <p:sp>
          <p:nvSpPr>
            <p:cNvPr id="8" name="矩形 7"/>
            <p:cNvSpPr/>
            <p:nvPr/>
          </p:nvSpPr>
          <p:spPr>
            <a:xfrm>
              <a:off x="827584" y="1936256"/>
              <a:ext cx="35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000000"/>
                  </a:solidFill>
                  <a:sym typeface="Symbol"/>
                </a:rPr>
                <a:t>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376082" y="1944189"/>
                  <a:ext cx="12170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1" dirty="0" smtClean="0">
                      <a:solidFill>
                        <a:srgbClr val="000000"/>
                      </a:solidFill>
                      <a:sym typeface="Symbol"/>
                    </a:rPr>
                    <a:t>+</a:t>
                  </a:r>
                  <a:r>
                    <a:rPr lang="en-US" altLang="zh-CN" i="1" dirty="0">
                      <a:sym typeface="Symbol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>
                          <a:sym typeface="Symbol"/>
                        </a:rPr>
                        <m:t></m:t>
                      </m:r>
                    </m:oMath>
                  </a14:m>
                  <a:r>
                    <a:rPr lang="en-US" altLang="zh-CN" i="1" dirty="0" smtClean="0">
                      <a:sym typeface="Symbol"/>
                    </a:rPr>
                    <a:t>t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082" y="1944189"/>
                  <a:ext cx="121707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40" t="-12000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箭头 15"/>
            <p:cNvSpPr/>
            <p:nvPr/>
          </p:nvSpPr>
          <p:spPr bwMode="auto">
            <a:xfrm>
              <a:off x="1232066" y="193625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47089" y="2715370"/>
            <a:ext cx="1792351" cy="500102"/>
            <a:chOff x="4860032" y="2703811"/>
            <a:chExt cx="1792351" cy="50010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4932040" y="2703811"/>
              <a:ext cx="172034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dirty="0"/>
                <a:t>+</a:t>
              </a:r>
              <a:r>
                <a:rPr lang="en-US" altLang="zh-CN" b="1" dirty="0">
                  <a:sym typeface="Symbol"/>
                </a:rPr>
                <a:t></a:t>
              </a:r>
              <a:r>
                <a:rPr lang="en-US" altLang="zh-CN" b="1" i="1" dirty="0">
                  <a:sym typeface="Symbol"/>
                </a:rPr>
                <a:t></a:t>
              </a:r>
              <a:r>
                <a:rPr lang="en-US" altLang="zh-CN" b="1" i="1" dirty="0"/>
                <a:t> t</a:t>
              </a:r>
              <a:r>
                <a:rPr lang="en-US" altLang="zh-CN" b="1" dirty="0"/>
                <a:t>=0.03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4860032" y="2719281"/>
              <a:ext cx="144016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232066" y="4855512"/>
            <a:ext cx="6621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(11)=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89.3319 kg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(11+12)=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74.7388kg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2" name="矩形 21"/>
          <p:cNvSpPr/>
          <p:nvPr/>
        </p:nvSpPr>
        <p:spPr>
          <a:xfrm>
            <a:off x="1115616" y="5589240"/>
            <a:ext cx="34163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第二</a:t>
            </a:r>
            <a:r>
              <a:rPr lang="zh-CN" altLang="zh-CN" sz="2800" b="1" dirty="0" smtClean="0"/>
              <a:t>阶段缩短</a:t>
            </a:r>
            <a:r>
              <a:rPr lang="zh-CN" altLang="zh-CN" sz="2800" b="1" dirty="0"/>
              <a:t>为</a:t>
            </a:r>
            <a:r>
              <a:rPr lang="en-US" altLang="zh-CN" sz="2800" b="1" dirty="0"/>
              <a:t>12</a:t>
            </a:r>
            <a:r>
              <a:rPr lang="zh-CN" altLang="zh-CN" sz="2800" b="1" dirty="0"/>
              <a:t>周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4752020" y="5589240"/>
            <a:ext cx="34874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两阶段计划共需</a:t>
            </a:r>
            <a:r>
              <a:rPr kumimoji="0"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周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kumimoji="0" lang="zh-CN" altLang="en-US" sz="2800" b="1" dirty="0" smtClean="0">
                <a:latin typeface="Arial" pitchFamily="34" charset="0"/>
                <a:cs typeface="宋体" pitchFamily="2" charset="-122"/>
              </a:rPr>
              <a:t> 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3728" y="2689756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如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周步行</a:t>
            </a:r>
            <a:r>
              <a:rPr lang="en-US" altLang="zh-CN" sz="2800" b="1" dirty="0"/>
              <a:t>7h</a:t>
            </a:r>
            <a:r>
              <a:rPr lang="zh-CN" altLang="zh-CN" sz="2800" b="1" dirty="0"/>
              <a:t>加乒乓</a:t>
            </a:r>
            <a:r>
              <a:rPr lang="en-US" altLang="zh-CN" sz="2800" b="1" dirty="0" smtClean="0"/>
              <a:t>4h)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50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20" grpId="0"/>
      <p:bldP spid="22" grpId="0" animBg="1"/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4704"/>
            <a:ext cx="54726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5.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检验“每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周体重减少量≤ 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1.5kg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”</a:t>
            </a:r>
            <a:endParaRPr lang="zh-CN" altLang="en-US" sz="2800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04899"/>
            <a:ext cx="4752528" cy="259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19672" y="1556792"/>
                <a:ext cx="7200800" cy="686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000" b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                  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56792"/>
                <a:ext cx="7200800" cy="686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86281" y="2638558"/>
                <a:ext cx="7128792" cy="686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000" b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                  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81" y="2638558"/>
                <a:ext cx="7128792" cy="6867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55577" y="1423133"/>
            <a:ext cx="93610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正常代谢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8898" y="2492896"/>
            <a:ext cx="942783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增加运动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1084" y="3835607"/>
            <a:ext cx="249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编程计算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37990" y="4639896"/>
                <a:ext cx="38544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/>
                  <a:t>w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k</a:t>
                </a:r>
                <a:r>
                  <a:rPr lang="en-US" altLang="zh-CN" sz="2800" b="1" dirty="0" smtClean="0"/>
                  <a:t>)</a:t>
                </a:r>
                <a:r>
                  <a:rPr lang="en-US" altLang="zh-CN" sz="28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− </m:t>
                    </m:r>
                  </m:oMath>
                </a14:m>
                <a:r>
                  <a:rPr lang="en-US" altLang="zh-CN" sz="2800" b="1" i="1" dirty="0" smtClean="0"/>
                  <a:t>w</a:t>
                </a:r>
                <a:r>
                  <a:rPr lang="en-US" altLang="zh-CN" sz="2800" b="1" dirty="0" smtClean="0"/>
                  <a:t>(</a:t>
                </a:r>
                <a:r>
                  <a:rPr lang="en-US" altLang="zh-CN" sz="2800" b="1" i="1" dirty="0" smtClean="0"/>
                  <a:t>k+</a:t>
                </a:r>
                <a:r>
                  <a:rPr lang="en-US" altLang="zh-CN" sz="2800" b="1" dirty="0" smtClean="0"/>
                  <a:t>1)</a:t>
                </a:r>
                <a:r>
                  <a:rPr kumimoji="0" lang="zh-CN" altLang="en-US" sz="2800" b="1" dirty="0">
                    <a:solidFill>
                      <a:srgbClr val="000000"/>
                    </a:solidFill>
                    <a:cs typeface="Times New Roman" pitchFamily="18" charset="0"/>
                  </a:rPr>
                  <a:t> ≤ </a:t>
                </a:r>
                <a:r>
                  <a:rPr kumimoji="0" lang="en-US" altLang="zh-CN" sz="2800" b="1" dirty="0" smtClean="0">
                    <a:solidFill>
                      <a:srgbClr val="000000"/>
                    </a:solidFill>
                    <a:cs typeface="Times New Roman" pitchFamily="18" charset="0"/>
                  </a:rPr>
                  <a:t>1.5kg</a:t>
                </a:r>
                <a:r>
                  <a:rPr kumimoji="0" lang="en-US" altLang="zh-CN" sz="28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√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990" y="4639896"/>
                <a:ext cx="385448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16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13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45540"/>
            <a:ext cx="557075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6. </a:t>
            </a:r>
            <a:r>
              <a:rPr lang="zh-CN" altLang="zh-CN" sz="2800" b="1" dirty="0" smtClean="0"/>
              <a:t>达到</a:t>
            </a:r>
            <a:r>
              <a:rPr lang="zh-CN" altLang="zh-CN" sz="2800" b="1" dirty="0"/>
              <a:t>目标后维持体重不变的方案</a:t>
            </a:r>
            <a:endParaRPr lang="zh-CN" altLang="en-US"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412776"/>
            <a:ext cx="7610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每周吸收热量保</a:t>
            </a:r>
            <a:r>
              <a:rPr lang="zh-CN" altLang="zh-CN" sz="2800" b="1" dirty="0" smtClean="0"/>
              <a:t>持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常数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使体重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w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=75kg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不变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60232" y="2617748"/>
            <a:ext cx="2459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=15000kcal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/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周</a:t>
            </a:r>
            <a:endParaRPr lang="en-US" altLang="zh-CN" sz="2800" b="1" dirty="0" smtClean="0"/>
          </a:p>
        </p:txBody>
      </p:sp>
      <p:pic>
        <p:nvPicPr>
          <p:cNvPr id="1126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1408"/>
            <a:ext cx="4082089" cy="237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1420812" y="2633170"/>
            <a:ext cx="3151188" cy="504825"/>
            <a:chOff x="624" y="3264"/>
            <a:chExt cx="1985" cy="318"/>
          </a:xfrm>
        </p:grpSpPr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768" y="3264"/>
            <a:ext cx="184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4" imgW="1015920" imgH="203040" progId="Equation.3">
                    <p:embed/>
                  </p:oleObj>
                </mc:Choice>
                <mc:Fallback>
                  <p:oleObj name="Equation" r:id="rId4" imgW="101592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64"/>
                          <a:ext cx="184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624" y="326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737" y="1988840"/>
            <a:ext cx="6571866" cy="523220"/>
            <a:chOff x="1262737" y="1988840"/>
            <a:chExt cx="657186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38059" y="2019617"/>
                  <a:ext cx="4896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b="1" i="1" dirty="0">
                          <a:sym typeface="Symbol"/>
                        </a:rPr>
                        <m:t>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sym typeface="Symbol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b="1" dirty="0" smtClean="0">
                          <a:sym typeface="Symbol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sym typeface="Symbol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="1" dirty="0" smtClean="0">
                          <a:sym typeface="Symbol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ym typeface="Symbol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/>
                          <a:sym typeface="Symbol"/>
                        </a:rPr>
                        <m:t>−</m:t>
                      </m:r>
                    </m:oMath>
                  </a14:m>
                  <a:r>
                    <a:rPr lang="en-US" altLang="zh-CN" b="1" i="1" dirty="0" smtClean="0">
                      <a:solidFill>
                        <a:srgbClr val="000000"/>
                      </a:solidFill>
                      <a:sym typeface="Symbol"/>
                    </a:rPr>
                    <a:t>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059" y="2019617"/>
                  <a:ext cx="489654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1262737" y="1988840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正常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代谢</a:t>
              </a:r>
              <a:endParaRPr lang="zh-CN" altLang="en-US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79640" y="2595725"/>
            <a:ext cx="1960394" cy="523220"/>
            <a:chOff x="4779640" y="2595725"/>
            <a:chExt cx="1960394" cy="523220"/>
          </a:xfrm>
          <a:solidFill>
            <a:srgbClr val="FFFF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860032" y="2595725"/>
                  <a:ext cx="1880002" cy="52322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srgbClr val="000000"/>
                            </a:solidFill>
                            <a:sym typeface="Symbol"/>
                          </a:rPr>
                          <m:t></m:t>
                        </m:r>
                        <m:r>
                          <a:rPr lang="en-US" altLang="zh-CN" sz="2800" b="1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𝒘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ym typeface="Symbol"/>
                          </a:rPr>
                          <m:t>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2595725"/>
                  <a:ext cx="1880002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4779640" y="2617748"/>
              <a:ext cx="152400" cy="485775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925281" y="3340013"/>
            <a:ext cx="35677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kumimoji="0"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zh-CN" altLang="zh-CN" b="1" dirty="0" smtClean="0">
                <a:solidFill>
                  <a:srgbClr val="000000"/>
                </a:solidFill>
              </a:rPr>
              <a:t>由</a:t>
            </a:r>
            <a:r>
              <a:rPr lang="en-US" altLang="zh-CN" b="1" dirty="0" smtClean="0">
                <a:solidFill>
                  <a:srgbClr val="000000"/>
                </a:solidFill>
              </a:rPr>
              <a:t>20000kcal/</a:t>
            </a:r>
            <a:r>
              <a:rPr lang="zh-CN" altLang="zh-CN" b="1" dirty="0" smtClean="0">
                <a:solidFill>
                  <a:srgbClr val="000000"/>
                </a:solidFill>
              </a:rPr>
              <a:t>周</a:t>
            </a:r>
            <a:r>
              <a:rPr lang="zh-CN" altLang="en-US" b="1" dirty="0" smtClean="0">
                <a:solidFill>
                  <a:srgbClr val="000000"/>
                </a:solidFill>
              </a:rPr>
              <a:t>直接减</a:t>
            </a:r>
            <a:r>
              <a:rPr lang="zh-CN" altLang="en-US" b="1" dirty="0">
                <a:solidFill>
                  <a:srgbClr val="000000"/>
                </a:solidFill>
              </a:rPr>
              <a:t>至</a:t>
            </a:r>
            <a:r>
              <a:rPr lang="en-US" altLang="zh-CN" b="1" dirty="0" smtClean="0">
                <a:solidFill>
                  <a:srgbClr val="000000"/>
                </a:solidFill>
              </a:rPr>
              <a:t>15000,14000,13000,12000</a:t>
            </a:r>
            <a:r>
              <a:rPr lang="zh-CN" altLang="en-US" b="1" dirty="0" smtClean="0">
                <a:solidFill>
                  <a:srgbClr val="000000"/>
                </a:solidFill>
              </a:rPr>
              <a:t>时</a:t>
            </a:r>
            <a:r>
              <a:rPr lang="zh-CN" altLang="zh-CN" b="1" dirty="0" smtClean="0"/>
              <a:t>体重</a:t>
            </a:r>
            <a:r>
              <a:rPr lang="en-US" altLang="zh-CN" b="1" i="1" dirty="0" smtClean="0"/>
              <a:t>w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下降曲线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166818" y="4766231"/>
            <a:ext cx="1725662" cy="1638482"/>
            <a:chOff x="7166818" y="4766231"/>
            <a:chExt cx="1725662" cy="1638482"/>
          </a:xfrm>
        </p:grpSpPr>
        <p:sp>
          <p:nvSpPr>
            <p:cNvPr id="28" name="矩形 27"/>
            <p:cNvSpPr/>
            <p:nvPr/>
          </p:nvSpPr>
          <p:spPr>
            <a:xfrm>
              <a:off x="7166818" y="5573716"/>
              <a:ext cx="1725662" cy="83099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kumimoji="0" lang="en-US" altLang="zh-CN" b="1" i="1" dirty="0">
                  <a:solidFill>
                    <a:srgbClr val="000000"/>
                  </a:solidFill>
                  <a:cs typeface="Times New Roman" pitchFamily="18" charset="0"/>
                </a:rPr>
                <a:t>c </a:t>
              </a:r>
              <a:r>
                <a:rPr kumimoji="0" lang="en-US" altLang="zh-CN" b="1" i="1" dirty="0" smtClean="0">
                  <a:solidFill>
                    <a:srgbClr val="000000"/>
                  </a:solidFill>
                  <a:cs typeface="Times New Roman" pitchFamily="18" charset="0"/>
                </a:rPr>
                <a:t>=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14000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时</a:t>
              </a:r>
              <a:r>
                <a:rPr lang="en-US" altLang="zh-CN" b="1" i="1" dirty="0" smtClean="0"/>
                <a:t>w</a:t>
              </a:r>
              <a:r>
                <a:rPr lang="en-US" altLang="zh-CN" b="1" dirty="0" smtClean="0"/>
                <a:t>(72)=75kg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V="1">
              <a:off x="7668344" y="4766231"/>
              <a:ext cx="0" cy="807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5385215" y="4797152"/>
            <a:ext cx="1725662" cy="1618241"/>
            <a:chOff x="5385215" y="4797152"/>
            <a:chExt cx="1725662" cy="1618241"/>
          </a:xfrm>
        </p:grpSpPr>
        <p:sp>
          <p:nvSpPr>
            <p:cNvPr id="26" name="矩形 25"/>
            <p:cNvSpPr/>
            <p:nvPr/>
          </p:nvSpPr>
          <p:spPr>
            <a:xfrm>
              <a:off x="5385215" y="5584396"/>
              <a:ext cx="172566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kumimoji="0" lang="en-US" altLang="zh-CN" b="1" i="1" dirty="0">
                  <a:solidFill>
                    <a:srgbClr val="000000"/>
                  </a:solidFill>
                  <a:cs typeface="Times New Roman" pitchFamily="18" charset="0"/>
                </a:rPr>
                <a:t>c </a:t>
              </a:r>
              <a:r>
                <a:rPr kumimoji="0" lang="en-US" altLang="zh-CN" b="1" i="1" dirty="0" smtClean="0">
                  <a:solidFill>
                    <a:srgbClr val="000000"/>
                  </a:solidFill>
                  <a:cs typeface="Times New Roman" pitchFamily="18" charset="0"/>
                </a:rPr>
                <a:t>=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12000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时</a:t>
              </a:r>
              <a:r>
                <a:rPr lang="en-US" altLang="zh-CN" b="1" i="1" dirty="0" smtClean="0"/>
                <a:t>w</a:t>
              </a:r>
              <a:r>
                <a:rPr lang="en-US" altLang="zh-CN" b="1" dirty="0" smtClean="0"/>
                <a:t>(40)=75kg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V="1">
              <a:off x="6372200" y="4797152"/>
              <a:ext cx="0" cy="807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0" name="矩形 29"/>
          <p:cNvSpPr/>
          <p:nvPr/>
        </p:nvSpPr>
        <p:spPr>
          <a:xfrm>
            <a:off x="967481" y="4869160"/>
            <a:ext cx="360040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比两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的时间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长，吸收热量突减对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身体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不利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782725" y="4581128"/>
            <a:ext cx="4194715" cy="461665"/>
            <a:chOff x="4782725" y="4581128"/>
            <a:chExt cx="4194715" cy="461665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4782725" y="4776911"/>
              <a:ext cx="322681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9649" y="4581128"/>
              <a:ext cx="94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75kg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23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764704"/>
            <a:ext cx="79208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7. </a:t>
            </a:r>
            <a:r>
              <a:rPr lang="zh-CN" altLang="zh-CN" sz="2800" b="1" dirty="0" smtClean="0"/>
              <a:t>达到</a:t>
            </a:r>
            <a:r>
              <a:rPr lang="zh-CN" altLang="zh-CN" sz="2800" b="1" dirty="0"/>
              <a:t>目标</a:t>
            </a:r>
            <a:r>
              <a:rPr lang="zh-CN" altLang="zh-CN" sz="2800" b="1" dirty="0" smtClean="0"/>
              <a:t>体重所</a:t>
            </a:r>
            <a:r>
              <a:rPr lang="zh-CN" altLang="zh-CN" sz="2800" b="1" dirty="0"/>
              <a:t>需</a:t>
            </a:r>
            <a:r>
              <a:rPr lang="zh-CN" altLang="zh-CN" sz="2800" b="1" dirty="0" smtClean="0"/>
              <a:t>时间与</a:t>
            </a:r>
            <a:r>
              <a:rPr lang="zh-CN" altLang="zh-CN" sz="2800" b="1" dirty="0"/>
              <a:t>每周吸收</a:t>
            </a:r>
            <a:r>
              <a:rPr lang="zh-CN" altLang="zh-CN" sz="2800" b="1" dirty="0" smtClean="0"/>
              <a:t>热量的</a:t>
            </a:r>
            <a:r>
              <a:rPr lang="zh-CN" altLang="zh-CN" sz="2800" b="1" dirty="0"/>
              <a:t>关系</a:t>
            </a:r>
            <a:endParaRPr lang="zh-CN" alt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78864"/>
              </p:ext>
            </p:extLst>
          </p:nvPr>
        </p:nvGraphicFramePr>
        <p:xfrm>
          <a:off x="1337647" y="2564904"/>
          <a:ext cx="6945018" cy="9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3" imgW="3378200" imgH="482600" progId="Equation.3">
                  <p:embed/>
                </p:oleObj>
              </mc:Choice>
              <mc:Fallback>
                <p:oleObj name="公式" r:id="rId3" imgW="3378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47" y="2564904"/>
                        <a:ext cx="6945018" cy="9977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03647" y="3789040"/>
            <a:ext cx="6832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令</a:t>
            </a:r>
            <a:r>
              <a:rPr lang="zh-CN" altLang="zh-CN" sz="2800" b="1" dirty="0"/>
              <a:t>目标</a:t>
            </a:r>
            <a:r>
              <a:rPr lang="zh-CN" altLang="zh-CN" sz="2800" b="1" dirty="0" smtClean="0"/>
              <a:t>体重</a:t>
            </a:r>
            <a:r>
              <a:rPr lang="en-US" altLang="zh-CN" sz="2800" b="1" i="1" dirty="0" smtClean="0"/>
              <a:t>w</a:t>
            </a:r>
            <a:r>
              <a:rPr lang="en-US" altLang="zh-CN" sz="2800" b="1" i="1" baseline="30000" dirty="0"/>
              <a:t>*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+1</a:t>
            </a:r>
            <a:r>
              <a:rPr lang="en-US" altLang="zh-CN" sz="2800" b="1" dirty="0" smtClean="0"/>
              <a:t>),  </a:t>
            </a:r>
            <a:r>
              <a:rPr lang="zh-CN" altLang="zh-CN" sz="2800" b="1" dirty="0" smtClean="0"/>
              <a:t>记</a:t>
            </a:r>
            <a:r>
              <a:rPr lang="zh-CN" altLang="en-US" sz="2800" b="1" dirty="0" smtClean="0"/>
              <a:t>初始体重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w</a:t>
            </a:r>
            <a:r>
              <a:rPr lang="en-US" altLang="zh-CN" sz="2800" b="1" dirty="0"/>
              <a:t>(1)</a:t>
            </a:r>
            <a:endParaRPr lang="zh-CN" altLang="en-US" sz="28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5754"/>
              </p:ext>
            </p:extLst>
          </p:nvPr>
        </p:nvGraphicFramePr>
        <p:xfrm>
          <a:off x="2240154" y="4431428"/>
          <a:ext cx="4280241" cy="88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公式" r:id="rId5" imgW="2171700" imgH="444500" progId="Equation.3">
                  <p:embed/>
                </p:oleObj>
              </mc:Choice>
              <mc:Fallback>
                <p:oleObj name="公式" r:id="rId5" imgW="217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154" y="4431428"/>
                        <a:ext cx="4280241" cy="8823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23851" y="1412776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851" y="1412776"/>
                <a:ext cx="489654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331640" y="2033601"/>
            <a:ext cx="2740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</a:t>
            </a:r>
            <a:r>
              <a:rPr lang="en-US" altLang="zh-CN" b="1" dirty="0" smtClean="0"/>
              <a:t>=1</a:t>
            </a:r>
            <a:r>
              <a:rPr lang="zh-CN" altLang="zh-CN" b="1" dirty="0" smtClean="0"/>
              <a:t>递推至</a:t>
            </a:r>
            <a:r>
              <a:rPr lang="en-US" altLang="zh-CN" b="1" i="1" dirty="0"/>
              <a:t>k=n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6804248" y="4437112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w</a:t>
            </a:r>
            <a:r>
              <a:rPr lang="en-US" altLang="zh-CN" b="1" i="1" baseline="30000" dirty="0"/>
              <a:t>*</a:t>
            </a:r>
            <a:r>
              <a:rPr lang="en-US" altLang="zh-CN" b="1" dirty="0"/>
              <a:t>=</a:t>
            </a:r>
            <a:r>
              <a:rPr lang="en-US" altLang="zh-CN" b="1" dirty="0" smtClean="0"/>
              <a:t>75</a:t>
            </a:r>
          </a:p>
          <a:p>
            <a:r>
              <a:rPr lang="en-US" altLang="zh-CN" b="1" i="1" dirty="0" smtClean="0"/>
              <a:t>w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=100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33872" y="5498068"/>
            <a:ext cx="3510136" cy="523220"/>
            <a:chOff x="1133872" y="5498068"/>
            <a:chExt cx="3510136" cy="523220"/>
          </a:xfrm>
        </p:grpSpPr>
        <p:sp>
          <p:nvSpPr>
            <p:cNvPr id="11" name="矩形 10"/>
            <p:cNvSpPr/>
            <p:nvPr/>
          </p:nvSpPr>
          <p:spPr>
            <a:xfrm>
              <a:off x="1133872" y="5498068"/>
              <a:ext cx="35101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c</a:t>
              </a:r>
              <a:r>
                <a:rPr lang="en-US" altLang="zh-CN" sz="2800" b="1" dirty="0" smtClean="0"/>
                <a:t>=14000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</a:t>
              </a:r>
              <a:r>
                <a:rPr lang="en-US" altLang="zh-CN" sz="2800" b="1" i="1" dirty="0" smtClean="0"/>
                <a:t>n=</a:t>
              </a:r>
              <a:r>
                <a:rPr lang="en-US" altLang="zh-CN" sz="2800" b="1" dirty="0" smtClean="0"/>
                <a:t>70.7707</a:t>
              </a:r>
              <a:endParaRPr lang="zh-CN" altLang="en-US" sz="2800" b="1" dirty="0"/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619400" y="5535513"/>
              <a:ext cx="152400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32040" y="5445224"/>
            <a:ext cx="3510136" cy="523220"/>
            <a:chOff x="1133872" y="5498068"/>
            <a:chExt cx="3510136" cy="523220"/>
          </a:xfrm>
        </p:grpSpPr>
        <p:sp>
          <p:nvSpPr>
            <p:cNvPr id="20" name="矩形 19"/>
            <p:cNvSpPr/>
            <p:nvPr/>
          </p:nvSpPr>
          <p:spPr>
            <a:xfrm>
              <a:off x="1133872" y="5498068"/>
              <a:ext cx="35101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c</a:t>
              </a:r>
              <a:r>
                <a:rPr lang="en-US" altLang="zh-CN" sz="2800" b="1" dirty="0" smtClean="0"/>
                <a:t>=12000     </a:t>
              </a:r>
              <a:r>
                <a:rPr lang="en-US" altLang="zh-CN" sz="2800" b="1" i="1" dirty="0" smtClean="0"/>
                <a:t>n=</a:t>
              </a:r>
              <a:r>
                <a:rPr lang="en-US" altLang="zh-CN" sz="2800" b="1" dirty="0" smtClean="0"/>
                <a:t>38.7407</a:t>
              </a:r>
              <a:endParaRPr lang="zh-CN" altLang="en-US" sz="2800" b="1" dirty="0"/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619400" y="5535513"/>
              <a:ext cx="152400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692696"/>
            <a:ext cx="2026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1412967"/>
            <a:ext cx="7318062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减肥</a:t>
            </a:r>
            <a:r>
              <a:rPr lang="zh-CN" altLang="zh-CN" sz="2800" b="1" dirty="0">
                <a:solidFill>
                  <a:srgbClr val="FF0000"/>
                </a:solidFill>
              </a:rPr>
              <a:t>科学化、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定量化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需要研究</a:t>
            </a:r>
            <a:r>
              <a:rPr lang="zh-CN" altLang="zh-CN" sz="2800" b="1" dirty="0" smtClean="0"/>
              <a:t>人体体重变化的规律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98935" y="3933056"/>
            <a:ext cx="74627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计算中</a:t>
            </a:r>
            <a:r>
              <a:rPr lang="zh-CN" altLang="en-US" sz="2800" b="1" dirty="0" smtClean="0"/>
              <a:t>由于增加运动使</a:t>
            </a:r>
            <a:r>
              <a:rPr lang="en-US" altLang="zh-CN" sz="2800" b="1" i="1" dirty="0" smtClean="0">
                <a:sym typeface="Symbol"/>
              </a:rPr>
              <a:t></a:t>
            </a:r>
            <a:r>
              <a:rPr lang="zh-CN" altLang="zh-CN" sz="2800" b="1" dirty="0"/>
              <a:t>由</a:t>
            </a:r>
            <a:r>
              <a:rPr lang="en-US" altLang="zh-CN" sz="2800" b="1" dirty="0" smtClean="0"/>
              <a:t>0.025</a:t>
            </a:r>
            <a:r>
              <a:rPr lang="zh-CN" altLang="en-US" sz="2800" b="1" dirty="0" smtClean="0"/>
              <a:t>提高</a:t>
            </a:r>
            <a:r>
              <a:rPr lang="zh-CN" altLang="zh-CN" sz="2800" b="1" dirty="0" smtClean="0"/>
              <a:t>到</a:t>
            </a:r>
            <a:r>
              <a:rPr lang="en-US" altLang="zh-CN" sz="2800" b="1" dirty="0"/>
              <a:t>0.03</a:t>
            </a:r>
            <a:r>
              <a:rPr lang="zh-CN" altLang="zh-CN" sz="2800" b="1" dirty="0" smtClean="0"/>
              <a:t>时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变化</a:t>
            </a:r>
            <a:r>
              <a:rPr lang="en-US" altLang="zh-CN" sz="2800" b="1" dirty="0"/>
              <a:t>20</a:t>
            </a:r>
            <a:r>
              <a:rPr lang="en-US" altLang="zh-CN" sz="2800" b="1" dirty="0" smtClean="0"/>
              <a:t>%),  </a:t>
            </a:r>
            <a:r>
              <a:rPr lang="zh-CN" altLang="zh-CN" sz="2800" b="1" dirty="0" smtClean="0"/>
              <a:t>减肥</a:t>
            </a:r>
            <a:r>
              <a:rPr lang="zh-CN" altLang="zh-CN" sz="2800" b="1" dirty="0"/>
              <a:t>所需</a:t>
            </a:r>
            <a:r>
              <a:rPr lang="zh-CN" altLang="zh-CN" sz="2800" b="1" dirty="0" smtClean="0"/>
              <a:t>时间从</a:t>
            </a:r>
            <a:r>
              <a:rPr lang="en-US" altLang="zh-CN" sz="2800" b="1" dirty="0"/>
              <a:t>32</a:t>
            </a:r>
            <a:r>
              <a:rPr lang="zh-CN" altLang="zh-CN" sz="2800" b="1" dirty="0"/>
              <a:t>周减少到</a:t>
            </a:r>
            <a:r>
              <a:rPr lang="en-US" altLang="zh-CN" sz="2800" b="1" dirty="0"/>
              <a:t>22</a:t>
            </a:r>
            <a:r>
              <a:rPr lang="zh-CN" altLang="zh-CN" sz="2800" b="1" dirty="0" smtClean="0"/>
              <a:t>周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变化</a:t>
            </a:r>
            <a:r>
              <a:rPr lang="zh-CN" altLang="zh-CN" sz="2800" b="1" dirty="0"/>
              <a:t>约</a:t>
            </a:r>
            <a:r>
              <a:rPr lang="en-US" altLang="zh-CN" sz="2800" b="1" dirty="0"/>
              <a:t>30</a:t>
            </a:r>
            <a:r>
              <a:rPr lang="en-US" altLang="zh-CN" sz="2800" b="1" dirty="0" smtClean="0"/>
              <a:t>%)——</a:t>
            </a:r>
            <a:r>
              <a:rPr lang="zh-CN" altLang="zh-CN" sz="2800" b="1" dirty="0">
                <a:solidFill>
                  <a:srgbClr val="FF0000"/>
                </a:solidFill>
              </a:rPr>
              <a:t>体重变化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zh-CN" altLang="en-US" sz="2800" b="1" dirty="0" smtClean="0">
                <a:solidFill>
                  <a:srgbClr val="FF0000"/>
                </a:solidFill>
                <a:sym typeface="Symbol"/>
              </a:rPr>
              <a:t>相当敏感</a:t>
            </a:r>
            <a:r>
              <a:rPr lang="en-US" altLang="zh-CN" sz="2800" b="1" dirty="0" smtClean="0">
                <a:sym typeface="Symbol"/>
              </a:rPr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8697" y="2674376"/>
            <a:ext cx="74168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体重变化</a:t>
            </a:r>
            <a:r>
              <a:rPr lang="zh-CN" altLang="en-US" sz="2800" b="1" dirty="0" smtClean="0"/>
              <a:t>既有普遍规律也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每个人</a:t>
            </a:r>
            <a:r>
              <a:rPr lang="zh-CN" altLang="zh-CN" sz="2800" b="1" dirty="0" smtClean="0"/>
              <a:t>特殊生理</a:t>
            </a:r>
            <a:r>
              <a:rPr lang="zh-CN" altLang="zh-CN" sz="2800" b="1" dirty="0"/>
              <a:t>条件有关，特别是</a:t>
            </a:r>
            <a:r>
              <a:rPr lang="zh-CN" altLang="zh-CN" sz="2800" b="1" dirty="0">
                <a:solidFill>
                  <a:srgbClr val="FF0000"/>
                </a:solidFill>
              </a:rPr>
              <a:t>代谢消耗系数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80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390" y="620688"/>
            <a:ext cx="1926398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249596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人体</a:t>
            </a:r>
            <a:r>
              <a:rPr lang="zh-CN" altLang="zh-CN" sz="2800" b="1" dirty="0"/>
              <a:t>通过食物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摄入热量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通过代谢</a:t>
            </a:r>
            <a:r>
              <a:rPr lang="zh-CN" altLang="zh-CN" sz="2800" b="1" dirty="0"/>
              <a:t>和运动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消耗热量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02877" y="1863764"/>
            <a:ext cx="3587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二者</a:t>
            </a:r>
            <a:r>
              <a:rPr lang="zh-CN" altLang="zh-CN" sz="2800" b="1" dirty="0" smtClean="0"/>
              <a:t>平衡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体重不变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7793" y="2564904"/>
            <a:ext cx="835008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分析对</a:t>
            </a:r>
            <a:r>
              <a:rPr lang="zh-CN" altLang="zh-CN" sz="2800" b="1" dirty="0"/>
              <a:t>热量的吸收和</a:t>
            </a:r>
            <a:r>
              <a:rPr lang="zh-CN" altLang="zh-CN" sz="2800" b="1" dirty="0" smtClean="0"/>
              <a:t>消耗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建立</a:t>
            </a:r>
            <a:r>
              <a:rPr lang="zh-CN" altLang="zh-CN" sz="2800" b="1" dirty="0"/>
              <a:t>体重变化规律</a:t>
            </a:r>
            <a:r>
              <a:rPr lang="zh-CN" altLang="zh-CN" sz="2800" b="1" dirty="0" smtClean="0"/>
              <a:t>的模型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08004" y="1844824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平衡</a:t>
            </a:r>
            <a:r>
              <a:rPr lang="zh-CN" altLang="en-US" sz="2800" b="1" dirty="0" smtClean="0"/>
              <a:t>被破坏则</a:t>
            </a:r>
            <a:r>
              <a:rPr lang="zh-CN" altLang="zh-CN" sz="2800" b="1" dirty="0" smtClean="0"/>
              <a:t>体重</a:t>
            </a:r>
            <a:r>
              <a:rPr lang="zh-CN" altLang="en-US" sz="2800" b="1" dirty="0" smtClean="0"/>
              <a:t>变化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Text Box 1030"/>
          <p:cNvSpPr txBox="1">
            <a:spLocks noChangeArrowheads="1"/>
          </p:cNvSpPr>
          <p:nvPr/>
        </p:nvSpPr>
        <p:spPr bwMode="auto">
          <a:xfrm>
            <a:off x="634652" y="3284984"/>
            <a:ext cx="57375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减肥</a:t>
            </a:r>
            <a:r>
              <a:rPr lang="zh-CN" altLang="zh-CN" sz="2800" b="1" dirty="0"/>
              <a:t>计划应以</a:t>
            </a:r>
            <a:r>
              <a:rPr lang="zh-CN" altLang="zh-CN" sz="2800" b="1" dirty="0">
                <a:solidFill>
                  <a:srgbClr val="FF0000"/>
                </a:solidFill>
              </a:rPr>
              <a:t>不伤害身体</a:t>
            </a:r>
            <a:r>
              <a:rPr lang="zh-CN" altLang="zh-CN" sz="2800" b="1" dirty="0"/>
              <a:t>为</a:t>
            </a:r>
            <a:r>
              <a:rPr lang="zh-CN" altLang="zh-CN" sz="2800" b="1" dirty="0" smtClean="0"/>
              <a:t>前提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634652" y="4621287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增加</a:t>
            </a:r>
            <a:r>
              <a:rPr lang="zh-CN" altLang="zh-CN" sz="2800" b="1" dirty="0">
                <a:solidFill>
                  <a:srgbClr val="FF0000"/>
                </a:solidFill>
              </a:rPr>
              <a:t>运动量</a:t>
            </a:r>
            <a:r>
              <a:rPr lang="zh-CN" altLang="zh-CN" sz="2800" b="1" dirty="0"/>
              <a:t>是加速减肥的有效</a:t>
            </a:r>
            <a:r>
              <a:rPr lang="zh-CN" altLang="zh-CN" sz="2800" b="1" dirty="0" smtClean="0"/>
              <a:t>手段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6" name="Text Box 1030"/>
          <p:cNvSpPr txBox="1">
            <a:spLocks noChangeArrowheads="1"/>
          </p:cNvSpPr>
          <p:nvPr/>
        </p:nvSpPr>
        <p:spPr bwMode="auto">
          <a:xfrm>
            <a:off x="611560" y="5354052"/>
            <a:ext cx="5328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以周为时间单位制订减肥计划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771800" y="3949217"/>
            <a:ext cx="5789966" cy="523220"/>
            <a:chOff x="2771800" y="3949217"/>
            <a:chExt cx="5789966" cy="523220"/>
          </a:xfrm>
        </p:grpSpPr>
        <p:sp>
          <p:nvSpPr>
            <p:cNvPr id="8" name="矩形 7"/>
            <p:cNvSpPr/>
            <p:nvPr/>
          </p:nvSpPr>
          <p:spPr>
            <a:xfrm>
              <a:off x="2945142" y="3949217"/>
              <a:ext cx="5616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吸收热量</a:t>
              </a:r>
              <a:r>
                <a:rPr lang="zh-CN" altLang="zh-CN" sz="2800" b="1" dirty="0" smtClean="0"/>
                <a:t>不过少</a:t>
              </a:r>
              <a:r>
                <a:rPr lang="zh-CN" altLang="zh-CN" sz="2800" b="1" dirty="0"/>
                <a:t>、减少体重</a:t>
              </a:r>
              <a:r>
                <a:rPr lang="zh-CN" altLang="zh-CN" sz="2800" b="1" dirty="0" smtClean="0"/>
                <a:t>不过快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771800" y="395248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4168" y="5354052"/>
            <a:ext cx="2477598" cy="523220"/>
            <a:chOff x="6084168" y="5354052"/>
            <a:chExt cx="2477598" cy="523220"/>
          </a:xfrm>
        </p:grpSpPr>
        <p:sp>
          <p:nvSpPr>
            <p:cNvPr id="12" name="矩形 11"/>
            <p:cNvSpPr/>
            <p:nvPr/>
          </p:nvSpPr>
          <p:spPr>
            <a:xfrm>
              <a:off x="6213046" y="5354052"/>
              <a:ext cx="2348720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2800" b="1" dirty="0">
                  <a:solidFill>
                    <a:srgbClr val="000000"/>
                  </a:solidFill>
                </a:rPr>
                <a:t>差分方程模型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6084168" y="539264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606681"/>
              </p:ext>
            </p:extLst>
          </p:nvPr>
        </p:nvGraphicFramePr>
        <p:xfrm>
          <a:off x="7361312" y="506413"/>
          <a:ext cx="10271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剪辑" r:id="rId3" imgW="4046538" imgH="3352800" progId="MS_ClipArt_Gallery.2">
                  <p:embed/>
                </p:oleObj>
              </mc:Choice>
              <mc:Fallback>
                <p:oleObj name="剪辑" r:id="rId3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312" y="506413"/>
                        <a:ext cx="102711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9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14" grpId="0"/>
      <p:bldP spid="15" grpId="0"/>
      <p:bldP spid="1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1366434"/>
            <a:ext cx="755860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体重增加正比于吸收的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热量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平均</a:t>
            </a:r>
            <a:r>
              <a:rPr lang="en-US" altLang="zh-CN" sz="2800" b="1" dirty="0" smtClean="0"/>
              <a:t>8000kcal</a:t>
            </a:r>
            <a:endParaRPr lang="en-US" altLang="zh-CN" sz="2800" b="1" dirty="0"/>
          </a:p>
          <a:p>
            <a:pPr eaLnBrk="1" hangingPunct="1">
              <a:lnSpc>
                <a:spcPts val="4200"/>
              </a:lnSpc>
            </a:pPr>
            <a:r>
              <a:rPr lang="zh-CN" altLang="en-US" sz="2800" b="1" dirty="0"/>
              <a:t>      增加体重</a:t>
            </a:r>
            <a:r>
              <a:rPr lang="en-US" altLang="zh-CN" sz="2800" b="1" dirty="0" smtClean="0"/>
              <a:t>1kg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1" y="2636912"/>
            <a:ext cx="7918648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代谢</a:t>
            </a:r>
            <a:r>
              <a:rPr lang="zh-CN" altLang="en-US" sz="2800" b="1" dirty="0">
                <a:solidFill>
                  <a:srgbClr val="FF0000"/>
                </a:solidFill>
              </a:rPr>
              <a:t>引起的体重减少正比于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每</a:t>
            </a:r>
            <a:r>
              <a:rPr lang="zh-CN" altLang="en-US" sz="2800" b="1" dirty="0"/>
              <a:t>周每</a:t>
            </a:r>
            <a:r>
              <a:rPr lang="zh-CN" altLang="en-US" sz="2800" b="1" dirty="0" smtClean="0"/>
              <a:t>千克</a:t>
            </a:r>
            <a:endParaRPr lang="en-US" altLang="zh-CN" sz="2800" b="1" dirty="0" smtClean="0"/>
          </a:p>
          <a:p>
            <a:pPr eaLnBrk="1" hangingPunct="1"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体重</a:t>
            </a:r>
            <a:r>
              <a:rPr lang="zh-CN" altLang="en-US" sz="2800" b="1" dirty="0"/>
              <a:t>消耗</a:t>
            </a:r>
            <a:r>
              <a:rPr lang="en-US" altLang="zh-CN" sz="2800" b="1" dirty="0"/>
              <a:t>200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~ 320kcal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zh-CN" altLang="en-US" sz="2800" b="1" dirty="0" smtClean="0"/>
              <a:t>因人而异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05717" y="4545972"/>
            <a:ext cx="7538691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运动引起的体重减少正比于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且</a:t>
            </a:r>
            <a:r>
              <a:rPr lang="zh-CN" altLang="en-US" sz="2800" b="1" dirty="0"/>
              <a:t>与</a:t>
            </a:r>
            <a:r>
              <a:rPr lang="zh-CN" altLang="en-US" sz="2800" b="1" dirty="0" smtClean="0"/>
              <a:t>运动</a:t>
            </a:r>
            <a:endParaRPr lang="en-US" altLang="zh-CN" sz="2800" b="1" dirty="0" smtClean="0"/>
          </a:p>
          <a:p>
            <a:pPr eaLnBrk="1" hangingPunct="1">
              <a:lnSpc>
                <a:spcPts val="4200"/>
              </a:lnSpc>
            </a:pPr>
            <a:r>
              <a:rPr lang="zh-CN" altLang="en-US" sz="2800" b="1" dirty="0" smtClean="0"/>
              <a:t>      形式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和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运动时间</a:t>
            </a:r>
            <a:r>
              <a:rPr lang="zh-CN" altLang="en-US" sz="2800" b="1" dirty="0" smtClean="0"/>
              <a:t>有关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  </a:t>
            </a:r>
            <a:endParaRPr lang="zh-CN" altLang="en-US" sz="2800" b="1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01013" y="549275"/>
          <a:ext cx="7921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剪辑" r:id="rId3" imgW="4046400" imgH="3352320" progId="MS_ClipArt_Gallery.2">
                  <p:embed/>
                </p:oleObj>
              </mc:Choice>
              <mc:Fallback>
                <p:oleObj name="剪辑" r:id="rId3" imgW="4046400" imgH="3352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49275"/>
                        <a:ext cx="7921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3177" y="620688"/>
            <a:ext cx="187657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假设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75856" y="3861048"/>
            <a:ext cx="5040560" cy="576064"/>
            <a:chOff x="3275856" y="3861048"/>
            <a:chExt cx="5040560" cy="576064"/>
          </a:xfrm>
        </p:grpSpPr>
        <p:sp>
          <p:nvSpPr>
            <p:cNvPr id="2" name="矩形 1"/>
            <p:cNvSpPr/>
            <p:nvPr/>
          </p:nvSpPr>
          <p:spPr>
            <a:xfrm>
              <a:off x="3419872" y="3870803"/>
              <a:ext cx="4896544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2800" b="1" dirty="0" smtClean="0"/>
                <a:t>70kg</a:t>
              </a:r>
              <a:r>
                <a:rPr lang="zh-CN" altLang="en-US" sz="2800" b="1" dirty="0" smtClean="0"/>
                <a:t>每天</a:t>
              </a:r>
              <a:r>
                <a:rPr lang="zh-CN" altLang="en-US" sz="2800" b="1" dirty="0"/>
                <a:t>消耗</a:t>
              </a:r>
              <a:r>
                <a:rPr lang="en-US" altLang="zh-CN" sz="2800" b="1" dirty="0"/>
                <a:t>2000</a:t>
              </a:r>
              <a:r>
                <a:rPr lang="zh-CN" altLang="en-US" sz="2800" b="1" dirty="0"/>
                <a:t> </a:t>
              </a:r>
              <a:r>
                <a:rPr lang="en-US" altLang="zh-CN" sz="2800" b="1" dirty="0"/>
                <a:t>~ </a:t>
              </a:r>
              <a:r>
                <a:rPr lang="en-US" altLang="zh-CN" sz="2800" b="1" dirty="0" smtClean="0"/>
                <a:t>3200kcal.</a:t>
              </a:r>
              <a:endParaRPr lang="zh-CN" altLang="en-US" sz="2800" b="1" dirty="0"/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3275856" y="386104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52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nimBg="1" autoUpdateAnimBg="0"/>
      <p:bldP spid="327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39818" y="1268760"/>
            <a:ext cx="8464364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4200"/>
              </a:lnSpc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）为了安全与</a:t>
            </a:r>
            <a:r>
              <a:rPr lang="zh-CN" altLang="en-US" sz="2800" b="1" dirty="0" smtClean="0"/>
              <a:t>健康</a:t>
            </a:r>
            <a:r>
              <a:rPr lang="en-US" altLang="zh-CN" sz="2800" b="1" dirty="0" smtClean="0"/>
              <a:t>,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每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周吸收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热量≥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10000kcal,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且每周</a:t>
            </a:r>
            <a:endParaRPr kumimoji="0" lang="en-US" altLang="zh-CN" sz="28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0" eaLnBrk="1" hangingPunct="1">
              <a:lnSpc>
                <a:spcPts val="4200"/>
              </a:lnSpc>
            </a:pPr>
            <a:r>
              <a:rPr kumimoji="0"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 减少量≤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1000kcal;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每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周体重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减少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量≤ 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1.5kg.</a:t>
            </a:r>
            <a:r>
              <a:rPr kumimoji="0" lang="en-US" altLang="zh-CN" sz="2800" b="1" dirty="0" smtClean="0">
                <a:latin typeface="Arial" pitchFamily="34" charset="0"/>
                <a:cs typeface="宋体" pitchFamily="2" charset="-122"/>
              </a:rPr>
              <a:t> </a:t>
            </a:r>
            <a:endParaRPr kumimoji="0" lang="en-US" altLang="zh-CN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413" y="2564904"/>
            <a:ext cx="162095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调查资料</a:t>
            </a:r>
            <a:endParaRPr lang="zh-CN" altLang="en-US" sz="28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02634"/>
              </p:ext>
            </p:extLst>
          </p:nvPr>
        </p:nvGraphicFramePr>
        <p:xfrm>
          <a:off x="539552" y="3284984"/>
          <a:ext cx="8064896" cy="720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4216"/>
                <a:gridCol w="864096"/>
                <a:gridCol w="864096"/>
                <a:gridCol w="1152128"/>
                <a:gridCol w="1080120"/>
                <a:gridCol w="1296144"/>
                <a:gridCol w="864096"/>
              </a:tblGrid>
              <a:tr h="360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食物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米饭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豆腐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tx1"/>
                          </a:solidFill>
                          <a:effectLst/>
                        </a:rPr>
                        <a:t>青菜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苹果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瘦肉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鸡蛋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热量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(kcal/100g)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20443"/>
              </p:ext>
            </p:extLst>
          </p:nvPr>
        </p:nvGraphicFramePr>
        <p:xfrm>
          <a:off x="539550" y="4797152"/>
          <a:ext cx="8136906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10"/>
                <a:gridCol w="1080120"/>
                <a:gridCol w="853417"/>
                <a:gridCol w="874775"/>
                <a:gridCol w="792088"/>
                <a:gridCol w="1224136"/>
                <a:gridCol w="1440160"/>
              </a:tblGrid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运动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步行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(4km/h)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跑步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跳舞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乒乓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自行车</a:t>
                      </a:r>
                      <a:endParaRPr lang="en-US" altLang="zh-CN" sz="2000" b="1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中速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游泳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(50m/min)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98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热量</a:t>
                      </a:r>
                      <a:r>
                        <a:rPr lang="en-US" sz="2000" b="1" kern="100" dirty="0" smtClean="0">
                          <a:effectLst/>
                        </a:rPr>
                        <a:t>(</a:t>
                      </a:r>
                      <a:r>
                        <a:rPr lang="en-US" sz="2000" b="1" kern="100" dirty="0">
                          <a:effectLst/>
                        </a:rPr>
                        <a:t>kcal/</a:t>
                      </a:r>
                      <a:r>
                        <a:rPr lang="en-US" sz="2000" b="1" kern="100" dirty="0" err="1">
                          <a:effectLst/>
                        </a:rPr>
                        <a:t>h</a:t>
                      </a:r>
                      <a:r>
                        <a:rPr lang="en-US" sz="2000" b="1" kern="100" dirty="0" err="1">
                          <a:effectLst/>
                          <a:sym typeface="Symbol"/>
                        </a:rPr>
                        <a:t></a:t>
                      </a:r>
                      <a:r>
                        <a:rPr lang="en-US" sz="2000" b="1" kern="100" dirty="0" err="1">
                          <a:effectLst/>
                        </a:rPr>
                        <a:t>kg</a:t>
                      </a:r>
                      <a:r>
                        <a:rPr lang="en-US" sz="2000" b="1" kern="100" dirty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3.1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4.4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2.5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7.9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115260" y="266588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食物每百克所含热量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356725" y="426347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运动每小时每千克体重消耗热量</a:t>
            </a:r>
          </a:p>
        </p:txBody>
      </p:sp>
      <p:sp>
        <p:nvSpPr>
          <p:cNvPr id="11" name="矩形 10"/>
          <p:cNvSpPr/>
          <p:nvPr/>
        </p:nvSpPr>
        <p:spPr>
          <a:xfrm>
            <a:off x="463177" y="620688"/>
            <a:ext cx="187657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假设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92696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基本模型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2288" y="20608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周吸收</a:t>
            </a:r>
            <a:r>
              <a:rPr lang="zh-CN" altLang="zh-CN" sz="2800" b="1" dirty="0" smtClean="0"/>
              <a:t>热量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dirty="0"/>
              <a:t>kcal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1340768"/>
            <a:ext cx="5514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)~</a:t>
            </a:r>
            <a:r>
              <a:rPr lang="zh-CN" altLang="zh-CN" sz="2800" b="1" dirty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周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初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体重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(kg) 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/>
              <a:t> k</a:t>
            </a:r>
            <a:r>
              <a:rPr lang="en-US" altLang="zh-CN" sz="2800" b="1" dirty="0"/>
              <a:t>=1,2,</a:t>
            </a:r>
            <a:r>
              <a:rPr lang="zh-CN" altLang="zh-CN" sz="2800" b="1" dirty="0" smtClean="0"/>
              <a:t>…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993923" y="2798058"/>
            <a:ext cx="27590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~</a:t>
            </a:r>
            <a:r>
              <a:rPr lang="zh-CN" altLang="zh-CN" sz="2800" b="1" dirty="0" smtClean="0"/>
              <a:t>热量转换系数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955314" y="2745223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平均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8000kcal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增加</a:t>
            </a:r>
            <a:r>
              <a:rPr lang="zh-CN" altLang="en-US" sz="2800" b="1" dirty="0">
                <a:solidFill>
                  <a:srgbClr val="000000"/>
                </a:solidFill>
              </a:rPr>
              <a:t>体重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1kg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0408"/>
              </p:ext>
            </p:extLst>
          </p:nvPr>
        </p:nvGraphicFramePr>
        <p:xfrm>
          <a:off x="1115616" y="4437112"/>
          <a:ext cx="691276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3" imgW="2743200" imgH="203200" progId="Equation.3">
                  <p:embed/>
                </p:oleObj>
              </mc:Choice>
              <mc:Fallback>
                <p:oleObj name="公式" r:id="rId3" imgW="274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437112"/>
                        <a:ext cx="6912768" cy="50405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432235" y="3488658"/>
            <a:ext cx="4028197" cy="6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>
                <a:sym typeface="Symbol"/>
              </a:rPr>
              <a:t></a:t>
            </a:r>
            <a:r>
              <a:rPr lang="en-US" altLang="zh-CN" sz="2800" b="1" dirty="0">
                <a:sym typeface="Symbol"/>
              </a:rPr>
              <a:t>~</a:t>
            </a:r>
            <a:r>
              <a:rPr lang="zh-CN" altLang="zh-CN" sz="2800" b="1" dirty="0" smtClean="0"/>
              <a:t>代谢系数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</a:rPr>
              <a:t>因人而异</a:t>
            </a:r>
            <a:r>
              <a:rPr lang="en-US" altLang="zh-CN" sz="2800" b="1" dirty="0">
                <a:solidFill>
                  <a:srgbClr val="000000"/>
                </a:solidFill>
              </a:rPr>
              <a:t>).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7136" y="5229200"/>
            <a:ext cx="7169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ym typeface="Symbol"/>
              </a:rPr>
              <a:t>由</a:t>
            </a:r>
            <a:r>
              <a:rPr lang="en-US" altLang="zh-CN" sz="2800" b="1" i="1" dirty="0" smtClean="0">
                <a:sym typeface="Symbol"/>
              </a:rPr>
              <a:t></a:t>
            </a:r>
            <a:r>
              <a:rPr lang="zh-CN" altLang="en-US" sz="2800" b="1" dirty="0" smtClean="0">
                <a:sym typeface="Symbol"/>
              </a:rPr>
              <a:t>和</a:t>
            </a:r>
            <a:r>
              <a:rPr lang="zh-CN" altLang="zh-CN" sz="2800" b="1" dirty="0"/>
              <a:t>吸收热量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r>
              <a:rPr lang="zh-CN" altLang="en-US" sz="2800" b="1" dirty="0"/>
              <a:t>决定</a:t>
            </a:r>
            <a:r>
              <a:rPr lang="zh-CN" altLang="zh-CN" sz="2800" b="1" dirty="0" smtClean="0"/>
              <a:t>体重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变化</a:t>
            </a:r>
            <a:r>
              <a:rPr lang="zh-CN" altLang="en-US" sz="2800" b="1" dirty="0" smtClean="0"/>
              <a:t>规律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3542519"/>
            <a:ext cx="3096345" cy="523220"/>
            <a:chOff x="1187624" y="3542519"/>
            <a:chExt cx="3096345" cy="523220"/>
          </a:xfrm>
        </p:grpSpPr>
        <p:sp>
          <p:nvSpPr>
            <p:cNvPr id="7" name="矩形 6"/>
            <p:cNvSpPr/>
            <p:nvPr/>
          </p:nvSpPr>
          <p:spPr>
            <a:xfrm>
              <a:off x="1279333" y="3542519"/>
              <a:ext cx="3004636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>
                  <a:sym typeface="Symbol"/>
                </a:rPr>
                <a:t>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1/8000(kg/kcal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1187624" y="357301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8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9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306846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减肥计划的提出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2531" y="1206773"/>
            <a:ext cx="820891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某人身高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1.70m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体重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100kg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BMI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高达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34.6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目前每周吸收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20000kcal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热量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体重长期未变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.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2348880"/>
            <a:ext cx="817351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制订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减肥计划使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体重减至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75kg(BMI=26)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并维持下去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555684" y="2924944"/>
            <a:ext cx="84808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在正常</a:t>
            </a:r>
            <a:r>
              <a:rPr lang="zh-CN" altLang="en-US" sz="2800" b="1" dirty="0" smtClean="0"/>
              <a:t>代谢</a:t>
            </a:r>
            <a:r>
              <a:rPr lang="zh-CN" altLang="zh-CN" sz="2800" b="1" dirty="0" smtClean="0"/>
              <a:t>情况</a:t>
            </a:r>
            <a:r>
              <a:rPr lang="zh-CN" altLang="zh-CN" sz="2800" b="1" dirty="0"/>
              <a:t>下安排一个</a:t>
            </a:r>
            <a:r>
              <a:rPr lang="zh-CN" altLang="zh-CN" sz="2800" b="1" dirty="0">
                <a:solidFill>
                  <a:srgbClr val="FF0000"/>
                </a:solidFill>
              </a:rPr>
              <a:t>两阶段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计划</a:t>
            </a:r>
            <a:r>
              <a:rPr lang="en-US" altLang="zh-CN" sz="2800" b="1" dirty="0"/>
              <a:t>: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第一</a:t>
            </a:r>
            <a:r>
              <a:rPr lang="zh-CN" altLang="zh-CN" sz="2800" b="1" dirty="0"/>
              <a:t>阶段：吸收</a:t>
            </a:r>
            <a:r>
              <a:rPr lang="zh-CN" altLang="zh-CN" sz="2800" b="1" dirty="0" smtClean="0"/>
              <a:t>热量每</a:t>
            </a:r>
            <a:r>
              <a:rPr lang="zh-CN" altLang="zh-CN" sz="2800" b="1" dirty="0"/>
              <a:t>周减少</a:t>
            </a:r>
            <a:r>
              <a:rPr lang="en-US" altLang="zh-CN" sz="2800" b="1" dirty="0" smtClean="0"/>
              <a:t>1000kcal, </a:t>
            </a:r>
            <a:r>
              <a:rPr lang="zh-CN" altLang="zh-CN" sz="2800" b="1" dirty="0" smtClean="0"/>
              <a:t>直至达到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安全</a:t>
            </a:r>
            <a:r>
              <a:rPr lang="zh-CN" altLang="zh-CN" sz="2800" b="1" dirty="0" smtClean="0"/>
              <a:t>下限</a:t>
            </a:r>
            <a:r>
              <a:rPr lang="en-US" altLang="zh-CN" sz="2800" b="1" dirty="0" smtClean="0"/>
              <a:t>10000 kcal/</a:t>
            </a:r>
            <a:r>
              <a:rPr lang="zh-CN" altLang="zh-CN" sz="2800" b="1" dirty="0" smtClean="0"/>
              <a:t>周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560801" y="5157192"/>
            <a:ext cx="8512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加快进程</a:t>
            </a:r>
            <a:r>
              <a:rPr lang="zh-CN" altLang="zh-CN" sz="2800" b="1" dirty="0"/>
              <a:t>而增加运动，重新安排两阶段</a:t>
            </a:r>
            <a:r>
              <a:rPr lang="zh-CN" altLang="zh-CN" sz="2800" b="1" dirty="0" smtClean="0"/>
              <a:t>计划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539552" y="5733256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给</a:t>
            </a:r>
            <a:r>
              <a:rPr lang="zh-CN" altLang="zh-CN" sz="2800" b="1" dirty="0"/>
              <a:t>出达到目标后</a:t>
            </a:r>
            <a:r>
              <a:rPr lang="zh-CN" altLang="zh-CN" sz="2800" b="1" dirty="0">
                <a:solidFill>
                  <a:srgbClr val="FF0000"/>
                </a:solidFill>
              </a:rPr>
              <a:t>维持体重不变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方案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827584" y="4581128"/>
            <a:ext cx="8129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第二阶段：每周吸收热量保持下限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zh-CN" sz="2800" b="1" dirty="0">
                <a:solidFill>
                  <a:srgbClr val="000000"/>
                </a:solidFill>
              </a:rPr>
              <a:t>达到减肥目标</a:t>
            </a:r>
            <a:r>
              <a:rPr lang="en-US" altLang="zh-CN" sz="2800" b="1" dirty="0">
                <a:solidFill>
                  <a:srgbClr val="000000"/>
                </a:solidFill>
              </a:rPr>
              <a:t> .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92696"/>
            <a:ext cx="306846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减肥计划的制定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14400" y="1385612"/>
            <a:ext cx="4737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确定某人的</a:t>
            </a:r>
            <a:r>
              <a:rPr lang="zh-CN" altLang="en-US" sz="2800" b="1" dirty="0"/>
              <a:t>代谢消耗</a:t>
            </a:r>
            <a:r>
              <a:rPr lang="zh-CN" altLang="en-US" sz="2800" b="1" dirty="0" smtClean="0"/>
              <a:t>系数</a:t>
            </a:r>
            <a:r>
              <a:rPr lang="en-US" altLang="zh-CN" sz="2800" b="1" i="1" dirty="0">
                <a:solidFill>
                  <a:srgbClr val="000000"/>
                </a:solidFill>
                <a:sym typeface="Symbol"/>
              </a:rPr>
              <a:t></a:t>
            </a:r>
            <a:endParaRPr lang="zh-CN" altLang="en-US" sz="2800" b="1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13840" y="5157192"/>
            <a:ext cx="685800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每</a:t>
            </a:r>
            <a:r>
              <a:rPr lang="zh-CN" altLang="en-US" sz="2800" b="1" dirty="0"/>
              <a:t>周每千克体重消耗 </a:t>
            </a:r>
            <a:r>
              <a:rPr lang="en-US" altLang="zh-CN" sz="2800" b="1" dirty="0"/>
              <a:t>20000/100=200kcal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162182" y="2046437"/>
            <a:ext cx="5791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每周吸收</a:t>
            </a:r>
            <a:r>
              <a:rPr lang="en-US" altLang="zh-CN" sz="2800" b="1" dirty="0"/>
              <a:t>20000kcal, </a:t>
            </a:r>
            <a:r>
              <a:rPr lang="zh-CN" altLang="en-US" sz="2800" b="1" dirty="0" smtClean="0"/>
              <a:t>体重</a:t>
            </a:r>
            <a:r>
              <a:rPr lang="en-US" altLang="zh-CN" sz="2800" b="1" dirty="0" smtClean="0"/>
              <a:t>100kg</a:t>
            </a:r>
            <a:r>
              <a:rPr lang="zh-CN" altLang="en-US" sz="2800" b="1" dirty="0" smtClean="0"/>
              <a:t>不变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220072" y="2799323"/>
            <a:ext cx="3151188" cy="504825"/>
            <a:chOff x="624" y="3264"/>
            <a:chExt cx="1985" cy="318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768" y="3264"/>
            <a:ext cx="184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3" imgW="1015920" imgH="203040" progId="Equation.3">
                    <p:embed/>
                  </p:oleObj>
                </mc:Choice>
                <mc:Fallback>
                  <p:oleObj name="Equation" r:id="rId3" imgW="101592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64"/>
                          <a:ext cx="184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624" y="326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034680" y="5778842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正常代谢消耗相当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弱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9951" y="3501008"/>
            <a:ext cx="145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ym typeface="Symbol"/>
              </a:rPr>
              <a:t></a:t>
            </a:r>
            <a:r>
              <a:rPr lang="en-US" altLang="zh-CN" dirty="0"/>
              <a:t>=</a:t>
            </a:r>
            <a:r>
              <a:rPr lang="en-US" altLang="zh-CN" dirty="0" smtClean="0"/>
              <a:t>1/8000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4842" y="2780928"/>
            <a:ext cx="3927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/>
              <a:t>c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)=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c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w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+1</a:t>
            </a:r>
            <a:r>
              <a:rPr lang="en-US" altLang="zh-CN" sz="2800" dirty="0"/>
              <a:t>)=</a:t>
            </a:r>
            <a:r>
              <a:rPr lang="en-US" altLang="zh-CN" sz="2800" i="1" dirty="0"/>
              <a:t>w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)=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w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350394" y="4492548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w</a:t>
            </a:r>
            <a:r>
              <a:rPr lang="en-US" altLang="zh-CN" dirty="0"/>
              <a:t>=100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45775" y="4030883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c</a:t>
            </a:r>
            <a:r>
              <a:rPr lang="en-US" altLang="zh-CN" dirty="0" smtClean="0"/>
              <a:t>=20000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2017" y="750930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17" y="750930"/>
                <a:ext cx="489654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3131840" y="3875856"/>
            <a:ext cx="4108648" cy="833235"/>
            <a:chOff x="3131840" y="3875856"/>
            <a:chExt cx="4108648" cy="833235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503504"/>
                </p:ext>
              </p:extLst>
            </p:nvPr>
          </p:nvGraphicFramePr>
          <p:xfrm>
            <a:off x="3352056" y="3875856"/>
            <a:ext cx="3888432" cy="833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6" imgW="1777680" imgH="393480" progId="Equation.3">
                    <p:embed/>
                  </p:oleObj>
                </mc:Choice>
                <mc:Fallback>
                  <p:oleObj name="Equation" r:id="rId6" imgW="177768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056" y="3875856"/>
                          <a:ext cx="3888432" cy="8332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右箭头 18"/>
            <p:cNvSpPr/>
            <p:nvPr/>
          </p:nvSpPr>
          <p:spPr bwMode="auto">
            <a:xfrm>
              <a:off x="3131840" y="402448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4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 autoUpdateAnimBg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824027"/>
            <a:ext cx="557075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正常</a:t>
            </a:r>
            <a:r>
              <a:rPr lang="zh-CN" altLang="zh-CN" sz="2800" b="1" dirty="0"/>
              <a:t>代谢情况下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第一</a:t>
            </a:r>
            <a:r>
              <a:rPr lang="zh-CN" altLang="zh-CN" sz="2800" b="1" dirty="0" smtClean="0"/>
              <a:t>阶段</a:t>
            </a:r>
            <a:r>
              <a:rPr lang="zh-CN" altLang="zh-CN" sz="2800" b="1" dirty="0"/>
              <a:t>计划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1466257"/>
            <a:ext cx="7200800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000000"/>
                </a:solidFill>
              </a:rPr>
              <a:t>吸收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热量</a:t>
            </a:r>
            <a:r>
              <a:rPr lang="zh-CN" altLang="zh-CN" sz="2800" b="1" dirty="0"/>
              <a:t>由</a:t>
            </a:r>
            <a:r>
              <a:rPr lang="en-US" altLang="zh-CN" sz="2800" b="1" dirty="0"/>
              <a:t>20000kcal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每</a:t>
            </a:r>
            <a:r>
              <a:rPr lang="zh-CN" altLang="zh-CN" sz="2800" b="1" dirty="0">
                <a:solidFill>
                  <a:srgbClr val="FF0000"/>
                </a:solidFill>
              </a:rPr>
              <a:t>周减少</a:t>
            </a:r>
            <a:r>
              <a:rPr lang="en-US" altLang="zh-CN" sz="2800" b="1" dirty="0">
                <a:solidFill>
                  <a:srgbClr val="FF0000"/>
                </a:solidFill>
              </a:rPr>
              <a:t>1000kcal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zh-CN" sz="2800" b="1" dirty="0">
                <a:solidFill>
                  <a:srgbClr val="000000"/>
                </a:solidFill>
              </a:rPr>
              <a:t>直至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达到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安全</a:t>
            </a:r>
            <a:r>
              <a:rPr lang="zh-CN" altLang="zh-CN" sz="2800" b="1" dirty="0">
                <a:solidFill>
                  <a:srgbClr val="000000"/>
                </a:solidFill>
              </a:rPr>
              <a:t>下限</a:t>
            </a:r>
            <a:r>
              <a:rPr lang="en-US" altLang="zh-CN" sz="2800" b="1" dirty="0">
                <a:solidFill>
                  <a:srgbClr val="000000"/>
                </a:solidFill>
              </a:rPr>
              <a:t>10000 kcal/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周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7624" y="3386164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86164"/>
                <a:ext cx="489654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187624" y="2708920"/>
            <a:ext cx="5400600" cy="484632"/>
            <a:chOff x="1187624" y="2708920"/>
            <a:chExt cx="5400600" cy="48463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5664"/>
                </p:ext>
              </p:extLst>
            </p:nvPr>
          </p:nvGraphicFramePr>
          <p:xfrm>
            <a:off x="1403648" y="2708920"/>
            <a:ext cx="5184576" cy="451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公式" r:id="rId8" imgW="2298700" imgH="203200" progId="Equation.3">
                    <p:embed/>
                  </p:oleObj>
                </mc:Choice>
                <mc:Fallback>
                  <p:oleObj name="公式" r:id="rId8" imgW="2298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708920"/>
                          <a:ext cx="5184576" cy="45176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右箭头 9"/>
            <p:cNvSpPr/>
            <p:nvPr/>
          </p:nvSpPr>
          <p:spPr bwMode="auto">
            <a:xfrm>
              <a:off x="1187624" y="270892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732240" y="2663484"/>
            <a:ext cx="2267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(10)=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10000</a:t>
            </a:r>
            <a:r>
              <a:rPr lang="en-US" altLang="zh-CN" sz="2800" b="1" i="1" dirty="0" smtClean="0"/>
              <a:t> 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87624" y="4077072"/>
            <a:ext cx="7112332" cy="932681"/>
            <a:chOff x="1187624" y="4077072"/>
            <a:chExt cx="7112332" cy="93268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514679"/>
                </p:ext>
              </p:extLst>
            </p:nvPr>
          </p:nvGraphicFramePr>
          <p:xfrm>
            <a:off x="1356664" y="4077072"/>
            <a:ext cx="6943292" cy="932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公式" r:id="rId10" imgW="3187700" imgH="431800" progId="Equation.3">
                    <p:embed/>
                  </p:oleObj>
                </mc:Choice>
                <mc:Fallback>
                  <p:oleObj name="公式" r:id="rId10" imgW="3187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664" y="4077072"/>
                          <a:ext cx="6943292" cy="93268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右箭头 13"/>
            <p:cNvSpPr/>
            <p:nvPr/>
          </p:nvSpPr>
          <p:spPr bwMode="auto">
            <a:xfrm>
              <a:off x="1187624" y="407707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47864" y="5085184"/>
            <a:ext cx="5328592" cy="733355"/>
            <a:chOff x="3347864" y="5085184"/>
            <a:chExt cx="5328592" cy="733355"/>
          </a:xfrm>
        </p:grpSpPr>
        <p:sp>
          <p:nvSpPr>
            <p:cNvPr id="12" name="矩形 11"/>
            <p:cNvSpPr/>
            <p:nvPr/>
          </p:nvSpPr>
          <p:spPr>
            <a:xfrm>
              <a:off x="3347864" y="5295319"/>
              <a:ext cx="53285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kumimoji="0" lang="zh-CN" altLang="en-US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第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11</a:t>
              </a:r>
              <a:r>
                <a:rPr kumimoji="0" lang="zh-CN" altLang="en-US" sz="2800" b="1" dirty="0">
                  <a:solidFill>
                    <a:srgbClr val="000000"/>
                  </a:solidFill>
                  <a:cs typeface="Times New Roman" pitchFamily="18" charset="0"/>
                </a:rPr>
                <a:t>周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r>
                <a:rPr kumimoji="0" lang="zh-CN" altLang="en-US" sz="2800" b="1" dirty="0">
                  <a:solidFill>
                    <a:srgbClr val="000000"/>
                  </a:solidFill>
                  <a:cs typeface="Times New Roman" pitchFamily="18" charset="0"/>
                </a:rPr>
                <a:t>初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体重</a:t>
              </a:r>
              <a:r>
                <a:rPr kumimoji="0" lang="en-US" altLang="zh-CN" sz="2800" b="1" i="1" dirty="0" smtClean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(11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)=93.6157kg</a:t>
              </a:r>
              <a:r>
                <a:rPr kumimoji="0" lang="en-US" altLang="zh-CN" sz="2800" b="1" dirty="0">
                  <a:latin typeface="Arial" pitchFamily="34" charset="0"/>
                  <a:cs typeface="宋体" pitchFamily="2" charset="-122"/>
                </a:rPr>
                <a:t> </a:t>
              </a:r>
            </a:p>
          </p:txBody>
        </p:sp>
        <p:sp>
          <p:nvSpPr>
            <p:cNvPr id="16" name="下箭头 15"/>
            <p:cNvSpPr/>
            <p:nvPr/>
          </p:nvSpPr>
          <p:spPr bwMode="auto">
            <a:xfrm>
              <a:off x="5148064" y="5085184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87624" y="5013176"/>
            <a:ext cx="1967205" cy="667236"/>
            <a:chOff x="1187624" y="5013176"/>
            <a:chExt cx="1967205" cy="667236"/>
          </a:xfrm>
        </p:grpSpPr>
        <p:sp>
          <p:nvSpPr>
            <p:cNvPr id="15" name="矩形 14"/>
            <p:cNvSpPr/>
            <p:nvPr/>
          </p:nvSpPr>
          <p:spPr>
            <a:xfrm>
              <a:off x="1187624" y="5157192"/>
              <a:ext cx="19672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(1)=100kg</a:t>
              </a:r>
              <a:endParaRPr lang="zh-CN" altLang="en-US" sz="2800" b="1" dirty="0"/>
            </a:p>
          </p:txBody>
        </p:sp>
        <p:sp>
          <p:nvSpPr>
            <p:cNvPr id="17" name="上箭头 16"/>
            <p:cNvSpPr/>
            <p:nvPr/>
          </p:nvSpPr>
          <p:spPr bwMode="auto">
            <a:xfrm>
              <a:off x="2483768" y="5013176"/>
              <a:ext cx="484632" cy="14401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254324" y="3352184"/>
            <a:ext cx="27456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第一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阶段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需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824027"/>
            <a:ext cx="559319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正常</a:t>
            </a:r>
            <a:r>
              <a:rPr lang="zh-CN" altLang="zh-CN" sz="2800" b="1" dirty="0"/>
              <a:t>代谢情况下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第二</a:t>
            </a:r>
            <a:r>
              <a:rPr lang="zh-CN" altLang="zh-CN" sz="2800" b="1" dirty="0" smtClean="0"/>
              <a:t>阶段</a:t>
            </a:r>
            <a:r>
              <a:rPr lang="zh-CN" altLang="zh-CN" sz="2800" b="1" dirty="0"/>
              <a:t>计划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87524" y="1556792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吸收</a:t>
            </a:r>
            <a:r>
              <a:rPr lang="zh-CN" altLang="zh-CN" sz="2800" b="1" dirty="0"/>
              <a:t>热量保持下限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=10000kcal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周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体重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减至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75kg.</a:t>
            </a:r>
            <a:endParaRPr lang="zh-CN" altLang="en-US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92930" y="2348880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30" y="2348880"/>
                <a:ext cx="489654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5746102" y="4287643"/>
            <a:ext cx="3396956" cy="523220"/>
            <a:chOff x="5746102" y="4287643"/>
            <a:chExt cx="3396956" cy="523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830690" y="4287643"/>
              <a:ext cx="33123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w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(11+22)=74.9888kg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  <a:sym typeface="Symbol" pitchFamily="18" charset="2"/>
                </a:rPr>
                <a:t>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5746102" y="432235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26319" y="3068960"/>
            <a:ext cx="5697634" cy="998403"/>
            <a:chOff x="1326319" y="3068960"/>
            <a:chExt cx="5697634" cy="99840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09934"/>
                </p:ext>
              </p:extLst>
            </p:nvPr>
          </p:nvGraphicFramePr>
          <p:xfrm>
            <a:off x="1470335" y="3068960"/>
            <a:ext cx="5553618" cy="998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公式" r:id="rId6" imgW="2540000" imgH="457200" progId="Equation.3">
                    <p:embed/>
                  </p:oleObj>
                </mc:Choice>
                <mc:Fallback>
                  <p:oleObj name="公式" r:id="rId6" imgW="2540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335" y="3068960"/>
                          <a:ext cx="5553618" cy="99840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右箭头 12"/>
            <p:cNvSpPr/>
            <p:nvPr/>
          </p:nvSpPr>
          <p:spPr bwMode="auto">
            <a:xfrm>
              <a:off x="1326319" y="306896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84166" y="4077072"/>
            <a:ext cx="1965025" cy="733791"/>
            <a:chOff x="3584166" y="4077072"/>
            <a:chExt cx="1965025" cy="733791"/>
          </a:xfrm>
        </p:grpSpPr>
        <p:sp>
          <p:nvSpPr>
            <p:cNvPr id="11" name="矩形 10"/>
            <p:cNvSpPr/>
            <p:nvPr/>
          </p:nvSpPr>
          <p:spPr>
            <a:xfrm>
              <a:off x="3584166" y="4287643"/>
              <a:ext cx="19650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(11+</a:t>
              </a:r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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75</a:t>
              </a:r>
              <a:endParaRPr lang="zh-CN" altLang="en-US" sz="2800" b="1" dirty="0"/>
            </a:p>
          </p:txBody>
        </p:sp>
        <p:sp>
          <p:nvSpPr>
            <p:cNvPr id="14" name="下箭头 13"/>
            <p:cNvSpPr/>
            <p:nvPr/>
          </p:nvSpPr>
          <p:spPr bwMode="auto">
            <a:xfrm>
              <a:off x="4566679" y="4077072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5576" y="4077072"/>
            <a:ext cx="2375394" cy="739244"/>
            <a:chOff x="755576" y="4077072"/>
            <a:chExt cx="2375394" cy="739244"/>
          </a:xfrm>
        </p:grpSpPr>
        <p:sp>
          <p:nvSpPr>
            <p:cNvPr id="10" name="矩形 9"/>
            <p:cNvSpPr/>
            <p:nvPr/>
          </p:nvSpPr>
          <p:spPr>
            <a:xfrm>
              <a:off x="755576" y="4293096"/>
              <a:ext cx="23753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(11)=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93.6157</a:t>
              </a:r>
              <a:endParaRPr lang="zh-CN" altLang="en-US" sz="2800" dirty="0"/>
            </a:p>
          </p:txBody>
        </p:sp>
        <p:sp>
          <p:nvSpPr>
            <p:cNvPr id="15" name="上箭头 14"/>
            <p:cNvSpPr/>
            <p:nvPr/>
          </p:nvSpPr>
          <p:spPr bwMode="auto">
            <a:xfrm>
              <a:off x="2353855" y="4077072"/>
              <a:ext cx="484632" cy="14401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752020" y="5196708"/>
            <a:ext cx="34874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两阶段计划共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需</a:t>
            </a:r>
            <a:r>
              <a:rPr kumimoji="0"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32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周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kumimoji="0" lang="zh-CN" altLang="en-US" sz="2800" b="1" dirty="0" smtClean="0">
                <a:latin typeface="Arial" pitchFamily="34" charset="0"/>
                <a:cs typeface="宋体" pitchFamily="2" charset="-122"/>
              </a:rPr>
              <a:t> 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2930" y="5196708"/>
            <a:ext cx="28750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第二</a:t>
            </a:r>
            <a:r>
              <a:rPr lang="zh-CN" altLang="zh-CN" sz="2800" b="1" dirty="0" smtClean="0"/>
              <a:t>阶段</a:t>
            </a:r>
            <a:r>
              <a:rPr lang="zh-CN" altLang="en-US" sz="2800" b="1" dirty="0" smtClean="0"/>
              <a:t>需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22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周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87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1166</Words>
  <Application>Microsoft Office PowerPoint</Application>
  <PresentationFormat>全屏显示(4:3)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Office 主题​​</vt:lpstr>
      <vt:lpstr>剪辑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2020-05-14T09:31:10Z</dcterms:created>
  <dcterms:modified xsi:type="dcterms:W3CDTF">2020-05-19T14:52:07Z</dcterms:modified>
</cp:coreProperties>
</file>