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7.wmf"/><Relationship Id="rId7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11B32-75BE-4EF8-BD18-A27639F25EA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19EA4-A1FC-4AD7-8372-92ECF56E7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7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EC790-4FA7-4046-8F92-7B83901ED2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6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EC6E-CEDC-446E-8862-9915C007972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CD4-3D88-42C1-B527-2B4B6523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24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EC6E-CEDC-446E-8862-9915C007972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CD4-3D88-42C1-B527-2B4B6523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5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EC6E-CEDC-446E-8862-9915C007972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CD4-3D88-42C1-B527-2B4B6523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EC6E-CEDC-446E-8862-9915C007972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CD4-3D88-42C1-B527-2B4B6523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EC6E-CEDC-446E-8862-9915C007972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CD4-3D88-42C1-B527-2B4B6523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EC6E-CEDC-446E-8862-9915C007972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CD4-3D88-42C1-B527-2B4B6523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0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EC6E-CEDC-446E-8862-9915C007972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CD4-3D88-42C1-B527-2B4B6523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6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EC6E-CEDC-446E-8862-9915C007972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CD4-3D88-42C1-B527-2B4B6523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8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EC6E-CEDC-446E-8862-9915C007972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CD4-3D88-42C1-B527-2B4B6523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9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EC6E-CEDC-446E-8862-9915C007972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CD4-3D88-42C1-B527-2B4B6523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0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EC6E-CEDC-446E-8862-9915C007972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CD4-3D88-42C1-B527-2B4B6523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3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4EC6E-CEDC-446E-8862-9915C007972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12CD4-3D88-42C1-B527-2B4B6523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9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21.wmf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66.png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0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4.emf"/><Relationship Id="rId4" Type="http://schemas.openxmlformats.org/officeDocument/2006/relationships/image" Target="../media/image7.wmf"/><Relationship Id="rId9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 descr="C:\Users\jiangqy\Desktop\7fc0730cd746061f75f12d9b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27" y="1484784"/>
            <a:ext cx="3692265" cy="19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89443" y="1340768"/>
            <a:ext cx="36208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消费者在</a:t>
            </a:r>
            <a:r>
              <a:rPr lang="zh-CN" altLang="zh-CN" sz="2800" b="1" dirty="0" smtClean="0"/>
              <a:t>自由竞争</a:t>
            </a:r>
            <a:r>
              <a:rPr lang="zh-CN" altLang="zh-CN" sz="2800" b="1" dirty="0"/>
              <a:t>的市场经济中</a:t>
            </a:r>
            <a:r>
              <a:rPr lang="zh-CN" altLang="zh-CN" sz="2800" b="1" dirty="0" smtClean="0"/>
              <a:t>常会</a:t>
            </a:r>
            <a:r>
              <a:rPr lang="zh-CN" altLang="en-US" sz="2800" b="1" dirty="0" smtClean="0"/>
              <a:t>遇到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商品价格</a:t>
            </a:r>
            <a:r>
              <a:rPr lang="zh-CN" altLang="zh-CN" sz="2800" b="1" dirty="0">
                <a:solidFill>
                  <a:srgbClr val="FF0000"/>
                </a:solidFill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波动</a:t>
            </a:r>
            <a:r>
              <a:rPr lang="zh-CN" altLang="zh-CN" sz="2800" b="1" dirty="0" smtClean="0"/>
              <a:t>现象</a:t>
            </a:r>
            <a:r>
              <a:rPr lang="en-US" altLang="zh-CN" sz="2800" b="1" dirty="0" smtClean="0"/>
              <a:t>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71600" y="3933056"/>
            <a:ext cx="18161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供大于求</a:t>
            </a:r>
            <a:endParaRPr lang="zh-CN" altLang="en-US" b="1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2940291" y="3950568"/>
            <a:ext cx="2624592" cy="685800"/>
            <a:chOff x="2073" y="1440"/>
            <a:chExt cx="1527" cy="432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496" y="1440"/>
              <a:ext cx="1104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价格下降</a:t>
              </a:r>
              <a:endParaRPr lang="zh-CN" altLang="en-US" b="1"/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>
              <a:off x="2073" y="1584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5724648" y="3933056"/>
            <a:ext cx="2700265" cy="685800"/>
            <a:chOff x="3805" y="1440"/>
            <a:chExt cx="1571" cy="432"/>
          </a:xfrm>
        </p:grpSpPr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224" y="1440"/>
              <a:ext cx="1152" cy="43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减少产量</a:t>
              </a:r>
              <a:endParaRPr lang="zh-CN" altLang="en-US" b="1"/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>
              <a:off x="3805" y="1595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971600" y="5380856"/>
            <a:ext cx="2476500" cy="685800"/>
            <a:chOff x="816" y="2400"/>
            <a:chExt cx="1440" cy="432"/>
          </a:xfrm>
        </p:grpSpPr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816" y="2400"/>
              <a:ext cx="1056" cy="43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增加产量</a:t>
              </a:r>
            </a:p>
          </p:txBody>
        </p:sp>
        <p:sp>
          <p:nvSpPr>
            <p:cNvPr id="15" name="AutoShape 18"/>
            <p:cNvSpPr>
              <a:spLocks noChangeArrowheads="1"/>
            </p:cNvSpPr>
            <p:nvPr/>
          </p:nvSpPr>
          <p:spPr bwMode="auto">
            <a:xfrm>
              <a:off x="1968" y="2544"/>
              <a:ext cx="288" cy="144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3667340" y="5380856"/>
            <a:ext cx="2571263" cy="685800"/>
            <a:chOff x="2448" y="2400"/>
            <a:chExt cx="1496" cy="432"/>
          </a:xfrm>
        </p:grpSpPr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2448" y="2400"/>
              <a:ext cx="1104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/>
                <a:t>价格上涨</a:t>
              </a:r>
              <a:endParaRPr lang="zh-CN" altLang="en-US" b="1" dirty="0"/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3656" y="2544"/>
              <a:ext cx="288" cy="144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1581200" y="4771256"/>
            <a:ext cx="234950" cy="457200"/>
          </a:xfrm>
          <a:prstGeom prst="upArrow">
            <a:avLst>
              <a:gd name="adj1" fmla="val 50000"/>
              <a:gd name="adj2" fmla="val 486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6408788" y="4741094"/>
            <a:ext cx="2062162" cy="1295400"/>
            <a:chOff x="4224" y="2016"/>
            <a:chExt cx="1200" cy="816"/>
          </a:xfrm>
        </p:grpSpPr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224" y="240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供不应求</a:t>
              </a:r>
              <a:endParaRPr lang="zh-CN" altLang="en-US" b="1"/>
            </a:p>
          </p:txBody>
        </p: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4704" y="2016"/>
              <a:ext cx="144" cy="288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2808338" y="4695056"/>
            <a:ext cx="3887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商品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数量</a:t>
            </a:r>
            <a:r>
              <a:rPr lang="zh-CN" altLang="en-US" sz="2800" b="1" dirty="0">
                <a:ea typeface="楷体_GB2312" pitchFamily="49" charset="-122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价格</a:t>
            </a:r>
            <a:r>
              <a:rPr lang="zh-CN" altLang="en-US" sz="2800" b="1" dirty="0" smtClean="0">
                <a:ea typeface="楷体_GB2312" pitchFamily="49" charset="-122"/>
              </a:rPr>
              <a:t>在</a:t>
            </a:r>
            <a:r>
              <a:rPr lang="zh-CN" altLang="en-US" sz="2800" b="1" dirty="0">
                <a:solidFill>
                  <a:srgbClr val="FF0000"/>
                </a:solidFill>
              </a:rPr>
              <a:t>波动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907704" y="622429"/>
            <a:ext cx="5688632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6.3 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市场经济中</a:t>
            </a:r>
            <a:r>
              <a:rPr lang="zh-CN" altLang="en-US" sz="3600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物价</a:t>
            </a:r>
            <a:r>
              <a:rPr lang="zh-CN" altLang="en-US" sz="3600" b="1" dirty="0">
                <a:solidFill>
                  <a:srgbClr val="000000"/>
                </a:solidFill>
                <a:ea typeface="隶书" panose="02010509060101010101" pitchFamily="49" charset="-122"/>
              </a:rPr>
              <a:t>的波动</a:t>
            </a:r>
          </a:p>
        </p:txBody>
      </p:sp>
    </p:spTree>
    <p:extLst>
      <p:ext uri="{BB962C8B-B14F-4D97-AF65-F5344CB8AC3E}">
        <p14:creationId xmlns:p14="http://schemas.microsoft.com/office/powerpoint/2010/main" val="150315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 autoUpdateAnimBg="0"/>
      <p:bldP spid="19" grpId="0" animBg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ChangeArrowheads="1"/>
          </p:cNvSpPr>
          <p:nvPr/>
        </p:nvSpPr>
        <p:spPr bwMode="auto">
          <a:xfrm>
            <a:off x="3279775" y="5275263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endParaRPr lang="en-US" altLang="zh-CN" dirty="0"/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1639888" y="4689475"/>
            <a:ext cx="638175" cy="1079500"/>
            <a:chOff x="1486" y="1508"/>
            <a:chExt cx="402" cy="680"/>
          </a:xfrm>
        </p:grpSpPr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1746" y="1805"/>
              <a:ext cx="2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43"/>
            <p:cNvSpPr>
              <a:spLocks noChangeArrowheads="1"/>
            </p:cNvSpPr>
            <p:nvPr/>
          </p:nvSpPr>
          <p:spPr bwMode="auto">
            <a:xfrm>
              <a:off x="1552" y="190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6" name="Rectangle 44"/>
            <p:cNvSpPr>
              <a:spLocks noChangeArrowheads="1"/>
            </p:cNvSpPr>
            <p:nvPr/>
          </p:nvSpPr>
          <p:spPr bwMode="auto">
            <a:xfrm>
              <a:off x="1486" y="15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792163" y="4868863"/>
            <a:ext cx="3276600" cy="685800"/>
            <a:chOff x="2448" y="3168"/>
            <a:chExt cx="2064" cy="432"/>
          </a:xfrm>
        </p:grpSpPr>
        <p:sp>
          <p:nvSpPr>
            <p:cNvPr id="8" name="Line 46"/>
            <p:cNvSpPr>
              <a:spLocks noChangeShapeType="1"/>
            </p:cNvSpPr>
            <p:nvPr/>
          </p:nvSpPr>
          <p:spPr bwMode="auto">
            <a:xfrm>
              <a:off x="4176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47"/>
            <p:cNvSpPr>
              <a:spLocks noChangeShapeType="1"/>
            </p:cNvSpPr>
            <p:nvPr/>
          </p:nvSpPr>
          <p:spPr bwMode="auto">
            <a:xfrm flipH="1">
              <a:off x="2784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48"/>
            <p:cNvSpPr>
              <a:spLocks noChangeArrowheads="1"/>
            </p:cNvSpPr>
            <p:nvPr/>
          </p:nvSpPr>
          <p:spPr bwMode="auto">
            <a:xfrm>
              <a:off x="2448" y="3168"/>
              <a:ext cx="43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y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11" name="Rectangle 49"/>
            <p:cNvSpPr>
              <a:spLocks noChangeArrowheads="1"/>
            </p:cNvSpPr>
            <p:nvPr/>
          </p:nvSpPr>
          <p:spPr bwMode="auto">
            <a:xfrm>
              <a:off x="4080" y="316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12" name="Line 50"/>
            <p:cNvSpPr>
              <a:spLocks noChangeShapeType="1"/>
            </p:cNvSpPr>
            <p:nvPr/>
          </p:nvSpPr>
          <p:spPr bwMode="auto">
            <a:xfrm>
              <a:off x="3216" y="33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41"/>
          <p:cNvGrpSpPr>
            <a:grpSpLocks/>
          </p:cNvGrpSpPr>
          <p:nvPr/>
        </p:nvGrpSpPr>
        <p:grpSpPr bwMode="auto">
          <a:xfrm>
            <a:off x="919163" y="3705225"/>
            <a:ext cx="1484312" cy="1531938"/>
            <a:chOff x="1009" y="888"/>
            <a:chExt cx="935" cy="965"/>
          </a:xfrm>
        </p:grpSpPr>
        <p:sp>
          <p:nvSpPr>
            <p:cNvPr id="14" name="Rectangle 52"/>
            <p:cNvSpPr>
              <a:spLocks noChangeArrowheads="1"/>
            </p:cNvSpPr>
            <p:nvPr/>
          </p:nvSpPr>
          <p:spPr bwMode="auto">
            <a:xfrm>
              <a:off x="1009" y="941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y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15" name="Line 53"/>
            <p:cNvSpPr>
              <a:spLocks noChangeShapeType="1"/>
            </p:cNvSpPr>
            <p:nvPr/>
          </p:nvSpPr>
          <p:spPr bwMode="auto">
            <a:xfrm flipH="1">
              <a:off x="1286" y="12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54"/>
            <p:cNvSpPr>
              <a:spLocks noChangeArrowheads="1"/>
            </p:cNvSpPr>
            <p:nvPr/>
          </p:nvSpPr>
          <p:spPr bwMode="auto">
            <a:xfrm>
              <a:off x="1560" y="888"/>
              <a:ext cx="3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17" name="Line 55"/>
            <p:cNvSpPr>
              <a:spLocks noChangeShapeType="1"/>
            </p:cNvSpPr>
            <p:nvPr/>
          </p:nvSpPr>
          <p:spPr bwMode="auto">
            <a:xfrm flipV="1">
              <a:off x="1735" y="1224"/>
              <a:ext cx="11" cy="6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42"/>
          <p:cNvGrpSpPr>
            <a:grpSpLocks/>
          </p:cNvGrpSpPr>
          <p:nvPr/>
        </p:nvGrpSpPr>
        <p:grpSpPr bwMode="auto">
          <a:xfrm>
            <a:off x="2044700" y="3962400"/>
            <a:ext cx="1212850" cy="1852613"/>
            <a:chOff x="1752" y="1026"/>
            <a:chExt cx="764" cy="1167"/>
          </a:xfrm>
        </p:grpSpPr>
        <p:sp>
          <p:nvSpPr>
            <p:cNvPr id="19" name="Line 57"/>
            <p:cNvSpPr>
              <a:spLocks noChangeShapeType="1"/>
            </p:cNvSpPr>
            <p:nvPr/>
          </p:nvSpPr>
          <p:spPr bwMode="auto">
            <a:xfrm flipV="1">
              <a:off x="1752" y="1196"/>
              <a:ext cx="476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58"/>
            <p:cNvSpPr>
              <a:spLocks noChangeArrowheads="1"/>
            </p:cNvSpPr>
            <p:nvPr/>
          </p:nvSpPr>
          <p:spPr bwMode="auto">
            <a:xfrm>
              <a:off x="2228" y="1026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  <p:sp>
          <p:nvSpPr>
            <p:cNvPr id="21" name="Line 59"/>
            <p:cNvSpPr>
              <a:spLocks noChangeShapeType="1"/>
            </p:cNvSpPr>
            <p:nvPr/>
          </p:nvSpPr>
          <p:spPr bwMode="auto">
            <a:xfrm>
              <a:off x="2228" y="1206"/>
              <a:ext cx="0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60"/>
            <p:cNvSpPr>
              <a:spLocks noChangeArrowheads="1"/>
            </p:cNvSpPr>
            <p:nvPr/>
          </p:nvSpPr>
          <p:spPr bwMode="auto">
            <a:xfrm>
              <a:off x="2143" y="190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x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</p:grpSp>
      <p:grpSp>
        <p:nvGrpSpPr>
          <p:cNvPr id="23" name="Group 143"/>
          <p:cNvGrpSpPr>
            <a:grpSpLocks/>
          </p:cNvGrpSpPr>
          <p:nvPr/>
        </p:nvGrpSpPr>
        <p:grpSpPr bwMode="auto">
          <a:xfrm>
            <a:off x="874713" y="4464050"/>
            <a:ext cx="1981200" cy="457200"/>
            <a:chOff x="981" y="1366"/>
            <a:chExt cx="1248" cy="288"/>
          </a:xfrm>
        </p:grpSpPr>
        <p:sp>
          <p:nvSpPr>
            <p:cNvPr id="24" name="Line 62"/>
            <p:cNvSpPr>
              <a:spLocks noChangeShapeType="1"/>
            </p:cNvSpPr>
            <p:nvPr/>
          </p:nvSpPr>
          <p:spPr bwMode="auto">
            <a:xfrm flipH="1">
              <a:off x="1269" y="153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63"/>
            <p:cNvSpPr>
              <a:spLocks noChangeArrowheads="1"/>
            </p:cNvSpPr>
            <p:nvPr/>
          </p:nvSpPr>
          <p:spPr bwMode="auto">
            <a:xfrm>
              <a:off x="981" y="136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y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</p:grpSp>
      <p:sp>
        <p:nvSpPr>
          <p:cNvPr id="26" name="Line 64"/>
          <p:cNvSpPr>
            <a:spLocks noChangeShapeType="1"/>
          </p:cNvSpPr>
          <p:nvPr/>
        </p:nvSpPr>
        <p:spPr bwMode="auto">
          <a:xfrm flipH="1">
            <a:off x="2044700" y="5184775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68"/>
          <p:cNvSpPr>
            <a:spLocks noChangeShapeType="1"/>
          </p:cNvSpPr>
          <p:nvPr/>
        </p:nvSpPr>
        <p:spPr bwMode="auto">
          <a:xfrm flipV="1">
            <a:off x="2089150" y="4284663"/>
            <a:ext cx="0" cy="900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70"/>
          <p:cNvSpPr>
            <a:spLocks noChangeShapeType="1"/>
          </p:cNvSpPr>
          <p:nvPr/>
        </p:nvSpPr>
        <p:spPr bwMode="auto">
          <a:xfrm>
            <a:off x="2809875" y="4238625"/>
            <a:ext cx="0" cy="541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71"/>
          <p:cNvSpPr>
            <a:spLocks noChangeShapeType="1"/>
          </p:cNvSpPr>
          <p:nvPr/>
        </p:nvSpPr>
        <p:spPr bwMode="auto">
          <a:xfrm flipH="1" flipV="1">
            <a:off x="2359025" y="4733925"/>
            <a:ext cx="4048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72"/>
          <p:cNvSpPr>
            <a:spLocks noChangeShapeType="1"/>
          </p:cNvSpPr>
          <p:nvPr/>
        </p:nvSpPr>
        <p:spPr bwMode="auto">
          <a:xfrm flipV="1">
            <a:off x="2349500" y="4451350"/>
            <a:ext cx="9525" cy="282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951153"/>
              </p:ext>
            </p:extLst>
          </p:nvPr>
        </p:nvGraphicFramePr>
        <p:xfrm>
          <a:off x="1557338" y="5815013"/>
          <a:ext cx="16287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公式" r:id="rId3" imgW="558720" imgH="241200" progId="Equation.3">
                  <p:embed/>
                </p:oleObj>
              </mc:Choice>
              <mc:Fallback>
                <p:oleObj name="公式" r:id="rId3" imgW="558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5815013"/>
                        <a:ext cx="1628775" cy="6111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69"/>
          <p:cNvSpPr>
            <a:spLocks noChangeShapeType="1"/>
          </p:cNvSpPr>
          <p:nvPr/>
        </p:nvSpPr>
        <p:spPr bwMode="auto">
          <a:xfrm>
            <a:off x="2089150" y="4238625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" name="Group 144"/>
          <p:cNvGrpSpPr>
            <a:grpSpLocks/>
          </p:cNvGrpSpPr>
          <p:nvPr/>
        </p:nvGrpSpPr>
        <p:grpSpPr bwMode="auto">
          <a:xfrm>
            <a:off x="906463" y="3159125"/>
            <a:ext cx="3657600" cy="2767013"/>
            <a:chOff x="2816" y="544"/>
            <a:chExt cx="2304" cy="1743"/>
          </a:xfrm>
        </p:grpSpPr>
        <p:grpSp>
          <p:nvGrpSpPr>
            <p:cNvPr id="34" name="Group 21"/>
            <p:cNvGrpSpPr>
              <a:grpSpLocks/>
            </p:cNvGrpSpPr>
            <p:nvPr/>
          </p:nvGrpSpPr>
          <p:grpSpPr bwMode="auto">
            <a:xfrm>
              <a:off x="2856" y="544"/>
              <a:ext cx="2264" cy="1743"/>
              <a:chOff x="184" y="2304"/>
              <a:chExt cx="2264" cy="1743"/>
            </a:xfrm>
          </p:grpSpPr>
          <p:sp>
            <p:nvSpPr>
              <p:cNvPr id="44" name="Line 22"/>
              <p:cNvSpPr>
                <a:spLocks noChangeShapeType="1"/>
              </p:cNvSpPr>
              <p:nvPr/>
            </p:nvSpPr>
            <p:spPr bwMode="auto">
              <a:xfrm>
                <a:off x="373" y="3733"/>
                <a:ext cx="17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3"/>
              <p:cNvSpPr>
                <a:spLocks noChangeShapeType="1"/>
              </p:cNvSpPr>
              <p:nvPr/>
            </p:nvSpPr>
            <p:spPr bwMode="auto">
              <a:xfrm flipV="1">
                <a:off x="387" y="2406"/>
                <a:ext cx="0" cy="13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 Box 24"/>
              <p:cNvSpPr txBox="1">
                <a:spLocks noChangeArrowheads="1"/>
              </p:cNvSpPr>
              <p:nvPr/>
            </p:nvSpPr>
            <p:spPr bwMode="auto">
              <a:xfrm>
                <a:off x="2052" y="3708"/>
                <a:ext cx="396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i="1"/>
                  <a:t>x</a:t>
                </a:r>
              </a:p>
            </p:txBody>
          </p:sp>
          <p:sp>
            <p:nvSpPr>
              <p:cNvPr id="47" name="Text Box 25"/>
              <p:cNvSpPr txBox="1">
                <a:spLocks noChangeArrowheads="1"/>
              </p:cNvSpPr>
              <p:nvPr/>
            </p:nvSpPr>
            <p:spPr bwMode="auto">
              <a:xfrm>
                <a:off x="191" y="2304"/>
                <a:ext cx="51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i="1"/>
                  <a:t>y</a:t>
                </a:r>
              </a:p>
            </p:txBody>
          </p:sp>
          <p:sp>
            <p:nvSpPr>
              <p:cNvPr id="48" name="Rectangle 26"/>
              <p:cNvSpPr>
                <a:spLocks noChangeArrowheads="1"/>
              </p:cNvSpPr>
              <p:nvPr/>
            </p:nvSpPr>
            <p:spPr bwMode="auto">
              <a:xfrm>
                <a:off x="184" y="3633"/>
                <a:ext cx="283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3816" y="1437"/>
              <a:ext cx="0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3071" y="1408"/>
              <a:ext cx="7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816" y="1216"/>
              <a:ext cx="369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3665" y="1901"/>
              <a:ext cx="342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759" y="1224"/>
              <a:ext cx="40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0</a:t>
              </a:r>
              <a:endParaRPr lang="en-US" altLang="zh-CN"/>
            </a:p>
          </p:txBody>
        </p:sp>
        <p:sp>
          <p:nvSpPr>
            <p:cNvPr id="40" name="Line 117"/>
            <p:cNvSpPr>
              <a:spLocks noChangeShapeType="1"/>
            </p:cNvSpPr>
            <p:nvPr/>
          </p:nvSpPr>
          <p:spPr bwMode="auto">
            <a:xfrm>
              <a:off x="3156" y="998"/>
              <a:ext cx="1418" cy="8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 flipV="1">
              <a:off x="3440" y="800"/>
              <a:ext cx="850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36"/>
            <p:cNvSpPr txBox="1">
              <a:spLocks noChangeArrowheads="1"/>
            </p:cNvSpPr>
            <p:nvPr/>
          </p:nvSpPr>
          <p:spPr bwMode="auto">
            <a:xfrm>
              <a:off x="3213" y="77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f</a:t>
              </a:r>
            </a:p>
          </p:txBody>
        </p:sp>
        <p:sp>
          <p:nvSpPr>
            <p:cNvPr id="43" name="Text Box 137"/>
            <p:cNvSpPr txBox="1">
              <a:spLocks noChangeArrowheads="1"/>
            </p:cNvSpPr>
            <p:nvPr/>
          </p:nvSpPr>
          <p:spPr bwMode="auto">
            <a:xfrm>
              <a:off x="4234" y="74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g</a:t>
              </a:r>
            </a:p>
          </p:txBody>
        </p:sp>
      </p:grpSp>
      <p:sp>
        <p:nvSpPr>
          <p:cNvPr id="49" name="Rectangle 145"/>
          <p:cNvSpPr>
            <a:spLocks noChangeArrowheads="1"/>
          </p:cNvSpPr>
          <p:nvPr/>
        </p:nvSpPr>
        <p:spPr bwMode="auto">
          <a:xfrm>
            <a:off x="371475" y="1244600"/>
            <a:ext cx="190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/>
              <a:t>设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偏离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endParaRPr lang="en-US" altLang="zh-CN" sz="2800" b="1" dirty="0"/>
          </a:p>
        </p:txBody>
      </p:sp>
      <p:graphicFrame>
        <p:nvGraphicFramePr>
          <p:cNvPr id="50" name="Object 146"/>
          <p:cNvGraphicFramePr>
            <a:graphicFrameLocks noChangeAspect="1"/>
          </p:cNvGraphicFramePr>
          <p:nvPr/>
        </p:nvGraphicFramePr>
        <p:xfrm>
          <a:off x="2324100" y="1243013"/>
          <a:ext cx="3597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公式" r:id="rId5" imgW="1574640" imgH="215640" progId="Equation.3">
                  <p:embed/>
                </p:oleObj>
              </mc:Choice>
              <mc:Fallback>
                <p:oleObj name="公式" r:id="rId5" imgW="1574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243013"/>
                        <a:ext cx="35972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47"/>
          <p:cNvGraphicFramePr>
            <a:graphicFrameLocks noChangeAspect="1"/>
          </p:cNvGraphicFramePr>
          <p:nvPr/>
        </p:nvGraphicFramePr>
        <p:xfrm>
          <a:off x="476250" y="1898650"/>
          <a:ext cx="35290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公式" r:id="rId7" imgW="1549080" imgH="228600" progId="Equation.3">
                  <p:embed/>
                </p:oleObj>
              </mc:Choice>
              <mc:Fallback>
                <p:oleObj name="公式" r:id="rId7" imgW="1549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898650"/>
                        <a:ext cx="352901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48"/>
          <p:cNvGraphicFramePr>
            <a:graphicFrameLocks noChangeAspect="1"/>
          </p:cNvGraphicFramePr>
          <p:nvPr/>
        </p:nvGraphicFramePr>
        <p:xfrm>
          <a:off x="6146800" y="1223963"/>
          <a:ext cx="27432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公式" r:id="rId9" imgW="1104840" imgH="228600" progId="Equation.3">
                  <p:embed/>
                </p:oleObj>
              </mc:Choice>
              <mc:Fallback>
                <p:oleObj name="公式" r:id="rId9" imgW="1104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223963"/>
                        <a:ext cx="27432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149"/>
          <p:cNvSpPr>
            <a:spLocks noChangeArrowheads="1"/>
          </p:cNvSpPr>
          <p:nvPr/>
        </p:nvSpPr>
        <p:spPr bwMode="auto">
          <a:xfrm>
            <a:off x="685800" y="2619375"/>
            <a:ext cx="28273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/>
              <a:t>P</a:t>
            </a:r>
            <a:r>
              <a:rPr lang="en-US" altLang="zh-CN" sz="2800" b="1" baseline="-25000"/>
              <a:t>0</a:t>
            </a:r>
            <a:r>
              <a:rPr lang="zh-CN" altLang="zh-CN" sz="2800" b="1"/>
              <a:t>是</a:t>
            </a:r>
            <a:r>
              <a:rPr lang="zh-CN" altLang="zh-CN" sz="2800" b="1">
                <a:solidFill>
                  <a:srgbClr val="FF0000"/>
                </a:solidFill>
              </a:rPr>
              <a:t>稳定平衡点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4" name="Rectangle 167"/>
          <p:cNvSpPr>
            <a:spLocks noChangeArrowheads="1"/>
          </p:cNvSpPr>
          <p:nvPr/>
        </p:nvSpPr>
        <p:spPr bwMode="auto">
          <a:xfrm>
            <a:off x="5337175" y="2663825"/>
            <a:ext cx="314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/>
              <a:t>P</a:t>
            </a:r>
            <a:r>
              <a:rPr lang="en-US" altLang="zh-CN" sz="2800" b="1" baseline="-25000"/>
              <a:t>0</a:t>
            </a:r>
            <a:r>
              <a:rPr lang="zh-CN" altLang="zh-CN" sz="2800" b="1"/>
              <a:t>是</a:t>
            </a:r>
            <a:r>
              <a:rPr lang="zh-CN" altLang="zh-CN" sz="2800" b="1">
                <a:solidFill>
                  <a:srgbClr val="FF0000"/>
                </a:solidFill>
              </a:rPr>
              <a:t>不稳定平衡点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pSp>
        <p:nvGrpSpPr>
          <p:cNvPr id="55" name="Group 168"/>
          <p:cNvGrpSpPr>
            <a:grpSpLocks/>
          </p:cNvGrpSpPr>
          <p:nvPr/>
        </p:nvGrpSpPr>
        <p:grpSpPr bwMode="auto">
          <a:xfrm>
            <a:off x="5021263" y="1898650"/>
            <a:ext cx="3529012" cy="671513"/>
            <a:chOff x="3201" y="1392"/>
            <a:chExt cx="2223" cy="423"/>
          </a:xfrm>
        </p:grpSpPr>
        <p:graphicFrame>
          <p:nvGraphicFramePr>
            <p:cNvPr id="56" name="Object 169"/>
            <p:cNvGraphicFramePr>
              <a:graphicFrameLocks noChangeAspect="1"/>
            </p:cNvGraphicFramePr>
            <p:nvPr/>
          </p:nvGraphicFramePr>
          <p:xfrm>
            <a:off x="3201" y="1392"/>
            <a:ext cx="2223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2" name="公式" r:id="rId11" imgW="1549080" imgH="228600" progId="Equation.3">
                    <p:embed/>
                  </p:oleObj>
                </mc:Choice>
                <mc:Fallback>
                  <p:oleObj name="公式" r:id="rId11" imgW="1549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1" y="1392"/>
                          <a:ext cx="2223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170"/>
            <p:cNvGraphicFramePr>
              <a:graphicFrameLocks noChangeAspect="1"/>
            </p:cNvGraphicFramePr>
            <p:nvPr/>
          </p:nvGraphicFramePr>
          <p:xfrm>
            <a:off x="4848" y="1392"/>
            <a:ext cx="380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3" name="公式" r:id="rId12" imgW="114120" imgH="126720" progId="Equation.3">
                    <p:embed/>
                  </p:oleObj>
                </mc:Choice>
                <mc:Fallback>
                  <p:oleObj name="公式" r:id="rId12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392"/>
                          <a:ext cx="380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171"/>
          <p:cNvGrpSpPr>
            <a:grpSpLocks/>
          </p:cNvGrpSpPr>
          <p:nvPr/>
        </p:nvGrpSpPr>
        <p:grpSpPr bwMode="auto">
          <a:xfrm>
            <a:off x="5865813" y="4598988"/>
            <a:ext cx="1905000" cy="609600"/>
            <a:chOff x="3264" y="2976"/>
            <a:chExt cx="1200" cy="384"/>
          </a:xfrm>
        </p:grpSpPr>
        <p:grpSp>
          <p:nvGrpSpPr>
            <p:cNvPr id="59" name="Group 172"/>
            <p:cNvGrpSpPr>
              <a:grpSpLocks/>
            </p:cNvGrpSpPr>
            <p:nvPr/>
          </p:nvGrpSpPr>
          <p:grpSpPr bwMode="auto">
            <a:xfrm>
              <a:off x="3552" y="3024"/>
              <a:ext cx="912" cy="336"/>
              <a:chOff x="3552" y="3024"/>
              <a:chExt cx="912" cy="336"/>
            </a:xfrm>
          </p:grpSpPr>
          <p:sp>
            <p:nvSpPr>
              <p:cNvPr id="61" name="Line 173"/>
              <p:cNvSpPr>
                <a:spLocks noChangeShapeType="1"/>
              </p:cNvSpPr>
              <p:nvPr/>
            </p:nvSpPr>
            <p:spPr bwMode="auto">
              <a:xfrm flipV="1">
                <a:off x="3552" y="32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174"/>
              <p:cNvSpPr>
                <a:spLocks noChangeArrowheads="1"/>
              </p:cNvSpPr>
              <p:nvPr/>
            </p:nvSpPr>
            <p:spPr bwMode="auto">
              <a:xfrm>
                <a:off x="4032" y="3024"/>
                <a:ext cx="432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P</a:t>
                </a:r>
                <a:r>
                  <a:rPr lang="en-US" altLang="zh-CN" baseline="-25000"/>
                  <a:t>1</a:t>
                </a:r>
              </a:p>
            </p:txBody>
          </p:sp>
        </p:grpSp>
        <p:sp>
          <p:nvSpPr>
            <p:cNvPr id="60" name="Rectangle 175"/>
            <p:cNvSpPr>
              <a:spLocks noChangeArrowheads="1"/>
            </p:cNvSpPr>
            <p:nvPr/>
          </p:nvSpPr>
          <p:spPr bwMode="auto">
            <a:xfrm>
              <a:off x="3264" y="2976"/>
              <a:ext cx="3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</p:grpSp>
      <p:grpSp>
        <p:nvGrpSpPr>
          <p:cNvPr id="63" name="Group 176"/>
          <p:cNvGrpSpPr>
            <a:grpSpLocks/>
          </p:cNvGrpSpPr>
          <p:nvPr/>
        </p:nvGrpSpPr>
        <p:grpSpPr bwMode="auto">
          <a:xfrm>
            <a:off x="5640388" y="3795713"/>
            <a:ext cx="838200" cy="1208087"/>
            <a:chOff x="782" y="1654"/>
            <a:chExt cx="528" cy="761"/>
          </a:xfrm>
        </p:grpSpPr>
        <p:sp>
          <p:nvSpPr>
            <p:cNvPr id="64" name="Line 177"/>
            <p:cNvSpPr>
              <a:spLocks noChangeShapeType="1"/>
            </p:cNvSpPr>
            <p:nvPr/>
          </p:nvSpPr>
          <p:spPr bwMode="auto">
            <a:xfrm>
              <a:off x="1207" y="1877"/>
              <a:ext cx="0" cy="5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178"/>
            <p:cNvSpPr>
              <a:spLocks noChangeArrowheads="1"/>
            </p:cNvSpPr>
            <p:nvPr/>
          </p:nvSpPr>
          <p:spPr bwMode="auto">
            <a:xfrm>
              <a:off x="782" y="1654"/>
              <a:ext cx="52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</p:grpSp>
      <p:grpSp>
        <p:nvGrpSpPr>
          <p:cNvPr id="66" name="Group 179"/>
          <p:cNvGrpSpPr>
            <a:grpSpLocks/>
          </p:cNvGrpSpPr>
          <p:nvPr/>
        </p:nvGrpSpPr>
        <p:grpSpPr bwMode="auto">
          <a:xfrm>
            <a:off x="6361113" y="3654425"/>
            <a:ext cx="1270000" cy="533400"/>
            <a:chOff x="1236" y="1565"/>
            <a:chExt cx="800" cy="336"/>
          </a:xfrm>
        </p:grpSpPr>
        <p:sp>
          <p:nvSpPr>
            <p:cNvPr id="67" name="Line 180"/>
            <p:cNvSpPr>
              <a:spLocks noChangeShapeType="1"/>
            </p:cNvSpPr>
            <p:nvPr/>
          </p:nvSpPr>
          <p:spPr bwMode="auto">
            <a:xfrm>
              <a:off x="1236" y="1877"/>
              <a:ext cx="6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181"/>
            <p:cNvSpPr>
              <a:spLocks noChangeArrowheads="1"/>
            </p:cNvSpPr>
            <p:nvPr/>
          </p:nvSpPr>
          <p:spPr bwMode="auto">
            <a:xfrm>
              <a:off x="1604" y="1565"/>
              <a:ext cx="43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</p:grpSp>
      <p:sp>
        <p:nvSpPr>
          <p:cNvPr id="69" name="Line 182"/>
          <p:cNvSpPr>
            <a:spLocks noChangeShapeType="1"/>
          </p:cNvSpPr>
          <p:nvPr/>
        </p:nvSpPr>
        <p:spPr bwMode="auto">
          <a:xfrm>
            <a:off x="7396163" y="4194175"/>
            <a:ext cx="0" cy="11255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183"/>
          <p:cNvSpPr>
            <a:spLocks noChangeShapeType="1"/>
          </p:cNvSpPr>
          <p:nvPr/>
        </p:nvSpPr>
        <p:spPr bwMode="auto">
          <a:xfrm flipH="1">
            <a:off x="6045200" y="5319713"/>
            <a:ext cx="13509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184"/>
          <p:cNvGrpSpPr>
            <a:grpSpLocks/>
          </p:cNvGrpSpPr>
          <p:nvPr/>
        </p:nvGrpSpPr>
        <p:grpSpPr bwMode="auto">
          <a:xfrm>
            <a:off x="5235575" y="3249613"/>
            <a:ext cx="3657600" cy="2767012"/>
            <a:chOff x="527" y="1310"/>
            <a:chExt cx="2304" cy="1743"/>
          </a:xfrm>
        </p:grpSpPr>
        <p:grpSp>
          <p:nvGrpSpPr>
            <p:cNvPr id="72" name="Group 185"/>
            <p:cNvGrpSpPr>
              <a:grpSpLocks/>
            </p:cNvGrpSpPr>
            <p:nvPr/>
          </p:nvGrpSpPr>
          <p:grpSpPr bwMode="auto">
            <a:xfrm>
              <a:off x="567" y="1310"/>
              <a:ext cx="2264" cy="1743"/>
              <a:chOff x="184" y="2304"/>
              <a:chExt cx="2264" cy="1743"/>
            </a:xfrm>
          </p:grpSpPr>
          <p:sp>
            <p:nvSpPr>
              <p:cNvPr id="83" name="Line 186"/>
              <p:cNvSpPr>
                <a:spLocks noChangeShapeType="1"/>
              </p:cNvSpPr>
              <p:nvPr/>
            </p:nvSpPr>
            <p:spPr bwMode="auto">
              <a:xfrm>
                <a:off x="373" y="3733"/>
                <a:ext cx="17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187"/>
              <p:cNvSpPr>
                <a:spLocks noChangeShapeType="1"/>
              </p:cNvSpPr>
              <p:nvPr/>
            </p:nvSpPr>
            <p:spPr bwMode="auto">
              <a:xfrm flipV="1">
                <a:off x="387" y="2406"/>
                <a:ext cx="0" cy="13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Text Box 188"/>
              <p:cNvSpPr txBox="1">
                <a:spLocks noChangeArrowheads="1"/>
              </p:cNvSpPr>
              <p:nvPr/>
            </p:nvSpPr>
            <p:spPr bwMode="auto">
              <a:xfrm>
                <a:off x="2052" y="3708"/>
                <a:ext cx="396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i="1"/>
                  <a:t>x</a:t>
                </a:r>
              </a:p>
            </p:txBody>
          </p:sp>
          <p:sp>
            <p:nvSpPr>
              <p:cNvPr id="86" name="Text Box 189"/>
              <p:cNvSpPr txBox="1">
                <a:spLocks noChangeArrowheads="1"/>
              </p:cNvSpPr>
              <p:nvPr/>
            </p:nvSpPr>
            <p:spPr bwMode="auto">
              <a:xfrm>
                <a:off x="191" y="2304"/>
                <a:ext cx="51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i="1"/>
                  <a:t>y</a:t>
                </a:r>
              </a:p>
            </p:txBody>
          </p:sp>
          <p:sp>
            <p:nvSpPr>
              <p:cNvPr id="87" name="Rectangle 190"/>
              <p:cNvSpPr>
                <a:spLocks noChangeArrowheads="1"/>
              </p:cNvSpPr>
              <p:nvPr/>
            </p:nvSpPr>
            <p:spPr bwMode="auto">
              <a:xfrm>
                <a:off x="184" y="3633"/>
                <a:ext cx="283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73" name="Group 191"/>
            <p:cNvGrpSpPr>
              <a:grpSpLocks/>
            </p:cNvGrpSpPr>
            <p:nvPr/>
          </p:nvGrpSpPr>
          <p:grpSpPr bwMode="auto">
            <a:xfrm>
              <a:off x="527" y="1982"/>
              <a:ext cx="1364" cy="1056"/>
              <a:chOff x="1584" y="2400"/>
              <a:chExt cx="1364" cy="1056"/>
            </a:xfrm>
          </p:grpSpPr>
          <p:sp>
            <p:nvSpPr>
              <p:cNvPr id="78" name="Line 192"/>
              <p:cNvSpPr>
                <a:spLocks noChangeShapeType="1"/>
              </p:cNvSpPr>
              <p:nvPr/>
            </p:nvSpPr>
            <p:spPr bwMode="auto">
              <a:xfrm flipH="1">
                <a:off x="2577" y="2592"/>
                <a:ext cx="0" cy="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193"/>
              <p:cNvSpPr>
                <a:spLocks noChangeShapeType="1"/>
              </p:cNvSpPr>
              <p:nvPr/>
            </p:nvSpPr>
            <p:spPr bwMode="auto">
              <a:xfrm flipH="1">
                <a:off x="1839" y="2592"/>
                <a:ext cx="7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Text Box 194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369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i="1"/>
                  <a:t>y</a:t>
                </a:r>
                <a:r>
                  <a:rPr lang="en-US" altLang="zh-CN" baseline="-25000"/>
                  <a:t>0</a:t>
                </a:r>
              </a:p>
            </p:txBody>
          </p:sp>
          <p:sp>
            <p:nvSpPr>
              <p:cNvPr id="81" name="Text Box 195"/>
              <p:cNvSpPr txBox="1">
                <a:spLocks noChangeArrowheads="1"/>
              </p:cNvSpPr>
              <p:nvPr/>
            </p:nvSpPr>
            <p:spPr bwMode="auto">
              <a:xfrm>
                <a:off x="2433" y="3085"/>
                <a:ext cx="342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i="1"/>
                  <a:t>x</a:t>
                </a:r>
                <a:r>
                  <a:rPr lang="en-US" altLang="zh-CN" baseline="-25000"/>
                  <a:t>0</a:t>
                </a:r>
              </a:p>
            </p:txBody>
          </p:sp>
          <p:sp>
            <p:nvSpPr>
              <p:cNvPr id="82" name="Rectangle 196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404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P</a:t>
                </a:r>
                <a:r>
                  <a:rPr lang="en-US" altLang="zh-CN" baseline="-25000"/>
                  <a:t>0</a:t>
                </a:r>
                <a:endParaRPr lang="en-US" altLang="zh-CN"/>
              </a:p>
            </p:txBody>
          </p:sp>
        </p:grpSp>
        <p:sp>
          <p:nvSpPr>
            <p:cNvPr id="74" name="Rectangle 197"/>
            <p:cNvSpPr>
              <a:spLocks noChangeArrowheads="1"/>
            </p:cNvSpPr>
            <p:nvPr/>
          </p:nvSpPr>
          <p:spPr bwMode="auto">
            <a:xfrm>
              <a:off x="1151" y="1646"/>
              <a:ext cx="33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f</a:t>
              </a:r>
            </a:p>
          </p:txBody>
        </p:sp>
        <p:sp>
          <p:nvSpPr>
            <p:cNvPr id="75" name="Rectangle 198"/>
            <p:cNvSpPr>
              <a:spLocks noChangeArrowheads="1"/>
            </p:cNvSpPr>
            <p:nvPr/>
          </p:nvSpPr>
          <p:spPr bwMode="auto">
            <a:xfrm>
              <a:off x="1871" y="1694"/>
              <a:ext cx="38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g</a:t>
              </a:r>
            </a:p>
          </p:txBody>
        </p:sp>
        <p:sp>
          <p:nvSpPr>
            <p:cNvPr id="76" name="Line 199"/>
            <p:cNvSpPr>
              <a:spLocks noChangeShapeType="1"/>
            </p:cNvSpPr>
            <p:nvPr/>
          </p:nvSpPr>
          <p:spPr bwMode="auto">
            <a:xfrm>
              <a:off x="1037" y="1678"/>
              <a:ext cx="936" cy="9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00"/>
            <p:cNvSpPr>
              <a:spLocks noChangeShapeType="1"/>
            </p:cNvSpPr>
            <p:nvPr/>
          </p:nvSpPr>
          <p:spPr bwMode="auto">
            <a:xfrm flipV="1">
              <a:off x="981" y="1678"/>
              <a:ext cx="1134" cy="9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8" name="Objec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415159"/>
              </p:ext>
            </p:extLst>
          </p:nvPr>
        </p:nvGraphicFramePr>
        <p:xfrm>
          <a:off x="6057900" y="5859463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公式" r:id="rId14" imgW="571320" imgH="241200" progId="Equation.3">
                  <p:embed/>
                </p:oleObj>
              </mc:Choice>
              <mc:Fallback>
                <p:oleObj name="公式" r:id="rId14" imgW="571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5859463"/>
                        <a:ext cx="1828800" cy="6096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矩形 88"/>
          <p:cNvSpPr/>
          <p:nvPr/>
        </p:nvSpPr>
        <p:spPr>
          <a:xfrm>
            <a:off x="587078" y="549275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a typeface="隶书" pitchFamily="49" charset="-122"/>
              </a:rPr>
              <a:t>蛛网模型</a:t>
            </a:r>
            <a:endParaRPr lang="zh-CN" altLang="en-US" sz="3200" b="1" dirty="0"/>
          </a:p>
        </p:txBody>
      </p:sp>
      <p:sp>
        <p:nvSpPr>
          <p:cNvPr id="90" name="矩形 89"/>
          <p:cNvSpPr/>
          <p:nvPr/>
        </p:nvSpPr>
        <p:spPr>
          <a:xfrm>
            <a:off x="3480057" y="5902326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斜率取绝对值</a:t>
            </a:r>
            <a:endParaRPr lang="zh-CN" altLang="en-US" sz="2800" b="1" dirty="0"/>
          </a:p>
        </p:txBody>
      </p:sp>
      <p:sp>
        <p:nvSpPr>
          <p:cNvPr id="91" name="Rectangle 2080"/>
          <p:cNvSpPr>
            <a:spLocks noChangeArrowheads="1"/>
          </p:cNvSpPr>
          <p:nvPr/>
        </p:nvSpPr>
        <p:spPr bwMode="auto">
          <a:xfrm>
            <a:off x="3691166" y="5372101"/>
            <a:ext cx="1807282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 smtClean="0"/>
              <a:t>需求直线 </a:t>
            </a:r>
            <a:r>
              <a:rPr lang="en-US" altLang="zh-CN" sz="2800" b="1" i="1" dirty="0" smtClean="0"/>
              <a:t>f</a:t>
            </a:r>
            <a:endParaRPr lang="zh-CN" altLang="en-US" b="1" i="1" dirty="0"/>
          </a:p>
        </p:txBody>
      </p:sp>
      <p:sp>
        <p:nvSpPr>
          <p:cNvPr id="92" name="Rectangle 2077"/>
          <p:cNvSpPr>
            <a:spLocks noChangeArrowheads="1"/>
          </p:cNvSpPr>
          <p:nvPr/>
        </p:nvSpPr>
        <p:spPr bwMode="auto">
          <a:xfrm>
            <a:off x="3438554" y="3374118"/>
            <a:ext cx="1797021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/>
              <a:t>供应直线 </a:t>
            </a:r>
            <a:r>
              <a:rPr lang="en-US" altLang="zh-CN" sz="2800" b="1" i="1" dirty="0" smtClean="0"/>
              <a:t>g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65775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49" grpId="0"/>
      <p:bldP spid="53" grpId="0"/>
      <p:bldP spid="54" grpId="0"/>
      <p:bldP spid="69" grpId="0" animBg="1"/>
      <p:bldP spid="70" grpId="0" animBg="1"/>
      <p:bldP spid="90" grpId="0"/>
      <p:bldP spid="91" grpId="0" animBg="1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7078" y="549275"/>
            <a:ext cx="600114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差分方程模型</a:t>
            </a:r>
            <a:r>
              <a:rPr lang="zh-CN" altLang="en-US" sz="3200" b="1" dirty="0">
                <a:ea typeface="隶书" pitchFamily="49" charset="-122"/>
              </a:rPr>
              <a:t>与蛛网模型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的一致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93126" y="2820112"/>
            <a:ext cx="16642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smtClean="0"/>
              <a:t>y</a:t>
            </a:r>
            <a:r>
              <a:rPr lang="en-US" altLang="zh-CN" sz="2800" b="1" baseline="-25000" dirty="0" smtClean="0"/>
              <a:t>0</a:t>
            </a:r>
            <a:r>
              <a:rPr lang="zh-CN" altLang="zh-CN" sz="2800" b="1" dirty="0" smtClean="0"/>
              <a:t>稳定</a:t>
            </a:r>
            <a:endParaRPr lang="zh-CN" altLang="en-US" sz="28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3341725" y="2564904"/>
            <a:ext cx="848309" cy="582495"/>
            <a:chOff x="3720941" y="4337039"/>
            <a:chExt cx="848309" cy="582495"/>
          </a:xfrm>
        </p:grpSpPr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>
              <a:off x="3726839" y="4770093"/>
              <a:ext cx="738229" cy="149441"/>
            </a:xfrm>
            <a:prstGeom prst="notchedRight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720941" y="4337039"/>
              <a:ext cx="8483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k</a:t>
              </a:r>
              <a:r>
                <a:rPr lang="en-US" altLang="zh-CN" dirty="0"/>
                <a:t>→∞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28688" y="3313049"/>
            <a:ext cx="848309" cy="582495"/>
            <a:chOff x="3720941" y="4337039"/>
            <a:chExt cx="848309" cy="582495"/>
          </a:xfrm>
        </p:grpSpPr>
        <p:sp>
          <p:nvSpPr>
            <p:cNvPr id="12" name="AutoShape 24"/>
            <p:cNvSpPr>
              <a:spLocks noChangeArrowheads="1"/>
            </p:cNvSpPr>
            <p:nvPr/>
          </p:nvSpPr>
          <p:spPr bwMode="auto">
            <a:xfrm>
              <a:off x="3726839" y="4770093"/>
              <a:ext cx="738229" cy="149441"/>
            </a:xfrm>
            <a:prstGeom prst="notchedRight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720941" y="4337039"/>
              <a:ext cx="8483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k</a:t>
              </a:r>
              <a:r>
                <a:rPr lang="en-US" altLang="zh-CN" dirty="0"/>
                <a:t>→∞</a:t>
              </a:r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4237654" y="2795736"/>
            <a:ext cx="11432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k</a:t>
            </a:r>
            <a:r>
              <a:rPr lang="en-US" altLang="zh-CN" sz="2800" b="1" dirty="0"/>
              <a:t>→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5488928" y="2789829"/>
            <a:ext cx="11015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y</a:t>
            </a:r>
            <a:r>
              <a:rPr lang="en-US" altLang="zh-CN" sz="2800" b="1" i="1" baseline="-25000" dirty="0"/>
              <a:t>k</a:t>
            </a:r>
            <a:r>
              <a:rPr lang="en-US" altLang="zh-CN" sz="2800" b="1" dirty="0"/>
              <a:t>→</a:t>
            </a:r>
            <a:r>
              <a:rPr lang="en-US" altLang="zh-CN" sz="2800" b="1" i="1" dirty="0"/>
              <a:t>y</a:t>
            </a:r>
            <a:r>
              <a:rPr lang="en-US" altLang="zh-CN" sz="2800" b="1" baseline="-25000" dirty="0"/>
              <a:t>0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4290528" y="3511995"/>
            <a:ext cx="155844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err="1" smtClean="0"/>
              <a:t>y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/>
              <a:t>→∞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6432451" y="3511995"/>
            <a:ext cx="202491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smtClean="0"/>
              <a:t>y</a:t>
            </a:r>
            <a:r>
              <a:rPr lang="en-US" altLang="zh-CN" sz="2800" b="1" baseline="-25000" dirty="0" smtClean="0"/>
              <a:t>0</a:t>
            </a:r>
            <a:r>
              <a:rPr lang="zh-CN" altLang="en-US" sz="2800" b="1" dirty="0"/>
              <a:t>不</a:t>
            </a:r>
            <a:r>
              <a:rPr lang="zh-CN" altLang="zh-CN" sz="2800" b="1" dirty="0" smtClean="0"/>
              <a:t>稳定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79712" y="1412776"/>
                <a:ext cx="34385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zh-CN" altLang="en-US" i="1" dirty="0" smtClean="0">
                          <a:latin typeface="Cambria Math"/>
                        </a:rPr>
                        <m:t>𝛼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412776"/>
                <a:ext cx="343850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51720" y="2031231"/>
                <a:ext cx="3357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/>
                            </a:rPr>
                            <m:t>𝛽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031231"/>
                <a:ext cx="3357137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64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604424" y="1412776"/>
            <a:ext cx="126669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+mj-ea"/>
                <a:ea typeface="+mj-ea"/>
              </a:rPr>
              <a:t>差分</a:t>
            </a:r>
            <a:r>
              <a:rPr lang="zh-CN" altLang="zh-CN" sz="2800" b="1" dirty="0" smtClean="0">
                <a:latin typeface="+mj-ea"/>
                <a:ea typeface="+mj-ea"/>
              </a:rPr>
              <a:t>方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latin typeface="+mj-ea"/>
                <a:ea typeface="+mj-ea"/>
              </a:rPr>
              <a:t>程</a:t>
            </a:r>
            <a:r>
              <a:rPr lang="zh-CN" altLang="zh-CN" sz="2800" b="1" dirty="0">
                <a:latin typeface="+mj-ea"/>
                <a:ea typeface="+mj-ea"/>
              </a:rPr>
              <a:t>模型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6180" y="436510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蛛网模型</a:t>
            </a:r>
            <a:endParaRPr lang="zh-CN" altLang="en-US" sz="2800" dirty="0">
              <a:latin typeface="+mj-ea"/>
              <a:ea typeface="+mj-ea"/>
            </a:endParaRPr>
          </a:p>
        </p:txBody>
      </p:sp>
      <p:graphicFrame>
        <p:nvGraphicFramePr>
          <p:cNvPr id="22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89839"/>
              </p:ext>
            </p:extLst>
          </p:nvPr>
        </p:nvGraphicFramePr>
        <p:xfrm>
          <a:off x="2561259" y="4365104"/>
          <a:ext cx="16287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5" imgW="558720" imgH="241200" progId="Equation.3">
                  <p:embed/>
                </p:oleObj>
              </mc:Choice>
              <mc:Fallback>
                <p:oleObj name="公式" r:id="rId5" imgW="558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259" y="4365104"/>
                        <a:ext cx="1628775" cy="6111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9"/>
          <p:cNvSpPr>
            <a:spLocks noChangeArrowheads="1"/>
          </p:cNvSpPr>
          <p:nvPr/>
        </p:nvSpPr>
        <p:spPr bwMode="auto">
          <a:xfrm>
            <a:off x="4617462" y="4437112"/>
            <a:ext cx="282733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0</a:t>
            </a:r>
            <a:r>
              <a:rPr lang="zh-CN" altLang="zh-CN" sz="2800" b="1" dirty="0"/>
              <a:t>是稳定平衡点</a:t>
            </a:r>
            <a:endParaRPr lang="zh-CN" altLang="en-US" sz="2800" b="1" dirty="0"/>
          </a:p>
        </p:txBody>
      </p:sp>
      <p:sp>
        <p:nvSpPr>
          <p:cNvPr id="24" name="Rectangle 167"/>
          <p:cNvSpPr>
            <a:spLocks noChangeArrowheads="1"/>
          </p:cNvSpPr>
          <p:nvPr/>
        </p:nvSpPr>
        <p:spPr bwMode="auto">
          <a:xfrm>
            <a:off x="4617462" y="5157192"/>
            <a:ext cx="31496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0</a:t>
            </a:r>
            <a:r>
              <a:rPr lang="zh-CN" altLang="zh-CN" sz="2800" b="1" dirty="0"/>
              <a:t>是不稳定平衡点</a:t>
            </a:r>
            <a:endParaRPr lang="zh-CN" altLang="en-US" sz="2800" b="1" dirty="0"/>
          </a:p>
        </p:txBody>
      </p:sp>
      <p:graphicFrame>
        <p:nvGraphicFramePr>
          <p:cNvPr id="25" name="Objec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36631"/>
              </p:ext>
            </p:extLst>
          </p:nvPr>
        </p:nvGraphicFramePr>
        <p:xfrm>
          <a:off x="2461728" y="5154979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7" imgW="571320" imgH="241200" progId="Equation.3">
                  <p:embed/>
                </p:oleObj>
              </mc:Choice>
              <mc:Fallback>
                <p:oleObj name="公式" r:id="rId7" imgW="571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728" y="5154979"/>
                        <a:ext cx="1828800" cy="609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5508104" y="1412776"/>
            <a:ext cx="304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/>
              <a:t>直线 </a:t>
            </a:r>
            <a:r>
              <a:rPr lang="en-US" altLang="zh-CN" sz="2800" b="1" i="1" dirty="0" smtClean="0"/>
              <a:t>f </a:t>
            </a:r>
            <a:r>
              <a:rPr lang="zh-CN" altLang="zh-CN" sz="2800" b="1" dirty="0" smtClean="0"/>
              <a:t>斜率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f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  <a:sym typeface="Symbol"/>
              </a:rPr>
              <a:t>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80112" y="2041684"/>
            <a:ext cx="3096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</a:rPr>
              <a:t>直线 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g </a:t>
            </a:r>
            <a:r>
              <a:rPr lang="zh-CN" altLang="zh-CN" sz="2800" b="1" dirty="0" smtClean="0"/>
              <a:t>斜率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K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g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=1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  <a:r>
              <a:rPr lang="en-US" altLang="zh-CN" sz="2800" b="1" i="1" dirty="0">
                <a:solidFill>
                  <a:srgbClr val="FF0000"/>
                </a:solidFill>
                <a:sym typeface="Symbol"/>
              </a:rPr>
              <a:t>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79712" y="2764959"/>
            <a:ext cx="127150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ym typeface="Symbol"/>
              </a:rPr>
              <a:t> &lt; </a:t>
            </a:r>
            <a:r>
              <a:rPr lang="en-US" altLang="zh-CN" sz="2800" b="1" dirty="0" smtClean="0"/>
              <a:t>1</a:t>
            </a:r>
            <a:r>
              <a:rPr lang="en-US" altLang="zh-CN" sz="2800" b="1" dirty="0"/>
              <a:t>/</a:t>
            </a:r>
            <a:r>
              <a:rPr lang="en-US" altLang="zh-CN" sz="2800" b="1" i="1" dirty="0" smtClean="0">
                <a:sym typeface="Symbol"/>
              </a:rPr>
              <a:t></a:t>
            </a:r>
            <a:endParaRPr lang="zh-CN" altLang="en-US" sz="2800" b="1" i="1" dirty="0">
              <a:solidFill>
                <a:srgbClr val="0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24596" y="3501008"/>
            <a:ext cx="118173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ym typeface="Symbol"/>
              </a:rPr>
              <a:t> &gt;</a:t>
            </a:r>
            <a:r>
              <a:rPr lang="en-US" altLang="zh-CN" sz="2800" b="1" dirty="0" smtClean="0"/>
              <a:t>1</a:t>
            </a:r>
            <a:r>
              <a:rPr lang="en-US" altLang="zh-CN" sz="2800" b="1" dirty="0"/>
              <a:t>/</a:t>
            </a:r>
            <a:r>
              <a:rPr lang="en-US" altLang="zh-CN" sz="2800" b="1" i="1" dirty="0" smtClean="0">
                <a:sym typeface="Symbol"/>
              </a:rPr>
              <a:t></a:t>
            </a:r>
            <a:endParaRPr lang="zh-CN" altLang="en-US" sz="28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6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5" grpId="0"/>
      <p:bldP spid="16" grpId="0"/>
      <p:bldP spid="17" grpId="0" animBg="1"/>
      <p:bldP spid="18" grpId="0"/>
      <p:bldP spid="19" grpId="0"/>
      <p:bldP spid="20" grpId="0"/>
      <p:bldP spid="21" grpId="0"/>
      <p:bldP spid="23" grpId="0" animBg="1"/>
      <p:bldP spid="24" grpId="0" animBg="1"/>
      <p:bldP spid="28" grpId="0"/>
      <p:bldP spid="30" grpId="0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027"/>
          <p:cNvSpPr>
            <a:spLocks noChangeArrowheads="1"/>
          </p:cNvSpPr>
          <p:nvPr/>
        </p:nvSpPr>
        <p:spPr bwMode="auto">
          <a:xfrm>
            <a:off x="543064" y="476672"/>
            <a:ext cx="3236848" cy="6858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政府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的干预办法</a:t>
            </a:r>
          </a:p>
        </p:txBody>
      </p:sp>
      <p:sp>
        <p:nvSpPr>
          <p:cNvPr id="45061" name="Rectangle 1029"/>
          <p:cNvSpPr>
            <a:spLocks noChangeArrowheads="1"/>
          </p:cNvSpPr>
          <p:nvPr/>
        </p:nvSpPr>
        <p:spPr bwMode="auto">
          <a:xfrm>
            <a:off x="762000" y="1447800"/>
            <a:ext cx="4167188" cy="685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800" b="1"/>
              <a:t>1. </a:t>
            </a:r>
            <a:r>
              <a:rPr lang="zh-CN" altLang="en-US" sz="2800" b="1"/>
              <a:t>使 </a:t>
            </a:r>
            <a:r>
              <a:rPr lang="zh-CN" altLang="en-US" sz="2800" b="1" i="1">
                <a:sym typeface="Symbol" pitchFamily="18" charset="2"/>
              </a:rPr>
              <a:t> </a:t>
            </a:r>
            <a:r>
              <a:rPr lang="zh-CN" altLang="en-US" sz="2800" b="1"/>
              <a:t>尽量小，如 </a:t>
            </a:r>
            <a:r>
              <a:rPr lang="zh-CN" altLang="en-US" sz="2800" b="1" i="1">
                <a:sym typeface="Symbol" pitchFamily="18" charset="2"/>
              </a:rPr>
              <a:t></a:t>
            </a:r>
            <a:r>
              <a:rPr lang="en-US" altLang="zh-CN" sz="2800" b="1">
                <a:sym typeface="Symbol" pitchFamily="18" charset="2"/>
              </a:rPr>
              <a:t>=0</a:t>
            </a:r>
            <a:r>
              <a:rPr lang="en-US" altLang="zh-CN" sz="2800" b="1" i="1">
                <a:sym typeface="Symbol" pitchFamily="18" charset="2"/>
              </a:rPr>
              <a:t> </a:t>
            </a:r>
          </a:p>
        </p:txBody>
      </p:sp>
      <p:sp>
        <p:nvSpPr>
          <p:cNvPr id="45065" name="Rectangle 1033"/>
          <p:cNvSpPr>
            <a:spLocks noChangeArrowheads="1"/>
          </p:cNvSpPr>
          <p:nvPr/>
        </p:nvSpPr>
        <p:spPr bwMode="auto">
          <a:xfrm>
            <a:off x="685800" y="2971800"/>
            <a:ext cx="44053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以行政手段控制价格不变</a:t>
            </a:r>
            <a:endParaRPr lang="zh-CN" altLang="en-US" sz="28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5069" name="Rectangle 1037"/>
          <p:cNvSpPr>
            <a:spLocks noChangeArrowheads="1"/>
          </p:cNvSpPr>
          <p:nvPr/>
        </p:nvSpPr>
        <p:spPr bwMode="auto">
          <a:xfrm>
            <a:off x="762000" y="3886200"/>
            <a:ext cx="42418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800" b="1"/>
              <a:t>2. </a:t>
            </a:r>
            <a:r>
              <a:rPr lang="zh-CN" altLang="en-US" sz="2800" b="1"/>
              <a:t>使 </a:t>
            </a:r>
            <a:r>
              <a:rPr lang="zh-CN" altLang="en-US" sz="2800" b="1" i="1">
                <a:sym typeface="Symbol" pitchFamily="18" charset="2"/>
              </a:rPr>
              <a:t> </a:t>
            </a:r>
            <a:r>
              <a:rPr lang="zh-CN" altLang="en-US" sz="2800" b="1"/>
              <a:t>尽量小，如 </a:t>
            </a:r>
            <a:r>
              <a:rPr lang="zh-CN" altLang="en-US" sz="2800" b="1" i="1">
                <a:sym typeface="Symbol" pitchFamily="18" charset="2"/>
              </a:rPr>
              <a:t> </a:t>
            </a:r>
            <a:r>
              <a:rPr lang="en-US" altLang="zh-CN" sz="2800" b="1">
                <a:sym typeface="Symbol" pitchFamily="18" charset="2"/>
              </a:rPr>
              <a:t>=0</a:t>
            </a:r>
          </a:p>
        </p:txBody>
      </p:sp>
      <p:sp>
        <p:nvSpPr>
          <p:cNvPr id="45071" name="Rectangle 1039"/>
          <p:cNvSpPr>
            <a:spLocks noChangeArrowheads="1"/>
          </p:cNvSpPr>
          <p:nvPr/>
        </p:nvSpPr>
        <p:spPr bwMode="auto">
          <a:xfrm>
            <a:off x="609600" y="5410200"/>
            <a:ext cx="44053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靠经济实力控制数量不变</a:t>
            </a:r>
          </a:p>
        </p:txBody>
      </p:sp>
      <p:grpSp>
        <p:nvGrpSpPr>
          <p:cNvPr id="2" name="Group 1099"/>
          <p:cNvGrpSpPr>
            <a:grpSpLocks/>
          </p:cNvGrpSpPr>
          <p:nvPr/>
        </p:nvGrpSpPr>
        <p:grpSpPr bwMode="auto">
          <a:xfrm>
            <a:off x="5029200" y="1371600"/>
            <a:ext cx="3255963" cy="2362200"/>
            <a:chOff x="3168" y="624"/>
            <a:chExt cx="2016" cy="1488"/>
          </a:xfrm>
        </p:grpSpPr>
        <p:sp>
          <p:nvSpPr>
            <p:cNvPr id="65563" name="Line 1071"/>
            <p:cNvSpPr>
              <a:spLocks noChangeShapeType="1"/>
            </p:cNvSpPr>
            <p:nvPr/>
          </p:nvSpPr>
          <p:spPr bwMode="auto">
            <a:xfrm>
              <a:off x="3456" y="72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4" name="Line 1072"/>
            <p:cNvSpPr>
              <a:spLocks noChangeShapeType="1"/>
            </p:cNvSpPr>
            <p:nvPr/>
          </p:nvSpPr>
          <p:spPr bwMode="auto">
            <a:xfrm>
              <a:off x="3456" y="192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5" name="Line 1073"/>
            <p:cNvSpPr>
              <a:spLocks noChangeShapeType="1"/>
            </p:cNvSpPr>
            <p:nvPr/>
          </p:nvSpPr>
          <p:spPr bwMode="auto">
            <a:xfrm>
              <a:off x="3600" y="1344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6" name="Rectangle 1074"/>
            <p:cNvSpPr>
              <a:spLocks noChangeArrowheads="1"/>
            </p:cNvSpPr>
            <p:nvPr/>
          </p:nvSpPr>
          <p:spPr bwMode="auto">
            <a:xfrm>
              <a:off x="4896" y="18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x</a:t>
              </a:r>
            </a:p>
          </p:txBody>
        </p:sp>
        <p:sp>
          <p:nvSpPr>
            <p:cNvPr id="65567" name="Rectangle 1075"/>
            <p:cNvSpPr>
              <a:spLocks noChangeArrowheads="1"/>
            </p:cNvSpPr>
            <p:nvPr/>
          </p:nvSpPr>
          <p:spPr bwMode="auto">
            <a:xfrm>
              <a:off x="3216" y="624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y</a:t>
              </a:r>
            </a:p>
          </p:txBody>
        </p:sp>
        <p:sp>
          <p:nvSpPr>
            <p:cNvPr id="65568" name="Rectangle 1076"/>
            <p:cNvSpPr>
              <a:spLocks noChangeArrowheads="1"/>
            </p:cNvSpPr>
            <p:nvPr/>
          </p:nvSpPr>
          <p:spPr bwMode="auto">
            <a:xfrm>
              <a:off x="3216" y="182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O</a:t>
              </a:r>
            </a:p>
          </p:txBody>
        </p:sp>
        <p:sp>
          <p:nvSpPr>
            <p:cNvPr id="65569" name="Line 1077"/>
            <p:cNvSpPr>
              <a:spLocks noChangeShapeType="1"/>
            </p:cNvSpPr>
            <p:nvPr/>
          </p:nvSpPr>
          <p:spPr bwMode="auto">
            <a:xfrm flipH="1">
              <a:off x="3456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0" name="Rectangle 1078"/>
            <p:cNvSpPr>
              <a:spLocks noChangeArrowheads="1"/>
            </p:cNvSpPr>
            <p:nvPr/>
          </p:nvSpPr>
          <p:spPr bwMode="auto">
            <a:xfrm>
              <a:off x="3168" y="1200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y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sp>
          <p:nvSpPr>
            <p:cNvPr id="65571" name="Rectangle 1079"/>
            <p:cNvSpPr>
              <a:spLocks noChangeArrowheads="1"/>
            </p:cNvSpPr>
            <p:nvPr/>
          </p:nvSpPr>
          <p:spPr bwMode="auto">
            <a:xfrm>
              <a:off x="4464" y="76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g</a:t>
              </a:r>
            </a:p>
          </p:txBody>
        </p:sp>
        <p:sp>
          <p:nvSpPr>
            <p:cNvPr id="65572" name="Rectangle 1080"/>
            <p:cNvSpPr>
              <a:spLocks noChangeArrowheads="1"/>
            </p:cNvSpPr>
            <p:nvPr/>
          </p:nvSpPr>
          <p:spPr bwMode="auto">
            <a:xfrm>
              <a:off x="4512" y="12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f</a:t>
              </a:r>
            </a:p>
          </p:txBody>
        </p:sp>
        <p:sp>
          <p:nvSpPr>
            <p:cNvPr id="65573" name="Arc 1081"/>
            <p:cNvSpPr>
              <a:spLocks/>
            </p:cNvSpPr>
            <p:nvPr/>
          </p:nvSpPr>
          <p:spPr bwMode="auto">
            <a:xfrm flipV="1">
              <a:off x="3648" y="816"/>
              <a:ext cx="860" cy="864"/>
            </a:xfrm>
            <a:custGeom>
              <a:avLst/>
              <a:gdLst>
                <a:gd name="T0" fmla="*/ 0 w 21504"/>
                <a:gd name="T1" fmla="*/ 0 h 21600"/>
                <a:gd name="T2" fmla="*/ 34 w 21504"/>
                <a:gd name="T3" fmla="*/ 31 h 21600"/>
                <a:gd name="T4" fmla="*/ 0 w 21504"/>
                <a:gd name="T5" fmla="*/ 35 h 21600"/>
                <a:gd name="T6" fmla="*/ 0 60000 65536"/>
                <a:gd name="T7" fmla="*/ 0 60000 65536"/>
                <a:gd name="T8" fmla="*/ 0 60000 65536"/>
                <a:gd name="T9" fmla="*/ 0 w 21504"/>
                <a:gd name="T10" fmla="*/ 0 h 21600"/>
                <a:gd name="T11" fmla="*/ 21504 w 215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04" h="21600" fill="none" extrusionOk="0">
                  <a:moveTo>
                    <a:pt x="-1" y="0"/>
                  </a:moveTo>
                  <a:cubicBezTo>
                    <a:pt x="11140" y="0"/>
                    <a:pt x="20453" y="8472"/>
                    <a:pt x="21503" y="19563"/>
                  </a:cubicBezTo>
                </a:path>
                <a:path w="21504" h="21600" stroke="0" extrusionOk="0">
                  <a:moveTo>
                    <a:pt x="-1" y="0"/>
                  </a:moveTo>
                  <a:cubicBezTo>
                    <a:pt x="11140" y="0"/>
                    <a:pt x="20453" y="8472"/>
                    <a:pt x="21503" y="1956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00"/>
          <p:cNvGrpSpPr>
            <a:grpSpLocks/>
          </p:cNvGrpSpPr>
          <p:nvPr/>
        </p:nvGrpSpPr>
        <p:grpSpPr bwMode="auto">
          <a:xfrm>
            <a:off x="5105400" y="3810000"/>
            <a:ext cx="3178175" cy="2362200"/>
            <a:chOff x="3216" y="2160"/>
            <a:chExt cx="1968" cy="1488"/>
          </a:xfrm>
        </p:grpSpPr>
        <p:sp>
          <p:nvSpPr>
            <p:cNvPr id="65552" name="Arc 1083"/>
            <p:cNvSpPr>
              <a:spLocks/>
            </p:cNvSpPr>
            <p:nvPr/>
          </p:nvSpPr>
          <p:spPr bwMode="auto">
            <a:xfrm flipH="1" flipV="1">
              <a:off x="3888" y="2352"/>
              <a:ext cx="1028" cy="816"/>
            </a:xfrm>
            <a:custGeom>
              <a:avLst/>
              <a:gdLst>
                <a:gd name="T0" fmla="*/ 0 w 23126"/>
                <a:gd name="T1" fmla="*/ 0 h 21600"/>
                <a:gd name="T2" fmla="*/ 46 w 23126"/>
                <a:gd name="T3" fmla="*/ 31 h 21600"/>
                <a:gd name="T4" fmla="*/ 3 w 23126"/>
                <a:gd name="T5" fmla="*/ 31 h 21600"/>
                <a:gd name="T6" fmla="*/ 0 60000 65536"/>
                <a:gd name="T7" fmla="*/ 0 60000 65536"/>
                <a:gd name="T8" fmla="*/ 0 60000 65536"/>
                <a:gd name="T9" fmla="*/ 0 w 23126"/>
                <a:gd name="T10" fmla="*/ 0 h 21600"/>
                <a:gd name="T11" fmla="*/ 23126 w 231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126" h="21600" fill="none" extrusionOk="0">
                  <a:moveTo>
                    <a:pt x="-1" y="53"/>
                  </a:moveTo>
                  <a:cubicBezTo>
                    <a:pt x="507" y="18"/>
                    <a:pt x="1016" y="-1"/>
                    <a:pt x="1526" y="0"/>
                  </a:cubicBezTo>
                  <a:cubicBezTo>
                    <a:pt x="13455" y="0"/>
                    <a:pt x="23126" y="9670"/>
                    <a:pt x="23126" y="21600"/>
                  </a:cubicBezTo>
                </a:path>
                <a:path w="23126" h="21600" stroke="0" extrusionOk="0">
                  <a:moveTo>
                    <a:pt x="-1" y="53"/>
                  </a:moveTo>
                  <a:cubicBezTo>
                    <a:pt x="507" y="18"/>
                    <a:pt x="1016" y="-1"/>
                    <a:pt x="1526" y="0"/>
                  </a:cubicBezTo>
                  <a:cubicBezTo>
                    <a:pt x="13455" y="0"/>
                    <a:pt x="23126" y="9670"/>
                    <a:pt x="23126" y="21600"/>
                  </a:cubicBezTo>
                  <a:lnTo>
                    <a:pt x="1526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3" name="Line 1084"/>
            <p:cNvSpPr>
              <a:spLocks noChangeShapeType="1"/>
            </p:cNvSpPr>
            <p:nvPr/>
          </p:nvSpPr>
          <p:spPr bwMode="auto">
            <a:xfrm>
              <a:off x="3456" y="225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4" name="Line 1085"/>
            <p:cNvSpPr>
              <a:spLocks noChangeShapeType="1"/>
            </p:cNvSpPr>
            <p:nvPr/>
          </p:nvSpPr>
          <p:spPr bwMode="auto">
            <a:xfrm>
              <a:off x="3456" y="345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5" name="Rectangle 1086"/>
            <p:cNvSpPr>
              <a:spLocks noChangeArrowheads="1"/>
            </p:cNvSpPr>
            <p:nvPr/>
          </p:nvSpPr>
          <p:spPr bwMode="auto">
            <a:xfrm>
              <a:off x="4896" y="3408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x</a:t>
              </a:r>
            </a:p>
          </p:txBody>
        </p:sp>
        <p:sp>
          <p:nvSpPr>
            <p:cNvPr id="65556" name="Rectangle 1087"/>
            <p:cNvSpPr>
              <a:spLocks noChangeArrowheads="1"/>
            </p:cNvSpPr>
            <p:nvPr/>
          </p:nvSpPr>
          <p:spPr bwMode="auto">
            <a:xfrm>
              <a:off x="3216" y="2160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y</a:t>
              </a:r>
            </a:p>
          </p:txBody>
        </p:sp>
        <p:sp>
          <p:nvSpPr>
            <p:cNvPr id="65557" name="Rectangle 1088"/>
            <p:cNvSpPr>
              <a:spLocks noChangeArrowheads="1"/>
            </p:cNvSpPr>
            <p:nvPr/>
          </p:nvSpPr>
          <p:spPr bwMode="auto">
            <a:xfrm>
              <a:off x="3216" y="336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O</a:t>
              </a:r>
            </a:p>
          </p:txBody>
        </p:sp>
        <p:sp>
          <p:nvSpPr>
            <p:cNvPr id="65558" name="Rectangle 1089"/>
            <p:cNvSpPr>
              <a:spLocks noChangeArrowheads="1"/>
            </p:cNvSpPr>
            <p:nvPr/>
          </p:nvSpPr>
          <p:spPr bwMode="auto">
            <a:xfrm>
              <a:off x="4080" y="3408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x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sp>
          <p:nvSpPr>
            <p:cNvPr id="65559" name="Rectangle 1090"/>
            <p:cNvSpPr>
              <a:spLocks noChangeArrowheads="1"/>
            </p:cNvSpPr>
            <p:nvPr/>
          </p:nvSpPr>
          <p:spPr bwMode="auto">
            <a:xfrm>
              <a:off x="4128" y="23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g</a:t>
              </a:r>
            </a:p>
          </p:txBody>
        </p:sp>
        <p:sp>
          <p:nvSpPr>
            <p:cNvPr id="65560" name="Rectangle 1091"/>
            <p:cNvSpPr>
              <a:spLocks noChangeArrowheads="1"/>
            </p:cNvSpPr>
            <p:nvPr/>
          </p:nvSpPr>
          <p:spPr bwMode="auto">
            <a:xfrm>
              <a:off x="4416" y="28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f</a:t>
              </a:r>
            </a:p>
          </p:txBody>
        </p:sp>
        <p:sp>
          <p:nvSpPr>
            <p:cNvPr id="65561" name="Line 1092"/>
            <p:cNvSpPr>
              <a:spLocks noChangeShapeType="1"/>
            </p:cNvSpPr>
            <p:nvPr/>
          </p:nvSpPr>
          <p:spPr bwMode="auto">
            <a:xfrm>
              <a:off x="4176" y="235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2" name="Line 1093"/>
            <p:cNvSpPr>
              <a:spLocks noChangeShapeType="1"/>
            </p:cNvSpPr>
            <p:nvPr/>
          </p:nvSpPr>
          <p:spPr bwMode="auto">
            <a:xfrm>
              <a:off x="4176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97"/>
          <p:cNvGrpSpPr>
            <a:grpSpLocks/>
          </p:cNvGrpSpPr>
          <p:nvPr/>
        </p:nvGrpSpPr>
        <p:grpSpPr bwMode="auto">
          <a:xfrm>
            <a:off x="1295400" y="2209800"/>
            <a:ext cx="3781425" cy="609600"/>
            <a:chOff x="864" y="1152"/>
            <a:chExt cx="2160" cy="384"/>
          </a:xfrm>
        </p:grpSpPr>
        <p:sp>
          <p:nvSpPr>
            <p:cNvPr id="65550" name="Rectangle 1065"/>
            <p:cNvSpPr>
              <a:spLocks noChangeArrowheads="1"/>
            </p:cNvSpPr>
            <p:nvPr/>
          </p:nvSpPr>
          <p:spPr bwMode="auto">
            <a:xfrm>
              <a:off x="1008" y="1152"/>
              <a:ext cx="201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需求曲线变为水平</a:t>
              </a:r>
            </a:p>
          </p:txBody>
        </p:sp>
        <p:sp>
          <p:nvSpPr>
            <p:cNvPr id="65551" name="AutoShape 1095"/>
            <p:cNvSpPr>
              <a:spLocks noChangeArrowheads="1"/>
            </p:cNvSpPr>
            <p:nvPr/>
          </p:nvSpPr>
          <p:spPr bwMode="auto">
            <a:xfrm>
              <a:off x="864" y="120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98"/>
          <p:cNvGrpSpPr>
            <a:grpSpLocks/>
          </p:cNvGrpSpPr>
          <p:nvPr/>
        </p:nvGrpSpPr>
        <p:grpSpPr bwMode="auto">
          <a:xfrm>
            <a:off x="1295400" y="4572000"/>
            <a:ext cx="3781425" cy="609600"/>
            <a:chOff x="816" y="2640"/>
            <a:chExt cx="2160" cy="384"/>
          </a:xfrm>
        </p:grpSpPr>
        <p:sp>
          <p:nvSpPr>
            <p:cNvPr id="65548" name="Rectangle 1068"/>
            <p:cNvSpPr>
              <a:spLocks noChangeArrowheads="1"/>
            </p:cNvSpPr>
            <p:nvPr/>
          </p:nvSpPr>
          <p:spPr bwMode="auto">
            <a:xfrm>
              <a:off x="960" y="2640"/>
              <a:ext cx="201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供应曲线变为竖直</a:t>
              </a:r>
            </a:p>
          </p:txBody>
        </p:sp>
        <p:sp>
          <p:nvSpPr>
            <p:cNvPr id="65549" name="AutoShape 1096"/>
            <p:cNvSpPr>
              <a:spLocks noChangeArrowheads="1"/>
            </p:cNvSpPr>
            <p:nvPr/>
          </p:nvSpPr>
          <p:spPr bwMode="auto">
            <a:xfrm>
              <a:off x="816" y="267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08795" y="620688"/>
            <a:ext cx="3070684" cy="541784"/>
            <a:chOff x="4708795" y="620688"/>
            <a:chExt cx="3070684" cy="541784"/>
          </a:xfrm>
          <a:solidFill>
            <a:srgbClr val="FFFF00"/>
          </a:solidFill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3473344"/>
                </p:ext>
              </p:extLst>
            </p:nvPr>
          </p:nvGraphicFramePr>
          <p:xfrm>
            <a:off x="4708795" y="642987"/>
            <a:ext cx="1258308" cy="519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公式" r:id="rId3" imgW="431613" imgH="203112" progId="Equation.3">
                    <p:embed/>
                  </p:oleObj>
                </mc:Choice>
                <mc:Fallback>
                  <p:oleObj name="公式" r:id="rId3" imgW="431613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795" y="642987"/>
                          <a:ext cx="1258308" cy="51948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6152110" y="639252"/>
              <a:ext cx="1627369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</a:rPr>
                <a:t>稳定平衡</a:t>
              </a:r>
              <a:endParaRPr lang="zh-CN" altLang="en-US" dirty="0"/>
            </a:p>
          </p:txBody>
        </p:sp>
        <p:sp>
          <p:nvSpPr>
            <p:cNvPr id="41" name="右箭头 40"/>
            <p:cNvSpPr/>
            <p:nvPr/>
          </p:nvSpPr>
          <p:spPr bwMode="auto">
            <a:xfrm>
              <a:off x="6058115" y="620688"/>
              <a:ext cx="98061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61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 autoUpdateAnimBg="0"/>
      <p:bldP spid="45065" grpId="0"/>
      <p:bldP spid="45069" grpId="0" animBg="1" autoUpdateAnimBg="0"/>
      <p:bldP spid="450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4129916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政府</a:t>
            </a:r>
            <a:r>
              <a:rPr lang="zh-CN" altLang="en-US" sz="2800" b="1" dirty="0" smtClean="0"/>
              <a:t>干预措施</a:t>
            </a:r>
            <a:r>
              <a:rPr lang="zh-CN" altLang="zh-CN" sz="2800" b="1" dirty="0" smtClean="0"/>
              <a:t>具有</a:t>
            </a:r>
            <a:r>
              <a:rPr lang="zh-CN" altLang="zh-CN" sz="2800" b="1" dirty="0"/>
              <a:t>人们</a:t>
            </a:r>
            <a:r>
              <a:rPr lang="zh-CN" altLang="zh-CN" sz="2800" b="1" dirty="0" smtClean="0"/>
              <a:t>熟知的</a:t>
            </a:r>
            <a:r>
              <a:rPr lang="zh-CN" altLang="zh-CN" sz="2800" b="1" dirty="0">
                <a:solidFill>
                  <a:srgbClr val="FF0000"/>
                </a:solidFill>
              </a:rPr>
              <a:t>现实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背景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19872" y="692696"/>
            <a:ext cx="2026892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小结与评注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83568" y="1490008"/>
            <a:ext cx="78045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对</a:t>
            </a:r>
            <a:r>
              <a:rPr lang="zh-CN" altLang="zh-CN" sz="2800" b="1" dirty="0" smtClean="0"/>
              <a:t>市场经济中</a:t>
            </a:r>
            <a:r>
              <a:rPr lang="zh-CN" altLang="en-US" sz="2800" b="1" dirty="0" smtClean="0"/>
              <a:t>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供不应求</a:t>
            </a:r>
            <a:r>
              <a:rPr lang="zh-CN" altLang="zh-CN" sz="2800" b="1" dirty="0">
                <a:solidFill>
                  <a:srgbClr val="FF0000"/>
                </a:solidFill>
              </a:rPr>
              <a:t>价格上涨、供过于求价格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下跌</a:t>
            </a:r>
            <a:r>
              <a:rPr lang="zh-CN" altLang="en-US" sz="2800" b="1" dirty="0" smtClean="0"/>
              <a:t>”</a:t>
            </a:r>
            <a:r>
              <a:rPr lang="zh-CN" altLang="zh-CN" sz="2800" b="1" dirty="0" smtClean="0"/>
              <a:t>的现象用</a:t>
            </a:r>
            <a:r>
              <a:rPr lang="zh-CN" altLang="en-US" sz="2800" b="1" dirty="0" smtClean="0"/>
              <a:t>两种模型</a:t>
            </a:r>
            <a:r>
              <a:rPr lang="zh-CN" altLang="zh-CN" sz="2800" b="1" dirty="0" smtClean="0"/>
              <a:t>描述</a:t>
            </a:r>
            <a:r>
              <a:rPr lang="zh-CN" altLang="zh-CN" sz="2800" b="1" dirty="0"/>
              <a:t>和</a:t>
            </a:r>
            <a:r>
              <a:rPr lang="zh-CN" altLang="zh-CN" sz="2800" b="1" dirty="0" smtClean="0"/>
              <a:t>解读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66348" y="2729755"/>
            <a:ext cx="350870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差分方程</a:t>
            </a:r>
            <a:r>
              <a:rPr lang="zh-CN" altLang="en-US" sz="2800" b="1" dirty="0"/>
              <a:t>：</a:t>
            </a:r>
            <a:r>
              <a:rPr lang="zh-CN" altLang="en-US" sz="2800" b="1" dirty="0" smtClean="0"/>
              <a:t>便于运算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4951898" y="2708920"/>
            <a:ext cx="37310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蛛网模型</a:t>
            </a:r>
            <a:r>
              <a:rPr lang="zh-CN" altLang="en-US" sz="2800" b="1" dirty="0" smtClean="0"/>
              <a:t>：直观</a:t>
            </a:r>
            <a:r>
              <a:rPr lang="zh-CN" altLang="zh-CN" sz="2800" b="1" dirty="0" smtClean="0"/>
              <a:t>鲜明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47004" y="3429000"/>
            <a:ext cx="7597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模型参数有明确的</a:t>
            </a:r>
            <a:r>
              <a:rPr lang="zh-CN" altLang="zh-CN" sz="2800" b="1" dirty="0">
                <a:solidFill>
                  <a:srgbClr val="FF0000"/>
                </a:solidFill>
              </a:rPr>
              <a:t>经济学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含义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敏感系数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798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59832" y="630397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物价</a:t>
            </a:r>
            <a:r>
              <a:rPr lang="zh-CN" altLang="en-US" sz="3200" b="1" dirty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的波动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268760"/>
            <a:ext cx="65839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商品</a:t>
            </a:r>
            <a:r>
              <a:rPr lang="zh-CN" altLang="zh-CN" sz="2800" b="1" dirty="0">
                <a:solidFill>
                  <a:srgbClr val="FF0000"/>
                </a:solidFill>
              </a:rPr>
              <a:t>数量和价格</a:t>
            </a:r>
            <a:r>
              <a:rPr lang="zh-CN" altLang="zh-CN" sz="2800" b="1" dirty="0"/>
              <a:t>主要由</a:t>
            </a:r>
            <a:r>
              <a:rPr lang="zh-CN" altLang="zh-CN" sz="2800" b="1" dirty="0">
                <a:solidFill>
                  <a:srgbClr val="FF0000"/>
                </a:solidFill>
              </a:rPr>
              <a:t>供求</a:t>
            </a:r>
            <a:r>
              <a:rPr lang="zh-CN" altLang="zh-CN" sz="2800" b="1" dirty="0"/>
              <a:t>关系</a:t>
            </a:r>
            <a:r>
              <a:rPr lang="zh-CN" altLang="zh-CN" sz="2800" b="1" dirty="0" smtClean="0"/>
              <a:t>决定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15616" y="1859860"/>
            <a:ext cx="1687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供求</a:t>
            </a:r>
            <a:r>
              <a:rPr lang="zh-CN" altLang="zh-CN" sz="2800" b="1" dirty="0">
                <a:solidFill>
                  <a:srgbClr val="FF0000"/>
                </a:solidFill>
              </a:rPr>
              <a:t>平衡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513366"/>
            <a:ext cx="1687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供求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失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衡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3121804"/>
            <a:ext cx="329783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波动的两种形式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1100655" y="3697868"/>
            <a:ext cx="50509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振幅逐渐减小，最终趋向</a:t>
            </a:r>
            <a:r>
              <a:rPr lang="zh-CN" altLang="zh-CN" sz="2800" b="1" dirty="0" smtClean="0"/>
              <a:t>平稳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1115616" y="4293096"/>
            <a:ext cx="691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振幅越来越大，</a:t>
            </a:r>
            <a:r>
              <a:rPr lang="zh-CN" altLang="zh-CN" sz="2800" b="1" dirty="0" smtClean="0"/>
              <a:t>如</a:t>
            </a:r>
            <a:r>
              <a:rPr lang="zh-CN" altLang="en-US" sz="2800" b="1" dirty="0" smtClean="0"/>
              <a:t>不</a:t>
            </a:r>
            <a:r>
              <a:rPr lang="zh-CN" altLang="zh-CN" sz="2800" b="1" dirty="0" smtClean="0"/>
              <a:t>干预将导致经济崩溃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4860032" y="5589240"/>
            <a:ext cx="3473080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讨论政府的</a:t>
            </a:r>
            <a:r>
              <a:rPr lang="zh-CN" altLang="zh-CN" sz="2800" b="1" dirty="0"/>
              <a:t>干预方式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890304" y="5013176"/>
            <a:ext cx="243469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描述</a:t>
            </a:r>
            <a:r>
              <a:rPr lang="zh-CN" altLang="en-US" sz="2800" b="1" dirty="0"/>
              <a:t>波动</a:t>
            </a:r>
            <a:r>
              <a:rPr lang="zh-CN" altLang="zh-CN" sz="2800" b="1" dirty="0"/>
              <a:t>现象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088070" y="5589240"/>
            <a:ext cx="35559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研究趋向平稳的条件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611560" y="4979197"/>
            <a:ext cx="4032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建立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价格</a:t>
            </a:r>
            <a:r>
              <a:rPr lang="zh-CN" altLang="en-US" sz="2800" b="1" dirty="0" smtClean="0"/>
              <a:t>模型</a:t>
            </a:r>
            <a:endParaRPr lang="zh-CN" altLang="en-US" sz="2800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866039" y="1844824"/>
            <a:ext cx="4401493" cy="523220"/>
            <a:chOff x="2866039" y="1844824"/>
            <a:chExt cx="4401493" cy="523220"/>
          </a:xfrm>
        </p:grpSpPr>
        <p:sp>
          <p:nvSpPr>
            <p:cNvPr id="6" name="矩形 5"/>
            <p:cNvSpPr/>
            <p:nvPr/>
          </p:nvSpPr>
          <p:spPr>
            <a:xfrm>
              <a:off x="2964100" y="1844824"/>
              <a:ext cx="43034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/>
                <a:t>商品数量</a:t>
              </a:r>
              <a:r>
                <a:rPr lang="zh-CN" altLang="zh-CN" sz="2800" b="1" dirty="0"/>
                <a:t>和价格基本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稳定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.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右箭头 14"/>
            <p:cNvSpPr/>
            <p:nvPr/>
          </p:nvSpPr>
          <p:spPr bwMode="auto">
            <a:xfrm>
              <a:off x="2866039" y="1844824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843808" y="2512320"/>
            <a:ext cx="4320480" cy="524266"/>
            <a:chOff x="2843808" y="2512320"/>
            <a:chExt cx="4320480" cy="524266"/>
          </a:xfrm>
        </p:grpSpPr>
        <p:sp>
          <p:nvSpPr>
            <p:cNvPr id="2" name="矩形 1"/>
            <p:cNvSpPr/>
            <p:nvPr/>
          </p:nvSpPr>
          <p:spPr>
            <a:xfrm>
              <a:off x="2964100" y="2513366"/>
              <a:ext cx="42001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/>
                <a:t>商品数量</a:t>
              </a:r>
              <a:r>
                <a:rPr lang="zh-CN" altLang="zh-CN" sz="2800" b="1" dirty="0"/>
                <a:t>和</a:t>
              </a:r>
              <a:r>
                <a:rPr lang="zh-CN" altLang="zh-CN" sz="2800" b="1" dirty="0" smtClean="0"/>
                <a:t>价格</a:t>
              </a:r>
              <a:r>
                <a:rPr lang="zh-CN" altLang="en-US" sz="2800" b="1" dirty="0" smtClean="0"/>
                <a:t>出现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波动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.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2843808" y="2512320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pic>
        <p:nvPicPr>
          <p:cNvPr id="17" name="Picture 2" descr="C:\Users\jiangqy\Desktop\7fc0730cd746061f75f12d9b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741" y="548680"/>
            <a:ext cx="162271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1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1" y="692696"/>
            <a:ext cx="1908212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模型假设 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421579"/>
            <a:ext cx="352839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kumimoji="0" lang="en-US" altLang="zh-CN" sz="2800" b="1" i="1" dirty="0" err="1" smtClean="0">
                <a:cs typeface="Times New Roman" pitchFamily="18" charset="0"/>
              </a:rPr>
              <a:t>x</a:t>
            </a:r>
            <a:r>
              <a:rPr kumimoji="0" lang="en-US" altLang="zh-CN" sz="2800" b="1" i="1" baseline="-30000" dirty="0" err="1" smtClean="0">
                <a:cs typeface="Times New Roman" pitchFamily="18" charset="0"/>
              </a:rPr>
              <a:t>k</a:t>
            </a:r>
            <a:r>
              <a:rPr lang="en-US" altLang="zh-CN" sz="2800" b="1" dirty="0"/>
              <a:t>~</a:t>
            </a:r>
            <a:r>
              <a:rPr kumimoji="0" lang="zh-CN" altLang="en-US" sz="2800" b="1" dirty="0" smtClean="0">
                <a:cs typeface="Times New Roman" pitchFamily="18" charset="0"/>
              </a:rPr>
              <a:t>第</a:t>
            </a:r>
            <a:r>
              <a:rPr kumimoji="0" lang="en-US" altLang="zh-CN" sz="2800" b="1" i="1" dirty="0" smtClean="0">
                <a:cs typeface="Times New Roman" pitchFamily="18" charset="0"/>
              </a:rPr>
              <a:t>k</a:t>
            </a:r>
            <a:r>
              <a:rPr kumimoji="0" lang="zh-CN" altLang="en-US" sz="2800" b="1" dirty="0" smtClean="0">
                <a:cs typeface="Times New Roman" pitchFamily="18" charset="0"/>
              </a:rPr>
              <a:t>时段商品数量</a:t>
            </a:r>
            <a:endParaRPr kumimoji="0" lang="zh-CN" altLang="en-US" sz="2800" b="1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28829" y="1393612"/>
            <a:ext cx="344357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kumimoji="0" lang="en-US" altLang="zh-CN" sz="2800" b="1" i="1" dirty="0" err="1" smtClean="0">
                <a:cs typeface="Times New Roman" pitchFamily="18" charset="0"/>
              </a:rPr>
              <a:t>y</a:t>
            </a:r>
            <a:r>
              <a:rPr kumimoji="0" lang="en-US" altLang="zh-CN" sz="2800" b="1" i="1" baseline="-30000" dirty="0" err="1" smtClean="0">
                <a:cs typeface="Times New Roman" pitchFamily="18" charset="0"/>
              </a:rPr>
              <a:t>k</a:t>
            </a:r>
            <a:r>
              <a:rPr lang="en-US" altLang="zh-CN" sz="2800" b="1" dirty="0"/>
              <a:t> ~</a:t>
            </a:r>
            <a:r>
              <a:rPr kumimoji="0" lang="zh-CN" altLang="en-US" sz="2800" b="1" dirty="0">
                <a:cs typeface="Times New Roman" pitchFamily="18" charset="0"/>
              </a:rPr>
              <a:t>第</a:t>
            </a:r>
            <a:r>
              <a:rPr kumimoji="0" lang="en-US" altLang="zh-CN" sz="2800" b="1" i="1" dirty="0">
                <a:cs typeface="Times New Roman" pitchFamily="18" charset="0"/>
              </a:rPr>
              <a:t>k</a:t>
            </a:r>
            <a:r>
              <a:rPr kumimoji="0" lang="zh-CN" altLang="en-US" sz="2800" b="1" dirty="0">
                <a:cs typeface="Times New Roman" pitchFamily="18" charset="0"/>
              </a:rPr>
              <a:t>时段商品</a:t>
            </a:r>
            <a:r>
              <a:rPr kumimoji="0" lang="zh-CN" altLang="en-US" sz="2800" b="1" dirty="0" smtClean="0">
                <a:cs typeface="Times New Roman" pitchFamily="18" charset="0"/>
              </a:rPr>
              <a:t>价格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2699792" y="762328"/>
            <a:ext cx="6174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时段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生产周期</a:t>
            </a:r>
            <a:r>
              <a:rPr lang="en-US" altLang="zh-CN" sz="2800" b="1" dirty="0" smtClean="0"/>
              <a:t> (</a:t>
            </a:r>
            <a:r>
              <a:rPr lang="zh-CN" altLang="zh-CN" sz="2800" b="1" dirty="0" smtClean="0"/>
              <a:t>饲养周期</a:t>
            </a:r>
            <a:r>
              <a:rPr lang="zh-CN" altLang="en-US" sz="2800" b="1" dirty="0"/>
              <a:t>、</a:t>
            </a:r>
            <a:r>
              <a:rPr lang="zh-CN" altLang="zh-CN" sz="2800" b="1" dirty="0" smtClean="0"/>
              <a:t>种植周期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539552" y="2905780"/>
            <a:ext cx="442941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en-US" altLang="zh-CN" sz="2800" b="1" i="1" dirty="0" smtClean="0"/>
              <a:t>. </a:t>
            </a:r>
            <a:r>
              <a:rPr lang="en-US" altLang="zh-CN" sz="2800" b="1" i="1" dirty="0" err="1" smtClean="0"/>
              <a:t>y</a:t>
            </a:r>
            <a:r>
              <a:rPr lang="en-US" altLang="zh-CN" sz="2800" b="1" i="1" baseline="-25000" dirty="0" err="1" smtClean="0"/>
              <a:t>k</a:t>
            </a:r>
            <a:r>
              <a:rPr lang="zh-CN" altLang="zh-CN" sz="2800" b="1" dirty="0"/>
              <a:t>由</a:t>
            </a:r>
            <a:r>
              <a:rPr lang="zh-CN" altLang="zh-CN" sz="2800" b="1" dirty="0" smtClean="0"/>
              <a:t>消费者需求</a:t>
            </a:r>
            <a:r>
              <a:rPr lang="zh-CN" altLang="zh-CN" sz="2800" b="1" dirty="0"/>
              <a:t>关系决定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539552" y="3625860"/>
            <a:ext cx="470673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3. </a:t>
            </a:r>
            <a:r>
              <a:rPr lang="en-US" altLang="zh-CN" sz="2800" b="1" i="1" dirty="0" smtClean="0"/>
              <a:t>x</a:t>
            </a:r>
            <a:r>
              <a:rPr lang="en-US" altLang="zh-CN" sz="2800" b="1" i="1" baseline="-25000" dirty="0" smtClean="0"/>
              <a:t>k</a:t>
            </a:r>
            <a:r>
              <a:rPr lang="en-US" altLang="zh-CN" sz="2800" b="1" baseline="-25000" dirty="0" smtClean="0"/>
              <a:t>+1</a:t>
            </a:r>
            <a:r>
              <a:rPr lang="zh-CN" altLang="zh-CN" sz="2800" b="1" dirty="0"/>
              <a:t>由</a:t>
            </a:r>
            <a:r>
              <a:rPr lang="zh-CN" altLang="zh-CN" sz="2800" b="1" dirty="0" smtClean="0"/>
              <a:t>生产者供应</a:t>
            </a:r>
            <a:r>
              <a:rPr lang="zh-CN" altLang="zh-CN" sz="2800" b="1" dirty="0"/>
              <a:t>关系决定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539552" y="4221088"/>
            <a:ext cx="83346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b="1" dirty="0" smtClean="0"/>
              <a:t>4</a:t>
            </a:r>
            <a:r>
              <a:rPr lang="en-US" altLang="zh-CN" sz="2800" b="1" i="1" dirty="0" smtClean="0"/>
              <a:t>. </a:t>
            </a:r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err="1" smtClean="0"/>
              <a:t>y</a:t>
            </a:r>
            <a:r>
              <a:rPr lang="en-US" altLang="zh-CN" sz="2800" b="1" i="1" baseline="-25000" dirty="0" err="1" smtClean="0"/>
              <a:t>k</a:t>
            </a:r>
            <a:r>
              <a:rPr lang="zh-CN" altLang="zh-CN" sz="2800" b="1" dirty="0" smtClean="0"/>
              <a:t>偏离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/>
              <a:t>, </a:t>
            </a:r>
            <a:r>
              <a:rPr lang="en-US" altLang="zh-CN" sz="2800" b="1" i="1" dirty="0" smtClean="0"/>
              <a:t>y</a:t>
            </a:r>
            <a:r>
              <a:rPr lang="en-US" altLang="zh-CN" sz="2800" b="1" baseline="-25000" dirty="0" smtClean="0"/>
              <a:t>0</a:t>
            </a:r>
            <a:r>
              <a:rPr lang="zh-CN" altLang="zh-CN" sz="2800" b="1" dirty="0" smtClean="0"/>
              <a:t>不大</a:t>
            </a:r>
            <a:r>
              <a:rPr lang="zh-CN" altLang="en-US" sz="2800" b="1" dirty="0" smtClean="0"/>
              <a:t>时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偏离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k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与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k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成正比</a:t>
            </a:r>
            <a:r>
              <a:rPr lang="en-US" altLang="zh-CN" sz="2800" b="1" dirty="0" smtClean="0"/>
              <a:t>,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39552" y="2205124"/>
            <a:ext cx="7704856" cy="523220"/>
            <a:chOff x="539552" y="2205124"/>
            <a:chExt cx="7704856" cy="523220"/>
          </a:xfrm>
        </p:grpSpPr>
        <p:sp>
          <p:nvSpPr>
            <p:cNvPr id="10" name="矩形 9"/>
            <p:cNvSpPr/>
            <p:nvPr/>
          </p:nvSpPr>
          <p:spPr>
            <a:xfrm>
              <a:off x="539552" y="2205124"/>
              <a:ext cx="77048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2800" b="1" dirty="0" smtClean="0"/>
                <a:t>1. </a:t>
              </a:r>
              <a:r>
                <a:rPr lang="zh-CN" altLang="zh-CN" sz="2800" b="1" dirty="0" smtClean="0"/>
                <a:t>供求关系平衡</a:t>
              </a:r>
              <a:r>
                <a:rPr lang="en-US" altLang="zh-CN" sz="2800" b="1" dirty="0" smtClean="0"/>
                <a:t>     </a:t>
              </a:r>
              <a:r>
                <a:rPr kumimoji="0" lang="zh-CN" altLang="en-US" sz="2800" b="1" dirty="0" smtClean="0">
                  <a:cs typeface="Times New Roman" pitchFamily="18" charset="0"/>
                </a:rPr>
                <a:t>商品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数量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x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0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和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价格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y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0</a:t>
              </a:r>
              <a:r>
                <a:rPr lang="zh-CN" altLang="zh-CN" sz="2800" b="1" dirty="0" smtClean="0"/>
                <a:t>保持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不变</a:t>
              </a:r>
              <a:endParaRPr lang="zh-CN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3419872" y="2223678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5240859" y="3606696"/>
            <a:ext cx="2685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y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 smtClean="0"/>
              <a:t>&lt;</a:t>
            </a:r>
            <a:r>
              <a:rPr lang="en-US" altLang="zh-CN" sz="2800" b="1" i="1" dirty="0" smtClean="0"/>
              <a:t>y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价格</a:t>
            </a:r>
            <a:r>
              <a:rPr lang="zh-CN" altLang="en-US" sz="2800" b="1" dirty="0" smtClean="0"/>
              <a:t>过</a:t>
            </a:r>
            <a:r>
              <a:rPr lang="zh-CN" altLang="zh-CN" sz="2800" b="1" dirty="0" smtClean="0"/>
              <a:t>低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5162292" y="2861034"/>
            <a:ext cx="2615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 smtClean="0"/>
              <a:t>&gt;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供过于求</a:t>
            </a:r>
            <a:endParaRPr lang="zh-CN" altLang="en-US" sz="28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7812360" y="2780928"/>
            <a:ext cx="1061864" cy="556640"/>
            <a:chOff x="7812360" y="2780928"/>
            <a:chExt cx="1061864" cy="556640"/>
          </a:xfrm>
        </p:grpSpPr>
        <p:sp>
          <p:nvSpPr>
            <p:cNvPr id="5" name="矩形 4"/>
            <p:cNvSpPr/>
            <p:nvPr/>
          </p:nvSpPr>
          <p:spPr>
            <a:xfrm>
              <a:off x="7926529" y="2780928"/>
              <a:ext cx="9476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i="1" dirty="0" err="1">
                  <a:solidFill>
                    <a:srgbClr val="000000"/>
                  </a:solidFill>
                </a:rPr>
                <a:t>y</a:t>
              </a:r>
              <a:r>
                <a:rPr lang="en-US" altLang="zh-CN" sz="2800" b="1" i="1" baseline="-25000" dirty="0" err="1">
                  <a:solidFill>
                    <a:srgbClr val="000000"/>
                  </a:solidFill>
                </a:rPr>
                <a:t>k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&lt;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y</a:t>
              </a:r>
              <a:r>
                <a:rPr lang="en-US" altLang="zh-CN" sz="2800" b="1" baseline="-25000" dirty="0">
                  <a:solidFill>
                    <a:srgbClr val="000000"/>
                  </a:solidFill>
                </a:rPr>
                <a:t>0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右箭头 20"/>
            <p:cNvSpPr/>
            <p:nvPr/>
          </p:nvSpPr>
          <p:spPr bwMode="auto">
            <a:xfrm>
              <a:off x="7812360" y="2852936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812360" y="3553852"/>
            <a:ext cx="1349087" cy="541057"/>
            <a:chOff x="7853143" y="3553852"/>
            <a:chExt cx="1349087" cy="541057"/>
          </a:xfrm>
        </p:grpSpPr>
        <p:sp>
          <p:nvSpPr>
            <p:cNvPr id="23" name="矩形 22"/>
            <p:cNvSpPr/>
            <p:nvPr/>
          </p:nvSpPr>
          <p:spPr>
            <a:xfrm>
              <a:off x="7956376" y="3553852"/>
              <a:ext cx="12458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2800" b="1" i="1" baseline="-25000" dirty="0">
                  <a:solidFill>
                    <a:srgbClr val="000000"/>
                  </a:solidFill>
                </a:rPr>
                <a:t>k</a:t>
              </a:r>
              <a:r>
                <a:rPr lang="en-US" altLang="zh-CN" sz="2800" b="1" baseline="-25000" dirty="0">
                  <a:solidFill>
                    <a:srgbClr val="000000"/>
                  </a:solidFill>
                </a:rPr>
                <a:t>+1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&lt;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2800" b="1" baseline="-25000" dirty="0">
                  <a:solidFill>
                    <a:srgbClr val="000000"/>
                  </a:solidFill>
                </a:rPr>
                <a:t>0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24" name="右箭头 23"/>
            <p:cNvSpPr/>
            <p:nvPr/>
          </p:nvSpPr>
          <p:spPr bwMode="auto">
            <a:xfrm>
              <a:off x="7853143" y="3610277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094820" y="5028989"/>
            <a:ext cx="744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                                   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偏离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i="1" baseline="-25000" dirty="0">
                <a:solidFill>
                  <a:srgbClr val="FF0000"/>
                </a:solidFill>
              </a:rPr>
              <a:t>k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+1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r>
              <a:rPr lang="zh-CN" altLang="zh-CN" sz="2800" b="1" dirty="0">
                <a:solidFill>
                  <a:srgbClr val="FF0000"/>
                </a:solidFill>
              </a:rPr>
              <a:t>与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r>
              <a:rPr lang="en-US" altLang="zh-CN" sz="2800" b="1" i="1" baseline="-25000" dirty="0">
                <a:solidFill>
                  <a:srgbClr val="FF0000"/>
                </a:solidFill>
              </a:rPr>
              <a:t>k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r>
              <a:rPr lang="zh-CN" altLang="zh-CN" sz="2800" b="1" dirty="0">
                <a:solidFill>
                  <a:srgbClr val="FF0000"/>
                </a:solidFill>
              </a:rPr>
              <a:t>成正比</a:t>
            </a:r>
            <a:r>
              <a:rPr lang="en-US" altLang="zh-CN" sz="2800" b="1" dirty="0">
                <a:solidFill>
                  <a:srgbClr val="000000"/>
                </a:solidFill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7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 animBg="1"/>
      <p:bldP spid="13" grpId="0" animBg="1"/>
      <p:bldP spid="15" grpId="0"/>
      <p:bldP spid="14" grpId="0"/>
      <p:bldP spid="12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692696"/>
            <a:ext cx="2656496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差分方程模型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05547" y="4324175"/>
            <a:ext cx="310694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err="1" smtClean="0"/>
              <a:t>y</a:t>
            </a:r>
            <a:r>
              <a:rPr lang="en-US" altLang="zh-CN" sz="2800" b="1" i="1" baseline="-25000" dirty="0" err="1" smtClean="0"/>
              <a:t>k</a:t>
            </a:r>
            <a:r>
              <a:rPr lang="zh-CN" altLang="zh-CN" sz="2800" b="1" dirty="0"/>
              <a:t>的差分方程组</a:t>
            </a:r>
            <a:endParaRPr lang="zh-CN" altLang="en-US" sz="2800" b="1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9665" y="4922004"/>
            <a:ext cx="158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消去</a:t>
            </a:r>
            <a:r>
              <a:rPr lang="en-US" altLang="zh-CN" sz="2800" b="1" i="1" dirty="0"/>
              <a:t>y</a:t>
            </a:r>
            <a:r>
              <a:rPr lang="en-US" altLang="zh-CN" sz="2800" b="1" i="1" baseline="-25000" dirty="0"/>
              <a:t>k</a:t>
            </a:r>
            <a:r>
              <a:rPr lang="en-US" altLang="zh-CN" sz="2800" b="1" dirty="0"/>
              <a:t>-</a:t>
            </a:r>
            <a:r>
              <a:rPr lang="en-US" altLang="zh-CN" sz="2800" b="1" i="1" dirty="0"/>
              <a:t>y</a:t>
            </a:r>
            <a:r>
              <a:rPr lang="en-US" altLang="zh-CN" sz="2800" b="1" baseline="-25000" dirty="0"/>
              <a:t>0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3305684" y="5661248"/>
            <a:ext cx="328254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k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差分方程</a:t>
            </a:r>
            <a:r>
              <a:rPr lang="zh-CN" altLang="en-US" sz="2800" b="1" dirty="0" smtClean="0"/>
              <a:t>模型</a:t>
            </a:r>
            <a:endParaRPr lang="zh-CN" altLang="en-US" sz="2800" b="1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439513" y="2167794"/>
            <a:ext cx="6156823" cy="553702"/>
            <a:chOff x="1439513" y="2167794"/>
            <a:chExt cx="6156823" cy="553702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7759742"/>
                </p:ext>
              </p:extLst>
            </p:nvPr>
          </p:nvGraphicFramePr>
          <p:xfrm>
            <a:off x="1597898" y="2167794"/>
            <a:ext cx="5998438" cy="553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公式" r:id="rId3" imgW="2476500" imgH="228600" progId="Equation.3">
                    <p:embed/>
                  </p:oleObj>
                </mc:Choice>
                <mc:Fallback>
                  <p:oleObj name="公式" r:id="rId3" imgW="2476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898" y="2167794"/>
                          <a:ext cx="5998438" cy="55370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右箭头 21"/>
            <p:cNvSpPr/>
            <p:nvPr/>
          </p:nvSpPr>
          <p:spPr bwMode="auto">
            <a:xfrm>
              <a:off x="1439513" y="2204864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1560" y="2780928"/>
            <a:ext cx="5091781" cy="595228"/>
            <a:chOff x="611560" y="2780928"/>
            <a:chExt cx="5091781" cy="595228"/>
          </a:xfrm>
        </p:grpSpPr>
        <p:grpSp>
          <p:nvGrpSpPr>
            <p:cNvPr id="10" name="组合 9"/>
            <p:cNvGrpSpPr/>
            <p:nvPr/>
          </p:nvGrpSpPr>
          <p:grpSpPr>
            <a:xfrm>
              <a:off x="1691680" y="2780928"/>
              <a:ext cx="4011661" cy="556640"/>
              <a:chOff x="3547469" y="4046502"/>
              <a:chExt cx="4011661" cy="55664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547469" y="4046502"/>
                <a:ext cx="40116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i="1" dirty="0" err="1" smtClean="0"/>
                  <a:t>y</a:t>
                </a:r>
                <a:r>
                  <a:rPr lang="en-US" altLang="zh-CN" sz="2800" b="1" i="1" baseline="-25000" dirty="0" err="1" smtClean="0"/>
                  <a:t>k</a:t>
                </a:r>
                <a:r>
                  <a:rPr lang="en-US" altLang="zh-CN" sz="2800" b="1" dirty="0" smtClean="0"/>
                  <a:t>&lt;</a:t>
                </a:r>
                <a:r>
                  <a:rPr lang="en-US" altLang="zh-CN" sz="2800" b="1" i="1" dirty="0" smtClean="0"/>
                  <a:t>y</a:t>
                </a:r>
                <a:r>
                  <a:rPr lang="en-US" altLang="zh-CN" sz="2800" b="1" baseline="-25000" dirty="0" smtClean="0"/>
                  <a:t>0</a:t>
                </a:r>
                <a:r>
                  <a:rPr lang="en-US" altLang="zh-CN" sz="2800" b="1" dirty="0" smtClean="0"/>
                  <a:t>   </a:t>
                </a:r>
                <a:r>
                  <a:rPr lang="en-US" altLang="zh-CN" sz="2800" b="1" i="1" dirty="0" smtClean="0"/>
                  <a:t>x</a:t>
                </a:r>
                <a:r>
                  <a:rPr lang="en-US" altLang="zh-CN" sz="2800" b="1" i="1" baseline="-25000" dirty="0" smtClean="0"/>
                  <a:t>k</a:t>
                </a:r>
                <a:r>
                  <a:rPr lang="en-US" altLang="zh-CN" sz="2800" b="1" baseline="-25000" dirty="0" smtClean="0"/>
                  <a:t>+1</a:t>
                </a:r>
                <a:r>
                  <a:rPr lang="en-US" altLang="zh-CN" sz="2800" b="1" dirty="0" smtClean="0"/>
                  <a:t>&lt;</a:t>
                </a:r>
                <a:r>
                  <a:rPr lang="en-US" altLang="zh-CN" sz="2800" b="1" i="1" dirty="0" smtClean="0"/>
                  <a:t>x</a:t>
                </a:r>
                <a:r>
                  <a:rPr lang="en-US" altLang="zh-CN" sz="2800" b="1" baseline="-25000" dirty="0" smtClean="0"/>
                  <a:t>0</a:t>
                </a:r>
                <a:endParaRPr lang="zh-CN" altLang="en-US" sz="2800" b="1" dirty="0"/>
              </a:p>
            </p:txBody>
          </p:sp>
          <p:sp>
            <p:nvSpPr>
              <p:cNvPr id="12" name="右箭头 11"/>
              <p:cNvSpPr/>
              <p:nvPr/>
            </p:nvSpPr>
            <p:spPr bwMode="auto">
              <a:xfrm>
                <a:off x="4487422" y="4118510"/>
                <a:ext cx="98061" cy="484632"/>
              </a:xfrm>
              <a:prstGeom prst="rightArrow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611560" y="2852936"/>
              <a:ext cx="10990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>
                  <a:solidFill>
                    <a:srgbClr val="FF0000"/>
                  </a:solidFill>
                </a:rPr>
                <a:t>假设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21007" y="1412776"/>
            <a:ext cx="4123400" cy="523220"/>
            <a:chOff x="4121007" y="1412776"/>
            <a:chExt cx="4123400" cy="523220"/>
          </a:xfrm>
        </p:grpSpPr>
        <p:sp>
          <p:nvSpPr>
            <p:cNvPr id="9" name="矩形 8"/>
            <p:cNvSpPr/>
            <p:nvPr/>
          </p:nvSpPr>
          <p:spPr>
            <a:xfrm>
              <a:off x="5219220" y="1412776"/>
              <a:ext cx="30251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y</a:t>
              </a:r>
              <a:r>
                <a:rPr lang="en-US" altLang="zh-CN" sz="2800" b="1" i="1" baseline="-25000" dirty="0"/>
                <a:t>k</a:t>
              </a:r>
              <a:r>
                <a:rPr lang="en-US" altLang="zh-CN" sz="2800" b="1" dirty="0"/>
                <a:t>-</a:t>
              </a:r>
              <a:r>
                <a:rPr lang="en-US" altLang="zh-CN" sz="2800" b="1" i="1" dirty="0"/>
                <a:t>y</a:t>
              </a:r>
              <a:r>
                <a:rPr lang="en-US" altLang="zh-CN" sz="2800" b="1" baseline="-25000" dirty="0"/>
                <a:t>0</a:t>
              </a:r>
              <a:r>
                <a:rPr lang="zh-CN" altLang="zh-CN" sz="2800" b="1" dirty="0"/>
                <a:t>与</a:t>
              </a:r>
              <a:r>
                <a:rPr lang="en-US" altLang="zh-CN" sz="2800" b="1" i="1" dirty="0"/>
                <a:t>x</a:t>
              </a:r>
              <a:r>
                <a:rPr lang="en-US" altLang="zh-CN" sz="2800" b="1" i="1" baseline="-25000" dirty="0"/>
                <a:t>k</a:t>
              </a:r>
              <a:r>
                <a:rPr lang="en-US" altLang="zh-CN" sz="2800" b="1" dirty="0"/>
                <a:t>-</a:t>
              </a:r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0</a:t>
              </a:r>
              <a:r>
                <a:rPr lang="zh-CN" altLang="zh-CN" sz="2800" b="1" dirty="0"/>
                <a:t>成正比</a:t>
              </a:r>
              <a:endParaRPr lang="zh-CN" altLang="en-US" sz="2800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21007" y="1412776"/>
              <a:ext cx="10990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>
                  <a:solidFill>
                    <a:srgbClr val="FF0000"/>
                  </a:solidFill>
                </a:rPr>
                <a:t>假设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21008" y="2780928"/>
            <a:ext cx="4380732" cy="595228"/>
            <a:chOff x="4121008" y="2780928"/>
            <a:chExt cx="4380732" cy="595228"/>
          </a:xfrm>
        </p:grpSpPr>
        <p:sp>
          <p:nvSpPr>
            <p:cNvPr id="14" name="矩形 13"/>
            <p:cNvSpPr/>
            <p:nvPr/>
          </p:nvSpPr>
          <p:spPr>
            <a:xfrm>
              <a:off x="5220072" y="2780928"/>
              <a:ext cx="32816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x</a:t>
              </a:r>
              <a:r>
                <a:rPr lang="en-US" altLang="zh-CN" sz="2800" b="1" i="1" baseline="-25000" dirty="0"/>
                <a:t>k</a:t>
              </a:r>
              <a:r>
                <a:rPr lang="en-US" altLang="zh-CN" sz="2800" b="1" baseline="-25000" dirty="0"/>
                <a:t>+1</a:t>
              </a:r>
              <a:r>
                <a:rPr lang="en-US" altLang="zh-CN" sz="2800" b="1" dirty="0"/>
                <a:t>-</a:t>
              </a:r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0</a:t>
              </a:r>
              <a:r>
                <a:rPr lang="zh-CN" altLang="zh-CN" sz="2800" b="1" dirty="0"/>
                <a:t>与</a:t>
              </a:r>
              <a:r>
                <a:rPr lang="en-US" altLang="zh-CN" sz="2800" b="1" i="1" dirty="0"/>
                <a:t>y</a:t>
              </a:r>
              <a:r>
                <a:rPr lang="en-US" altLang="zh-CN" sz="2800" b="1" i="1" baseline="-25000" dirty="0"/>
                <a:t>k</a:t>
              </a:r>
              <a:r>
                <a:rPr lang="en-US" altLang="zh-CN" sz="2800" b="1" dirty="0"/>
                <a:t>-</a:t>
              </a:r>
              <a:r>
                <a:rPr lang="en-US" altLang="zh-CN" sz="2800" b="1" i="1" dirty="0"/>
                <a:t>y</a:t>
              </a:r>
              <a:r>
                <a:rPr lang="en-US" altLang="zh-CN" sz="2800" b="1" baseline="-25000" dirty="0"/>
                <a:t>0</a:t>
              </a:r>
              <a:r>
                <a:rPr lang="zh-CN" altLang="zh-CN" sz="2800" b="1" dirty="0"/>
                <a:t>成正比</a:t>
              </a:r>
              <a:endParaRPr lang="zh-CN" altLang="en-US" sz="2800" b="1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121008" y="2852936"/>
              <a:ext cx="10990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>
                  <a:solidFill>
                    <a:srgbClr val="FF0000"/>
                  </a:solidFill>
                </a:rPr>
                <a:t>假设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03648" y="3716404"/>
            <a:ext cx="5832648" cy="504684"/>
            <a:chOff x="1403648" y="3716404"/>
            <a:chExt cx="5832648" cy="504684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223274"/>
                </p:ext>
              </p:extLst>
            </p:nvPr>
          </p:nvGraphicFramePr>
          <p:xfrm>
            <a:off x="1537574" y="3716404"/>
            <a:ext cx="5698722" cy="504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公式" r:id="rId5" imgW="2578100" imgH="228600" progId="Equation.3">
                    <p:embed/>
                  </p:oleObj>
                </mc:Choice>
                <mc:Fallback>
                  <p:oleObj name="公式" r:id="rId5" imgW="25781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7574" y="3716404"/>
                          <a:ext cx="5698722" cy="50468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右箭头 27"/>
            <p:cNvSpPr/>
            <p:nvPr/>
          </p:nvSpPr>
          <p:spPr bwMode="auto">
            <a:xfrm>
              <a:off x="1403648" y="3736456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411760" y="4941168"/>
            <a:ext cx="5616624" cy="554879"/>
            <a:chOff x="2411760" y="4941168"/>
            <a:chExt cx="5616624" cy="554879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0218180"/>
                </p:ext>
              </p:extLst>
            </p:nvPr>
          </p:nvGraphicFramePr>
          <p:xfrm>
            <a:off x="2502712" y="4941168"/>
            <a:ext cx="5525672" cy="554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公式" r:id="rId7" imgW="2273300" imgH="228600" progId="Equation.3">
                    <p:embed/>
                  </p:oleObj>
                </mc:Choice>
                <mc:Fallback>
                  <p:oleObj name="公式" r:id="rId7" imgW="2273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712" y="4941168"/>
                          <a:ext cx="5525672" cy="55487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右箭头 28"/>
            <p:cNvSpPr/>
            <p:nvPr/>
          </p:nvSpPr>
          <p:spPr bwMode="auto">
            <a:xfrm>
              <a:off x="2411760" y="5006048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1560" y="1412776"/>
            <a:ext cx="3096344" cy="557029"/>
            <a:chOff x="611560" y="1412776"/>
            <a:chExt cx="3096344" cy="557029"/>
          </a:xfrm>
        </p:grpSpPr>
        <p:sp>
          <p:nvSpPr>
            <p:cNvPr id="24" name="矩形 23"/>
            <p:cNvSpPr/>
            <p:nvPr/>
          </p:nvSpPr>
          <p:spPr>
            <a:xfrm>
              <a:off x="611560" y="1446585"/>
              <a:ext cx="11596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>
                  <a:solidFill>
                    <a:srgbClr val="FF0000"/>
                  </a:solidFill>
                </a:rPr>
                <a:t>假设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86197" y="1412776"/>
              <a:ext cx="20217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i="1" dirty="0" err="1">
                  <a:solidFill>
                    <a:srgbClr val="000000"/>
                  </a:solidFill>
                </a:rPr>
                <a:t>x</a:t>
              </a:r>
              <a:r>
                <a:rPr lang="en-US" altLang="zh-CN" sz="2800" b="1" i="1" baseline="-25000" dirty="0" err="1">
                  <a:solidFill>
                    <a:srgbClr val="000000"/>
                  </a:solidFill>
                </a:rPr>
                <a:t>k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&gt;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2800" b="1" baseline="-25000" dirty="0">
                  <a:solidFill>
                    <a:srgbClr val="000000"/>
                  </a:solidFill>
                </a:rPr>
                <a:t>0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   </a:t>
              </a:r>
              <a:r>
                <a:rPr lang="en-US" altLang="zh-CN" sz="2800" b="1" i="1" dirty="0" err="1">
                  <a:solidFill>
                    <a:srgbClr val="000000"/>
                  </a:solidFill>
                </a:rPr>
                <a:t>y</a:t>
              </a:r>
              <a:r>
                <a:rPr lang="en-US" altLang="zh-CN" sz="2800" b="1" i="1" baseline="-25000" dirty="0" err="1">
                  <a:solidFill>
                    <a:srgbClr val="000000"/>
                  </a:solidFill>
                </a:rPr>
                <a:t>k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&lt;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y</a:t>
              </a:r>
              <a:r>
                <a:rPr lang="en-US" altLang="zh-CN" sz="2800" b="1" baseline="-25000" dirty="0">
                  <a:solidFill>
                    <a:srgbClr val="000000"/>
                  </a:solidFill>
                </a:rPr>
                <a:t>0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右箭头 29"/>
            <p:cNvSpPr/>
            <p:nvPr/>
          </p:nvSpPr>
          <p:spPr bwMode="auto">
            <a:xfrm>
              <a:off x="2648019" y="1453705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4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71684"/>
              </p:ext>
            </p:extLst>
          </p:nvPr>
        </p:nvGraphicFramePr>
        <p:xfrm>
          <a:off x="2204084" y="2492896"/>
          <a:ext cx="5210401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公式" r:id="rId3" imgW="2273300" imgH="228600" progId="Equation.3">
                  <p:embed/>
                </p:oleObj>
              </mc:Choice>
              <mc:Fallback>
                <p:oleObj name="公式" r:id="rId3" imgW="227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084" y="2492896"/>
                        <a:ext cx="5210401" cy="52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808304"/>
              </p:ext>
            </p:extLst>
          </p:nvPr>
        </p:nvGraphicFramePr>
        <p:xfrm>
          <a:off x="1356340" y="3649286"/>
          <a:ext cx="5855256" cy="57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公式" r:id="rId5" imgW="2438400" imgH="241300" progId="Equation.3">
                  <p:embed/>
                </p:oleObj>
              </mc:Choice>
              <mc:Fallback>
                <p:oleObj name="公式" r:id="rId5" imgW="243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340" y="3649286"/>
                        <a:ext cx="5855256" cy="57180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3338079" y="3085623"/>
            <a:ext cx="2364058" cy="461665"/>
            <a:chOff x="4283968" y="2607296"/>
            <a:chExt cx="2364058" cy="461665"/>
          </a:xfrm>
        </p:grpSpPr>
        <p:sp>
          <p:nvSpPr>
            <p:cNvPr id="6" name="下箭头 5"/>
            <p:cNvSpPr/>
            <p:nvPr/>
          </p:nvSpPr>
          <p:spPr bwMode="auto">
            <a:xfrm>
              <a:off x="4283968" y="2730117"/>
              <a:ext cx="484632" cy="216024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47826" y="2607296"/>
              <a:ext cx="180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i="1" dirty="0" err="1" smtClean="0"/>
                <a:t>x</a:t>
              </a:r>
              <a:r>
                <a:rPr lang="en-US" altLang="zh-CN" b="1" i="1" baseline="-25000" dirty="0" err="1" smtClean="0"/>
                <a:t>k</a:t>
              </a:r>
              <a:r>
                <a:rPr lang="zh-CN" altLang="en-US" b="1" dirty="0" smtClean="0"/>
                <a:t>递推至</a:t>
              </a:r>
              <a:r>
                <a:rPr lang="en-US" altLang="zh-CN" b="1" i="1" dirty="0" smtClean="0"/>
                <a:t>x</a:t>
              </a:r>
              <a:r>
                <a:rPr lang="en-US" altLang="zh-CN" b="1" baseline="-25000" dirty="0" smtClean="0"/>
                <a:t>1</a:t>
              </a:r>
              <a:endParaRPr lang="zh-CN" altLang="en-US" dirty="0"/>
            </a:p>
          </p:txBody>
        </p:sp>
      </p:grp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556253"/>
              </p:ext>
            </p:extLst>
          </p:nvPr>
        </p:nvGraphicFramePr>
        <p:xfrm>
          <a:off x="755576" y="5363896"/>
          <a:ext cx="1039080" cy="44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公式" r:id="rId7" imgW="431640" imgH="203040" progId="Equation.3">
                  <p:embed/>
                </p:oleObj>
              </mc:Choice>
              <mc:Fallback>
                <p:oleObj name="公式" r:id="rId7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363896"/>
                        <a:ext cx="1039080" cy="44136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99CCFF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078164"/>
              </p:ext>
            </p:extLst>
          </p:nvPr>
        </p:nvGraphicFramePr>
        <p:xfrm>
          <a:off x="1907952" y="4621594"/>
          <a:ext cx="1164154" cy="43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公式" r:id="rId9" imgW="647640" imgH="203040" progId="Equation.3">
                  <p:embed/>
                </p:oleObj>
              </mc:Choice>
              <mc:Fallback>
                <p:oleObj name="公式" r:id="rId9" imgW="647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952" y="4621594"/>
                        <a:ext cx="1164154" cy="432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923474"/>
              </p:ext>
            </p:extLst>
          </p:nvPr>
        </p:nvGraphicFramePr>
        <p:xfrm>
          <a:off x="1876502" y="5373216"/>
          <a:ext cx="1164154" cy="41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公式" r:id="rId11" imgW="647640" imgH="203040" progId="Equation.3">
                  <p:embed/>
                </p:oleObj>
              </mc:Choice>
              <mc:Fallback>
                <p:oleObj name="公式" r:id="rId11" imgW="647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502" y="5373216"/>
                        <a:ext cx="1164154" cy="41851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99CCFF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122479"/>
              </p:ext>
            </p:extLst>
          </p:nvPr>
        </p:nvGraphicFramePr>
        <p:xfrm>
          <a:off x="755576" y="4608246"/>
          <a:ext cx="1039079" cy="42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公式" r:id="rId13" imgW="431640" imgH="203040" progId="Equation.3">
                  <p:embed/>
                </p:oleObj>
              </mc:Choice>
              <mc:Fallback>
                <p:oleObj name="公式" r:id="rId13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608246"/>
                        <a:ext cx="1039079" cy="42813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6793126" y="4592247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稳定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854500"/>
              </p:ext>
            </p:extLst>
          </p:nvPr>
        </p:nvGraphicFramePr>
        <p:xfrm>
          <a:off x="2210630" y="1268760"/>
          <a:ext cx="5212864" cy="48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公式" r:id="rId15" imgW="2476500" imgH="228600" progId="Equation.3">
                  <p:embed/>
                </p:oleObj>
              </mc:Choice>
              <mc:Fallback>
                <p:oleObj name="公式" r:id="rId15" imgW="247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630" y="1268760"/>
                        <a:ext cx="5212864" cy="480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243305"/>
              </p:ext>
            </p:extLst>
          </p:nvPr>
        </p:nvGraphicFramePr>
        <p:xfrm>
          <a:off x="2251532" y="1895752"/>
          <a:ext cx="5115505" cy="453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公式" r:id="rId17" imgW="2578100" imgH="228600" progId="Equation.3">
                  <p:embed/>
                </p:oleObj>
              </mc:Choice>
              <mc:Fallback>
                <p:oleObj name="公式" r:id="rId17" imgW="2578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532" y="1895752"/>
                        <a:ext cx="5115505" cy="453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3341725" y="4337039"/>
            <a:ext cx="848309" cy="582495"/>
            <a:chOff x="3720941" y="4337039"/>
            <a:chExt cx="848309" cy="582495"/>
          </a:xfrm>
        </p:grpSpPr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3726839" y="4770093"/>
              <a:ext cx="738229" cy="149441"/>
            </a:xfrm>
            <a:prstGeom prst="notchedRight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0941" y="4337039"/>
              <a:ext cx="8483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k</a:t>
              </a:r>
              <a:r>
                <a:rPr lang="en-US" altLang="zh-CN" dirty="0"/>
                <a:t>→∞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28688" y="5085184"/>
            <a:ext cx="848309" cy="582495"/>
            <a:chOff x="3720941" y="4337039"/>
            <a:chExt cx="848309" cy="582495"/>
          </a:xfrm>
        </p:grpSpPr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3726839" y="4770093"/>
              <a:ext cx="738229" cy="149441"/>
            </a:xfrm>
            <a:prstGeom prst="notchedRight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720941" y="4337039"/>
              <a:ext cx="8483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k</a:t>
              </a:r>
              <a:r>
                <a:rPr lang="en-US" altLang="zh-CN" dirty="0"/>
                <a:t>→∞</a:t>
              </a:r>
              <a:endParaRPr lang="zh-CN" altLang="en-US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4237654" y="4567871"/>
            <a:ext cx="1143262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k</a:t>
            </a:r>
            <a:r>
              <a:rPr lang="en-US" altLang="zh-CN" sz="2800" b="1" dirty="0"/>
              <a:t>→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5488928" y="4561964"/>
            <a:ext cx="1101584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y</a:t>
            </a:r>
            <a:r>
              <a:rPr lang="en-US" altLang="zh-CN" sz="2800" b="1" i="1" baseline="-25000" dirty="0"/>
              <a:t>k</a:t>
            </a:r>
            <a:r>
              <a:rPr lang="en-US" altLang="zh-CN" sz="2800" b="1" dirty="0"/>
              <a:t>→</a:t>
            </a:r>
            <a:r>
              <a:rPr lang="en-US" altLang="zh-CN" sz="2800" b="1" i="1" dirty="0"/>
              <a:t>y</a:t>
            </a:r>
            <a:r>
              <a:rPr lang="en-US" altLang="zh-CN" sz="2800" b="1" baseline="-25000" dirty="0"/>
              <a:t>0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4290528" y="5285239"/>
            <a:ext cx="1558440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err="1" smtClean="0"/>
              <a:t>y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/>
              <a:t>→∞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6432451" y="5284130"/>
            <a:ext cx="2024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</a:rPr>
              <a:t>不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稳定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1520" y="539969"/>
            <a:ext cx="2656496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差分方程模型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64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  <p:bldP spid="27" grpId="0" animBg="1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625770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模型分析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0904" y="1984839"/>
            <a:ext cx="523924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平衡状态</a:t>
            </a:r>
            <a:r>
              <a:rPr lang="zh-CN" altLang="en-US" sz="2800" b="1" dirty="0" smtClean="0"/>
              <a:t>：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=100, </a:t>
            </a:r>
            <a:r>
              <a:rPr lang="en-US" altLang="zh-CN" sz="2800" b="1" i="1" dirty="0" smtClean="0"/>
              <a:t>y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=10</a:t>
            </a:r>
            <a:r>
              <a:rPr lang="en-US" altLang="zh-CN" sz="2800" b="1" dirty="0"/>
              <a:t>(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6300192" y="1984839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设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=110</a:t>
            </a:r>
            <a:endParaRPr lang="zh-CN" altLang="en-US" sz="2800" b="1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203987"/>
              </p:ext>
            </p:extLst>
          </p:nvPr>
        </p:nvGraphicFramePr>
        <p:xfrm>
          <a:off x="2527002" y="832711"/>
          <a:ext cx="52133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公式" r:id="rId4" imgW="2476500" imgH="228600" progId="Equation.3">
                  <p:embed/>
                </p:oleObj>
              </mc:Choice>
              <mc:Fallback>
                <p:oleObj name="公式" r:id="rId4" imgW="247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002" y="832711"/>
                        <a:ext cx="52133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783253"/>
              </p:ext>
            </p:extLst>
          </p:nvPr>
        </p:nvGraphicFramePr>
        <p:xfrm>
          <a:off x="2536527" y="1480783"/>
          <a:ext cx="51165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公式" r:id="rId6" imgW="2578100" imgH="228600" progId="Equation.3">
                  <p:embed/>
                </p:oleObj>
              </mc:Choice>
              <mc:Fallback>
                <p:oleObj name="公式" r:id="rId6" imgW="2578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527" y="1480783"/>
                        <a:ext cx="51165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683568" y="2698204"/>
            <a:ext cx="4586385" cy="523220"/>
            <a:chOff x="792190" y="2486181"/>
            <a:chExt cx="4586385" cy="523220"/>
          </a:xfrm>
        </p:grpSpPr>
        <p:sp>
          <p:nvSpPr>
            <p:cNvPr id="22" name="矩形 21"/>
            <p:cNvSpPr/>
            <p:nvPr/>
          </p:nvSpPr>
          <p:spPr>
            <a:xfrm>
              <a:off x="792190" y="2486181"/>
              <a:ext cx="458638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数量减少</a:t>
              </a:r>
              <a:r>
                <a:rPr lang="en-US" altLang="zh-CN" sz="2800" b="1" dirty="0" smtClean="0"/>
                <a:t>1     </a:t>
              </a:r>
              <a:r>
                <a:rPr lang="zh-CN" altLang="zh-CN" sz="2800" b="1" dirty="0" smtClean="0"/>
                <a:t>价格</a:t>
              </a:r>
              <a:r>
                <a:rPr lang="zh-CN" altLang="zh-CN" sz="2800" b="1" dirty="0"/>
                <a:t>上涨</a:t>
              </a:r>
              <a:r>
                <a:rPr lang="en-US" altLang="zh-CN" sz="2800" b="1" dirty="0"/>
                <a:t>0.1</a:t>
              </a:r>
              <a:r>
                <a:rPr lang="zh-CN" altLang="zh-CN" sz="2800" b="1" dirty="0"/>
                <a:t>元</a:t>
              </a:r>
              <a:endParaRPr lang="zh-CN" altLang="en-US" sz="2800" b="1" dirty="0"/>
            </a:p>
          </p:txBody>
        </p:sp>
        <p:sp>
          <p:nvSpPr>
            <p:cNvPr id="27" name="右箭头 26"/>
            <p:cNvSpPr/>
            <p:nvPr/>
          </p:nvSpPr>
          <p:spPr bwMode="auto">
            <a:xfrm>
              <a:off x="2771800" y="2512320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00904" y="3318694"/>
            <a:ext cx="5953264" cy="538353"/>
            <a:chOff x="700904" y="3034663"/>
            <a:chExt cx="5953264" cy="538353"/>
          </a:xfrm>
        </p:grpSpPr>
        <p:sp>
          <p:nvSpPr>
            <p:cNvPr id="20" name="矩形 19"/>
            <p:cNvSpPr/>
            <p:nvPr/>
          </p:nvSpPr>
          <p:spPr>
            <a:xfrm>
              <a:off x="700904" y="3034663"/>
              <a:ext cx="59532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/>
                <a:t>价格</a:t>
              </a:r>
              <a:r>
                <a:rPr lang="zh-CN" altLang="zh-CN" sz="2800" b="1" dirty="0"/>
                <a:t>上涨</a:t>
              </a:r>
              <a:r>
                <a:rPr lang="en-US" altLang="zh-CN" sz="2800" b="1" dirty="0"/>
                <a:t>1</a:t>
              </a:r>
              <a:r>
                <a:rPr lang="zh-CN" altLang="zh-CN" sz="2800" b="1" dirty="0" smtClean="0"/>
                <a:t>元</a:t>
              </a:r>
              <a:r>
                <a:rPr lang="en-US" altLang="zh-CN" sz="2800" b="1" dirty="0" smtClean="0"/>
                <a:t>    </a:t>
              </a:r>
              <a:r>
                <a:rPr lang="zh-CN" altLang="zh-CN" sz="2800" b="1" dirty="0" smtClean="0"/>
                <a:t>下</a:t>
              </a:r>
              <a:r>
                <a:rPr lang="zh-CN" altLang="zh-CN" sz="2800" b="1" dirty="0"/>
                <a:t>一时段供应量增加</a:t>
              </a:r>
              <a:r>
                <a:rPr lang="en-US" altLang="zh-CN" sz="2800" b="1" dirty="0" smtClean="0"/>
                <a:t>5</a:t>
              </a:r>
              <a:endParaRPr lang="zh-CN" altLang="en-US" sz="2800" b="1" dirty="0"/>
            </a:p>
          </p:txBody>
        </p:sp>
        <p:sp>
          <p:nvSpPr>
            <p:cNvPr id="28" name="右箭头 27"/>
            <p:cNvSpPr/>
            <p:nvPr/>
          </p:nvSpPr>
          <p:spPr bwMode="auto">
            <a:xfrm>
              <a:off x="2961771" y="3088384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78195" y="3318694"/>
            <a:ext cx="866269" cy="538353"/>
            <a:chOff x="6778195" y="3318694"/>
            <a:chExt cx="866269" cy="538353"/>
          </a:xfrm>
        </p:grpSpPr>
        <p:sp>
          <p:nvSpPr>
            <p:cNvPr id="26" name="矩形 25"/>
            <p:cNvSpPr/>
            <p:nvPr/>
          </p:nvSpPr>
          <p:spPr>
            <a:xfrm>
              <a:off x="6881113" y="3318694"/>
              <a:ext cx="763351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sym typeface="Symbol"/>
                </a:rPr>
                <a:t></a:t>
              </a:r>
              <a:r>
                <a:rPr lang="en-US" altLang="zh-CN" sz="2800" b="1" dirty="0"/>
                <a:t>=5</a:t>
              </a:r>
              <a:endParaRPr lang="zh-CN" altLang="en-US" sz="2800" b="1" dirty="0"/>
            </a:p>
          </p:txBody>
        </p:sp>
        <p:sp>
          <p:nvSpPr>
            <p:cNvPr id="29" name="右箭头 28"/>
            <p:cNvSpPr/>
            <p:nvPr/>
          </p:nvSpPr>
          <p:spPr bwMode="auto">
            <a:xfrm>
              <a:off x="6778195" y="3372415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78195" y="2632911"/>
            <a:ext cx="1106173" cy="582779"/>
            <a:chOff x="6778195" y="2632911"/>
            <a:chExt cx="1106173" cy="582779"/>
          </a:xfrm>
        </p:grpSpPr>
        <p:sp>
          <p:nvSpPr>
            <p:cNvPr id="23" name="矩形 22"/>
            <p:cNvSpPr/>
            <p:nvPr/>
          </p:nvSpPr>
          <p:spPr>
            <a:xfrm>
              <a:off x="6822859" y="2632911"/>
              <a:ext cx="1061509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sym typeface="Symbol"/>
                </a:rPr>
                <a:t></a:t>
              </a:r>
              <a:r>
                <a:rPr lang="en-US" altLang="zh-CN" sz="2800" b="1" dirty="0"/>
                <a:t>=</a:t>
              </a:r>
              <a:r>
                <a:rPr lang="en-US" altLang="zh-CN" sz="2800" b="1" dirty="0" smtClean="0"/>
                <a:t>0.1</a:t>
              </a:r>
              <a:endParaRPr lang="zh-CN" altLang="en-US" sz="2800" b="1" dirty="0"/>
            </a:p>
          </p:txBody>
        </p:sp>
        <p:sp>
          <p:nvSpPr>
            <p:cNvPr id="32" name="右箭头 31"/>
            <p:cNvSpPr/>
            <p:nvPr/>
          </p:nvSpPr>
          <p:spPr bwMode="auto">
            <a:xfrm>
              <a:off x="6778195" y="2731058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3" name="Group 12"/>
          <p:cNvGrpSpPr>
            <a:grpSpLocks/>
          </p:cNvGrpSpPr>
          <p:nvPr/>
        </p:nvGrpSpPr>
        <p:grpSpPr bwMode="auto">
          <a:xfrm>
            <a:off x="539552" y="3899376"/>
            <a:ext cx="5578142" cy="2265928"/>
            <a:chOff x="1507" y="1700"/>
            <a:chExt cx="8580" cy="2660"/>
          </a:xfrm>
        </p:grpSpPr>
        <p:pic>
          <p:nvPicPr>
            <p:cNvPr id="11982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7" y="1720"/>
              <a:ext cx="4400" cy="2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823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" y="1700"/>
              <a:ext cx="4200" cy="2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337202"/>
              </p:ext>
            </p:extLst>
          </p:nvPr>
        </p:nvGraphicFramePr>
        <p:xfrm>
          <a:off x="6732240" y="4145079"/>
          <a:ext cx="1213840" cy="500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公式" r:id="rId10" imgW="431640" imgH="203040" progId="Equation.3">
                  <p:embed/>
                </p:oleObj>
              </mc:Choice>
              <mc:Fallback>
                <p:oleObj name="公式" r:id="rId10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4145079"/>
                        <a:ext cx="1213840" cy="50014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6521494" y="4779248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稳定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09102" y="4145079"/>
            <a:ext cx="1005403" cy="46166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i="1" baseline="-25000" dirty="0"/>
              <a:t>k</a:t>
            </a:r>
            <a:r>
              <a:rPr lang="en-US" altLang="zh-CN" b="1" dirty="0"/>
              <a:t>→</a:t>
            </a:r>
            <a:r>
              <a:rPr lang="en-US" altLang="zh-CN" b="1" i="1" dirty="0" smtClean="0"/>
              <a:t>x</a:t>
            </a:r>
            <a:r>
              <a:rPr lang="en-US" altLang="zh-CN" b="1" baseline="-25000" dirty="0" smtClean="0"/>
              <a:t>0</a:t>
            </a:r>
            <a:endParaRPr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4427984" y="4145079"/>
            <a:ext cx="970137" cy="46166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b="1" i="1" dirty="0"/>
              <a:t>y</a:t>
            </a:r>
            <a:r>
              <a:rPr lang="en-US" altLang="zh-CN" b="1" i="1" baseline="-25000" dirty="0"/>
              <a:t>k</a:t>
            </a:r>
            <a:r>
              <a:rPr lang="en-US" altLang="zh-CN" b="1" dirty="0"/>
              <a:t>→</a:t>
            </a:r>
            <a:r>
              <a:rPr lang="en-US" altLang="zh-CN" b="1" i="1" dirty="0"/>
              <a:t>y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225939"/>
              </p:ext>
            </p:extLst>
          </p:nvPr>
        </p:nvGraphicFramePr>
        <p:xfrm>
          <a:off x="2469977" y="188640"/>
          <a:ext cx="58562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公式" r:id="rId12" imgW="2438400" imgH="241300" progId="Equation.3">
                  <p:embed/>
                </p:oleObj>
              </mc:Choice>
              <mc:Fallback>
                <p:oleObj name="公式" r:id="rId12" imgW="2438400" imgH="2413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977" y="188640"/>
                        <a:ext cx="5856288" cy="571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9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39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66297"/>
              </p:ext>
            </p:extLst>
          </p:nvPr>
        </p:nvGraphicFramePr>
        <p:xfrm>
          <a:off x="6563930" y="3789039"/>
          <a:ext cx="1272723" cy="54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3" imgW="431640" imgH="203040" progId="Equation.3">
                  <p:embed/>
                </p:oleObj>
              </mc:Choice>
              <mc:Fallback>
                <p:oleObj name="公式" r:id="rId3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930" y="3789039"/>
                        <a:ext cx="1272723" cy="5406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99CCFF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516216" y="4581127"/>
            <a:ext cx="2024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</a:rPr>
              <a:t>不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稳定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0904" y="2060847"/>
            <a:ext cx="523924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平衡状态</a:t>
            </a:r>
            <a:r>
              <a:rPr lang="zh-CN" altLang="en-US" sz="2800" b="1" dirty="0" smtClean="0"/>
              <a:t>：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=100, </a:t>
            </a:r>
            <a:r>
              <a:rPr lang="en-US" altLang="zh-CN" sz="2800" b="1" i="1" dirty="0" smtClean="0"/>
              <a:t>y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=10</a:t>
            </a:r>
            <a:r>
              <a:rPr lang="en-US" altLang="zh-CN" sz="2800" b="1" dirty="0"/>
              <a:t>(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6300192" y="2060847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设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=110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58275"/>
              </p:ext>
            </p:extLst>
          </p:nvPr>
        </p:nvGraphicFramePr>
        <p:xfrm>
          <a:off x="2527002" y="908719"/>
          <a:ext cx="52133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5" imgW="2476500" imgH="228600" progId="Equation.3">
                  <p:embed/>
                </p:oleObj>
              </mc:Choice>
              <mc:Fallback>
                <p:oleObj name="公式" r:id="rId5" imgW="247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002" y="908719"/>
                        <a:ext cx="52133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164335"/>
              </p:ext>
            </p:extLst>
          </p:nvPr>
        </p:nvGraphicFramePr>
        <p:xfrm>
          <a:off x="2536527" y="1556791"/>
          <a:ext cx="51165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7" imgW="2578100" imgH="228600" progId="Equation.3">
                  <p:embed/>
                </p:oleObj>
              </mc:Choice>
              <mc:Fallback>
                <p:oleObj name="公式" r:id="rId7" imgW="2578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527" y="1556791"/>
                        <a:ext cx="51165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1353236" y="2814607"/>
            <a:ext cx="106150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ym typeface="Symbol"/>
              </a:rPr>
              <a:t></a:t>
            </a:r>
            <a:r>
              <a:rPr lang="en-US" altLang="zh-CN" sz="2800" b="1" dirty="0"/>
              <a:t>=</a:t>
            </a:r>
            <a:r>
              <a:rPr lang="en-US" altLang="zh-CN" sz="2800" b="1" dirty="0" smtClean="0"/>
              <a:t>0.1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684414" y="2841429"/>
            <a:ext cx="76335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ym typeface="Symbol"/>
              </a:rPr>
              <a:t></a:t>
            </a:r>
            <a:r>
              <a:rPr lang="en-US" altLang="zh-CN" sz="2800" b="1" dirty="0"/>
              <a:t>=5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2483768" y="2787718"/>
            <a:ext cx="1466213" cy="542384"/>
            <a:chOff x="2745747" y="2814607"/>
            <a:chExt cx="1466213" cy="542384"/>
          </a:xfrm>
        </p:grpSpPr>
        <p:sp>
          <p:nvSpPr>
            <p:cNvPr id="20" name="矩形 19"/>
            <p:cNvSpPr/>
            <p:nvPr/>
          </p:nvSpPr>
          <p:spPr>
            <a:xfrm>
              <a:off x="2877484" y="2814607"/>
              <a:ext cx="1334476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smtClean="0">
                  <a:sym typeface="Symbol"/>
                </a:rPr>
                <a:t></a:t>
              </a:r>
              <a:r>
                <a:rPr lang="en-US" altLang="zh-CN" sz="2800" b="1" dirty="0"/>
                <a:t>=</a:t>
              </a:r>
              <a:r>
                <a:rPr lang="en-US" altLang="zh-CN" sz="2800" b="1" dirty="0" smtClean="0"/>
                <a:t>0.24</a:t>
              </a:r>
              <a:endParaRPr lang="zh-CN" altLang="en-US" sz="2800" b="1" dirty="0"/>
            </a:p>
          </p:txBody>
        </p:sp>
        <p:sp>
          <p:nvSpPr>
            <p:cNvPr id="21" name="右箭头 20"/>
            <p:cNvSpPr/>
            <p:nvPr/>
          </p:nvSpPr>
          <p:spPr bwMode="auto">
            <a:xfrm>
              <a:off x="2745747" y="2872359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681154" y="3612528"/>
            <a:ext cx="5700092" cy="2304257"/>
            <a:chOff x="1427" y="12280"/>
            <a:chExt cx="8920" cy="2720"/>
          </a:xfrm>
        </p:grpSpPr>
        <p:pic>
          <p:nvPicPr>
            <p:cNvPr id="120835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" y="12300"/>
              <a:ext cx="4500" cy="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36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" y="12280"/>
              <a:ext cx="4560" cy="2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矩形 22"/>
          <p:cNvSpPr/>
          <p:nvPr/>
        </p:nvSpPr>
        <p:spPr>
          <a:xfrm>
            <a:off x="539552" y="625770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模型分析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50422" y="3861048"/>
            <a:ext cx="968535" cy="46166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b="1" i="1" dirty="0" err="1" smtClean="0"/>
              <a:t>x</a:t>
            </a:r>
            <a:r>
              <a:rPr lang="en-US" altLang="zh-CN" b="1" i="1" baseline="-25000" dirty="0" err="1" smtClean="0"/>
              <a:t>k</a:t>
            </a:r>
            <a:r>
              <a:rPr lang="en-US" altLang="zh-CN" b="1" dirty="0" smtClean="0"/>
              <a:t>→∞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3900878" y="3828552"/>
            <a:ext cx="950901" cy="46166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b="1" i="1" dirty="0" err="1" smtClean="0"/>
              <a:t>y</a:t>
            </a:r>
            <a:r>
              <a:rPr lang="en-US" altLang="zh-CN" b="1" i="1" baseline="-25000" dirty="0" err="1" smtClean="0"/>
              <a:t>k</a:t>
            </a:r>
            <a:r>
              <a:rPr lang="en-US" altLang="zh-CN" b="1" dirty="0"/>
              <a:t>→∞</a:t>
            </a:r>
            <a:endParaRPr lang="zh-CN" altLang="en-US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225939"/>
              </p:ext>
            </p:extLst>
          </p:nvPr>
        </p:nvGraphicFramePr>
        <p:xfrm>
          <a:off x="2470150" y="188913"/>
          <a:ext cx="58562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11" imgW="2438400" imgH="241300" progId="Equation.3">
                  <p:embed/>
                </p:oleObj>
              </mc:Choice>
              <mc:Fallback>
                <p:oleObj name="公式" r:id="rId11" imgW="2438400" imgH="2413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88913"/>
                        <a:ext cx="5856288" cy="571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89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368157"/>
              </p:ext>
            </p:extLst>
          </p:nvPr>
        </p:nvGraphicFramePr>
        <p:xfrm>
          <a:off x="1547665" y="1196752"/>
          <a:ext cx="5112568" cy="47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公式" r:id="rId3" imgW="2476500" imgH="228600" progId="Equation.3">
                  <p:embed/>
                </p:oleObj>
              </mc:Choice>
              <mc:Fallback>
                <p:oleObj name="公式" r:id="rId3" imgW="247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5" y="1196752"/>
                        <a:ext cx="5112568" cy="471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759002"/>
              </p:ext>
            </p:extLst>
          </p:nvPr>
        </p:nvGraphicFramePr>
        <p:xfrm>
          <a:off x="1380316" y="2425691"/>
          <a:ext cx="5495940" cy="487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公式" r:id="rId5" imgW="2578100" imgH="228600" progId="Equation.3">
                  <p:embed/>
                </p:oleObj>
              </mc:Choice>
              <mc:Fallback>
                <p:oleObj name="公式" r:id="rId5" imgW="2578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316" y="2425691"/>
                        <a:ext cx="5495940" cy="487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403648" y="1700808"/>
            <a:ext cx="6373813" cy="609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>
                <a:sym typeface="Symbol" pitchFamily="18" charset="2"/>
              </a:rPr>
              <a:t> </a:t>
            </a:r>
            <a:r>
              <a:rPr lang="en-US" altLang="zh-CN" sz="2800" b="1">
                <a:sym typeface="Symbol" pitchFamily="18" charset="2"/>
              </a:rPr>
              <a:t>~ </a:t>
            </a:r>
            <a:r>
              <a:rPr lang="zh-CN" altLang="en-US" sz="2800" b="1"/>
              <a:t>商品数量减少</a:t>
            </a:r>
            <a:r>
              <a:rPr lang="en-US" altLang="zh-CN" sz="2800" b="1"/>
              <a:t>1</a:t>
            </a:r>
            <a:r>
              <a:rPr lang="zh-CN" altLang="en-US" sz="2800" b="1"/>
              <a:t>单位</a:t>
            </a:r>
            <a:r>
              <a:rPr lang="en-US" altLang="zh-CN" sz="2800" b="1"/>
              <a:t>, </a:t>
            </a:r>
            <a:r>
              <a:rPr lang="zh-CN" altLang="en-US" sz="2800" b="1"/>
              <a:t>价格上涨幅度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353236" y="3035424"/>
            <a:ext cx="6764338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altLang="zh-CN" sz="2800" b="1" i="1" dirty="0">
                <a:sym typeface="Symbol" pitchFamily="18" charset="2"/>
              </a:rPr>
              <a:t> </a:t>
            </a:r>
            <a:r>
              <a:rPr lang="en-US" altLang="zh-CN" sz="2800" b="1" dirty="0">
                <a:sym typeface="Symbol" pitchFamily="18" charset="2"/>
              </a:rPr>
              <a:t>~ </a:t>
            </a:r>
            <a:r>
              <a:rPr lang="zh-CN" altLang="en-US" sz="2800" b="1" dirty="0"/>
              <a:t>价格上涨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单位</a:t>
            </a:r>
            <a:r>
              <a:rPr lang="en-US" altLang="zh-CN" sz="2800" b="1" dirty="0"/>
              <a:t>, (</a:t>
            </a:r>
            <a:r>
              <a:rPr lang="zh-CN" altLang="en-US" sz="2800" b="1" dirty="0"/>
              <a:t>下时段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供应的增量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04800" y="3789040"/>
            <a:ext cx="4748213" cy="6588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 dirty="0">
                <a:sym typeface="Symbol" pitchFamily="18" charset="2"/>
              </a:rPr>
              <a:t> </a:t>
            </a:r>
            <a:r>
              <a:rPr lang="en-US" altLang="zh-CN" sz="2800" b="1" dirty="0">
                <a:sym typeface="Symbol" pitchFamily="18" charset="2"/>
              </a:rPr>
              <a:t>~ </a:t>
            </a:r>
            <a:r>
              <a:rPr lang="zh-CN" altLang="en-US" sz="2800" b="1" dirty="0">
                <a:ea typeface="楷体_GB2312" pitchFamily="49" charset="-122"/>
              </a:rPr>
              <a:t>消费者对需求的敏感程度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04800" y="4574853"/>
            <a:ext cx="48260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altLang="zh-CN" sz="2800" b="1" i="1">
                <a:sym typeface="Symbol" pitchFamily="18" charset="2"/>
              </a:rPr>
              <a:t> </a:t>
            </a:r>
            <a:r>
              <a:rPr lang="en-US" altLang="zh-CN" sz="2800" b="1">
                <a:sym typeface="Symbol" pitchFamily="18" charset="2"/>
              </a:rPr>
              <a:t>~ </a:t>
            </a:r>
            <a:r>
              <a:rPr lang="zh-CN" altLang="en-US" sz="2800" b="1">
                <a:ea typeface="楷体_GB2312" pitchFamily="49" charset="-122"/>
              </a:rPr>
              <a:t>生产者对价格的敏感程度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5334000" y="3838253"/>
            <a:ext cx="3533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>
                <a:sym typeface="Symbol" pitchFamily="18" charset="2"/>
              </a:rPr>
              <a:t></a:t>
            </a:r>
            <a:r>
              <a:rPr lang="zh-CN" altLang="en-US" sz="2800" b="1"/>
              <a:t>小</a:t>
            </a:r>
            <a:r>
              <a:rPr lang="en-US" altLang="zh-CN" sz="2800" b="1"/>
              <a:t>, </a:t>
            </a:r>
            <a:r>
              <a:rPr lang="zh-CN" altLang="en-US" sz="2800" b="1"/>
              <a:t>有利于经济稳定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5257800" y="4551040"/>
            <a:ext cx="36147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>
                <a:sym typeface="Symbol" pitchFamily="18" charset="2"/>
              </a:rPr>
              <a:t> </a:t>
            </a:r>
            <a:r>
              <a:rPr lang="zh-CN" altLang="en-US" sz="2800" b="1"/>
              <a:t>小</a:t>
            </a:r>
            <a:r>
              <a:rPr lang="en-US" altLang="zh-CN" sz="2800" b="1"/>
              <a:t>, </a:t>
            </a:r>
            <a:r>
              <a:rPr lang="zh-CN" altLang="en-US" sz="2800" b="1"/>
              <a:t>有利于经济稳定</a:t>
            </a:r>
          </a:p>
        </p:txBody>
      </p:sp>
      <p:sp>
        <p:nvSpPr>
          <p:cNvPr id="15" name="矩形 14"/>
          <p:cNvSpPr/>
          <p:nvPr/>
        </p:nvSpPr>
        <p:spPr>
          <a:xfrm>
            <a:off x="539552" y="625770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模型分析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09984" y="5425975"/>
            <a:ext cx="3264168" cy="612224"/>
            <a:chOff x="3009984" y="5425975"/>
            <a:chExt cx="3264168" cy="612224"/>
          </a:xfrm>
        </p:grpSpPr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393848" y="5425975"/>
              <a:ext cx="188030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  <a:ea typeface="楷体_GB2312" pitchFamily="49" charset="-122"/>
                </a:rPr>
                <a:t>经济稳定</a:t>
              </a:r>
            </a:p>
          </p:txBody>
        </p:sp>
        <p:sp>
          <p:nvSpPr>
            <p:cNvPr id="14" name="AutoShape 31"/>
            <p:cNvSpPr>
              <a:spLocks noChangeArrowheads="1"/>
            </p:cNvSpPr>
            <p:nvPr/>
          </p:nvSpPr>
          <p:spPr bwMode="auto">
            <a:xfrm>
              <a:off x="3009984" y="5487888"/>
              <a:ext cx="121856" cy="485775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0510220"/>
                </p:ext>
              </p:extLst>
            </p:nvPr>
          </p:nvGraphicFramePr>
          <p:xfrm>
            <a:off x="3203848" y="5466456"/>
            <a:ext cx="1386706" cy="571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name="公式" r:id="rId7" imgW="431613" imgH="203112" progId="Equation.3">
                    <p:embed/>
                  </p:oleObj>
                </mc:Choice>
                <mc:Fallback>
                  <p:oleObj name="公式" r:id="rId7" imgW="431613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848" y="5466456"/>
                          <a:ext cx="1386706" cy="5717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3283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/>
      <p:bldP spid="8" grpId="0" animBg="1"/>
      <p:bldP spid="9" grpId="0" animBg="1" autoUpdateAnimBg="0"/>
      <p:bldP spid="1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2" name="Rectangle 2070"/>
          <p:cNvSpPr>
            <a:spLocks noChangeArrowheads="1"/>
          </p:cNvSpPr>
          <p:nvPr/>
        </p:nvSpPr>
        <p:spPr bwMode="auto">
          <a:xfrm>
            <a:off x="669032" y="1985392"/>
            <a:ext cx="275084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 smtClean="0">
                <a:ea typeface="楷体_GB2312" pitchFamily="49" charset="-122"/>
              </a:rPr>
              <a:t>消费者需求</a:t>
            </a:r>
            <a:r>
              <a:rPr lang="zh-CN" altLang="en-US" sz="2800" b="1" dirty="0">
                <a:ea typeface="楷体_GB2312" pitchFamily="49" charset="-122"/>
              </a:rPr>
              <a:t>关系</a:t>
            </a:r>
            <a:endParaRPr lang="zh-CN" altLang="en-US" sz="2800" b="1" dirty="0"/>
          </a:p>
        </p:txBody>
      </p:sp>
      <p:sp>
        <p:nvSpPr>
          <p:cNvPr id="40984" name="Rectangle 2072"/>
          <p:cNvSpPr>
            <a:spLocks noChangeArrowheads="1"/>
          </p:cNvSpPr>
          <p:nvPr/>
        </p:nvSpPr>
        <p:spPr bwMode="auto">
          <a:xfrm>
            <a:off x="681434" y="2780928"/>
            <a:ext cx="27384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 smtClean="0">
                <a:ea typeface="楷体_GB2312" pitchFamily="49" charset="-122"/>
              </a:rPr>
              <a:t>生产者供应</a:t>
            </a:r>
            <a:r>
              <a:rPr lang="zh-CN" altLang="en-US" sz="2800" b="1" dirty="0">
                <a:ea typeface="楷体_GB2312" pitchFamily="49" charset="-122"/>
              </a:rPr>
              <a:t>关系</a:t>
            </a:r>
            <a:endParaRPr lang="zh-CN" altLang="en-US" b="1" dirty="0"/>
          </a:p>
        </p:txBody>
      </p:sp>
      <p:grpSp>
        <p:nvGrpSpPr>
          <p:cNvPr id="5" name="Group 2090"/>
          <p:cNvGrpSpPr>
            <a:grpSpLocks/>
          </p:cNvGrpSpPr>
          <p:nvPr/>
        </p:nvGrpSpPr>
        <p:grpSpPr bwMode="auto">
          <a:xfrm>
            <a:off x="6653825" y="2000597"/>
            <a:ext cx="2033608" cy="533400"/>
            <a:chOff x="2154" y="1152"/>
            <a:chExt cx="1222" cy="3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0744" name="Rectangle 2080"/>
            <p:cNvSpPr>
              <a:spLocks noChangeArrowheads="1"/>
            </p:cNvSpPr>
            <p:nvPr/>
          </p:nvSpPr>
          <p:spPr bwMode="auto">
            <a:xfrm>
              <a:off x="2290" y="1152"/>
              <a:ext cx="1086" cy="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 smtClean="0"/>
                <a:t>需求直线 </a:t>
              </a:r>
              <a:r>
                <a:rPr lang="en-US" altLang="zh-CN" sz="2800" b="1" i="1" dirty="0" smtClean="0"/>
                <a:t>f</a:t>
              </a:r>
              <a:endParaRPr lang="zh-CN" altLang="en-US" b="1" i="1" dirty="0"/>
            </a:p>
          </p:txBody>
        </p:sp>
        <p:sp>
          <p:nvSpPr>
            <p:cNvPr id="30745" name="AutoShape 2081"/>
            <p:cNvSpPr>
              <a:spLocks noChangeArrowheads="1"/>
            </p:cNvSpPr>
            <p:nvPr/>
          </p:nvSpPr>
          <p:spPr bwMode="auto">
            <a:xfrm>
              <a:off x="2154" y="1162"/>
              <a:ext cx="91" cy="318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94" name="Rectangle 2082"/>
          <p:cNvSpPr>
            <a:spLocks noChangeArrowheads="1"/>
          </p:cNvSpPr>
          <p:nvPr/>
        </p:nvSpPr>
        <p:spPr bwMode="auto">
          <a:xfrm>
            <a:off x="4067175" y="3573016"/>
            <a:ext cx="4926013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 dirty="0"/>
              <a:t>f</a:t>
            </a:r>
            <a:r>
              <a:rPr lang="zh-CN" altLang="en-US" sz="2800" b="1" dirty="0"/>
              <a:t>与</a:t>
            </a:r>
            <a:r>
              <a:rPr lang="en-US" altLang="zh-CN" sz="2800" b="1" i="1" dirty="0"/>
              <a:t>g</a:t>
            </a:r>
            <a:r>
              <a:rPr lang="zh-CN" altLang="en-US" sz="2800" b="1" dirty="0"/>
              <a:t>的交点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i="1" dirty="0"/>
              <a:t>,y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) ~ </a:t>
            </a:r>
            <a:r>
              <a:rPr lang="zh-CN" altLang="en-US" sz="2800" b="1" dirty="0"/>
              <a:t>平衡点</a:t>
            </a:r>
            <a:endParaRPr lang="zh-CN" altLang="en-US" b="1" dirty="0"/>
          </a:p>
        </p:txBody>
      </p:sp>
      <p:sp>
        <p:nvSpPr>
          <p:cNvPr id="40995" name="Rectangle 2083"/>
          <p:cNvSpPr>
            <a:spLocks noChangeArrowheads="1"/>
          </p:cNvSpPr>
          <p:nvPr/>
        </p:nvSpPr>
        <p:spPr bwMode="auto">
          <a:xfrm>
            <a:off x="4787900" y="4220716"/>
            <a:ext cx="320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zh-CN" sz="2800" b="1"/>
              <a:t>一旦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k</a:t>
            </a:r>
            <a:r>
              <a:rPr lang="en-US" altLang="zh-CN" sz="2800" b="1"/>
              <a:t>=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，则</a:t>
            </a:r>
            <a:r>
              <a:rPr lang="en-US" altLang="zh-CN" sz="2800" b="1" i="1"/>
              <a:t>y</a:t>
            </a:r>
            <a:r>
              <a:rPr lang="en-US" altLang="zh-CN" sz="2800" b="1" i="1" baseline="-25000"/>
              <a:t>k</a:t>
            </a:r>
            <a:r>
              <a:rPr lang="en-US" altLang="zh-CN" sz="2800" b="1"/>
              <a:t>=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 i="1"/>
              <a:t>, </a:t>
            </a:r>
          </a:p>
        </p:txBody>
      </p:sp>
      <p:sp>
        <p:nvSpPr>
          <p:cNvPr id="40996" name="Rectangle 2084"/>
          <p:cNvSpPr>
            <a:spLocks noChangeArrowheads="1"/>
          </p:cNvSpPr>
          <p:nvPr/>
        </p:nvSpPr>
        <p:spPr bwMode="auto">
          <a:xfrm>
            <a:off x="4643438" y="4723954"/>
            <a:ext cx="3600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且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k+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=x</a:t>
            </a:r>
            <a:r>
              <a:rPr lang="en-US" altLang="zh-CN" sz="2800" b="1" i="1" baseline="-25000"/>
              <a:t>k+</a:t>
            </a:r>
            <a:r>
              <a:rPr lang="en-US" altLang="zh-CN" sz="2800" b="1" baseline="-25000"/>
              <a:t>2</a:t>
            </a:r>
            <a:r>
              <a:rPr lang="en-US" altLang="zh-CN" sz="2800" b="1" i="1"/>
              <a:t>=…=x</a:t>
            </a:r>
            <a:r>
              <a:rPr lang="en-US" altLang="zh-CN" sz="2800" b="1" baseline="-25000"/>
              <a:t>0</a:t>
            </a:r>
            <a:r>
              <a:rPr lang="en-US" altLang="zh-CN" sz="2800" b="1" i="1"/>
              <a:t> ,</a:t>
            </a:r>
          </a:p>
          <a:p>
            <a:pPr algn="ctr"/>
            <a:r>
              <a:rPr lang="en-US" altLang="zh-CN" sz="2800" b="1" i="1"/>
              <a:t>    y</a:t>
            </a:r>
            <a:r>
              <a:rPr lang="en-US" altLang="zh-CN" sz="2800" b="1" i="1" baseline="-25000"/>
              <a:t>k+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=y</a:t>
            </a:r>
            <a:r>
              <a:rPr lang="en-US" altLang="zh-CN" sz="2800" b="1" i="1" baseline="-25000"/>
              <a:t>k+</a:t>
            </a:r>
            <a:r>
              <a:rPr lang="en-US" altLang="zh-CN" sz="2800" b="1" baseline="-25000"/>
              <a:t>2</a:t>
            </a:r>
            <a:r>
              <a:rPr lang="en-US" altLang="zh-CN" sz="2800" b="1" i="1"/>
              <a:t>= …=y</a:t>
            </a:r>
            <a:r>
              <a:rPr lang="en-US" altLang="zh-CN" sz="2800" b="1" baseline="-25000"/>
              <a:t>0</a:t>
            </a:r>
            <a:r>
              <a:rPr lang="en-US" altLang="zh-CN" sz="2800" b="1" i="1" baseline="-25000"/>
              <a:t> </a:t>
            </a:r>
          </a:p>
        </p:txBody>
      </p:sp>
      <p:grpSp>
        <p:nvGrpSpPr>
          <p:cNvPr id="7" name="Group 2091"/>
          <p:cNvGrpSpPr>
            <a:grpSpLocks/>
          </p:cNvGrpSpPr>
          <p:nvPr/>
        </p:nvGrpSpPr>
        <p:grpSpPr bwMode="auto">
          <a:xfrm>
            <a:off x="6653825" y="2734932"/>
            <a:ext cx="2033608" cy="533400"/>
            <a:chOff x="2154" y="1651"/>
            <a:chExt cx="1169" cy="3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0741" name="Rectangle 2077"/>
            <p:cNvSpPr>
              <a:spLocks noChangeArrowheads="1"/>
            </p:cNvSpPr>
            <p:nvPr/>
          </p:nvSpPr>
          <p:spPr bwMode="auto">
            <a:xfrm>
              <a:off x="2290" y="1651"/>
              <a:ext cx="1033" cy="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/>
                <a:t>供应直线 </a:t>
              </a:r>
              <a:r>
                <a:rPr lang="en-US" altLang="zh-CN" sz="2800" b="1" i="1" dirty="0" smtClean="0"/>
                <a:t>g</a:t>
              </a:r>
              <a:endParaRPr lang="zh-CN" altLang="en-US" sz="2800" b="1" i="1" dirty="0"/>
            </a:p>
          </p:txBody>
        </p:sp>
        <p:sp>
          <p:nvSpPr>
            <p:cNvPr id="30742" name="AutoShape 2089"/>
            <p:cNvSpPr>
              <a:spLocks noChangeArrowheads="1"/>
            </p:cNvSpPr>
            <p:nvPr/>
          </p:nvSpPr>
          <p:spPr bwMode="auto">
            <a:xfrm>
              <a:off x="2154" y="1661"/>
              <a:ext cx="91" cy="318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0740" name="Picture 2092" descr="j022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49275"/>
            <a:ext cx="7191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587078" y="549275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a typeface="隶书" pitchFamily="49" charset="-122"/>
              </a:rPr>
              <a:t>蛛网模型</a:t>
            </a:r>
            <a:endParaRPr lang="zh-CN" altLang="en-US" sz="3200" b="1" dirty="0"/>
          </a:p>
        </p:txBody>
      </p:sp>
      <p:sp>
        <p:nvSpPr>
          <p:cNvPr id="41" name="矩形 40"/>
          <p:cNvSpPr/>
          <p:nvPr/>
        </p:nvSpPr>
        <p:spPr>
          <a:xfrm>
            <a:off x="796514" y="1270000"/>
            <a:ext cx="352839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kumimoji="0" lang="en-US" altLang="zh-CN" sz="2800" b="1" i="1" dirty="0" err="1" smtClean="0">
                <a:cs typeface="Times New Roman" pitchFamily="18" charset="0"/>
              </a:rPr>
              <a:t>x</a:t>
            </a:r>
            <a:r>
              <a:rPr kumimoji="0" lang="en-US" altLang="zh-CN" sz="2800" b="1" i="1" baseline="-30000" dirty="0" err="1" smtClean="0">
                <a:cs typeface="Times New Roman" pitchFamily="18" charset="0"/>
              </a:rPr>
              <a:t>k</a:t>
            </a:r>
            <a:r>
              <a:rPr lang="en-US" altLang="zh-CN" sz="2800" b="1" dirty="0"/>
              <a:t>~</a:t>
            </a:r>
            <a:r>
              <a:rPr kumimoji="0" lang="zh-CN" altLang="en-US" sz="2800" b="1" dirty="0" smtClean="0">
                <a:cs typeface="Times New Roman" pitchFamily="18" charset="0"/>
              </a:rPr>
              <a:t>第</a:t>
            </a:r>
            <a:r>
              <a:rPr kumimoji="0" lang="en-US" altLang="zh-CN" sz="2800" b="1" i="1" dirty="0" smtClean="0">
                <a:cs typeface="Times New Roman" pitchFamily="18" charset="0"/>
              </a:rPr>
              <a:t>k</a:t>
            </a:r>
            <a:r>
              <a:rPr kumimoji="0" lang="zh-CN" altLang="en-US" sz="2800" b="1" dirty="0" smtClean="0">
                <a:cs typeface="Times New Roman" pitchFamily="18" charset="0"/>
              </a:rPr>
              <a:t>时段商品数量</a:t>
            </a:r>
            <a:endParaRPr kumimoji="0" lang="zh-CN" altLang="en-US" sz="2800" b="1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32040" y="1292241"/>
            <a:ext cx="344357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kumimoji="0" lang="en-US" altLang="zh-CN" sz="2800" b="1" i="1" dirty="0" err="1" smtClean="0">
                <a:cs typeface="Times New Roman" pitchFamily="18" charset="0"/>
              </a:rPr>
              <a:t>y</a:t>
            </a:r>
            <a:r>
              <a:rPr kumimoji="0" lang="en-US" altLang="zh-CN" sz="2800" b="1" i="1" baseline="-30000" dirty="0" err="1" smtClean="0">
                <a:cs typeface="Times New Roman" pitchFamily="18" charset="0"/>
              </a:rPr>
              <a:t>k</a:t>
            </a:r>
            <a:r>
              <a:rPr lang="en-US" altLang="zh-CN" sz="2800" b="1" dirty="0"/>
              <a:t> ~</a:t>
            </a:r>
            <a:r>
              <a:rPr kumimoji="0" lang="zh-CN" altLang="en-US" sz="2800" b="1" dirty="0">
                <a:cs typeface="Times New Roman" pitchFamily="18" charset="0"/>
              </a:rPr>
              <a:t>第</a:t>
            </a:r>
            <a:r>
              <a:rPr kumimoji="0" lang="en-US" altLang="zh-CN" sz="2800" b="1" i="1" dirty="0">
                <a:cs typeface="Times New Roman" pitchFamily="18" charset="0"/>
              </a:rPr>
              <a:t>k</a:t>
            </a:r>
            <a:r>
              <a:rPr kumimoji="0" lang="zh-CN" altLang="en-US" sz="2800" b="1" dirty="0">
                <a:cs typeface="Times New Roman" pitchFamily="18" charset="0"/>
              </a:rPr>
              <a:t>时段商品</a:t>
            </a:r>
            <a:r>
              <a:rPr kumimoji="0" lang="zh-CN" altLang="en-US" sz="2800" b="1" dirty="0" smtClean="0">
                <a:cs typeface="Times New Roman" pitchFamily="18" charset="0"/>
              </a:rPr>
              <a:t>价格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39456" y="2000597"/>
                <a:ext cx="34385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zh-CN" altLang="en-US" i="1" dirty="0" smtClean="0">
                          <a:latin typeface="Cambria Math"/>
                        </a:rPr>
                        <m:t>𝛼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456" y="2000597"/>
                <a:ext cx="343850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380139" y="2776678"/>
                <a:ext cx="3357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/>
                            </a:rPr>
                            <m:t>𝛽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139" y="2776678"/>
                <a:ext cx="3357137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63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3379862" y="610829"/>
            <a:ext cx="436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差分方程模型</a:t>
            </a:r>
            <a:r>
              <a:rPr lang="zh-CN" altLang="en-US" sz="2800" b="1" dirty="0" smtClean="0"/>
              <a:t>的图形表示</a:t>
            </a:r>
            <a:endParaRPr lang="zh-CN" altLang="en-US" sz="2800" b="1" dirty="0"/>
          </a:p>
        </p:txBody>
      </p:sp>
      <p:grpSp>
        <p:nvGrpSpPr>
          <p:cNvPr id="54" name="Group 21"/>
          <p:cNvGrpSpPr>
            <a:grpSpLocks/>
          </p:cNvGrpSpPr>
          <p:nvPr/>
        </p:nvGrpSpPr>
        <p:grpSpPr bwMode="auto">
          <a:xfrm>
            <a:off x="747068" y="3470299"/>
            <a:ext cx="3594100" cy="2767013"/>
            <a:chOff x="184" y="2304"/>
            <a:chExt cx="2264" cy="1743"/>
          </a:xfrm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373" y="3733"/>
              <a:ext cx="17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3"/>
            <p:cNvSpPr>
              <a:spLocks noChangeShapeType="1"/>
            </p:cNvSpPr>
            <p:nvPr/>
          </p:nvSpPr>
          <p:spPr bwMode="auto">
            <a:xfrm flipV="1">
              <a:off x="387" y="2406"/>
              <a:ext cx="0" cy="1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24"/>
            <p:cNvSpPr txBox="1">
              <a:spLocks noChangeArrowheads="1"/>
            </p:cNvSpPr>
            <p:nvPr/>
          </p:nvSpPr>
          <p:spPr bwMode="auto">
            <a:xfrm>
              <a:off x="2052" y="3708"/>
              <a:ext cx="39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i="1"/>
                <a:t>x</a:t>
              </a:r>
            </a:p>
          </p:txBody>
        </p:sp>
        <p:sp>
          <p:nvSpPr>
            <p:cNvPr id="67" name="Text Box 25"/>
            <p:cNvSpPr txBox="1">
              <a:spLocks noChangeArrowheads="1"/>
            </p:cNvSpPr>
            <p:nvPr/>
          </p:nvSpPr>
          <p:spPr bwMode="auto">
            <a:xfrm>
              <a:off x="191" y="2304"/>
              <a:ext cx="51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i="1"/>
                <a:t>y</a:t>
              </a:r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184" y="3633"/>
              <a:ext cx="28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3568" y="4537099"/>
            <a:ext cx="2138363" cy="1676401"/>
            <a:chOff x="683568" y="4537099"/>
            <a:chExt cx="2138363" cy="1676401"/>
          </a:xfrm>
        </p:grpSpPr>
        <p:sp>
          <p:nvSpPr>
            <p:cNvPr id="55" name="Line 34"/>
            <p:cNvSpPr>
              <a:spLocks noChangeShapeType="1"/>
            </p:cNvSpPr>
            <p:nvPr/>
          </p:nvSpPr>
          <p:spPr bwMode="auto">
            <a:xfrm flipH="1">
              <a:off x="2271068" y="4887937"/>
              <a:ext cx="0" cy="833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35"/>
            <p:cNvSpPr>
              <a:spLocks noChangeShapeType="1"/>
            </p:cNvSpPr>
            <p:nvPr/>
          </p:nvSpPr>
          <p:spPr bwMode="auto">
            <a:xfrm flipH="1">
              <a:off x="1088381" y="4841899"/>
              <a:ext cx="11715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36"/>
            <p:cNvSpPr txBox="1">
              <a:spLocks noChangeArrowheads="1"/>
            </p:cNvSpPr>
            <p:nvPr/>
          </p:nvSpPr>
          <p:spPr bwMode="auto">
            <a:xfrm>
              <a:off x="683568" y="4537099"/>
              <a:ext cx="585788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58" name="Text Box 37"/>
            <p:cNvSpPr txBox="1">
              <a:spLocks noChangeArrowheads="1"/>
            </p:cNvSpPr>
            <p:nvPr/>
          </p:nvSpPr>
          <p:spPr bwMode="auto">
            <a:xfrm>
              <a:off x="2031356" y="5624537"/>
              <a:ext cx="542925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180581" y="4549799"/>
              <a:ext cx="641350" cy="473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0</a:t>
              </a:r>
              <a:endParaRPr lang="en-US" altLang="zh-CN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23318" y="3830662"/>
            <a:ext cx="2251075" cy="1755775"/>
            <a:chOff x="1223318" y="3830662"/>
            <a:chExt cx="2251075" cy="1755775"/>
          </a:xfrm>
        </p:grpSpPr>
        <p:sp>
          <p:nvSpPr>
            <p:cNvPr id="60" name="Line 117"/>
            <p:cNvSpPr>
              <a:spLocks noChangeShapeType="1"/>
            </p:cNvSpPr>
            <p:nvPr/>
          </p:nvSpPr>
          <p:spPr bwMode="auto">
            <a:xfrm>
              <a:off x="1223318" y="4191024"/>
              <a:ext cx="2251075" cy="1395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136"/>
            <p:cNvSpPr txBox="1">
              <a:spLocks noChangeArrowheads="1"/>
            </p:cNvSpPr>
            <p:nvPr/>
          </p:nvSpPr>
          <p:spPr bwMode="auto">
            <a:xfrm>
              <a:off x="1313806" y="3830662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f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74168" y="3786212"/>
            <a:ext cx="1665288" cy="1890712"/>
            <a:chOff x="1674168" y="3786212"/>
            <a:chExt cx="1665288" cy="1890712"/>
          </a:xfrm>
        </p:grpSpPr>
        <p:sp>
          <p:nvSpPr>
            <p:cNvPr id="61" name="Line 118"/>
            <p:cNvSpPr>
              <a:spLocks noChangeShapeType="1"/>
            </p:cNvSpPr>
            <p:nvPr/>
          </p:nvSpPr>
          <p:spPr bwMode="auto">
            <a:xfrm flipV="1">
              <a:off x="1674168" y="3876699"/>
              <a:ext cx="1349375" cy="1800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137"/>
            <p:cNvSpPr txBox="1">
              <a:spLocks noChangeArrowheads="1"/>
            </p:cNvSpPr>
            <p:nvPr/>
          </p:nvSpPr>
          <p:spPr bwMode="auto">
            <a:xfrm>
              <a:off x="2934643" y="3786212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9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0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0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10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10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2" grpId="0"/>
      <p:bldP spid="40984" grpId="0"/>
      <p:bldP spid="40994" grpId="0" animBg="1" autoUpdateAnimBg="0"/>
      <p:bldP spid="40995" grpId="0" autoUpdateAnimBg="0"/>
      <p:bldP spid="40996" grpId="0" autoUpdateAnimBg="0"/>
      <p:bldP spid="41" grpId="0" animBg="1"/>
      <p:bldP spid="42" grpId="0" animBg="1"/>
      <p:bldP spid="9" grpId="0"/>
      <p:bldP spid="45" grpId="0"/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779</Words>
  <Application>Microsoft Office PowerPoint</Application>
  <PresentationFormat>全屏显示(4:3)</PresentationFormat>
  <Paragraphs>188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5</cp:revision>
  <dcterms:created xsi:type="dcterms:W3CDTF">2020-05-14T09:33:03Z</dcterms:created>
  <dcterms:modified xsi:type="dcterms:W3CDTF">2020-05-22T06:07:36Z</dcterms:modified>
</cp:coreProperties>
</file>