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3.wmf"/><Relationship Id="rId5" Type="http://schemas.openxmlformats.org/officeDocument/2006/relationships/image" Target="../media/image28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Relationship Id="rId6" Type="http://schemas.openxmlformats.org/officeDocument/2006/relationships/image" Target="../media/image22.wmf"/><Relationship Id="rId5" Type="http://schemas.openxmlformats.org/officeDocument/2006/relationships/image" Target="../media/image30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3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8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F824-DDD4-4985-8951-9FAB63E8F5D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AC4E-4BD1-420C-AF41-98056647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1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3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7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8.wmf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1.emf"/><Relationship Id="rId7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C:\Users\jiangqy\Desktop\u=1711539208,2124082824&amp;fm=116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63564"/>
            <a:ext cx="3503882" cy="29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134076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野生动物</a:t>
            </a:r>
            <a:r>
              <a:rPr lang="zh-CN" altLang="zh-CN" sz="2800" b="1" dirty="0"/>
              <a:t>种群在自然环境下繁殖、成长、</a:t>
            </a:r>
            <a:r>
              <a:rPr lang="zh-CN" altLang="zh-CN" sz="2800" b="1" dirty="0" smtClean="0"/>
              <a:t>死亡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不同</a:t>
            </a:r>
            <a:r>
              <a:rPr lang="zh-CN" altLang="zh-CN" sz="2800" b="1" dirty="0"/>
              <a:t>年龄动物的数量</a:t>
            </a:r>
            <a:r>
              <a:rPr lang="zh-CN" altLang="zh-CN" sz="2800" b="1" dirty="0" smtClean="0"/>
              <a:t>比例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保持平衡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35043" y="3140968"/>
            <a:ext cx="45485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饲养动物</a:t>
            </a:r>
            <a:r>
              <a:rPr lang="zh-CN" altLang="zh-CN" sz="2800" b="1" dirty="0" smtClean="0"/>
              <a:t>种群</a:t>
            </a:r>
            <a:r>
              <a:rPr lang="zh-CN" altLang="en-US" sz="2800" b="1" dirty="0" smtClean="0"/>
              <a:t>在</a:t>
            </a:r>
            <a:r>
              <a:rPr lang="zh-CN" altLang="zh-CN" sz="2800" b="1" dirty="0" smtClean="0"/>
              <a:t>人类控制</a:t>
            </a:r>
            <a:r>
              <a:rPr lang="zh-CN" altLang="en-US" sz="2800" b="1" dirty="0" smtClean="0"/>
              <a:t>下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使</a:t>
            </a:r>
            <a:r>
              <a:rPr lang="zh-CN" altLang="zh-CN" sz="2800" b="1" dirty="0" smtClean="0"/>
              <a:t>不同</a:t>
            </a:r>
            <a:r>
              <a:rPr lang="zh-CN" altLang="zh-CN" sz="2800" b="1" dirty="0"/>
              <a:t>年龄动物的</a:t>
            </a:r>
            <a:r>
              <a:rPr lang="zh-CN" altLang="zh-CN" sz="2800" b="1" dirty="0" smtClean="0"/>
              <a:t>数量比例达到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稳定的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403648" y="4907195"/>
            <a:ext cx="548025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建立动物种群的自然增长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403648" y="5589240"/>
            <a:ext cx="54438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讨论</a:t>
            </a:r>
            <a:r>
              <a:rPr lang="zh-CN" altLang="zh-CN" sz="2800" b="1" dirty="0"/>
              <a:t>饲养动物种群的稳定</a:t>
            </a:r>
            <a:r>
              <a:rPr lang="zh-CN" altLang="zh-CN" sz="2800" b="1" dirty="0" smtClean="0"/>
              <a:t>收获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051720" y="620688"/>
            <a:ext cx="482453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6.4  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动物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</a:rPr>
              <a:t>的繁殖与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收获 </a:t>
            </a:r>
            <a:endParaRPr lang="zh-CN" altLang="en-US" sz="3600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46" y="693938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结果分析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687632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k</a:t>
            </a:r>
            <a:r>
              <a:rPr lang="zh-CN" altLang="zh-CN" sz="2800" b="1" dirty="0"/>
              <a:t>充分</a:t>
            </a:r>
            <a:r>
              <a:rPr lang="zh-CN" altLang="zh-CN" sz="2800" b="1" dirty="0" smtClean="0"/>
              <a:t>大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的</a:t>
            </a:r>
            <a:r>
              <a:rPr lang="zh-CN" altLang="en-US" sz="2800" b="1" dirty="0"/>
              <a:t>特性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07195"/>
              </p:ext>
            </p:extLst>
          </p:nvPr>
        </p:nvGraphicFramePr>
        <p:xfrm>
          <a:off x="2311960" y="1427793"/>
          <a:ext cx="3640055" cy="84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930400" imgH="444500" progId="Equation.3">
                  <p:embed/>
                </p:oleObj>
              </mc:Choice>
              <mc:Fallback>
                <p:oleObj name="公式" r:id="rId3" imgW="193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960" y="1427793"/>
                        <a:ext cx="3640055" cy="842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04128" y="1556792"/>
            <a:ext cx="1667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特征向量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953470" y="1325959"/>
            <a:ext cx="1484512" cy="714135"/>
            <a:chOff x="5953470" y="1325959"/>
            <a:chExt cx="1484512" cy="714135"/>
          </a:xfrm>
        </p:grpSpPr>
        <p:sp>
          <p:nvSpPr>
            <p:cNvPr id="6" name="矩形 5"/>
            <p:cNvSpPr/>
            <p:nvPr/>
          </p:nvSpPr>
          <p:spPr>
            <a:xfrm>
              <a:off x="7014468" y="157842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x</a:t>
              </a:r>
              <a:r>
                <a:rPr lang="en-US" altLang="zh-CN" baseline="30000" dirty="0"/>
                <a:t>*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953470" y="1325959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/>
                <a:t>归一化</a:t>
              </a:r>
              <a:endParaRPr lang="zh-CN" altLang="en-US" b="1" dirty="0"/>
            </a:p>
          </p:txBody>
        </p:sp>
        <p:sp>
          <p:nvSpPr>
            <p:cNvPr id="8" name="右箭头 7"/>
            <p:cNvSpPr/>
            <p:nvPr/>
          </p:nvSpPr>
          <p:spPr bwMode="auto">
            <a:xfrm>
              <a:off x="6018264" y="1740378"/>
              <a:ext cx="978408" cy="242316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4580" y="2276872"/>
            <a:ext cx="5236025" cy="523220"/>
            <a:chOff x="454580" y="2564904"/>
            <a:chExt cx="5236025" cy="523220"/>
          </a:xfrm>
        </p:grpSpPr>
        <p:sp>
          <p:nvSpPr>
            <p:cNvPr id="10" name="矩形 9"/>
            <p:cNvSpPr/>
            <p:nvPr/>
          </p:nvSpPr>
          <p:spPr>
            <a:xfrm>
              <a:off x="454580" y="2564904"/>
              <a:ext cx="52360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1</a:t>
              </a:r>
              <a:r>
                <a:rPr lang="en-US" altLang="zh-CN" sz="2800" b="1" dirty="0" smtClean="0"/>
                <a:t>. </a:t>
              </a:r>
              <a:r>
                <a:rPr lang="zh-CN" altLang="zh-CN" sz="2800" b="1" dirty="0" smtClean="0"/>
                <a:t>分布向量</a:t>
              </a:r>
              <a:r>
                <a:rPr lang="en-US" altLang="zh-CN" sz="2800" b="1" dirty="0" smtClean="0"/>
                <a:t>                ~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稳定分布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371847"/>
                </p:ext>
              </p:extLst>
            </p:nvPr>
          </p:nvGraphicFramePr>
          <p:xfrm>
            <a:off x="2378237" y="2611170"/>
            <a:ext cx="1297072" cy="457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公式" r:id="rId5" imgW="647700" imgH="228600" progId="Equation.3">
                    <p:embed/>
                  </p:oleObj>
                </mc:Choice>
                <mc:Fallback>
                  <p:oleObj name="公式" r:id="rId5" imgW="647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237" y="2611170"/>
                          <a:ext cx="1297072" cy="4577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23528" y="3034382"/>
            <a:ext cx="5354111" cy="523220"/>
            <a:chOff x="323528" y="3322414"/>
            <a:chExt cx="5354111" cy="523220"/>
          </a:xfrm>
        </p:grpSpPr>
        <p:sp>
          <p:nvSpPr>
            <p:cNvPr id="14" name="矩形 13"/>
            <p:cNvSpPr/>
            <p:nvPr/>
          </p:nvSpPr>
          <p:spPr>
            <a:xfrm>
              <a:off x="323528" y="3322414"/>
              <a:ext cx="53541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 2. </a:t>
              </a:r>
              <a:r>
                <a:rPr lang="zh-CN" altLang="zh-CN" sz="2800" b="1" dirty="0" smtClean="0"/>
                <a:t>数量</a:t>
              </a:r>
              <a:endParaRPr lang="zh-CN" altLang="en-US" sz="28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125016"/>
                </p:ext>
              </p:extLst>
            </p:nvPr>
          </p:nvGraphicFramePr>
          <p:xfrm>
            <a:off x="1658157" y="3325353"/>
            <a:ext cx="2319846" cy="455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公式" r:id="rId7" imgW="1016000" imgH="203200" progId="Equation.3">
                    <p:embed/>
                  </p:oleObj>
                </mc:Choice>
                <mc:Fallback>
                  <p:oleObj name="公式" r:id="rId7" imgW="10160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157" y="3325353"/>
                          <a:ext cx="2319846" cy="4552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22160"/>
              </p:ext>
            </p:extLst>
          </p:nvPr>
        </p:nvGraphicFramePr>
        <p:xfrm>
          <a:off x="6372200" y="625392"/>
          <a:ext cx="24463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1117600" imgH="292100" progId="Equation.3">
                  <p:embed/>
                </p:oleObj>
              </mc:Choice>
              <mc:Fallback>
                <p:oleObj name="公式" r:id="rId9" imgW="111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625392"/>
                        <a:ext cx="2446337" cy="647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597090" y="2276872"/>
            <a:ext cx="279916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与初始分布无关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4073660" y="3005783"/>
            <a:ext cx="2963031" cy="505558"/>
            <a:chOff x="336" y="2025"/>
            <a:chExt cx="2016" cy="403"/>
          </a:xfrm>
        </p:grpSpPr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80" y="2025"/>
            <a:ext cx="187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1066680" imgH="228600" progId="Equation.3">
                    <p:embed/>
                  </p:oleObj>
                </mc:Choice>
                <mc:Fallback>
                  <p:oleObj name="Equation" r:id="rId11" imgW="1066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25"/>
                          <a:ext cx="187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AutoShape 30"/>
            <p:cNvSpPr>
              <a:spLocks noChangeArrowheads="1"/>
            </p:cNvSpPr>
            <p:nvPr/>
          </p:nvSpPr>
          <p:spPr bwMode="auto">
            <a:xfrm>
              <a:off x="336" y="20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94061" y="3573016"/>
            <a:ext cx="7344816" cy="6093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各年龄组数量</a:t>
            </a:r>
            <a:r>
              <a:rPr lang="zh-CN" altLang="en-US" sz="2800" b="1" dirty="0"/>
              <a:t>按同一</a:t>
            </a:r>
            <a:r>
              <a:rPr lang="zh-CN" altLang="en-US" sz="2800" b="1" dirty="0" smtClean="0"/>
              <a:t>倍数</a:t>
            </a:r>
            <a:r>
              <a:rPr lang="zh-CN" altLang="en-US" sz="2800" b="1" i="1" dirty="0" smtClean="0">
                <a:sym typeface="Symbol" pitchFamily="18" charset="2"/>
              </a:rPr>
              <a:t> </a:t>
            </a:r>
            <a:r>
              <a:rPr lang="en-US" altLang="zh-CN" sz="2800" b="1" dirty="0" smtClean="0">
                <a:sym typeface="Symbol" pitchFamily="18" charset="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固有增长率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增减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54581" y="4869160"/>
            <a:ext cx="3075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3. </a:t>
            </a:r>
            <a:r>
              <a:rPr lang="zh-CN" altLang="en-US" sz="2800" b="1" i="1" dirty="0" smtClean="0">
                <a:sym typeface="Symbol" pitchFamily="18" charset="2"/>
              </a:rPr>
              <a:t></a:t>
            </a:r>
            <a:r>
              <a:rPr lang="en-US" altLang="zh-CN" sz="2800" b="1" dirty="0">
                <a:sym typeface="Symbol" pitchFamily="18" charset="2"/>
              </a:rPr>
              <a:t>=1</a:t>
            </a:r>
            <a:r>
              <a:rPr lang="zh-CN" altLang="en-US" sz="2800" b="1" dirty="0" smtClean="0">
                <a:sym typeface="Symbol" pitchFamily="18" charset="2"/>
              </a:rPr>
              <a:t>时 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≈ </a:t>
            </a:r>
            <a:r>
              <a:rPr lang="en-US" altLang="zh-CN" sz="2800" b="1" i="1" dirty="0" err="1" smtClean="0"/>
              <a:t>cx</a:t>
            </a:r>
            <a:r>
              <a:rPr lang="en-US" altLang="zh-CN" sz="2800" b="1" i="1" baseline="-25000" dirty="0" err="1" smtClean="0"/>
              <a:t>λ</a:t>
            </a:r>
            <a:r>
              <a:rPr lang="en-US" altLang="zh-CN" sz="2800" b="1" i="1" baseline="-25000" dirty="0"/>
              <a:t> </a:t>
            </a:r>
            <a:r>
              <a:rPr lang="en-US" altLang="zh-CN" sz="2800" b="1" i="1" baseline="-25000" dirty="0" smtClean="0"/>
              <a:t>,</a:t>
            </a:r>
            <a:endParaRPr lang="zh-CN" altLang="en-US" sz="2800" b="1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91482"/>
              </p:ext>
            </p:extLst>
          </p:nvPr>
        </p:nvGraphicFramePr>
        <p:xfrm>
          <a:off x="3716870" y="4873432"/>
          <a:ext cx="4065554" cy="52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13" imgW="1828800" imgH="241300" progId="Equation.3">
                  <p:embed/>
                </p:oleObj>
              </mc:Choice>
              <mc:Fallback>
                <p:oleObj name="公式" r:id="rId13" imgW="1828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70" y="4873432"/>
                        <a:ext cx="4065554" cy="529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14340" y="5523313"/>
            <a:ext cx="58296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s</a:t>
            </a:r>
            <a:r>
              <a:rPr lang="en-US" altLang="zh-CN" sz="2800" b="1" i="1" baseline="-25000" dirty="0" err="1" smtClean="0"/>
              <a:t>i</a:t>
            </a:r>
            <a:r>
              <a:rPr lang="zh-CN" altLang="zh-CN" sz="2800" b="1" dirty="0"/>
              <a:t>等于同一时段相邻年龄组的</a:t>
            </a:r>
            <a:r>
              <a:rPr lang="zh-CN" altLang="zh-CN" sz="2800" b="1" dirty="0" smtClean="0"/>
              <a:t>数量比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827584" y="5590652"/>
            <a:ext cx="2376264" cy="574652"/>
            <a:chOff x="1118535" y="5589240"/>
            <a:chExt cx="2301337" cy="498517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618701"/>
                </p:ext>
              </p:extLst>
            </p:nvPr>
          </p:nvGraphicFramePr>
          <p:xfrm>
            <a:off x="1259632" y="5589240"/>
            <a:ext cx="2160240" cy="498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15" imgW="990600" imgH="228600" progId="Equation.3">
                    <p:embed/>
                  </p:oleObj>
                </mc:Choice>
                <mc:Fallback>
                  <p:oleObj name="公式" r:id="rId15" imgW="990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5589240"/>
                          <a:ext cx="2160240" cy="4985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1118535" y="5661248"/>
              <a:ext cx="141097" cy="38387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0452" y="4293096"/>
            <a:ext cx="5007691" cy="523220"/>
            <a:chOff x="860452" y="4293096"/>
            <a:chExt cx="5007691" cy="523220"/>
          </a:xfrm>
          <a:solidFill>
            <a:srgbClr val="FFFF00"/>
          </a:solidFill>
        </p:grpSpPr>
        <p:sp>
          <p:nvSpPr>
            <p:cNvPr id="18" name="矩形 17"/>
            <p:cNvSpPr/>
            <p:nvPr/>
          </p:nvSpPr>
          <p:spPr>
            <a:xfrm>
              <a:off x="860452" y="4293096"/>
              <a:ext cx="5007691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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1    </a:t>
              </a:r>
              <a:r>
                <a:rPr lang="zh-CN" altLang="zh-CN" sz="2800" b="1" dirty="0" smtClean="0"/>
                <a:t>各年龄组数量</a:t>
              </a:r>
              <a:r>
                <a:rPr lang="zh-CN" altLang="zh-CN" sz="2800" b="1" dirty="0"/>
                <a:t>保持</a:t>
              </a:r>
              <a:r>
                <a:rPr lang="zh-CN" altLang="zh-CN" sz="2800" b="1" dirty="0" smtClean="0"/>
                <a:t>不变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1619672" y="4362769"/>
              <a:ext cx="141097" cy="383873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8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6" grpId="0" animBg="1"/>
      <p:bldP spid="29" grpId="0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739" y="697523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81536"/>
              </p:ext>
            </p:extLst>
          </p:nvPr>
        </p:nvGraphicFramePr>
        <p:xfrm>
          <a:off x="4583227" y="1412776"/>
          <a:ext cx="442120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2921000" imgH="1193800" progId="Equation.3">
                  <p:embed/>
                </p:oleObj>
              </mc:Choice>
              <mc:Fallback>
                <p:oleObj name="公式" r:id="rId3" imgW="2921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27" y="1412776"/>
                        <a:ext cx="4421202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699792" y="755492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用算</a:t>
            </a:r>
            <a:r>
              <a:rPr lang="zh-CN" altLang="zh-CN" sz="2800" b="1" dirty="0" smtClean="0"/>
              <a:t>例验证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特性</a:t>
            </a:r>
          </a:p>
        </p:txBody>
      </p:sp>
      <p:sp>
        <p:nvSpPr>
          <p:cNvPr id="6" name="矩形 5"/>
          <p:cNvSpPr/>
          <p:nvPr/>
        </p:nvSpPr>
        <p:spPr>
          <a:xfrm>
            <a:off x="703778" y="2204864"/>
            <a:ext cx="3813062" cy="111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=[0.4559, 0.2223, 0.1734, 0.1353, </a:t>
            </a:r>
            <a:r>
              <a:rPr lang="en-US" altLang="zh-CN" sz="2800" b="1" dirty="0" smtClean="0"/>
              <a:t>0.0132]</a:t>
            </a:r>
            <a:r>
              <a:rPr lang="en-US" altLang="zh-CN" sz="2800" b="1" baseline="30000" dirty="0" smtClean="0"/>
              <a:t>T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64578" y="3429000"/>
            <a:ext cx="4269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模型求解中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(30)</a:t>
            </a:r>
            <a:r>
              <a:rPr lang="zh-CN" altLang="en-US" sz="2800" b="1" dirty="0">
                <a:solidFill>
                  <a:srgbClr val="FF0000"/>
                </a:solidFill>
              </a:rPr>
              <a:t>近似于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*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047" y="1626705"/>
            <a:ext cx="4285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由</a:t>
            </a:r>
            <a:r>
              <a:rPr lang="en-US" altLang="zh-CN" sz="2800" b="1" i="1" dirty="0" smtClean="0"/>
              <a:t>L</a:t>
            </a:r>
            <a:r>
              <a:rPr lang="zh-CN" altLang="en-US" sz="2800" b="1" dirty="0" smtClean="0"/>
              <a:t>计算得到</a:t>
            </a:r>
            <a:r>
              <a:rPr lang="en-US" altLang="zh-CN" sz="2800" b="1" i="1" dirty="0" smtClean="0">
                <a:sym typeface="Symbol"/>
              </a:rPr>
              <a:t>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1.0254,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4143940"/>
            <a:ext cx="788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 smtClean="0"/>
              <a:t>模型</a:t>
            </a:r>
            <a:r>
              <a:rPr lang="zh-CN" altLang="en-US" sz="2800" b="1" dirty="0"/>
              <a:t>求解</a:t>
            </a:r>
            <a:r>
              <a:rPr lang="zh-CN" altLang="en-US" sz="2800" b="1" dirty="0" smtClean="0"/>
              <a:t>中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(30)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(29)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约为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=1.0254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67544" y="4941168"/>
            <a:ext cx="8391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en-US" altLang="zh-CN" sz="2800" b="1" i="1" dirty="0" smtClean="0">
                <a:sym typeface="Symbol"/>
              </a:rPr>
              <a:t></a:t>
            </a:r>
            <a:r>
              <a:rPr lang="en-US" altLang="zh-CN" sz="2800" b="1" dirty="0"/>
              <a:t>=1.0254</a:t>
            </a:r>
            <a:r>
              <a:rPr lang="zh-CN" altLang="zh-CN" sz="2800" b="1" dirty="0"/>
              <a:t>比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略大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i+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(30)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(30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近似于</a:t>
            </a:r>
            <a:r>
              <a:rPr lang="en-US" altLang="zh-CN" sz="2800" b="1" i="1" dirty="0" err="1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692696"/>
            <a:ext cx="633670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饲养动物种群的持续稳定收获模型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4685" y="2204864"/>
            <a:ext cx="7384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同一年龄组种群的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收获量</a:t>
            </a:r>
            <a:r>
              <a:rPr lang="zh-CN" altLang="zh-CN" sz="2800" b="1" dirty="0" smtClean="0"/>
              <a:t>在每个时段都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相等</a:t>
            </a:r>
            <a:r>
              <a:rPr lang="zh-CN" altLang="zh-CN" sz="2800" b="1" dirty="0" smtClean="0"/>
              <a:t>．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540179" y="2852936"/>
            <a:ext cx="7776864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实现方法</a:t>
            </a:r>
            <a:r>
              <a:rPr lang="en-US" altLang="zh-CN" sz="2800" b="1" dirty="0" smtClean="0"/>
              <a:t>:  </a:t>
            </a:r>
            <a:r>
              <a:rPr lang="zh-CN" altLang="zh-CN" sz="2800" b="1" dirty="0" smtClean="0"/>
              <a:t>每个</a:t>
            </a:r>
            <a:r>
              <a:rPr lang="zh-CN" altLang="zh-CN" sz="2800" b="1" dirty="0"/>
              <a:t>年龄组每个时段种群的</a:t>
            </a:r>
            <a:r>
              <a:rPr lang="zh-CN" altLang="zh-CN" sz="2800" b="1" dirty="0">
                <a:solidFill>
                  <a:srgbClr val="FF0000"/>
                </a:solidFill>
              </a:rPr>
              <a:t>增长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800" b="1" dirty="0"/>
              <a:t>同一</a:t>
            </a:r>
            <a:r>
              <a:rPr lang="zh-CN" altLang="zh-CN" sz="2800" b="1" dirty="0" smtClean="0"/>
              <a:t>时段</a:t>
            </a:r>
            <a:r>
              <a:rPr lang="zh-CN" altLang="zh-CN" sz="2800" b="1" dirty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收获量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控制饲养动物各年龄组</a:t>
            </a:r>
            <a:r>
              <a:rPr lang="zh-CN" altLang="zh-CN" sz="2800" b="1" dirty="0" smtClean="0"/>
              <a:t>的数量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实现</a:t>
            </a:r>
            <a:r>
              <a:rPr lang="zh-CN" altLang="zh-CN" sz="2800" b="1" dirty="0">
                <a:solidFill>
                  <a:srgbClr val="FF0000"/>
                </a:solidFill>
              </a:rPr>
              <a:t>持续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稳定收获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221088"/>
            <a:ext cx="7849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假定自然环境下饲养动物</a:t>
            </a:r>
            <a:r>
              <a:rPr lang="zh-CN" altLang="zh-CN" sz="2800" b="1" dirty="0" smtClean="0"/>
              <a:t>仍</a:t>
            </a:r>
            <a:r>
              <a:rPr lang="zh-CN" altLang="en-US" sz="2800" b="1" dirty="0" smtClean="0"/>
              <a:t>服从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种群增长模型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932040" y="3489264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 smtClean="0">
                <a:solidFill>
                  <a:srgbClr val="000000"/>
                </a:solidFill>
              </a:rPr>
              <a:t>种群</a:t>
            </a:r>
            <a:r>
              <a:rPr lang="zh-CN" altLang="zh-CN" sz="2800" b="1" dirty="0">
                <a:solidFill>
                  <a:srgbClr val="000000"/>
                </a:solidFill>
              </a:rPr>
              <a:t>数量始终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不变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73421"/>
              </p:ext>
            </p:extLst>
          </p:nvPr>
        </p:nvGraphicFramePr>
        <p:xfrm>
          <a:off x="5710368" y="5593096"/>
          <a:ext cx="2606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31366" imgH="241195" progId="Equation.3">
                  <p:embed/>
                </p:oleObj>
              </mc:Choice>
              <mc:Fallback>
                <p:oleObj name="公式" r:id="rId3" imgW="12313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368" y="5593096"/>
                        <a:ext cx="2606675" cy="474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22097"/>
              </p:ext>
            </p:extLst>
          </p:nvPr>
        </p:nvGraphicFramePr>
        <p:xfrm>
          <a:off x="971600" y="5563702"/>
          <a:ext cx="4415039" cy="55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879600" imgH="241300" progId="Equation.DSMT4">
                  <p:embed/>
                </p:oleObj>
              </mc:Choice>
              <mc:Fallback>
                <p:oleObj name="Equation" r:id="rId5" imgW="187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63702"/>
                        <a:ext cx="4415039" cy="5530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71600" y="4797152"/>
            <a:ext cx="6048673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年龄组第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时段的种群</a:t>
            </a:r>
            <a:r>
              <a:rPr lang="zh-CN" altLang="zh-CN" sz="2800" b="1" dirty="0" smtClean="0"/>
              <a:t>数量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0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340768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h</a:t>
            </a:r>
            <a:r>
              <a:rPr lang="en-US" altLang="zh-CN" sz="2800" b="1" i="1" baseline="-25000" dirty="0" smtClean="0"/>
              <a:t>i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年龄组种群的收获</a:t>
            </a:r>
            <a:r>
              <a:rPr lang="zh-CN" altLang="zh-CN" sz="2800" b="1" dirty="0" smtClean="0"/>
              <a:t>系数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收获量</a:t>
            </a:r>
            <a:r>
              <a:rPr lang="zh-CN" altLang="en-US" sz="2800" b="1" dirty="0"/>
              <a:t>与</a:t>
            </a:r>
            <a:r>
              <a:rPr lang="zh-CN" altLang="zh-CN" sz="2800" b="1" dirty="0"/>
              <a:t>总量</a:t>
            </a:r>
            <a:r>
              <a:rPr lang="zh-CN" altLang="en-US" sz="2800" b="1" dirty="0"/>
              <a:t>之</a:t>
            </a:r>
            <a:r>
              <a:rPr lang="zh-CN" altLang="zh-CN" sz="2800" b="1" dirty="0"/>
              <a:t>比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3" y="611977"/>
            <a:ext cx="187220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8552" y="1916832"/>
            <a:ext cx="2523448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b="1" dirty="0"/>
              <a:t>增长</a:t>
            </a:r>
            <a:r>
              <a:rPr lang="zh-CN" altLang="zh-CN" b="1" dirty="0" smtClean="0"/>
              <a:t>量</a:t>
            </a:r>
            <a:r>
              <a:rPr lang="en-US" altLang="zh-CN" b="1" dirty="0" smtClean="0"/>
              <a:t>  =  </a:t>
            </a:r>
            <a:r>
              <a:rPr lang="zh-CN" altLang="zh-CN" b="1" dirty="0" smtClean="0"/>
              <a:t>收获量</a:t>
            </a:r>
            <a:endParaRPr lang="zh-CN" altLang="en-US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527732"/>
              </p:ext>
            </p:extLst>
          </p:nvPr>
        </p:nvGraphicFramePr>
        <p:xfrm>
          <a:off x="6588224" y="2924944"/>
          <a:ext cx="2198355" cy="154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1346200" imgH="939800" progId="Equation.3">
                  <p:embed/>
                </p:oleObj>
              </mc:Choice>
              <mc:Fallback>
                <p:oleObj name="公式" r:id="rId3" imgW="1346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924944"/>
                        <a:ext cx="2198355" cy="15435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37652"/>
              </p:ext>
            </p:extLst>
          </p:nvPr>
        </p:nvGraphicFramePr>
        <p:xfrm>
          <a:off x="1198785" y="3212976"/>
          <a:ext cx="5012400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2413000" imgH="203200" progId="Equation.3">
                  <p:embed/>
                </p:oleObj>
              </mc:Choice>
              <mc:Fallback>
                <p:oleObj name="公式" r:id="rId5" imgW="241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85" y="3212976"/>
                        <a:ext cx="5012400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23070"/>
              </p:ext>
            </p:extLst>
          </p:nvPr>
        </p:nvGraphicFramePr>
        <p:xfrm>
          <a:off x="1187624" y="3861048"/>
          <a:ext cx="475252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2197100" imgH="203200" progId="Equation.3">
                  <p:embed/>
                </p:oleObj>
              </mc:Choice>
              <mc:Fallback>
                <p:oleObj name="公式" r:id="rId7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861048"/>
                        <a:ext cx="475252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59169"/>
              </p:ext>
            </p:extLst>
          </p:nvPr>
        </p:nvGraphicFramePr>
        <p:xfrm>
          <a:off x="5508104" y="755931"/>
          <a:ext cx="2232248" cy="40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9" imgW="1231366" imgH="241195" progId="Equation.3">
                  <p:embed/>
                </p:oleObj>
              </mc:Choice>
              <mc:Fallback>
                <p:oleObj name="公式" r:id="rId9" imgW="12313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755931"/>
                        <a:ext cx="2232248" cy="40648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059832" y="673532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种群增长模型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5576" y="443711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实现</a:t>
            </a:r>
            <a:r>
              <a:rPr lang="zh-CN" altLang="zh-CN" sz="2800" b="1" dirty="0">
                <a:solidFill>
                  <a:srgbClr val="FF0000"/>
                </a:solidFill>
              </a:rPr>
              <a:t>持续稳定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收获</a:t>
            </a:r>
            <a:r>
              <a:rPr lang="en-US" altLang="zh-CN" sz="2800" b="1" dirty="0"/>
              <a:t>——</a:t>
            </a:r>
            <a:r>
              <a:rPr lang="zh-CN" altLang="zh-CN" sz="2800" b="1" dirty="0" smtClean="0"/>
              <a:t>种群</a:t>
            </a:r>
            <a:r>
              <a:rPr lang="zh-CN" altLang="zh-CN" sz="2800" b="1" dirty="0"/>
              <a:t>数量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=x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62960"/>
              </p:ext>
            </p:extLst>
          </p:nvPr>
        </p:nvGraphicFramePr>
        <p:xfrm>
          <a:off x="1187624" y="5140427"/>
          <a:ext cx="202380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11" imgW="850531" imgH="177723" progId="Equation.3">
                  <p:embed/>
                </p:oleObj>
              </mc:Choice>
              <mc:Fallback>
                <p:oleObj name="公式" r:id="rId11" imgW="85053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40427"/>
                        <a:ext cx="2023807" cy="4320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8815" y="5085184"/>
            <a:ext cx="3669488" cy="504056"/>
            <a:chOff x="3638815" y="5301208"/>
            <a:chExt cx="3669488" cy="504056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99663"/>
                </p:ext>
              </p:extLst>
            </p:nvPr>
          </p:nvGraphicFramePr>
          <p:xfrm>
            <a:off x="3851920" y="5301208"/>
            <a:ext cx="3456383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13" imgW="1371600" imgH="203200" progId="Equation.3">
                    <p:embed/>
                  </p:oleObj>
                </mc:Choice>
                <mc:Fallback>
                  <p:oleObj name="公式" r:id="rId13" imgW="1371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5301208"/>
                          <a:ext cx="3456383" cy="50405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3638815" y="5373216"/>
              <a:ext cx="141097" cy="38387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12045" y="2378497"/>
            <a:ext cx="6447048" cy="631031"/>
            <a:chOff x="1212045" y="2378497"/>
            <a:chExt cx="6447048" cy="63103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617073"/>
                </p:ext>
              </p:extLst>
            </p:nvPr>
          </p:nvGraphicFramePr>
          <p:xfrm>
            <a:off x="1212045" y="2564904"/>
            <a:ext cx="6447048" cy="44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公式" r:id="rId15" imgW="3314700" imgH="228600" progId="Equation.3">
                    <p:embed/>
                  </p:oleObj>
                </mc:Choice>
                <mc:Fallback>
                  <p:oleObj name="公式" r:id="rId15" imgW="3314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045" y="2564904"/>
                          <a:ext cx="6447048" cy="4446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下箭头 23"/>
            <p:cNvSpPr/>
            <p:nvPr/>
          </p:nvSpPr>
          <p:spPr bwMode="auto">
            <a:xfrm>
              <a:off x="3635896" y="2378497"/>
              <a:ext cx="484632" cy="11439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下箭头 24"/>
            <p:cNvSpPr/>
            <p:nvPr/>
          </p:nvSpPr>
          <p:spPr bwMode="auto">
            <a:xfrm>
              <a:off x="2411760" y="2378497"/>
              <a:ext cx="484632" cy="11439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63888" y="5733256"/>
            <a:ext cx="2485670" cy="533673"/>
            <a:chOff x="3563888" y="5733256"/>
            <a:chExt cx="2485670" cy="533673"/>
          </a:xfrm>
        </p:grpSpPr>
        <p:grpSp>
          <p:nvGrpSpPr>
            <p:cNvPr id="28" name="组合 27"/>
            <p:cNvGrpSpPr/>
            <p:nvPr/>
          </p:nvGrpSpPr>
          <p:grpSpPr>
            <a:xfrm>
              <a:off x="3563888" y="5805264"/>
              <a:ext cx="2485670" cy="461665"/>
              <a:chOff x="6506352" y="2276872"/>
              <a:chExt cx="1930571" cy="461665"/>
            </a:xfrm>
          </p:grpSpPr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503275"/>
                  </p:ext>
                </p:extLst>
              </p:nvPr>
            </p:nvGraphicFramePr>
            <p:xfrm>
              <a:off x="6506352" y="2348880"/>
              <a:ext cx="369904" cy="330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" name="公式" r:id="rId17" imgW="177492" imgH="164814" progId="Equation.3">
                      <p:embed/>
                    </p:oleObj>
                  </mc:Choice>
                  <mc:Fallback>
                    <p:oleObj name="公式" r:id="rId17" imgW="177492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6352" y="2348880"/>
                            <a:ext cx="369904" cy="33096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29"/>
              <p:cNvSpPr/>
              <p:nvPr/>
            </p:nvSpPr>
            <p:spPr>
              <a:xfrm>
                <a:off x="6732240" y="2276872"/>
                <a:ext cx="1704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dirty="0" smtClean="0"/>
                  <a:t>最大</a:t>
                </a:r>
                <a:r>
                  <a:rPr lang="zh-CN" altLang="zh-CN" b="1" dirty="0"/>
                  <a:t>特征</a:t>
                </a:r>
                <a:r>
                  <a:rPr lang="zh-CN" altLang="zh-CN" b="1" dirty="0" smtClean="0"/>
                  <a:t>根</a:t>
                </a:r>
                <a:r>
                  <a:rPr lang="zh-CN" altLang="en-US" b="1" dirty="0" smtClean="0"/>
                  <a:t>为</a:t>
                </a:r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16" name="下箭头 15"/>
            <p:cNvSpPr/>
            <p:nvPr/>
          </p:nvSpPr>
          <p:spPr bwMode="auto">
            <a:xfrm>
              <a:off x="4427984" y="5733256"/>
              <a:ext cx="484632" cy="72008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2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3" y="611977"/>
            <a:ext cx="187220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5676" y="673532"/>
            <a:ext cx="482453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持续</a:t>
            </a:r>
            <a:r>
              <a:rPr lang="zh-CN" altLang="zh-CN" sz="2800" b="1" dirty="0"/>
              <a:t>稳定</a:t>
            </a:r>
            <a:r>
              <a:rPr lang="zh-CN" altLang="zh-CN" sz="2800" b="1" dirty="0" smtClean="0"/>
              <a:t>收获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4722"/>
              </p:ext>
            </p:extLst>
          </p:nvPr>
        </p:nvGraphicFramePr>
        <p:xfrm>
          <a:off x="5134481" y="780703"/>
          <a:ext cx="2852907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371600" imgH="203200" progId="Equation.3">
                  <p:embed/>
                </p:oleObj>
              </mc:Choice>
              <mc:Fallback>
                <p:oleObj name="公式" r:id="rId3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481" y="780703"/>
                        <a:ext cx="2852907" cy="4160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34005"/>
              </p:ext>
            </p:extLst>
          </p:nvPr>
        </p:nvGraphicFramePr>
        <p:xfrm>
          <a:off x="1550299" y="1484784"/>
          <a:ext cx="6043402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3175000" imgH="1168400" progId="Equation.3">
                  <p:embed/>
                </p:oleObj>
              </mc:Choice>
              <mc:Fallback>
                <p:oleObj name="公式" r:id="rId5" imgW="31750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299" y="1484784"/>
                        <a:ext cx="6043402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386225" y="3933056"/>
            <a:ext cx="3518528" cy="523220"/>
            <a:chOff x="1386225" y="3933056"/>
            <a:chExt cx="3518528" cy="52322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6923666"/>
                </p:ext>
              </p:extLst>
            </p:nvPr>
          </p:nvGraphicFramePr>
          <p:xfrm>
            <a:off x="3995178" y="3978642"/>
            <a:ext cx="90957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公式" r:id="rId7" imgW="380670" imgH="177646" progId="Equation.3">
                    <p:embed/>
                  </p:oleObj>
                </mc:Choice>
                <mc:Fallback>
                  <p:oleObj name="公式" r:id="rId7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178" y="3978642"/>
                          <a:ext cx="909575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组合 26"/>
            <p:cNvGrpSpPr/>
            <p:nvPr/>
          </p:nvGrpSpPr>
          <p:grpSpPr>
            <a:xfrm>
              <a:off x="1386225" y="3933056"/>
              <a:ext cx="2627134" cy="523220"/>
              <a:chOff x="6444208" y="2276872"/>
              <a:chExt cx="2627134" cy="523220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969194"/>
                  </p:ext>
                </p:extLst>
              </p:nvPr>
            </p:nvGraphicFramePr>
            <p:xfrm>
              <a:off x="6444208" y="2348880"/>
              <a:ext cx="432048" cy="386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" name="公式" r:id="rId9" imgW="177492" imgH="164814" progId="Equation.3">
                      <p:embed/>
                    </p:oleObj>
                  </mc:Choice>
                  <mc:Fallback>
                    <p:oleObj name="公式" r:id="rId9" imgW="177492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4208" y="2348880"/>
                            <a:ext cx="432048" cy="38656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矩形 15"/>
              <p:cNvSpPr/>
              <p:nvPr/>
            </p:nvSpPr>
            <p:spPr>
              <a:xfrm>
                <a:off x="6732240" y="2276872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的最大特征根</a:t>
                </a:r>
                <a:endParaRPr lang="zh-CN" altLang="en-US" sz="2800" b="1" dirty="0"/>
              </a:p>
            </p:txBody>
          </p:sp>
        </p:grp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3792" y="5517232"/>
            <a:ext cx="428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给定</a:t>
            </a:r>
            <a:r>
              <a:rPr lang="en-US" altLang="zh-CN" sz="2800" b="1" i="1" dirty="0" smtClean="0"/>
              <a:t>b</a:t>
            </a:r>
            <a:r>
              <a:rPr lang="en-US" altLang="zh-CN" sz="2800" b="1" i="1" baseline="-25000" dirty="0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s</a:t>
            </a:r>
            <a:r>
              <a:rPr lang="en-US" altLang="zh-CN" sz="2800" b="1" i="1" baseline="-25000" dirty="0" err="1" smtClean="0"/>
              <a:t>i</a:t>
            </a:r>
            <a:r>
              <a:rPr lang="zh-CN" altLang="zh-CN" sz="2800" b="1" baseline="-25000" dirty="0" smtClean="0"/>
              <a:t>，</a:t>
            </a:r>
            <a:r>
              <a:rPr lang="zh-CN" altLang="zh-CN" sz="2800" b="1" dirty="0" smtClean="0"/>
              <a:t>选择收获</a:t>
            </a:r>
            <a:r>
              <a:rPr lang="zh-CN" altLang="zh-CN" sz="2800" b="1" dirty="0"/>
              <a:t>系数</a:t>
            </a:r>
            <a:r>
              <a:rPr lang="en-US" altLang="zh-CN" sz="2800" b="1" i="1" dirty="0"/>
              <a:t>h</a:t>
            </a:r>
            <a:r>
              <a:rPr lang="en-US" altLang="zh-CN" sz="2800" b="1" i="1" baseline="-25000" dirty="0"/>
              <a:t>i</a:t>
            </a:r>
            <a:endParaRPr lang="zh-CN" altLang="en-US" sz="2800" b="1" dirty="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6652" y="4456276"/>
            <a:ext cx="8330696" cy="785500"/>
            <a:chOff x="406652" y="4456276"/>
            <a:chExt cx="8330696" cy="785500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738831"/>
                </p:ext>
              </p:extLst>
            </p:nvPr>
          </p:nvGraphicFramePr>
          <p:xfrm>
            <a:off x="406652" y="4725144"/>
            <a:ext cx="8330696" cy="51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公式" r:id="rId11" imgW="3683000" imgH="228600" progId="Equation.3">
                    <p:embed/>
                  </p:oleObj>
                </mc:Choice>
                <mc:Fallback>
                  <p:oleObj name="公式" r:id="rId11" imgW="368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52" y="4725144"/>
                          <a:ext cx="8330696" cy="51663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下箭头 28"/>
            <p:cNvSpPr/>
            <p:nvPr/>
          </p:nvSpPr>
          <p:spPr bwMode="auto">
            <a:xfrm>
              <a:off x="4211960" y="4456276"/>
              <a:ext cx="484632" cy="19686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175608" y="551723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持续稳定收获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2" name="下箭头 31"/>
          <p:cNvSpPr/>
          <p:nvPr/>
        </p:nvSpPr>
        <p:spPr bwMode="auto">
          <a:xfrm>
            <a:off x="5959576" y="5320372"/>
            <a:ext cx="484632" cy="19686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上箭头 32"/>
          <p:cNvSpPr/>
          <p:nvPr/>
        </p:nvSpPr>
        <p:spPr bwMode="auto">
          <a:xfrm>
            <a:off x="3491880" y="5320372"/>
            <a:ext cx="484632" cy="19686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66376"/>
              </p:ext>
            </p:extLst>
          </p:nvPr>
        </p:nvGraphicFramePr>
        <p:xfrm>
          <a:off x="1057157" y="2060848"/>
          <a:ext cx="6755203" cy="56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2832100" imgH="241300" progId="Equation.3">
                  <p:embed/>
                </p:oleObj>
              </mc:Choice>
              <mc:Fallback>
                <p:oleObj name="公式" r:id="rId3" imgW="283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157" y="2060848"/>
                        <a:ext cx="6755203" cy="568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331561" y="1392561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 </a:t>
            </a:r>
            <a:r>
              <a:rPr lang="zh-CN" altLang="zh-CN" sz="2800" b="1" dirty="0" smtClean="0"/>
              <a:t>种群</a:t>
            </a:r>
            <a:r>
              <a:rPr lang="zh-CN" altLang="en-US" sz="2800" b="1" dirty="0" smtClean="0"/>
              <a:t>数量</a:t>
            </a:r>
            <a:r>
              <a:rPr lang="zh-CN" altLang="zh-CN" sz="2800" b="1" dirty="0" smtClean="0"/>
              <a:t>的稳定分布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3" y="611977"/>
            <a:ext cx="187220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4407" y="1392561"/>
            <a:ext cx="3567154" cy="523220"/>
            <a:chOff x="764407" y="1392561"/>
            <a:chExt cx="3567154" cy="52322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319977"/>
                </p:ext>
              </p:extLst>
            </p:nvPr>
          </p:nvGraphicFramePr>
          <p:xfrm>
            <a:off x="3131840" y="1484784"/>
            <a:ext cx="909575" cy="403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公式" r:id="rId5" imgW="380670" imgH="177646" progId="Equation.3">
                    <p:embed/>
                  </p:oleObj>
                </mc:Choice>
                <mc:Fallback>
                  <p:oleObj name="公式" r:id="rId5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1484784"/>
                          <a:ext cx="909575" cy="4037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764407" y="1392561"/>
              <a:ext cx="3567154" cy="523220"/>
              <a:chOff x="764407" y="1392561"/>
              <a:chExt cx="3567154" cy="5232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15616" y="1392561"/>
                <a:ext cx="3215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的</a:t>
                </a:r>
                <a:r>
                  <a:rPr lang="zh-CN" altLang="zh-CN" sz="2800" b="1" dirty="0" smtClean="0"/>
                  <a:t>特征向量</a:t>
                </a:r>
                <a:r>
                  <a:rPr lang="en-US" altLang="zh-CN" sz="2800" b="1" dirty="0" smtClean="0"/>
                  <a:t>(          )</a:t>
                </a:r>
                <a:endParaRPr lang="zh-CN" altLang="en-US" sz="2800" b="1" dirty="0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2639941"/>
                  </p:ext>
                </p:extLst>
              </p:nvPr>
            </p:nvGraphicFramePr>
            <p:xfrm>
              <a:off x="764407" y="1468062"/>
              <a:ext cx="432048" cy="386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2" name="公式" r:id="rId7" imgW="177492" imgH="164814" progId="Equation.3">
                      <p:embed/>
                    </p:oleObj>
                  </mc:Choice>
                  <mc:Fallback>
                    <p:oleObj name="公式" r:id="rId7" imgW="177492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4407" y="1468062"/>
                            <a:ext cx="432048" cy="38656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" name="矩形 12"/>
          <p:cNvSpPr/>
          <p:nvPr/>
        </p:nvSpPr>
        <p:spPr>
          <a:xfrm>
            <a:off x="2699792" y="692696"/>
            <a:ext cx="482453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持续</a:t>
            </a:r>
            <a:r>
              <a:rPr lang="zh-CN" altLang="zh-CN" sz="2800" b="1" dirty="0"/>
              <a:t>稳定</a:t>
            </a:r>
            <a:r>
              <a:rPr lang="zh-CN" altLang="zh-CN" sz="2800" b="1" dirty="0" smtClean="0"/>
              <a:t>收获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30997"/>
              </p:ext>
            </p:extLst>
          </p:nvPr>
        </p:nvGraphicFramePr>
        <p:xfrm>
          <a:off x="5112060" y="799867"/>
          <a:ext cx="2852907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1371600" imgH="203200" progId="Equation.3">
                  <p:embed/>
                </p:oleObj>
              </mc:Choice>
              <mc:Fallback>
                <p:oleObj name="公式" r:id="rId9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799867"/>
                        <a:ext cx="2852907" cy="4160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04457"/>
              </p:ext>
            </p:extLst>
          </p:nvPr>
        </p:nvGraphicFramePr>
        <p:xfrm>
          <a:off x="410361" y="4293096"/>
          <a:ext cx="83232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1" imgW="3746500" imgH="482600" progId="Equation.3">
                  <p:embed/>
                </p:oleObj>
              </mc:Choice>
              <mc:Fallback>
                <p:oleObj name="公式" r:id="rId11" imgW="374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1" y="4293096"/>
                        <a:ext cx="832327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57763"/>
              </p:ext>
            </p:extLst>
          </p:nvPr>
        </p:nvGraphicFramePr>
        <p:xfrm>
          <a:off x="971600" y="3501256"/>
          <a:ext cx="2024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850531" imgH="177723" progId="Equation.3">
                  <p:embed/>
                </p:oleObj>
              </mc:Choice>
              <mc:Fallback>
                <p:oleObj name="公式" r:id="rId13" imgW="85053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01256"/>
                        <a:ext cx="2024063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80438" y="2840506"/>
            <a:ext cx="2523448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b="1" dirty="0"/>
              <a:t>增长</a:t>
            </a:r>
            <a:r>
              <a:rPr lang="zh-CN" altLang="zh-CN" b="1" dirty="0" smtClean="0"/>
              <a:t>量</a:t>
            </a:r>
            <a:r>
              <a:rPr lang="en-US" altLang="zh-CN" b="1" dirty="0" smtClean="0"/>
              <a:t>  =  </a:t>
            </a:r>
            <a:r>
              <a:rPr lang="zh-CN" altLang="zh-CN" b="1" dirty="0" smtClean="0"/>
              <a:t>收获量</a:t>
            </a:r>
            <a:endParaRPr lang="zh-CN" altLang="en-US" b="1" dirty="0"/>
          </a:p>
        </p:txBody>
      </p:sp>
      <p:sp>
        <p:nvSpPr>
          <p:cNvPr id="21" name="下箭头 20"/>
          <p:cNvSpPr/>
          <p:nvPr/>
        </p:nvSpPr>
        <p:spPr bwMode="auto">
          <a:xfrm>
            <a:off x="2339752" y="3314601"/>
            <a:ext cx="484632" cy="114399"/>
          </a:xfrm>
          <a:prstGeom prst="down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1115616" y="3314601"/>
            <a:ext cx="484632" cy="114399"/>
          </a:xfrm>
          <a:prstGeom prst="down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6742" y="3411528"/>
            <a:ext cx="4188564" cy="540692"/>
            <a:chOff x="3726742" y="3411528"/>
            <a:chExt cx="4188564" cy="54069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91059" y="3429000"/>
              <a:ext cx="4024247" cy="523220"/>
              <a:chOff x="547753" y="3501008"/>
              <a:chExt cx="4024247" cy="523220"/>
            </a:xfrm>
            <a:solidFill>
              <a:srgbClr val="FFFF00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547753" y="3501008"/>
                <a:ext cx="4024247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/>
                  <a:t>收获量的</a:t>
                </a:r>
                <a:r>
                  <a:rPr lang="zh-CN" altLang="zh-CN" sz="2800" b="1" dirty="0" smtClean="0"/>
                  <a:t>稳定分布</a:t>
                </a:r>
                <a:r>
                  <a:rPr lang="en-US" altLang="zh-CN" sz="2800" b="1" i="1" dirty="0" smtClean="0"/>
                  <a:t>HL</a:t>
                </a:r>
                <a:endParaRPr lang="zh-CN" altLang="en-US" sz="2800" b="1" i="1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8658500"/>
                  </p:ext>
                </p:extLst>
              </p:nvPr>
            </p:nvGraphicFramePr>
            <p:xfrm>
              <a:off x="3985817" y="3566766"/>
              <a:ext cx="369888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" name="公式" r:id="rId15" imgW="152202" imgH="177569" progId="Equation.3">
                      <p:embed/>
                    </p:oleObj>
                  </mc:Choice>
                  <mc:Fallback>
                    <p:oleObj name="公式" r:id="rId15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5817" y="3566766"/>
                            <a:ext cx="369888" cy="438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右箭头 22"/>
            <p:cNvSpPr/>
            <p:nvPr/>
          </p:nvSpPr>
          <p:spPr bwMode="auto">
            <a:xfrm>
              <a:off x="3726742" y="341152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1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3" y="611977"/>
            <a:ext cx="187220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求解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290" y="1978388"/>
            <a:ext cx="828017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 </a:t>
            </a:r>
            <a:r>
              <a:rPr lang="zh-CN" altLang="zh-CN" sz="2800" b="1" dirty="0" smtClean="0"/>
              <a:t>设</a:t>
            </a:r>
            <a:r>
              <a:rPr lang="zh-CN" altLang="zh-CN" sz="2800" b="1" dirty="0"/>
              <a:t>一个种群分成３个</a:t>
            </a:r>
            <a:r>
              <a:rPr lang="zh-CN" altLang="zh-CN" sz="2800" b="1" dirty="0" smtClean="0"/>
              <a:t>年龄组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各</a:t>
            </a:r>
            <a:r>
              <a:rPr lang="zh-CN" altLang="zh-CN" sz="2800" b="1" dirty="0"/>
              <a:t>年龄组的</a:t>
            </a:r>
            <a:r>
              <a:rPr lang="zh-CN" altLang="zh-CN" sz="2800" b="1" dirty="0" smtClean="0"/>
              <a:t>繁殖率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zh-CN" sz="2800" b="1" dirty="0" smtClean="0"/>
              <a:t>为 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=0, 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=5,</a:t>
            </a:r>
            <a:r>
              <a:rPr lang="en-US" altLang="zh-CN" sz="2800" b="1" i="1" dirty="0"/>
              <a:t> b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=2,</a:t>
            </a:r>
            <a:r>
              <a:rPr lang="en-US" altLang="zh-CN" sz="2800" b="1" i="1" dirty="0"/>
              <a:t> </a:t>
            </a:r>
            <a:r>
              <a:rPr lang="zh-CN" altLang="zh-CN" sz="2800" b="1" dirty="0"/>
              <a:t>存活率为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=0.8,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=0.5.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512266" y="3093052"/>
            <a:ext cx="79884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确定</a:t>
            </a:r>
            <a:r>
              <a:rPr lang="zh-CN" altLang="zh-CN" sz="2800" b="1" dirty="0"/>
              <a:t>各年龄组的收获系数以</a:t>
            </a:r>
            <a:r>
              <a:rPr lang="zh-CN" altLang="zh-CN" sz="2800" b="1" dirty="0" smtClean="0"/>
              <a:t>实现持续稳定收获</a:t>
            </a:r>
            <a:r>
              <a:rPr lang="en-US" altLang="zh-CN" sz="2800" b="1" dirty="0" smtClean="0"/>
              <a:t>. </a:t>
            </a:r>
            <a:endParaRPr lang="zh-CN" altLang="zh-CN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49586"/>
              </p:ext>
            </p:extLst>
          </p:nvPr>
        </p:nvGraphicFramePr>
        <p:xfrm>
          <a:off x="899592" y="1340768"/>
          <a:ext cx="7701061" cy="47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3683000" imgH="228600" progId="Equation.3">
                  <p:embed/>
                </p:oleObj>
              </mc:Choice>
              <mc:Fallback>
                <p:oleObj name="公式" r:id="rId3" imgW="368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701061" cy="47838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53624" y="696534"/>
            <a:ext cx="369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持续稳定</a:t>
            </a:r>
            <a:r>
              <a:rPr lang="zh-CN" altLang="zh-CN" sz="2800" b="1" dirty="0" smtClean="0"/>
              <a:t>收获</a:t>
            </a:r>
            <a:r>
              <a:rPr lang="zh-CN" altLang="en-US" sz="2800" b="1" dirty="0" smtClean="0"/>
              <a:t>的条件</a:t>
            </a:r>
            <a:endParaRPr lang="zh-CN" altLang="en-US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02604"/>
              </p:ext>
            </p:extLst>
          </p:nvPr>
        </p:nvGraphicFramePr>
        <p:xfrm>
          <a:off x="3392869" y="4437112"/>
          <a:ext cx="535559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2425700" imgH="228600" progId="Equation.3">
                  <p:embed/>
                </p:oleObj>
              </mc:Choice>
              <mc:Fallback>
                <p:oleObj name="公式" r:id="rId5" imgW="242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869" y="4437112"/>
                        <a:ext cx="5355595" cy="5040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55576" y="5085184"/>
            <a:ext cx="39180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en-US" altLang="zh-CN" sz="2800" b="1" i="1" dirty="0" smtClean="0"/>
              <a:t>.  </a:t>
            </a:r>
            <a:r>
              <a:rPr lang="zh-CN" altLang="en-US" sz="2800" b="1" dirty="0" smtClean="0"/>
              <a:t>取</a:t>
            </a:r>
            <a:r>
              <a:rPr lang="en-US" altLang="zh-CN" sz="2800" b="1" i="1" dirty="0" smtClean="0"/>
              <a:t>h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=0.75,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h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=1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67544" y="3645024"/>
            <a:ext cx="655272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</a:rPr>
              <a:t>求种群及收获量按年龄组的稳定分布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2494" y="4437112"/>
            <a:ext cx="2348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持续稳定收获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60032" y="5101624"/>
            <a:ext cx="391806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. </a:t>
            </a:r>
            <a:r>
              <a:rPr lang="zh-CN" altLang="en-US" sz="2800" b="1" dirty="0" smtClean="0"/>
              <a:t>取</a:t>
            </a:r>
            <a:r>
              <a:rPr lang="en-US" altLang="zh-CN" sz="2800" b="1" i="1" dirty="0" smtClean="0"/>
              <a:t>h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=0.5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=0.5,</a:t>
            </a:r>
            <a:r>
              <a:rPr lang="en-US" altLang="zh-CN" sz="2800" b="1" i="1" dirty="0"/>
              <a:t> h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220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 animBg="1"/>
      <p:bldP spid="15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611977"/>
            <a:ext cx="187220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求解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673532"/>
            <a:ext cx="404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满足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持续</a:t>
            </a:r>
            <a:r>
              <a:rPr lang="zh-CN" altLang="zh-CN" sz="2800" b="1" dirty="0">
                <a:solidFill>
                  <a:srgbClr val="000000"/>
                </a:solidFill>
              </a:rPr>
              <a:t>稳定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收获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条件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0319" y="3068960"/>
            <a:ext cx="7564734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出售</a:t>
            </a:r>
            <a:r>
              <a:rPr lang="en-US" altLang="zh-CN" sz="2800" b="1" dirty="0"/>
              <a:t>50%</a:t>
            </a:r>
            <a:r>
              <a:rPr lang="zh-CN" altLang="zh-CN" sz="2800" b="1" dirty="0"/>
              <a:t>的幼畜和成年牲畜及全部老年</a:t>
            </a:r>
            <a:r>
              <a:rPr lang="zh-CN" altLang="zh-CN" sz="2800" b="1" dirty="0" smtClean="0"/>
              <a:t>牲畜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3568" y="4941168"/>
            <a:ext cx="305515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收获量的稳定分布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96387" y="4073877"/>
            <a:ext cx="343074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种群</a:t>
            </a:r>
            <a:r>
              <a:rPr lang="zh-CN" altLang="en-US" sz="2800" b="1" dirty="0"/>
              <a:t>数量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稳定分布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730319" y="2276872"/>
            <a:ext cx="788487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出售</a:t>
            </a:r>
            <a:r>
              <a:rPr lang="zh-CN" altLang="zh-CN" sz="2800" b="1" dirty="0" smtClean="0"/>
              <a:t>幼畜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出售</a:t>
            </a:r>
            <a:r>
              <a:rPr lang="en-US" altLang="zh-CN" sz="2800" b="1" dirty="0"/>
              <a:t>75%</a:t>
            </a:r>
            <a:r>
              <a:rPr lang="zh-CN" altLang="zh-CN" sz="2800" b="1" dirty="0"/>
              <a:t>成年牲畜及全部老年</a:t>
            </a:r>
            <a:r>
              <a:rPr lang="zh-CN" altLang="zh-CN" sz="2800" b="1" dirty="0" smtClean="0"/>
              <a:t>牲畜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827584" y="1468344"/>
            <a:ext cx="35573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en-US" altLang="zh-CN" sz="2800" b="1" i="1" dirty="0" smtClean="0"/>
              <a:t>. h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=0.75,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h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=1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932040" y="1484784"/>
            <a:ext cx="3557384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. h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=0.5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=0.5,</a:t>
            </a:r>
            <a:r>
              <a:rPr lang="en-US" altLang="zh-CN" sz="2800" b="1" i="1" dirty="0"/>
              <a:t> h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=1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139952" y="4077072"/>
            <a:ext cx="4968552" cy="512170"/>
            <a:chOff x="4139952" y="4077072"/>
            <a:chExt cx="4968552" cy="51217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700116"/>
                </p:ext>
              </p:extLst>
            </p:nvPr>
          </p:nvGraphicFramePr>
          <p:xfrm>
            <a:off x="4512660" y="4126427"/>
            <a:ext cx="1831978" cy="462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3" imgW="901309" imgH="228501" progId="Equation.3">
                    <p:embed/>
                  </p:oleObj>
                </mc:Choice>
                <mc:Fallback>
                  <p:oleObj name="公式" r:id="rId3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660" y="4126427"/>
                          <a:ext cx="1831978" cy="4628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5563528"/>
                </p:ext>
              </p:extLst>
            </p:nvPr>
          </p:nvGraphicFramePr>
          <p:xfrm>
            <a:off x="6853225" y="4094113"/>
            <a:ext cx="1759970" cy="44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公式" r:id="rId5" imgW="901309" imgH="228501" progId="Equation.3">
                    <p:embed/>
                  </p:oleObj>
                </mc:Choice>
                <mc:Fallback>
                  <p:oleObj name="公式" r:id="rId5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3225" y="4094113"/>
                          <a:ext cx="1759970" cy="4446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4139952" y="4077072"/>
              <a:ext cx="49685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.                        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2.                           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02006" y="4969610"/>
            <a:ext cx="5357584" cy="466336"/>
            <a:chOff x="3131840" y="5711544"/>
            <a:chExt cx="5357584" cy="46633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952579"/>
                </p:ext>
              </p:extLst>
            </p:nvPr>
          </p:nvGraphicFramePr>
          <p:xfrm>
            <a:off x="3432651" y="5733256"/>
            <a:ext cx="2278698" cy="44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公式" r:id="rId7" imgW="1168400" imgH="228600" progId="Equation.3">
                    <p:embed/>
                  </p:oleObj>
                </mc:Choice>
                <mc:Fallback>
                  <p:oleObj name="公式" r:id="rId7" imgW="1168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651" y="5733256"/>
                          <a:ext cx="2278698" cy="4446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683075"/>
                </p:ext>
              </p:extLst>
            </p:nvPr>
          </p:nvGraphicFramePr>
          <p:xfrm>
            <a:off x="6247778" y="5711544"/>
            <a:ext cx="2241646" cy="44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公式" r:id="rId9" imgW="1155700" imgH="228600" progId="Equation.3">
                    <p:embed/>
                  </p:oleObj>
                </mc:Choice>
                <mc:Fallback>
                  <p:oleObj name="公式" r:id="rId9" imgW="1155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7778" y="5711544"/>
                          <a:ext cx="2241646" cy="4446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3131840" y="5711544"/>
              <a:ext cx="5256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.                             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2.                         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11560" y="4906624"/>
            <a:ext cx="76768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人口增</a:t>
            </a:r>
            <a:r>
              <a:rPr lang="zh-CN" altLang="en-US" sz="2800" b="1" dirty="0" smtClean="0"/>
              <a:t>长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动物种群</a:t>
            </a:r>
            <a:r>
              <a:rPr lang="zh-CN" altLang="zh-CN" sz="2800" b="1" dirty="0" smtClean="0"/>
              <a:t>数量变化规律相同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类似建立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离散型女性</a:t>
            </a:r>
            <a:r>
              <a:rPr lang="zh-CN" altLang="zh-CN" sz="2800" b="1" dirty="0">
                <a:solidFill>
                  <a:srgbClr val="FF0000"/>
                </a:solidFill>
              </a:rPr>
              <a:t>人口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/>
              <a:t>——Leslie</a:t>
            </a:r>
            <a:r>
              <a:rPr lang="zh-CN" altLang="en-US" sz="2800" b="1" dirty="0" smtClean="0"/>
              <a:t>模型</a:t>
            </a:r>
            <a:r>
              <a:rPr lang="zh-CN" altLang="zh-CN" sz="2800" b="1" dirty="0" smtClean="0"/>
              <a:t>．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8788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模型</a:t>
            </a:r>
            <a:r>
              <a:rPr lang="zh-CN" altLang="en-US" sz="2800" b="1" dirty="0"/>
              <a:t>基本</a:t>
            </a:r>
            <a:r>
              <a:rPr lang="zh-CN" altLang="zh-CN" sz="2800" b="1" dirty="0" smtClean="0"/>
              <a:t>假定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种群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繁殖率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存活率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只</a:t>
            </a:r>
            <a:r>
              <a:rPr lang="zh-CN" altLang="zh-CN" sz="2800" b="1" dirty="0"/>
              <a:t>与</a:t>
            </a:r>
            <a:r>
              <a:rPr lang="zh-CN" altLang="zh-CN" sz="2800" b="1" dirty="0" smtClean="0"/>
              <a:t>年龄有关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与时段无关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稳定环境、时间不长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2564904"/>
            <a:ext cx="78353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itchFamily="34" charset="0"/>
              <a:buChar char="•"/>
            </a:pPr>
            <a:r>
              <a:rPr lang="en-US" altLang="zh-CN" sz="2800" b="1" dirty="0"/>
              <a:t>Leslie</a:t>
            </a:r>
            <a:r>
              <a:rPr lang="zh-CN" altLang="en-US" sz="2800" b="1" dirty="0" smtClean="0"/>
              <a:t>矩阵为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常数矩阵</a:t>
            </a:r>
            <a:r>
              <a:rPr lang="en-US" altLang="zh-CN" sz="2800" b="1" i="1" dirty="0">
                <a:solidFill>
                  <a:srgbClr val="FF0000"/>
                </a:solidFill>
              </a:rPr>
              <a:t>L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可用特征根方法作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稳定性分析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560" y="3717032"/>
            <a:ext cx="7567248" cy="1169551"/>
            <a:chOff x="611560" y="3717032"/>
            <a:chExt cx="7567248" cy="1169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15616" y="4325119"/>
                  <a:ext cx="3073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4325119"/>
                  <a:ext cx="307385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9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611560" y="3717032"/>
              <a:ext cx="756724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ts val="4200"/>
                </a:lnSpc>
                <a:buFont typeface="Arial" panose="020B0604020202020204" pitchFamily="34" charset="0"/>
                <a:buChar char="•"/>
              </a:pPr>
              <a:r>
                <a:rPr lang="zh-CN" altLang="zh-CN" sz="2800" b="1" dirty="0"/>
                <a:t>如果种群参数随时段变化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L= L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k</a:t>
              </a:r>
              <a:r>
                <a:rPr lang="en-US" altLang="zh-CN" sz="2800" b="1" dirty="0"/>
                <a:t>)), </a:t>
              </a:r>
              <a:r>
                <a:rPr lang="zh-CN" altLang="zh-CN" sz="2800" b="1" dirty="0" smtClean="0"/>
                <a:t>模型</a:t>
              </a:r>
              <a:r>
                <a:rPr lang="zh-CN" altLang="en-US" sz="2800" b="1" dirty="0" smtClean="0"/>
                <a:t>表为</a:t>
              </a:r>
              <a:endParaRPr lang="en-US" altLang="zh-CN" sz="2800" b="1" dirty="0" smtClean="0"/>
            </a:p>
            <a:p>
              <a:pPr>
                <a:lnSpc>
                  <a:spcPts val="4200"/>
                </a:lnSpc>
              </a:pP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                           ,</a:t>
              </a:r>
              <a:r>
                <a:rPr lang="zh-CN" altLang="en-US" sz="2800" b="1" dirty="0" smtClean="0"/>
                <a:t>无</a:t>
              </a:r>
              <a:r>
                <a:rPr lang="zh-CN" altLang="zh-CN" sz="2800" b="1" dirty="0" smtClean="0"/>
                <a:t>稳定性分析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8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764703"/>
            <a:ext cx="5952270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按年龄分组的动物种群增长模型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50260"/>
              </p:ext>
            </p:extLst>
          </p:nvPr>
        </p:nvGraphicFramePr>
        <p:xfrm>
          <a:off x="7967663" y="685800"/>
          <a:ext cx="8715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剪辑" r:id="rId3" imgW="4640263" imgH="3825875" progId="MS_ClipArt_Gallery.2">
                  <p:embed/>
                </p:oleObj>
              </mc:Choice>
              <mc:Fallback>
                <p:oleObj name="剪辑" r:id="rId3" imgW="4640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685800"/>
                        <a:ext cx="8715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552" y="1532384"/>
            <a:ext cx="6859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不同年龄</a:t>
            </a:r>
            <a:r>
              <a:rPr lang="zh-CN" altLang="zh-CN" sz="2800" b="1" dirty="0"/>
              <a:t>动物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繁殖率、死亡率</a:t>
            </a:r>
            <a:r>
              <a:rPr lang="zh-CN" altLang="en-US" sz="2800" b="1" dirty="0" smtClean="0"/>
              <a:t>差别较大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4509120"/>
            <a:ext cx="741682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建立按年龄</a:t>
            </a:r>
            <a:r>
              <a:rPr lang="zh-CN" altLang="en-US" sz="2800" b="1" dirty="0" smtClean="0"/>
              <a:t>分组种群增长的差分方程模型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821348" y="2257708"/>
            <a:ext cx="355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时</a:t>
            </a:r>
            <a:r>
              <a:rPr lang="zh-CN" altLang="en-US" sz="2800" b="1" dirty="0" smtClean="0"/>
              <a:t>段与</a:t>
            </a:r>
            <a:r>
              <a:rPr lang="zh-CN" altLang="zh-CN" sz="2800" b="1" dirty="0" smtClean="0"/>
              <a:t>年龄组相</a:t>
            </a:r>
            <a:r>
              <a:rPr lang="zh-CN" altLang="en-US" sz="2800" b="1" dirty="0" smtClean="0"/>
              <a:t>对</a:t>
            </a:r>
            <a:r>
              <a:rPr lang="zh-CN" altLang="zh-CN" sz="2800" b="1" dirty="0" smtClean="0"/>
              <a:t>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39552" y="29650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dirty="0" smtClean="0"/>
              <a:t>种群通过</a:t>
            </a:r>
            <a:r>
              <a:rPr lang="zh-CN" altLang="zh-CN" sz="2800" b="1" dirty="0"/>
              <a:t>雌性繁殖而</a:t>
            </a:r>
            <a:r>
              <a:rPr lang="zh-CN" altLang="zh-CN" sz="2800" b="1" dirty="0" smtClean="0"/>
              <a:t>增长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932040" y="3646830"/>
            <a:ext cx="3881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总体</a:t>
            </a:r>
            <a:r>
              <a:rPr lang="zh-CN" altLang="zh-CN" sz="2800" b="1" dirty="0" smtClean="0"/>
              <a:t>数量按性别比</a:t>
            </a:r>
            <a:r>
              <a:rPr lang="zh-CN" altLang="en-US" sz="2800" b="1" dirty="0" smtClean="0"/>
              <a:t>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95994" y="5301208"/>
            <a:ext cx="62403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讨论稳定状况下种群的增长规律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48153" y="3644255"/>
            <a:ext cx="4111879" cy="525994"/>
            <a:chOff x="748153" y="3644255"/>
            <a:chExt cx="4111879" cy="525994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899592" y="3647029"/>
              <a:ext cx="3960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/>
                <a:t>以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雌性</a:t>
              </a:r>
              <a:r>
                <a:rPr lang="zh-CN" altLang="en-US" sz="2800" b="1" dirty="0"/>
                <a:t>个体</a:t>
              </a:r>
              <a:r>
                <a:rPr lang="zh-CN" altLang="en-US" sz="2800" b="1" dirty="0" smtClean="0"/>
                <a:t>数量为对象</a:t>
              </a:r>
              <a:r>
                <a:rPr lang="en-US" altLang="zh-CN" sz="2800" b="1" dirty="0" smtClean="0"/>
                <a:t>.</a:t>
              </a:r>
              <a:endParaRPr lang="en-US" altLang="zh-CN" sz="2800" b="1" dirty="0"/>
            </a:p>
          </p:txBody>
        </p:sp>
        <p:sp>
          <p:nvSpPr>
            <p:cNvPr id="14" name="AutoShape 2081"/>
            <p:cNvSpPr>
              <a:spLocks noChangeArrowheads="1"/>
            </p:cNvSpPr>
            <p:nvPr/>
          </p:nvSpPr>
          <p:spPr bwMode="auto">
            <a:xfrm>
              <a:off x="748153" y="3644255"/>
              <a:ext cx="151439" cy="50482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5576" y="2259241"/>
            <a:ext cx="2483118" cy="523220"/>
            <a:chOff x="755576" y="2259241"/>
            <a:chExt cx="2483118" cy="523220"/>
          </a:xfrm>
        </p:grpSpPr>
        <p:sp>
          <p:nvSpPr>
            <p:cNvPr id="8" name="矩形 7"/>
            <p:cNvSpPr/>
            <p:nvPr/>
          </p:nvSpPr>
          <p:spPr>
            <a:xfrm>
              <a:off x="899592" y="2259241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按照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年龄分组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AutoShape 2081"/>
            <p:cNvSpPr>
              <a:spLocks noChangeArrowheads="1"/>
            </p:cNvSpPr>
            <p:nvPr/>
          </p:nvSpPr>
          <p:spPr bwMode="auto">
            <a:xfrm>
              <a:off x="755576" y="2276103"/>
              <a:ext cx="151439" cy="50482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0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/>
      <p:bldP spid="1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18120" y="1556792"/>
            <a:ext cx="67874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种群</a:t>
            </a:r>
            <a:r>
              <a:rPr lang="zh-CN" altLang="en-US" sz="2800" b="1" dirty="0"/>
              <a:t>按照</a:t>
            </a:r>
            <a:r>
              <a:rPr lang="zh-CN" altLang="en-US" sz="2800" b="1" dirty="0" smtClean="0"/>
              <a:t>年龄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等间隔</a:t>
            </a:r>
            <a:r>
              <a:rPr lang="zh-CN" altLang="en-US" sz="2800" b="1" dirty="0" smtClean="0"/>
              <a:t>地分为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年龄组</a:t>
            </a:r>
            <a:r>
              <a:rPr lang="en-US" altLang="zh-CN" sz="2800" b="1" dirty="0"/>
              <a:t>.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18121" y="2242592"/>
            <a:ext cx="67874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时间</a:t>
            </a:r>
            <a:r>
              <a:rPr lang="zh-CN" altLang="zh-CN" sz="2800" b="1" dirty="0"/>
              <a:t>分成与年龄组区间大小</a:t>
            </a:r>
            <a:r>
              <a:rPr lang="zh-CN" altLang="zh-CN" sz="2800" b="1" dirty="0">
                <a:solidFill>
                  <a:srgbClr val="FF0000"/>
                </a:solidFill>
              </a:rPr>
              <a:t>相等的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时段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10217" y="3933056"/>
            <a:ext cx="767820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每个年龄组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雌性</a:t>
            </a:r>
            <a:r>
              <a:rPr lang="zh-CN" altLang="en-US" sz="2800" b="1" dirty="0"/>
              <a:t>个体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一个</a:t>
            </a:r>
            <a:r>
              <a:rPr lang="zh-CN" altLang="en-US" sz="2800" b="1" dirty="0" smtClean="0"/>
              <a:t>时段</a:t>
            </a:r>
            <a:r>
              <a:rPr lang="zh-CN" altLang="en-US" sz="2800" b="1" dirty="0"/>
              <a:t>内的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繁殖率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死亡率</a:t>
            </a:r>
            <a:r>
              <a:rPr lang="zh-CN" altLang="zh-CN" sz="2800" b="1" dirty="0"/>
              <a:t>不随时段</a:t>
            </a:r>
            <a:r>
              <a:rPr lang="zh-CN" altLang="zh-CN" sz="2800" b="1" dirty="0" smtClean="0"/>
              <a:t>变化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539552" y="692696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模型假设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315563"/>
              </p:ext>
            </p:extLst>
          </p:nvPr>
        </p:nvGraphicFramePr>
        <p:xfrm>
          <a:off x="7967663" y="685800"/>
          <a:ext cx="8715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剪辑" r:id="rId3" imgW="4640263" imgH="3825875" progId="MS_ClipArt_Gallery.2">
                  <p:embed/>
                </p:oleObj>
              </mc:Choice>
              <mc:Fallback>
                <p:oleObj name="剪辑" r:id="rId3" imgW="4640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685800"/>
                        <a:ext cx="8715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0060" y="3068960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在</a:t>
            </a:r>
            <a:r>
              <a:rPr lang="zh-CN" altLang="zh-CN" sz="2800" b="1" dirty="0">
                <a:solidFill>
                  <a:srgbClr val="FF0000"/>
                </a:solidFill>
              </a:rPr>
              <a:t>稳定环境</a:t>
            </a:r>
            <a:r>
              <a:rPr lang="zh-CN" altLang="zh-CN" sz="2800" b="1" dirty="0"/>
              <a:t>下和</a:t>
            </a:r>
            <a:r>
              <a:rPr lang="zh-CN" altLang="zh-CN" sz="2800" b="1" dirty="0">
                <a:solidFill>
                  <a:srgbClr val="FF0000"/>
                </a:solidFill>
              </a:rPr>
              <a:t>不太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长时期</a:t>
            </a:r>
            <a:r>
              <a:rPr lang="zh-CN" altLang="zh-CN" sz="2800" b="1" dirty="0"/>
              <a:t>内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59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0661" y="1450240"/>
            <a:ext cx="6048673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年龄组第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时段的</a:t>
            </a:r>
            <a:r>
              <a:rPr lang="zh-CN" altLang="zh-CN" sz="2800" b="1" dirty="0">
                <a:solidFill>
                  <a:srgbClr val="FF0000"/>
                </a:solidFill>
              </a:rPr>
              <a:t>种群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数量</a:t>
            </a:r>
            <a:r>
              <a:rPr lang="en-US" altLang="zh-CN" sz="2800" b="1" dirty="0" smtClean="0"/>
              <a:t>,</a:t>
            </a:r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=1,2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 n</a:t>
            </a:r>
            <a:r>
              <a:rPr lang="zh-CN" altLang="zh-CN" sz="2800" dirty="0"/>
              <a:t>，</a:t>
            </a:r>
            <a:r>
              <a:rPr lang="en-US" altLang="zh-CN" sz="2800" i="1" dirty="0"/>
              <a:t>k</a:t>
            </a:r>
            <a:r>
              <a:rPr lang="en-US" altLang="zh-CN" sz="2800" dirty="0"/>
              <a:t>=0,1,2,…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67912" y="2696335"/>
            <a:ext cx="7176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年龄组的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繁殖率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每个雌性个体</a:t>
            </a:r>
            <a:r>
              <a:rPr lang="zh-CN" altLang="en-US" sz="2800" b="1" dirty="0" smtClean="0"/>
              <a:t>一</a:t>
            </a:r>
            <a:r>
              <a:rPr lang="zh-CN" altLang="zh-CN" sz="2800" b="1" dirty="0" smtClean="0"/>
              <a:t>个时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段繁殖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数量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006701" y="4005064"/>
            <a:ext cx="7021683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d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年龄组的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死亡率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一</a:t>
            </a:r>
            <a:r>
              <a:rPr lang="zh-CN" altLang="zh-CN" sz="2800" b="1" dirty="0" smtClean="0"/>
              <a:t>个</a:t>
            </a:r>
            <a:r>
              <a:rPr lang="zh-CN" altLang="zh-CN" sz="2800" b="1" dirty="0"/>
              <a:t>时段内死亡</a:t>
            </a:r>
            <a:r>
              <a:rPr lang="zh-CN" altLang="zh-CN" sz="2800" b="1" dirty="0" smtClean="0"/>
              <a:t>数量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总量中的</a:t>
            </a:r>
            <a:r>
              <a:rPr lang="zh-CN" altLang="zh-CN" sz="2800" b="1" dirty="0" smtClean="0"/>
              <a:t>比例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031963" y="5210036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rgbClr val="FF0000"/>
                </a:solidFill>
              </a:rPr>
              <a:t>s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/>
              <a:t>=1-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d</a:t>
            </a:r>
            <a:r>
              <a:rPr lang="en-US" altLang="zh-CN" sz="2800" b="1" i="1" baseline="-25000" dirty="0" smtClean="0"/>
              <a:t>i </a:t>
            </a:r>
            <a:r>
              <a:rPr lang="en-US" altLang="zh-CN" sz="2800" b="1" dirty="0" smtClean="0"/>
              <a:t>~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存活率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1538" y="3212976"/>
            <a:ext cx="3635896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/>
              <a:t>b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 smtClean="0"/>
              <a:t>≥0</a:t>
            </a:r>
            <a:r>
              <a:rPr lang="zh-CN" altLang="zh-CN" sz="2800" b="1" dirty="0" smtClean="0"/>
              <a:t>，至少</a:t>
            </a:r>
            <a:r>
              <a:rPr lang="zh-CN" altLang="zh-CN" sz="2800" b="1" dirty="0"/>
              <a:t>一个</a:t>
            </a:r>
            <a:r>
              <a:rPr lang="en-US" altLang="zh-CN" sz="2800" b="1" i="1" dirty="0"/>
              <a:t>b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 &gt;</a:t>
            </a:r>
            <a:r>
              <a:rPr lang="en-US" altLang="zh-CN" sz="2800" b="1" dirty="0" smtClean="0"/>
              <a:t>0.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123114" y="521003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0&lt;</a:t>
            </a:r>
            <a:r>
              <a:rPr lang="en-US" altLang="zh-CN" sz="2800" b="1" i="1" dirty="0"/>
              <a:t>s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≤1, </a:t>
            </a:r>
            <a:r>
              <a:rPr lang="en-US" altLang="zh-CN" sz="2800" b="1" i="1" dirty="0" err="1" smtClean="0"/>
              <a:t>s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 smtClean="0"/>
              <a:t>=0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59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20688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120" y="1453396"/>
            <a:ext cx="5582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年龄组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出生</a:t>
            </a:r>
            <a:r>
              <a:rPr lang="zh-CN" altLang="en-US" sz="2800" b="1" dirty="0" smtClean="0"/>
              <a:t>婴儿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+1</a:t>
            </a:r>
            <a:r>
              <a:rPr lang="zh-CN" altLang="zh-CN" sz="2800" b="1" dirty="0" smtClean="0"/>
              <a:t>时段数量</a:t>
            </a:r>
            <a:r>
              <a:rPr lang="en-US" altLang="zh-CN" sz="2800" b="1" dirty="0"/>
              <a:t>=</a:t>
            </a:r>
            <a:r>
              <a:rPr lang="zh-CN" altLang="zh-CN" sz="2800" b="1" dirty="0" smtClean="0"/>
              <a:t>各年龄组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 smtClean="0"/>
              <a:t>时段繁殖</a:t>
            </a:r>
            <a:r>
              <a:rPr lang="zh-CN" altLang="zh-CN" sz="2800" b="1" dirty="0"/>
              <a:t>数量之</a:t>
            </a:r>
            <a:r>
              <a:rPr lang="zh-CN" altLang="zh-CN" sz="2800" b="1" dirty="0" smtClean="0"/>
              <a:t>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28640" y="2977935"/>
            <a:ext cx="4807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/>
              <a:t>k</a:t>
            </a:r>
            <a:r>
              <a:rPr lang="zh-CN" altLang="zh-CN" sz="2800" b="1" dirty="0"/>
              <a:t>时段第</a:t>
            </a:r>
            <a:r>
              <a:rPr lang="en-US" altLang="zh-CN" sz="2800" b="1" i="1" dirty="0" err="1"/>
              <a:t>i</a:t>
            </a:r>
            <a:r>
              <a:rPr lang="zh-CN" altLang="zh-CN" sz="2800" b="1" dirty="0" smtClean="0"/>
              <a:t>年龄组存活的部分</a:t>
            </a:r>
            <a:r>
              <a:rPr lang="zh-CN" altLang="zh-CN" sz="2800" b="1" dirty="0"/>
              <a:t>到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+1</a:t>
            </a:r>
            <a:r>
              <a:rPr lang="zh-CN" altLang="zh-CN" sz="2800" b="1" dirty="0"/>
              <a:t>时段</a:t>
            </a:r>
            <a:r>
              <a:rPr lang="zh-CN" altLang="zh-CN" sz="2800" b="1" dirty="0" smtClean="0"/>
              <a:t>演变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+1</a:t>
            </a:r>
            <a:r>
              <a:rPr lang="zh-CN" altLang="zh-CN" sz="2800" b="1" dirty="0" smtClean="0"/>
              <a:t>年龄组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508104" y="4101320"/>
            <a:ext cx="359688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n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变量的</a:t>
            </a:r>
            <a:r>
              <a:rPr lang="zh-CN" altLang="zh-CN" sz="2800" b="1" dirty="0"/>
              <a:t>差分方程组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65924" y="4752163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已知</a:t>
            </a:r>
            <a:r>
              <a:rPr lang="en-US" altLang="zh-CN" sz="2800" b="1" i="1" dirty="0" smtClean="0"/>
              <a:t>b</a:t>
            </a:r>
            <a:r>
              <a:rPr lang="en-US" altLang="zh-CN" sz="2800" b="1" i="1" baseline="-25000" dirty="0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s</a:t>
            </a:r>
            <a:r>
              <a:rPr lang="en-US" altLang="zh-CN" sz="2800" b="1" i="1" baseline="-25000" dirty="0" err="1" smtClean="0"/>
              <a:t>i</a:t>
            </a:r>
            <a:r>
              <a:rPr lang="en-US" altLang="zh-CN" sz="2800" b="1" i="1" baseline="-25000" dirty="0" smtClean="0"/>
              <a:t> </a:t>
            </a:r>
            <a:r>
              <a:rPr lang="zh-CN" altLang="zh-CN" sz="2800" b="1" dirty="0" smtClean="0"/>
              <a:t>及</a:t>
            </a:r>
            <a:r>
              <a:rPr lang="en-US" altLang="zh-CN" sz="2800" b="1" i="1" dirty="0" smtClean="0"/>
              <a:t>x</a:t>
            </a:r>
            <a:r>
              <a:rPr lang="en-US" altLang="zh-CN" sz="2800" b="1" i="1" baseline="-25000" dirty="0" smtClean="0"/>
              <a:t>i</a:t>
            </a:r>
            <a:r>
              <a:rPr lang="en-US" altLang="zh-CN" sz="2800" b="1" dirty="0" smtClean="0"/>
              <a:t>(0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2339752" y="545833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按年龄分组的种群增长模型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12160" y="1508012"/>
            <a:ext cx="2867742" cy="1265277"/>
            <a:chOff x="6012160" y="1508012"/>
            <a:chExt cx="2867742" cy="1265277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042627"/>
                </p:ext>
              </p:extLst>
            </p:nvPr>
          </p:nvGraphicFramePr>
          <p:xfrm>
            <a:off x="6012160" y="1508012"/>
            <a:ext cx="2867742" cy="791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3" imgW="1536480" imgH="431640" progId="Equation.3">
                    <p:embed/>
                  </p:oleObj>
                </mc:Choice>
                <mc:Fallback>
                  <p:oleObj name="公式" r:id="rId3" imgW="1536480" imgH="431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1508012"/>
                          <a:ext cx="2867742" cy="79176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7228140" y="2204864"/>
              <a:ext cx="1494320" cy="56842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altLang="zh-CN" i="1" dirty="0" smtClean="0"/>
                <a:t>k</a:t>
              </a:r>
              <a:r>
                <a:rPr lang="en-US" altLang="zh-CN" dirty="0" smtClean="0"/>
                <a:t>=0,1,2</a:t>
              </a:r>
              <a:r>
                <a:rPr lang="en-US" altLang="zh-CN" dirty="0"/>
                <a:t>,…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69174" y="3068960"/>
            <a:ext cx="3392930" cy="1000473"/>
            <a:chOff x="5669174" y="3068960"/>
            <a:chExt cx="3392930" cy="1000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69174" y="3068960"/>
                  <a:ext cx="3194464" cy="46166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174" y="3068960"/>
                  <a:ext cx="319446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5724128" y="3573016"/>
              <a:ext cx="187262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r>
                <a:rPr lang="en-US" altLang="zh-CN" dirty="0"/>
                <a:t>=1,2,…,</a:t>
              </a:r>
              <a:r>
                <a:rPr lang="en-US" altLang="zh-CN" i="1" dirty="0"/>
                <a:t> </a:t>
              </a:r>
              <a:r>
                <a:rPr lang="en-US" altLang="zh-CN" i="1" dirty="0" smtClean="0"/>
                <a:t>n-</a:t>
              </a:r>
              <a:r>
                <a:rPr lang="en-US" altLang="zh-CN" dirty="0" smtClean="0"/>
                <a:t>1,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67784" y="3501008"/>
              <a:ext cx="1494320" cy="56842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altLang="zh-CN" i="1" dirty="0" smtClean="0"/>
                <a:t>k</a:t>
              </a:r>
              <a:r>
                <a:rPr lang="en-US" altLang="zh-CN" dirty="0" smtClean="0"/>
                <a:t>=0,1,2</a:t>
              </a:r>
              <a:r>
                <a:rPr lang="en-US" altLang="zh-CN" dirty="0"/>
                <a:t>,…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91880" y="4752163"/>
            <a:ext cx="5230580" cy="549814"/>
            <a:chOff x="3491880" y="4752163"/>
            <a:chExt cx="5230580" cy="549814"/>
          </a:xfrm>
        </p:grpSpPr>
        <p:sp>
          <p:nvSpPr>
            <p:cNvPr id="11" name="矩形 10"/>
            <p:cNvSpPr/>
            <p:nvPr/>
          </p:nvSpPr>
          <p:spPr>
            <a:xfrm>
              <a:off x="3635896" y="4752163"/>
              <a:ext cx="50865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任意</a:t>
              </a:r>
              <a:r>
                <a:rPr lang="zh-CN" altLang="zh-CN" sz="2800" b="1" dirty="0"/>
                <a:t>时段各</a:t>
              </a:r>
              <a:r>
                <a:rPr lang="zh-CN" altLang="zh-CN" sz="2800" b="1" dirty="0" smtClean="0"/>
                <a:t>年龄组的</a:t>
              </a:r>
              <a:r>
                <a:rPr lang="zh-CN" altLang="en-US" sz="2800" b="1" dirty="0" smtClean="0"/>
                <a:t>种群</a:t>
              </a:r>
              <a:r>
                <a:rPr lang="zh-CN" altLang="zh-CN" sz="2800" b="1" dirty="0" smtClean="0"/>
                <a:t>数量</a:t>
              </a:r>
              <a:endParaRPr lang="zh-CN" altLang="en-US" sz="2800" b="1" dirty="0"/>
            </a:p>
          </p:txBody>
        </p:sp>
        <p:sp>
          <p:nvSpPr>
            <p:cNvPr id="17" name="AutoShape 2081"/>
            <p:cNvSpPr>
              <a:spLocks noChangeArrowheads="1"/>
            </p:cNvSpPr>
            <p:nvPr/>
          </p:nvSpPr>
          <p:spPr bwMode="auto">
            <a:xfrm>
              <a:off x="3491880" y="4797152"/>
              <a:ext cx="151439" cy="50482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0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20688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6393"/>
              </p:ext>
            </p:extLst>
          </p:nvPr>
        </p:nvGraphicFramePr>
        <p:xfrm>
          <a:off x="5666182" y="2996952"/>
          <a:ext cx="2607642" cy="47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231560" imgH="241200" progId="Equation.3">
                  <p:embed/>
                </p:oleObj>
              </mc:Choice>
              <mc:Fallback>
                <p:oleObj name="公式" r:id="rId3" imgW="12315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182" y="2996952"/>
                        <a:ext cx="2607642" cy="4746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48228"/>
              </p:ext>
            </p:extLst>
          </p:nvPr>
        </p:nvGraphicFramePr>
        <p:xfrm>
          <a:off x="5823738" y="3610054"/>
          <a:ext cx="2325960" cy="52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1054080" imgH="266400" progId="Equation.3">
                  <p:embed/>
                </p:oleObj>
              </mc:Choice>
              <mc:Fallback>
                <p:oleObj name="公式" r:id="rId5" imgW="105408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738" y="3610054"/>
                        <a:ext cx="2325960" cy="5209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39903"/>
              </p:ext>
            </p:extLst>
          </p:nvPr>
        </p:nvGraphicFramePr>
        <p:xfrm>
          <a:off x="5076056" y="1671007"/>
          <a:ext cx="384078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879560" imgH="241200" progId="Equation.DSMT4">
                  <p:embed/>
                </p:oleObj>
              </mc:Choice>
              <mc:Fallback>
                <p:oleObj name="Equation" r:id="rId7" imgW="187956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671007"/>
                        <a:ext cx="3840780" cy="4810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75656" y="4130972"/>
            <a:ext cx="3200400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Leslie</a:t>
            </a:r>
            <a:r>
              <a:rPr lang="zh-CN" altLang="en-US" sz="2800" b="1" dirty="0"/>
              <a:t>矩阵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矩阵</a:t>
            </a:r>
            <a:r>
              <a:rPr lang="en-US" altLang="zh-CN" sz="2800" b="1" i="1" dirty="0"/>
              <a:t>L</a:t>
            </a:r>
            <a:r>
              <a:rPr lang="en-US" altLang="zh-CN" sz="2800" b="1" dirty="0" smtClean="0"/>
              <a:t>)</a:t>
            </a:r>
            <a:endParaRPr lang="en-US" altLang="zh-CN" sz="2800" b="1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70636"/>
              </p:ext>
            </p:extLst>
          </p:nvPr>
        </p:nvGraphicFramePr>
        <p:xfrm>
          <a:off x="760661" y="1540068"/>
          <a:ext cx="4243387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1815840" imgH="1193760" progId="Equation.3">
                  <p:embed/>
                </p:oleObj>
              </mc:Choice>
              <mc:Fallback>
                <p:oleObj name="公式" r:id="rId9" imgW="18158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61" y="1540068"/>
                        <a:ext cx="4243387" cy="24288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5265"/>
              </p:ext>
            </p:extLst>
          </p:nvPr>
        </p:nvGraphicFramePr>
        <p:xfrm>
          <a:off x="2627784" y="581570"/>
          <a:ext cx="2867742" cy="79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1" imgW="1536480" imgH="431640" progId="Equation.3">
                  <p:embed/>
                </p:oleObj>
              </mc:Choice>
              <mc:Fallback>
                <p:oleObj name="公式" r:id="rId11" imgW="153648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81570"/>
                        <a:ext cx="2867742" cy="7917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52120" y="747539"/>
                <a:ext cx="3194464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747539"/>
                <a:ext cx="319446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08948" y="2276872"/>
            <a:ext cx="3955540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按年龄</a:t>
            </a:r>
            <a:r>
              <a:rPr lang="zh-CN" altLang="en-US" sz="2800" b="1" dirty="0"/>
              <a:t>分组的种群</a:t>
            </a:r>
            <a:r>
              <a:rPr lang="zh-CN" altLang="zh-CN" sz="2800" b="1" dirty="0" smtClean="0"/>
              <a:t>数量</a:t>
            </a:r>
            <a:endParaRPr lang="zh-CN" altLang="en-US" sz="2800" b="1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35945"/>
              </p:ext>
            </p:extLst>
          </p:nvPr>
        </p:nvGraphicFramePr>
        <p:xfrm>
          <a:off x="1165847" y="4797152"/>
          <a:ext cx="6956599" cy="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4" imgW="3454400" imgH="431800" progId="Equation.3">
                  <p:embed/>
                </p:oleObj>
              </mc:Choice>
              <mc:Fallback>
                <p:oleObj name="公式" r:id="rId14" imgW="345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847" y="4797152"/>
                        <a:ext cx="6956599" cy="862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87624" y="5583939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的归一化</a:t>
            </a:r>
            <a:r>
              <a:rPr lang="zh-CN" altLang="zh-CN" sz="2800" b="1" dirty="0" smtClean="0"/>
              <a:t>向量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按年龄</a:t>
            </a:r>
            <a:r>
              <a:rPr lang="zh-CN" altLang="en-US" sz="2800" b="1" dirty="0" smtClean="0"/>
              <a:t>分</a:t>
            </a:r>
            <a:r>
              <a:rPr lang="zh-CN" altLang="zh-CN" sz="2800" b="1" dirty="0" smtClean="0"/>
              <a:t>组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分布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向量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56176" y="4283372"/>
            <a:ext cx="1944216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Leslie</a:t>
            </a:r>
            <a:r>
              <a:rPr lang="zh-CN" altLang="en-US" sz="2800" b="1" dirty="0" smtClean="0"/>
              <a:t>模型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573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20688"/>
            <a:ext cx="1007096" cy="10772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模型求解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4640" y="620688"/>
            <a:ext cx="72373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种群分</a:t>
            </a:r>
            <a:r>
              <a:rPr lang="en-US" altLang="zh-CN" sz="2800" b="1" dirty="0" smtClean="0"/>
              <a:t>5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年龄组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繁殖率</a:t>
            </a:r>
            <a:r>
              <a:rPr lang="zh-CN" altLang="zh-CN" sz="2800" b="1" dirty="0"/>
              <a:t>为 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=0, 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=0.2,</a:t>
            </a:r>
            <a:r>
              <a:rPr lang="en-US" altLang="zh-CN" sz="2800" b="1" i="1" dirty="0"/>
              <a:t> b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=1.8,</a:t>
            </a:r>
            <a:r>
              <a:rPr lang="en-US" altLang="zh-CN" sz="2800" b="1" i="1" dirty="0"/>
              <a:t> b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=0.8,</a:t>
            </a:r>
            <a:r>
              <a:rPr lang="en-US" altLang="zh-CN" sz="2800" b="1" i="1" dirty="0"/>
              <a:t> b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=0.2, </a:t>
            </a:r>
            <a:r>
              <a:rPr lang="zh-CN" altLang="zh-CN" sz="2800" b="1" dirty="0"/>
              <a:t>存活率为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=0.5,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=0.8,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=0.8,</a:t>
            </a:r>
            <a:r>
              <a:rPr lang="en-US" altLang="zh-CN" sz="2800" b="1" i="1" dirty="0"/>
              <a:t> s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=0.1, </a:t>
            </a:r>
            <a:r>
              <a:rPr lang="zh-CN" altLang="zh-CN" sz="2800" b="1" dirty="0"/>
              <a:t>各</a:t>
            </a:r>
            <a:r>
              <a:rPr lang="zh-CN" altLang="zh-CN" sz="2800" b="1" dirty="0" smtClean="0"/>
              <a:t>年龄组</a:t>
            </a:r>
            <a:r>
              <a:rPr lang="zh-CN" altLang="en-US" sz="2800" b="1" dirty="0" smtClean="0"/>
              <a:t>初始</a:t>
            </a:r>
            <a:r>
              <a:rPr lang="zh-CN" altLang="zh-CN" sz="2800" b="1" dirty="0" smtClean="0"/>
              <a:t>数量</a:t>
            </a:r>
            <a:r>
              <a:rPr lang="zh-CN" altLang="zh-CN" sz="2800" b="1" dirty="0"/>
              <a:t>均为</a:t>
            </a:r>
            <a:r>
              <a:rPr lang="en-US" altLang="zh-CN" sz="2800" b="1" dirty="0"/>
              <a:t>100</a:t>
            </a:r>
            <a:r>
              <a:rPr lang="zh-CN" altLang="zh-CN" sz="2800" b="1" dirty="0" smtClean="0"/>
              <a:t>只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439144" y="2401724"/>
            <a:ext cx="745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求任意</a:t>
            </a:r>
            <a:r>
              <a:rPr lang="zh-CN" altLang="zh-CN" sz="2800" b="1" dirty="0" smtClean="0"/>
              <a:t>时段各年龄组数量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及分布向量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62914"/>
              </p:ext>
            </p:extLst>
          </p:nvPr>
        </p:nvGraphicFramePr>
        <p:xfrm>
          <a:off x="1397898" y="3140968"/>
          <a:ext cx="5046310" cy="205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2921000" imgH="1193800" progId="Equation.3">
                  <p:embed/>
                </p:oleObj>
              </mc:Choice>
              <mc:Fallback>
                <p:oleObj name="公式" r:id="rId3" imgW="2921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898" y="3140968"/>
                        <a:ext cx="5046310" cy="2054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50572"/>
              </p:ext>
            </p:extLst>
          </p:nvPr>
        </p:nvGraphicFramePr>
        <p:xfrm>
          <a:off x="1494003" y="5445224"/>
          <a:ext cx="2325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1053643" imgH="266584" progId="Equation.3">
                  <p:embed/>
                </p:oleObj>
              </mc:Choice>
              <mc:Fallback>
                <p:oleObj name="公式" r:id="rId5" imgW="105364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003" y="5445224"/>
                        <a:ext cx="2325688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60232" y="3068960"/>
            <a:ext cx="1527384" cy="2016224"/>
            <a:chOff x="6124254" y="3789040"/>
            <a:chExt cx="1527384" cy="2016224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223457"/>
                </p:ext>
              </p:extLst>
            </p:nvPr>
          </p:nvGraphicFramePr>
          <p:xfrm>
            <a:off x="6732240" y="3789040"/>
            <a:ext cx="919398" cy="2016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公式" r:id="rId7" imgW="545863" imgH="1193282" progId="Equation.3">
                    <p:embed/>
                  </p:oleObj>
                </mc:Choice>
                <mc:Fallback>
                  <p:oleObj name="公式" r:id="rId7" imgW="545863" imgH="11932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3789040"/>
                          <a:ext cx="919398" cy="20162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6124254" y="4551511"/>
              <a:ext cx="679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x</a:t>
              </a:r>
              <a:r>
                <a:rPr lang="en-US" altLang="zh-CN" dirty="0"/>
                <a:t>(0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5936" y="5445224"/>
                <a:ext cx="483305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/>
                        <m:t>x</m:t>
                      </m:r>
                      <m:r>
                        <m:rPr>
                          <m:nor/>
                        </m:rPr>
                        <a:rPr lang="en-US" altLang="zh-CN" sz="2800" dirty="0"/>
                        <m:t>(</m:t>
                      </m:r>
                      <m:r>
                        <m:rPr>
                          <m:nor/>
                        </m:rPr>
                        <a:rPr lang="en-US" altLang="zh-CN" sz="2800" i="1" dirty="0"/>
                        <m:t>k</m:t>
                      </m:r>
                      <m:r>
                        <m:rPr>
                          <m:nor/>
                        </m:rPr>
                        <a:rPr lang="en-US" altLang="zh-CN" sz="2800" dirty="0"/>
                        <m:t>)=[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/>
                        <m:t>,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,…,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/>
                        <m:t>]</m:t>
                      </m:r>
                      <m:r>
                        <m:rPr>
                          <m:nor/>
                        </m:rPr>
                        <a:rPr lang="en-US" altLang="zh-CN" sz="2800" baseline="30000"/>
                        <m:t>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445224"/>
                <a:ext cx="483305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3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969" y="624704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模型求解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95886"/>
              </p:ext>
            </p:extLst>
          </p:nvPr>
        </p:nvGraphicFramePr>
        <p:xfrm>
          <a:off x="539548" y="1384176"/>
          <a:ext cx="7992889" cy="1828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7908"/>
                <a:gridCol w="662271"/>
                <a:gridCol w="662271"/>
                <a:gridCol w="662271"/>
                <a:gridCol w="662271"/>
                <a:gridCol w="662271"/>
                <a:gridCol w="662271"/>
                <a:gridCol w="662271"/>
                <a:gridCol w="662271"/>
                <a:gridCol w="662271"/>
                <a:gridCol w="662271"/>
                <a:gridCol w="662271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sz="2000" b="1" i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434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CN" sz="20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altLang="zh-CN" sz="20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altLang="zh-CN" sz="2000" b="1" i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i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1" i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k)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i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000" b="1" i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k)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i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2000" b="1" i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k)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77375" y="727023"/>
                <a:ext cx="4025716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i="1" dirty="0"/>
                        <m:t>k</m:t>
                      </m:r>
                      <m:r>
                        <m:rPr>
                          <m:nor/>
                        </m:rPr>
                        <a:rPr lang="en-US" altLang="zh-CN" dirty="0"/>
                        <m:t>)=[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,…,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/>
                        <m:t>]</m:t>
                      </m:r>
                      <m:r>
                        <m:rPr>
                          <m:nor/>
                        </m:rPr>
                        <a:rPr lang="en-US" altLang="zh-CN" baseline="30000"/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5" y="727023"/>
                <a:ext cx="402571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30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55576" y="3284984"/>
            <a:ext cx="7848872" cy="2565042"/>
            <a:chOff x="332357" y="3353307"/>
            <a:chExt cx="7848872" cy="2565042"/>
          </a:xfrm>
        </p:grpSpPr>
        <p:pic>
          <p:nvPicPr>
            <p:cNvPr id="135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" y="3650758"/>
              <a:ext cx="7848872" cy="2267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914041" y="3861048"/>
                  <a:ext cx="790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041" y="3861048"/>
                  <a:ext cx="79053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920874" y="5291916"/>
                  <a:ext cx="795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874" y="5291916"/>
                  <a:ext cx="795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920874" y="4581128"/>
                  <a:ext cx="795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874" y="4581128"/>
                  <a:ext cx="79585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746068" y="3353307"/>
              <a:ext cx="19351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数量</a:t>
              </a:r>
              <a:r>
                <a:rPr lang="zh-CN" altLang="zh-CN" b="1" dirty="0"/>
                <a:t>向量</a:t>
              </a:r>
              <a:r>
                <a:rPr lang="en-US" altLang="zh-CN" b="1" i="1" dirty="0" smtClean="0"/>
                <a:t>x</a:t>
              </a:r>
              <a:r>
                <a:rPr lang="en-US" altLang="zh-CN" b="1" dirty="0" smtClean="0"/>
                <a:t>(</a:t>
              </a:r>
              <a:r>
                <a:rPr lang="en-US" altLang="zh-CN" b="1" i="1" dirty="0" smtClean="0"/>
                <a:t>k</a:t>
              </a:r>
              <a:r>
                <a:rPr lang="en-US" altLang="zh-CN" b="1" dirty="0" smtClean="0"/>
                <a:t>)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130444" y="3399383"/>
              <a:ext cx="21146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/>
                <a:t>分布向量</a:t>
              </a:r>
              <a:r>
                <a:rPr lang="en-US" altLang="zh-CN" b="1" i="1" dirty="0"/>
                <a:t>x</a:t>
              </a:r>
              <a:r>
                <a:rPr lang="en-US" altLang="zh-CN" b="1" baseline="30000" dirty="0"/>
                <a:t>*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k</a:t>
              </a:r>
              <a:r>
                <a:rPr lang="en-US" altLang="zh-CN" b="1" dirty="0" smtClean="0"/>
                <a:t>)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6352636" y="4114140"/>
                  <a:ext cx="881843" cy="394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altLang="zh-CN" sz="1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36" y="4114140"/>
                  <a:ext cx="881843" cy="3949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6357959" y="4752920"/>
                  <a:ext cx="887166" cy="394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altLang="zh-CN" sz="1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59" y="4752920"/>
                  <a:ext cx="887166" cy="39498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6352636" y="5338276"/>
                  <a:ext cx="887166" cy="396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altLang="zh-CN" sz="1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36" y="5338276"/>
                  <a:ext cx="887166" cy="39671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>
          <a:xfrm>
            <a:off x="5571069" y="5799983"/>
            <a:ext cx="240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趋向</a:t>
            </a:r>
            <a:r>
              <a:rPr lang="zh-CN" altLang="zh-CN" sz="2800" b="1" dirty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71070" y="58052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仍在增长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611560" y="5825082"/>
            <a:ext cx="14462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k</a:t>
            </a:r>
            <a:r>
              <a:rPr lang="zh-CN" altLang="zh-CN" sz="2800" b="1" dirty="0"/>
              <a:t>充分大</a:t>
            </a:r>
            <a:endParaRPr lang="zh-CN" altLang="en-US" sz="2800" b="1" dirty="0"/>
          </a:p>
        </p:txBody>
      </p:sp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0" y="43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92696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结果分析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764704"/>
            <a:ext cx="610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分析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充分</a:t>
            </a:r>
            <a:r>
              <a:rPr lang="zh-CN" altLang="zh-CN" sz="2800" b="1" dirty="0" smtClean="0"/>
              <a:t>大后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的变化规律</a:t>
            </a:r>
            <a:endParaRPr lang="zh-CN" altLang="en-US" sz="28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95736" y="1556792"/>
            <a:ext cx="422485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稳定状态分析的数学知识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3822"/>
              </p:ext>
            </p:extLst>
          </p:nvPr>
        </p:nvGraphicFramePr>
        <p:xfrm>
          <a:off x="755576" y="3789040"/>
          <a:ext cx="4338909" cy="100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930400" imgH="444500" progId="Equation.3">
                  <p:embed/>
                </p:oleObj>
              </mc:Choice>
              <mc:Fallback>
                <p:oleObj name="公式" r:id="rId3" imgW="193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4338909" cy="100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04128" y="3121804"/>
            <a:ext cx="293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</a:t>
            </a:r>
            <a:r>
              <a:rPr lang="zh-CN" altLang="zh-CN" sz="2800" b="1" dirty="0" smtClean="0"/>
              <a:t>对应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特征向量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2348880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矩阵</a:t>
            </a:r>
            <a:r>
              <a:rPr lang="en-US" altLang="zh-CN" sz="2800" b="1" i="1" dirty="0"/>
              <a:t>L</a:t>
            </a:r>
            <a:r>
              <a:rPr lang="zh-CN" altLang="en-US" sz="2800" b="1" dirty="0" smtClean="0"/>
              <a:t>存在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最大</a:t>
            </a:r>
            <a:r>
              <a:rPr lang="zh-CN" altLang="zh-CN" sz="2800" b="1" dirty="0">
                <a:solidFill>
                  <a:srgbClr val="FF0000"/>
                </a:solidFill>
              </a:rPr>
              <a:t>特征根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 </a:t>
            </a:r>
            <a:r>
              <a:rPr lang="en-US" altLang="zh-CN" sz="2800" b="1" dirty="0" smtClean="0">
                <a:sym typeface="Symbol"/>
              </a:rPr>
              <a:t>(</a:t>
            </a:r>
            <a:r>
              <a:rPr lang="zh-CN" altLang="zh-CN" sz="2800" b="1" dirty="0" smtClean="0"/>
              <a:t>正单根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64297" y="5013176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c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常数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23936" y="4950750"/>
            <a:ext cx="5717582" cy="648072"/>
            <a:chOff x="723936" y="4950750"/>
            <a:chExt cx="5717582" cy="64807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373612"/>
                </p:ext>
              </p:extLst>
            </p:nvPr>
          </p:nvGraphicFramePr>
          <p:xfrm>
            <a:off x="3995569" y="4950750"/>
            <a:ext cx="2445949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公式" r:id="rId5" imgW="1117600" imgH="292100" progId="Equation.3">
                    <p:embed/>
                  </p:oleObj>
                </mc:Choice>
                <mc:Fallback>
                  <p:oleObj name="公式" r:id="rId5" imgW="1117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569" y="4950750"/>
                          <a:ext cx="2445949" cy="6480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654356"/>
                </p:ext>
              </p:extLst>
            </p:nvPr>
          </p:nvGraphicFramePr>
          <p:xfrm>
            <a:off x="723936" y="5013176"/>
            <a:ext cx="23256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7" imgW="1053643" imgH="266584" progId="Equation.3">
                    <p:embed/>
                  </p:oleObj>
                </mc:Choice>
                <mc:Fallback>
                  <p:oleObj name="公式" r:id="rId7" imgW="1053643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36" y="5013176"/>
                          <a:ext cx="232568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3048025" y="50131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满足</a:t>
              </a:r>
              <a:endParaRPr lang="zh-CN" altLang="en-US" sz="2800" b="1" dirty="0"/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44244"/>
              </p:ext>
            </p:extLst>
          </p:nvPr>
        </p:nvGraphicFramePr>
        <p:xfrm>
          <a:off x="5910663" y="2348880"/>
          <a:ext cx="3081612" cy="176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9" imgW="1816100" imgH="1193800" progId="Equation.3">
                  <p:embed/>
                </p:oleObj>
              </mc:Choice>
              <mc:Fallback>
                <p:oleObj name="公式" r:id="rId9" imgW="1816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663" y="2348880"/>
                        <a:ext cx="3081612" cy="1763886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/>
      <p:bldP spid="16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Microsoft Office PowerPoint</Application>
  <PresentationFormat>全屏显示(4:3)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主题​​</vt:lpstr>
      <vt:lpstr>剪辑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2020-05-14T09:34:44Z</dcterms:created>
  <dcterms:modified xsi:type="dcterms:W3CDTF">2020-05-14T09:35:27Z</dcterms:modified>
</cp:coreProperties>
</file>