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C4897-9B9C-4873-A38B-1A19F6CC5425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85913-5659-47A3-A526-47E7A8051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6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67B88-2518-4661-9E3D-4D6350D510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7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FB84-687A-4895-B368-2E7F866B2F9B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A9B-34B4-4CC4-B4D6-ACE6B5029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3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FB84-687A-4895-B368-2E7F866B2F9B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A9B-34B4-4CC4-B4D6-ACE6B5029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12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FB84-687A-4895-B368-2E7F866B2F9B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A9B-34B4-4CC4-B4D6-ACE6B5029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30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FB84-687A-4895-B368-2E7F866B2F9B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A9B-34B4-4CC4-B4D6-ACE6B5029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6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FB84-687A-4895-B368-2E7F866B2F9B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A9B-34B4-4CC4-B4D6-ACE6B5029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2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FB84-687A-4895-B368-2E7F866B2F9B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A9B-34B4-4CC4-B4D6-ACE6B5029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FB84-687A-4895-B368-2E7F866B2F9B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A9B-34B4-4CC4-B4D6-ACE6B5029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FB84-687A-4895-B368-2E7F866B2F9B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A9B-34B4-4CC4-B4D6-ACE6B5029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5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FB84-687A-4895-B368-2E7F866B2F9B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A9B-34B4-4CC4-B4D6-ACE6B5029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2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FB84-687A-4895-B368-2E7F866B2F9B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A9B-34B4-4CC4-B4D6-ACE6B5029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11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FB84-687A-4895-B368-2E7F866B2F9B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A9B-34B4-4CC4-B4D6-ACE6B5029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22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BFB84-687A-4895-B368-2E7F866B2F9B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58A9B-34B4-4CC4-B4D6-ACE6B5029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8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image" Target="../media/image92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6.wmf"/><Relationship Id="rId3" Type="http://schemas.openxmlformats.org/officeDocument/2006/relationships/image" Target="../media/image650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7.wmf"/><Relationship Id="rId9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34932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2604219" cy="321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23528" y="1340768"/>
            <a:ext cx="5577335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火箭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垂直</a:t>
            </a:r>
            <a:r>
              <a:rPr lang="zh-CN" altLang="zh-CN" sz="2800" b="1" dirty="0">
                <a:solidFill>
                  <a:srgbClr val="FF0000"/>
                </a:solidFill>
              </a:rPr>
              <a:t>地面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发射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以</a:t>
            </a:r>
            <a:r>
              <a:rPr lang="zh-CN" altLang="zh-CN" sz="2800" b="1" dirty="0"/>
              <a:t>很</a:t>
            </a:r>
            <a:r>
              <a:rPr lang="zh-CN" altLang="zh-CN" sz="2800" b="1" dirty="0" smtClean="0"/>
              <a:t>短距离穿越大气层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尽量</a:t>
            </a:r>
            <a:r>
              <a:rPr lang="zh-CN" altLang="zh-CN" sz="2800" b="1" dirty="0"/>
              <a:t>减少</a:t>
            </a:r>
            <a:r>
              <a:rPr lang="zh-CN" altLang="zh-CN" sz="2800" b="1" dirty="0" smtClean="0"/>
              <a:t>空气阻力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23528" y="3645024"/>
            <a:ext cx="5472608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三级火箭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接力助推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把</a:t>
            </a:r>
            <a:r>
              <a:rPr lang="zh-CN" altLang="zh-CN" sz="2800" b="1" dirty="0"/>
              <a:t>燃料耗尽的火箭结构</a:t>
            </a:r>
            <a:r>
              <a:rPr lang="zh-CN" altLang="zh-CN" sz="2800" b="1" dirty="0" smtClean="0"/>
              <a:t>残骸</a:t>
            </a:r>
            <a:r>
              <a:rPr lang="zh-CN" altLang="en-US" sz="2800" b="1" dirty="0" smtClean="0"/>
              <a:t>一一</a:t>
            </a:r>
            <a:r>
              <a:rPr lang="zh-CN" altLang="zh-CN" sz="2800" b="1" dirty="0" smtClean="0"/>
              <a:t>丢弃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755576" y="4869160"/>
            <a:ext cx="748883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建立单</a:t>
            </a:r>
            <a:r>
              <a:rPr lang="zh-CN" altLang="zh-CN" sz="2800" b="1" dirty="0"/>
              <a:t>级小型火箭发射、上升过程的</a:t>
            </a:r>
            <a:r>
              <a:rPr lang="zh-CN" altLang="zh-CN" sz="2800" b="1" dirty="0" smtClean="0"/>
              <a:t>数学模型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755576" y="5517232"/>
            <a:ext cx="532859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讨论</a:t>
            </a:r>
            <a:r>
              <a:rPr lang="zh-CN" altLang="zh-CN" sz="2800" b="1" dirty="0"/>
              <a:t>提高火箭上升高度的</a:t>
            </a:r>
            <a:r>
              <a:rPr lang="zh-CN" altLang="zh-CN" sz="2800" b="1" dirty="0" smtClean="0"/>
              <a:t>办法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323528" y="2492896"/>
            <a:ext cx="5328592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加大</a:t>
            </a:r>
            <a:r>
              <a:rPr lang="zh-CN" altLang="zh-CN" sz="2800" b="1" dirty="0" smtClean="0"/>
              <a:t>燃料推力</a:t>
            </a:r>
            <a:r>
              <a:rPr lang="zh-CN" altLang="en-US" sz="2800" b="1" dirty="0"/>
              <a:t>、</a:t>
            </a:r>
            <a:r>
              <a:rPr lang="zh-CN" altLang="zh-CN" sz="2800" b="1" dirty="0" smtClean="0"/>
              <a:t>减轻火箭质量</a:t>
            </a:r>
            <a:r>
              <a:rPr lang="en-US" altLang="zh-CN" sz="2800" b="1" dirty="0"/>
              <a:t>,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得到</a:t>
            </a:r>
            <a:r>
              <a:rPr lang="zh-CN" altLang="zh-CN" sz="2800" b="1" dirty="0"/>
              <a:t>尽可能大的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有效载荷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339752" y="548680"/>
            <a:ext cx="4598640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5.6  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火箭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发射</a:t>
            </a:r>
          </a:p>
        </p:txBody>
      </p:sp>
    </p:spTree>
    <p:extLst>
      <p:ext uri="{BB962C8B-B14F-4D97-AF65-F5344CB8AC3E}">
        <p14:creationId xmlns:p14="http://schemas.microsoft.com/office/powerpoint/2010/main" val="56151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764704"/>
            <a:ext cx="387958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2.  </a:t>
            </a:r>
            <a:r>
              <a:rPr lang="zh-CN" altLang="zh-CN" sz="2800" b="1" dirty="0" smtClean="0"/>
              <a:t>考虑</a:t>
            </a:r>
            <a:r>
              <a:rPr lang="zh-CN" altLang="zh-CN" sz="2800" b="1" dirty="0"/>
              <a:t>空气阻力的模型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412776"/>
            <a:ext cx="7669576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知识</a:t>
            </a:r>
            <a:r>
              <a:rPr lang="zh-CN" altLang="zh-CN" sz="2800" b="1" dirty="0"/>
              <a:t>和</a:t>
            </a:r>
            <a:r>
              <a:rPr lang="zh-CN" altLang="zh-CN" sz="2800" b="1" dirty="0" smtClean="0"/>
              <a:t>经验</a:t>
            </a:r>
            <a:r>
              <a:rPr lang="en-US" altLang="zh-CN" sz="2800" b="1" dirty="0" smtClean="0"/>
              <a:t>——</a:t>
            </a:r>
            <a:r>
              <a:rPr lang="zh-CN" altLang="zh-CN" sz="2800" b="1" dirty="0" smtClean="0"/>
              <a:t>低速</a:t>
            </a:r>
            <a:r>
              <a:rPr lang="zh-CN" altLang="zh-CN" sz="2800" b="1" dirty="0"/>
              <a:t>时阻力与速度</a:t>
            </a:r>
            <a:r>
              <a:rPr lang="zh-CN" altLang="zh-CN" sz="2800" b="1" dirty="0" smtClean="0"/>
              <a:t>成正比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高速</a:t>
            </a:r>
            <a:r>
              <a:rPr lang="zh-CN" altLang="zh-CN" sz="2800" b="1" dirty="0"/>
              <a:t>时阻力与</a:t>
            </a:r>
            <a:r>
              <a:rPr lang="zh-CN" altLang="zh-CN" sz="2800" b="1" dirty="0" smtClean="0"/>
              <a:t>速度平方</a:t>
            </a:r>
            <a:r>
              <a:rPr lang="zh-CN" altLang="en-US" sz="2800" b="1" dirty="0" smtClean="0"/>
              <a:t>或</a:t>
            </a:r>
            <a:r>
              <a:rPr lang="zh-CN" altLang="zh-CN" sz="2800" b="1" dirty="0" smtClean="0"/>
              <a:t>三</a:t>
            </a:r>
            <a:r>
              <a:rPr lang="zh-CN" altLang="zh-CN" sz="2800" b="1" dirty="0"/>
              <a:t>次方</a:t>
            </a:r>
            <a:r>
              <a:rPr lang="zh-CN" altLang="zh-CN" sz="2800" b="1" dirty="0" smtClean="0"/>
              <a:t>成正比</a:t>
            </a:r>
            <a:r>
              <a:rPr lang="en-US" altLang="zh-CN" sz="2800" b="1" dirty="0" smtClean="0"/>
              <a:t>. 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32927" y="2532781"/>
                <a:ext cx="7560840" cy="532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b="1" dirty="0" smtClean="0"/>
                  <a:t>对</a:t>
                </a:r>
                <a:r>
                  <a:rPr lang="zh-CN" altLang="zh-CN" sz="2800" b="1" dirty="0" smtClean="0"/>
                  <a:t>小型火箭设</a:t>
                </a:r>
                <a:r>
                  <a:rPr lang="zh-CN" altLang="zh-CN" sz="2800" b="1" dirty="0" smtClean="0">
                    <a:solidFill>
                      <a:srgbClr val="FF0000"/>
                    </a:solidFill>
                  </a:rPr>
                  <a:t>阻力与速度平方成正比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 ~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   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27" y="2532781"/>
                <a:ext cx="7560840" cy="532966"/>
              </a:xfrm>
              <a:prstGeom prst="rect">
                <a:avLst/>
              </a:prstGeom>
              <a:blipFill rotWithShape="1">
                <a:blip r:embed="rId2"/>
                <a:stretch>
                  <a:fillRect l="-1452" t="-13636" b="-30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43608" y="4581128"/>
            <a:ext cx="389808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燃料燃尽</a:t>
            </a:r>
            <a:r>
              <a:rPr lang="zh-CN" altLang="zh-CN" sz="2800" b="1" dirty="0" smtClean="0"/>
              <a:t>后</a:t>
            </a:r>
            <a:r>
              <a:rPr lang="en-US" altLang="zh-CN" sz="2800" b="1" dirty="0" smtClean="0"/>
              <a:t>  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1 </a:t>
            </a:r>
            <a:r>
              <a:rPr lang="en-US" altLang="zh-CN" sz="2800" b="1" dirty="0" smtClean="0"/>
              <a:t>&lt; </a:t>
            </a:r>
            <a:r>
              <a:rPr lang="en-US" altLang="zh-CN" sz="2800" b="1" i="1" dirty="0" smtClean="0"/>
              <a:t>t </a:t>
            </a:r>
            <a:r>
              <a:rPr lang="zh-CN" altLang="en-US" sz="2800" b="1" dirty="0" smtClean="0"/>
              <a:t>≤ 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2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1115616" y="3193812"/>
            <a:ext cx="545570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燃料燃烧阶段</a:t>
            </a:r>
            <a:r>
              <a:rPr lang="en-US" altLang="zh-CN" sz="2800" b="1" dirty="0" smtClean="0"/>
              <a:t>   0 </a:t>
            </a:r>
            <a:r>
              <a:rPr lang="zh-CN" altLang="en-US" sz="2800" b="1" dirty="0" smtClean="0"/>
              <a:t>≤ </a:t>
            </a:r>
            <a:r>
              <a:rPr lang="en-US" altLang="zh-CN" sz="2800" b="1" i="1" dirty="0" smtClean="0"/>
              <a:t>t </a:t>
            </a:r>
            <a:r>
              <a:rPr lang="zh-CN" altLang="en-US" sz="2800" b="1" dirty="0" smtClean="0"/>
              <a:t>≤ 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m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/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496" y="3861048"/>
                <a:ext cx="8743676" cy="53296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𝒓𝒕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𝑭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𝒌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𝒓𝒕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𝒈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, 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6" y="3861048"/>
                <a:ext cx="8743676" cy="5329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3551" y="5229200"/>
                <a:ext cx="7879593" cy="53296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̈"/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/>
                        </a:rPr>
                        <m:t>=−</m:t>
                      </m:r>
                      <m:r>
                        <a:rPr lang="en-US" altLang="zh-CN" sz="2800" b="1" i="1">
                          <a:latin typeface="Cambria Math"/>
                        </a:rPr>
                        <m:t>𝒌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𝒈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, 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51" y="5229200"/>
                <a:ext cx="7879593" cy="5329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5724128" y="745540"/>
            <a:ext cx="1627369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模型建立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909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624" y="1340768"/>
            <a:ext cx="3963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设阻力系数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=0.3(kg/m).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683568" y="692696"/>
            <a:ext cx="387958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2.  </a:t>
            </a:r>
            <a:r>
              <a:rPr lang="zh-CN" altLang="zh-CN" sz="2800" b="1" dirty="0" smtClean="0"/>
              <a:t>考虑</a:t>
            </a:r>
            <a:r>
              <a:rPr lang="zh-CN" altLang="zh-CN" sz="2800" b="1" dirty="0"/>
              <a:t>空气阻力的模型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5841384" y="692696"/>
            <a:ext cx="1627369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模型</a:t>
            </a:r>
            <a:r>
              <a:rPr lang="zh-CN" altLang="zh-CN" sz="2800" b="1" dirty="0"/>
              <a:t>求解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92087" y="1340768"/>
            <a:ext cx="4183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方程</a:t>
            </a:r>
            <a:r>
              <a:rPr lang="zh-CN" altLang="zh-CN" sz="2800" b="1" dirty="0" smtClean="0"/>
              <a:t>无解析解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求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数值解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734567" y="5712613"/>
            <a:ext cx="3828589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=75s,  </a:t>
            </a:r>
            <a:r>
              <a:rPr lang="en-US" altLang="zh-CN" b="1" i="1" dirty="0" smtClean="0"/>
              <a:t>x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)=1.1969</a:t>
            </a:r>
            <a:r>
              <a:rPr lang="en-US" altLang="zh-CN" b="1" dirty="0">
                <a:sym typeface="Symbol"/>
              </a:rPr>
              <a:t></a:t>
            </a:r>
            <a:r>
              <a:rPr lang="en-US" altLang="zh-CN" b="1" dirty="0" smtClean="0"/>
              <a:t>10</a:t>
            </a:r>
            <a:r>
              <a:rPr lang="en-US" altLang="zh-CN" b="1" baseline="30000" dirty="0" smtClean="0"/>
              <a:t>4</a:t>
            </a:r>
            <a:r>
              <a:rPr lang="en-US" altLang="zh-CN" b="1" dirty="0" smtClean="0"/>
              <a:t>m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755576" y="5157192"/>
            <a:ext cx="784887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i="1" dirty="0"/>
              <a:t>t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=60s, </a:t>
            </a:r>
            <a:r>
              <a:rPr lang="en-US" altLang="zh-CN" b="1" i="1" dirty="0"/>
              <a:t>x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)=1.0546</a:t>
            </a:r>
            <a:r>
              <a:rPr lang="en-US" altLang="zh-CN" b="1" dirty="0">
                <a:sym typeface="Symbol"/>
              </a:rPr>
              <a:t></a:t>
            </a:r>
            <a:r>
              <a:rPr lang="en-US" altLang="zh-CN" b="1" dirty="0"/>
              <a:t>10</a:t>
            </a:r>
            <a:r>
              <a:rPr lang="en-US" altLang="zh-CN" b="1" baseline="30000" dirty="0"/>
              <a:t>4</a:t>
            </a:r>
            <a:r>
              <a:rPr lang="en-US" altLang="zh-CN" b="1" dirty="0"/>
              <a:t>m, </a:t>
            </a:r>
            <a:r>
              <a:rPr lang="en-US" altLang="zh-CN" b="1" i="1" dirty="0"/>
              <a:t>v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) =266m/s, </a:t>
            </a:r>
            <a:r>
              <a:rPr lang="en-US" altLang="zh-CN" b="1" i="1" dirty="0"/>
              <a:t>a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) =1.296m/s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971600" y="2000655"/>
            <a:ext cx="324036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MATLAB</a:t>
            </a:r>
            <a:r>
              <a:rPr lang="zh-CN" altLang="en-US" sz="2800" b="1" dirty="0" smtClean="0"/>
              <a:t>编程计算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4638015" y="5775647"/>
            <a:ext cx="3770584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模型</a:t>
            </a:r>
            <a:r>
              <a:rPr lang="en-US" altLang="zh-CN" b="1" dirty="0" smtClean="0"/>
              <a:t>1</a:t>
            </a:r>
            <a:r>
              <a:rPr lang="en-US" altLang="zh-CN" b="1" dirty="0"/>
              <a:t>:</a:t>
            </a:r>
            <a:r>
              <a:rPr lang="en-US" altLang="zh-CN" b="1" i="1" dirty="0" smtClean="0"/>
              <a:t>  x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baseline="-25000" dirty="0" smtClean="0"/>
              <a:t>2</a:t>
            </a:r>
            <a:r>
              <a:rPr lang="en-US" altLang="zh-CN" b="1" dirty="0"/>
              <a:t>)= 8.5155</a:t>
            </a:r>
            <a:r>
              <a:rPr lang="en-US" altLang="zh-CN" b="1" dirty="0">
                <a:sym typeface="Symbol"/>
              </a:rPr>
              <a:t></a:t>
            </a:r>
            <a:r>
              <a:rPr lang="en-US" altLang="zh-CN" b="1" dirty="0"/>
              <a:t>10</a:t>
            </a:r>
            <a:r>
              <a:rPr lang="en-US" altLang="zh-CN" b="1" baseline="30000" dirty="0"/>
              <a:t>4</a:t>
            </a:r>
            <a:r>
              <a:rPr lang="en-US" altLang="zh-CN" b="1" dirty="0"/>
              <a:t>m.</a:t>
            </a:r>
            <a:endParaRPr lang="zh-CN" altLang="en-US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51520" y="2492896"/>
            <a:ext cx="8784976" cy="2664296"/>
            <a:chOff x="251520" y="2492896"/>
            <a:chExt cx="8784976" cy="2664296"/>
          </a:xfrm>
        </p:grpSpPr>
        <p:grpSp>
          <p:nvGrpSpPr>
            <p:cNvPr id="10" name="组合 9"/>
            <p:cNvGrpSpPr/>
            <p:nvPr/>
          </p:nvGrpSpPr>
          <p:grpSpPr>
            <a:xfrm>
              <a:off x="251520" y="2492896"/>
              <a:ext cx="8784976" cy="2592288"/>
              <a:chOff x="251520" y="2852936"/>
              <a:chExt cx="8784976" cy="2592288"/>
            </a:xfrm>
          </p:grpSpPr>
          <p:grpSp>
            <p:nvGrpSpPr>
              <p:cNvPr id="6" name="Group 2"/>
              <p:cNvGrpSpPr>
                <a:grpSpLocks/>
              </p:cNvGrpSpPr>
              <p:nvPr/>
            </p:nvGrpSpPr>
            <p:grpSpPr bwMode="auto">
              <a:xfrm>
                <a:off x="251520" y="2852936"/>
                <a:ext cx="8784976" cy="2592288"/>
                <a:chOff x="1800" y="6404"/>
                <a:chExt cx="8846" cy="2343"/>
              </a:xfrm>
            </p:grpSpPr>
            <p:pic>
              <p:nvPicPr>
                <p:cNvPr id="130051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00" y="6404"/>
                  <a:ext cx="3060" cy="2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0052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0" y="6432"/>
                  <a:ext cx="3060" cy="2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0053" name="Picture 5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0" y="6432"/>
                  <a:ext cx="3086" cy="2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1" name="矩形 10"/>
              <p:cNvSpPr/>
              <p:nvPr/>
            </p:nvSpPr>
            <p:spPr>
              <a:xfrm>
                <a:off x="8119766" y="3068960"/>
                <a:ext cx="628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a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/>
                  <a:t>)</a:t>
                </a:r>
                <a:endParaRPr lang="zh-CN" altLang="en-US" b="1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139952" y="3068960"/>
                <a:ext cx="6110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v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b="1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03648" y="3068960"/>
                <a:ext cx="628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x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dirty="0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5167946" y="4757082"/>
              <a:ext cx="3401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1</a:t>
              </a:r>
              <a:endParaRPr lang="zh-CN" altLang="en-US" sz="2000" b="1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8048266" y="4757082"/>
              <a:ext cx="3401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1</a:t>
              </a:r>
              <a:endParaRPr lang="zh-CN" altLang="en-US" sz="2000" b="1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267744" y="4757082"/>
              <a:ext cx="3401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1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7267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8" grpId="0" animBg="1"/>
      <p:bldP spid="9" grpId="0" animBg="1"/>
      <p:bldP spid="17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3612" y="3960465"/>
            <a:ext cx="619702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2.  </a:t>
            </a:r>
            <a:r>
              <a:rPr lang="zh-CN" altLang="zh-CN" sz="2800" b="1" dirty="0" smtClean="0"/>
              <a:t>改进</a:t>
            </a:r>
            <a:r>
              <a:rPr lang="zh-CN" altLang="zh-CN" sz="2800" b="1" dirty="0"/>
              <a:t>燃料的</a:t>
            </a:r>
            <a:r>
              <a:rPr lang="zh-CN" altLang="zh-CN" sz="2800" b="1" dirty="0" smtClean="0"/>
              <a:t>效能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提高</a:t>
            </a:r>
            <a:r>
              <a:rPr lang="zh-CN" altLang="zh-CN" sz="2800" b="1" dirty="0"/>
              <a:t>产生</a:t>
            </a:r>
            <a:r>
              <a:rPr lang="zh-CN" altLang="zh-CN" sz="2800" b="1" dirty="0" smtClean="0"/>
              <a:t>的推力</a:t>
            </a:r>
            <a:r>
              <a:rPr lang="en-US" altLang="zh-CN" sz="2800" b="1" i="1" dirty="0" smtClean="0"/>
              <a:t>F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19672" y="1628800"/>
                <a:ext cx="6021585" cy="53296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𝒓𝒕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𝑭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𝒌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𝒓𝒕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𝒈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6021585" cy="5329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699792" y="828644"/>
            <a:ext cx="3520516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 提升火箭高度的办法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87598" y="2492896"/>
            <a:ext cx="6521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从燃料方面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提高</a:t>
            </a:r>
            <a:r>
              <a:rPr lang="zh-CN" altLang="zh-CN" sz="2800" b="1" dirty="0">
                <a:solidFill>
                  <a:srgbClr val="FF0000"/>
                </a:solidFill>
              </a:rPr>
              <a:t>火箭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上升高度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办法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1172343" y="3212976"/>
            <a:ext cx="618829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1.  </a:t>
            </a:r>
            <a:r>
              <a:rPr lang="zh-CN" altLang="zh-CN" sz="2800" b="1" dirty="0" smtClean="0"/>
              <a:t>增加</a:t>
            </a:r>
            <a:r>
              <a:rPr lang="zh-CN" altLang="zh-CN" sz="2800" b="1" dirty="0"/>
              <a:t>燃料的数量</a:t>
            </a:r>
            <a:r>
              <a:rPr lang="en-US" altLang="zh-CN" sz="2800" b="1" i="1" dirty="0" smtClean="0"/>
              <a:t>m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延长</a:t>
            </a:r>
            <a:r>
              <a:rPr lang="zh-CN" altLang="zh-CN" sz="2800" b="1" dirty="0"/>
              <a:t>燃烧时间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1043608" y="4797152"/>
            <a:ext cx="6768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通过</a:t>
            </a:r>
            <a:r>
              <a:rPr lang="zh-CN" altLang="zh-CN" sz="2800" b="1" dirty="0" smtClean="0"/>
              <a:t>实例</a:t>
            </a:r>
            <a:r>
              <a:rPr lang="zh-CN" altLang="en-US" sz="2800" b="1" dirty="0" smtClean="0"/>
              <a:t>讨论</a:t>
            </a:r>
            <a:r>
              <a:rPr lang="zh-CN" altLang="zh-CN" sz="2800" b="1" dirty="0" smtClean="0"/>
              <a:t>提高</a:t>
            </a:r>
            <a:r>
              <a:rPr lang="zh-CN" altLang="zh-CN" sz="2800" b="1" dirty="0"/>
              <a:t>火箭上升高度的</a:t>
            </a:r>
            <a:r>
              <a:rPr lang="zh-CN" altLang="zh-CN" sz="2800" b="1" dirty="0" smtClean="0"/>
              <a:t>效果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907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745540"/>
            <a:ext cx="618829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1.  </a:t>
            </a:r>
            <a:r>
              <a:rPr lang="zh-CN" altLang="zh-CN" sz="2800" b="1" dirty="0" smtClean="0"/>
              <a:t>增加</a:t>
            </a:r>
            <a:r>
              <a:rPr lang="zh-CN" altLang="zh-CN" sz="2800" b="1" dirty="0"/>
              <a:t>燃料的数量</a:t>
            </a:r>
            <a:r>
              <a:rPr lang="en-US" altLang="zh-CN" sz="2800" b="1" i="1" dirty="0" smtClean="0"/>
              <a:t>m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延长</a:t>
            </a:r>
            <a:r>
              <a:rPr lang="zh-CN" altLang="zh-CN" sz="2800" b="1" dirty="0"/>
              <a:t>燃烧时间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endParaRPr lang="zh-CN" altLang="en-US" sz="28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17408"/>
              </p:ext>
            </p:extLst>
          </p:nvPr>
        </p:nvGraphicFramePr>
        <p:xfrm>
          <a:off x="395537" y="1593357"/>
          <a:ext cx="8208912" cy="1043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1505"/>
                <a:gridCol w="2052469"/>
                <a:gridCol w="2052469"/>
                <a:gridCol w="2052469"/>
              </a:tblGrid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chemeClr val="tx1"/>
                          </a:solidFill>
                          <a:effectLst/>
                        </a:rPr>
                        <a:t>燃料数量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(kg)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火箭质量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(kg)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燃烧</a:t>
                      </a:r>
                      <a:r>
                        <a:rPr lang="zh-CN" sz="20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时间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(s)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CFF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0000"/>
                          </a:solidFill>
                          <a:effectLst/>
                        </a:rPr>
                        <a:t>原始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数据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1080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1600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0" dirty="0">
                          <a:solidFill>
                            <a:schemeClr val="tx1"/>
                          </a:solidFill>
                          <a:effectLst/>
                        </a:rPr>
                        <a:t>燃料数量</a:t>
                      </a:r>
                      <a:r>
                        <a:rPr lang="zh-CN" sz="2400" b="1" kern="0" dirty="0">
                          <a:solidFill>
                            <a:srgbClr val="FF0000"/>
                          </a:solidFill>
                          <a:effectLst/>
                        </a:rPr>
                        <a:t>加倍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2160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2680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308305" y="548680"/>
            <a:ext cx="12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其他</a:t>
            </a:r>
            <a:r>
              <a:rPr lang="zh-CN" altLang="en-US" sz="2800" b="1" dirty="0" smtClean="0"/>
              <a:t>数据</a:t>
            </a:r>
            <a:r>
              <a:rPr lang="zh-CN" altLang="zh-CN" sz="2800" b="1" dirty="0" smtClean="0"/>
              <a:t>不变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354628" y="5085184"/>
            <a:ext cx="24285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 smtClean="0"/>
              <a:t>上升</a:t>
            </a:r>
            <a:r>
              <a:rPr lang="zh-CN" altLang="zh-CN" sz="2800" b="1" dirty="0" smtClean="0"/>
              <a:t>高度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 smtClean="0"/>
              <a:t>), </a:t>
            </a:r>
            <a:r>
              <a:rPr lang="en-US" altLang="zh-CN" sz="2800" b="1" i="1" dirty="0"/>
              <a:t>x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提高较大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3419872" y="5157192"/>
            <a:ext cx="2335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速度</a:t>
            </a:r>
            <a:r>
              <a:rPr lang="en-US" altLang="zh-CN" sz="2800" b="1" i="1" dirty="0"/>
              <a:t>v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相同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6300192" y="5157192"/>
            <a:ext cx="2807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加速度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相同</a:t>
            </a:r>
            <a:r>
              <a:rPr lang="en-US" altLang="zh-CN" sz="2800" b="1" dirty="0" smtClean="0"/>
              <a:t>. 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10666" y="2708920"/>
            <a:ext cx="9036496" cy="2416334"/>
            <a:chOff x="10666" y="2708920"/>
            <a:chExt cx="9036496" cy="2416334"/>
          </a:xfrm>
        </p:grpSpPr>
        <p:grpSp>
          <p:nvGrpSpPr>
            <p:cNvPr id="3" name="组合 2"/>
            <p:cNvGrpSpPr/>
            <p:nvPr/>
          </p:nvGrpSpPr>
          <p:grpSpPr>
            <a:xfrm>
              <a:off x="10666" y="2708920"/>
              <a:ext cx="9036496" cy="2416334"/>
              <a:chOff x="10666" y="2708920"/>
              <a:chExt cx="9036496" cy="2416334"/>
            </a:xfrm>
          </p:grpSpPr>
          <p:grpSp>
            <p:nvGrpSpPr>
              <p:cNvPr id="7" name="Group 1"/>
              <p:cNvGrpSpPr>
                <a:grpSpLocks/>
              </p:cNvGrpSpPr>
              <p:nvPr/>
            </p:nvGrpSpPr>
            <p:grpSpPr bwMode="auto">
              <a:xfrm>
                <a:off x="10666" y="2708920"/>
                <a:ext cx="9036496" cy="2304257"/>
                <a:chOff x="1620" y="11268"/>
                <a:chExt cx="8820" cy="2311"/>
              </a:xfrm>
            </p:grpSpPr>
            <p:pic>
              <p:nvPicPr>
                <p:cNvPr id="129026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80" y="11268"/>
                  <a:ext cx="3060" cy="2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8" name="Group 3"/>
                <p:cNvGrpSpPr>
                  <a:grpSpLocks/>
                </p:cNvGrpSpPr>
                <p:nvPr/>
              </p:nvGrpSpPr>
              <p:grpSpPr bwMode="auto">
                <a:xfrm>
                  <a:off x="1620" y="11268"/>
                  <a:ext cx="5940" cy="2311"/>
                  <a:chOff x="1620" y="11423"/>
                  <a:chExt cx="5940" cy="2311"/>
                </a:xfrm>
              </p:grpSpPr>
              <p:pic>
                <p:nvPicPr>
                  <p:cNvPr id="129028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20" y="11423"/>
                    <a:ext cx="3063" cy="22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9029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00" y="11424"/>
                    <a:ext cx="3060" cy="2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3" name="矩形 12"/>
              <p:cNvSpPr/>
              <p:nvPr/>
            </p:nvSpPr>
            <p:spPr>
              <a:xfrm>
                <a:off x="6444208" y="3140968"/>
                <a:ext cx="628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a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/>
                  <a:t>)</a:t>
                </a:r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419872" y="3110353"/>
                <a:ext cx="6110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v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b="1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11560" y="3110353"/>
                <a:ext cx="628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x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24196" y="3802851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b="1" kern="100" dirty="0"/>
                  <a:t>原始</a:t>
                </a:r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979712" y="3788042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zh-CN" b="1" kern="0" dirty="0">
                    <a:solidFill>
                      <a:srgbClr val="FF0000"/>
                    </a:solidFill>
                  </a:rPr>
                  <a:t>加倍</a:t>
                </a:r>
                <a:endParaRPr lang="zh-CN" altLang="zh-CN" b="1" kern="100" dirty="0">
                  <a:solidFill>
                    <a:srgbClr val="FF0000"/>
                  </a:solidFill>
                  <a:latin typeface="Calibri"/>
                  <a:ea typeface="宋体"/>
                  <a:cs typeface="Times New Roman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311962" y="4725144"/>
                <a:ext cx="3401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</a:rPr>
                  <a:t>1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244408" y="4725144"/>
                <a:ext cx="3401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</a:rPr>
                  <a:t>1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339752" y="4725144"/>
                <a:ext cx="3401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</a:rPr>
                  <a:t>1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283968" y="4725144"/>
                <a:ext cx="3401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/>
                  <a:t>t</a:t>
                </a:r>
                <a:r>
                  <a:rPr lang="en-US" altLang="zh-CN" sz="2000" b="1" baseline="-25000" dirty="0"/>
                  <a:t>1</a:t>
                </a:r>
                <a:endParaRPr lang="zh-CN" altLang="en-US" sz="2000" b="1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236296" y="4725144"/>
                <a:ext cx="3401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/>
                  <a:t>t</a:t>
                </a:r>
                <a:r>
                  <a:rPr lang="en-US" altLang="zh-CN" sz="2000" b="1" baseline="-25000" dirty="0"/>
                  <a:t>1</a:t>
                </a:r>
                <a:endParaRPr lang="zh-CN" altLang="en-US" sz="2000" b="1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331640" y="4725144"/>
                <a:ext cx="3401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/>
                  <a:t>t</a:t>
                </a:r>
                <a:r>
                  <a:rPr lang="en-US" altLang="zh-CN" sz="2000" b="1" baseline="-25000" dirty="0"/>
                  <a:t>1</a:t>
                </a:r>
                <a:endParaRPr lang="zh-CN" altLang="en-US" sz="2000" b="1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537195" y="3803849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kern="100" dirty="0"/>
                <a:t>原始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788024" y="3789040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CN" b="1" kern="0" dirty="0">
                  <a:solidFill>
                    <a:srgbClr val="FF0000"/>
                  </a:solidFill>
                </a:rPr>
                <a:t>加倍</a:t>
              </a:r>
              <a:endParaRPr lang="zh-CN" altLang="zh-CN" b="1" kern="100" dirty="0">
                <a:solidFill>
                  <a:srgbClr val="FF0000"/>
                </a:solidFill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588224" y="3803849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kern="100" dirty="0"/>
                <a:t>原始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7668344" y="3789040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CN" b="1" kern="0" dirty="0">
                  <a:solidFill>
                    <a:srgbClr val="FF0000"/>
                  </a:solidFill>
                </a:rPr>
                <a:t>加倍</a:t>
              </a:r>
              <a:endParaRPr lang="zh-CN" altLang="zh-CN" b="1" kern="100" dirty="0">
                <a:solidFill>
                  <a:srgbClr val="FF0000"/>
                </a:solidFill>
                <a:latin typeface="Calibri"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3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3612" y="764704"/>
            <a:ext cx="699360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2.  </a:t>
            </a:r>
            <a:r>
              <a:rPr lang="zh-CN" altLang="zh-CN" sz="2800" b="1" dirty="0" smtClean="0"/>
              <a:t>改进</a:t>
            </a:r>
            <a:r>
              <a:rPr lang="zh-CN" altLang="zh-CN" sz="2800" b="1" dirty="0"/>
              <a:t>燃料的</a:t>
            </a:r>
            <a:r>
              <a:rPr lang="zh-CN" altLang="zh-CN" sz="2800" b="1" dirty="0" smtClean="0"/>
              <a:t>效能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提高</a:t>
            </a:r>
            <a:r>
              <a:rPr lang="zh-CN" altLang="zh-CN" sz="2800" b="1" dirty="0"/>
              <a:t>产生的恒定推力</a:t>
            </a:r>
            <a:r>
              <a:rPr lang="en-US" altLang="zh-CN" sz="2800" b="1" i="1" dirty="0" smtClean="0"/>
              <a:t>F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2998464" y="1340768"/>
            <a:ext cx="2116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F</a:t>
            </a:r>
            <a:r>
              <a:rPr lang="en-US" altLang="zh-CN" sz="2800" b="1" dirty="0"/>
              <a:t>= 27000(N)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855763" y="1340768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推力加倍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580112" y="1340768"/>
            <a:ext cx="2290308" cy="523220"/>
            <a:chOff x="5580112" y="1412776"/>
            <a:chExt cx="2290308" cy="523220"/>
          </a:xfrm>
        </p:grpSpPr>
        <p:sp>
          <p:nvSpPr>
            <p:cNvPr id="5" name="矩形 4"/>
            <p:cNvSpPr/>
            <p:nvPr/>
          </p:nvSpPr>
          <p:spPr>
            <a:xfrm>
              <a:off x="5754135" y="1412776"/>
              <a:ext cx="2116285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i="1" dirty="0"/>
                <a:t>F</a:t>
              </a:r>
              <a:r>
                <a:rPr lang="en-US" altLang="zh-CN" sz="2800" b="1" dirty="0"/>
                <a:t>= </a:t>
              </a:r>
              <a:r>
                <a:rPr lang="en-US" altLang="zh-CN" sz="2800" b="1" dirty="0" smtClean="0"/>
                <a:t>54000(N</a:t>
              </a:r>
              <a:r>
                <a:rPr lang="en-US" altLang="zh-CN" sz="2800" b="1" dirty="0"/>
                <a:t>)</a:t>
              </a:r>
              <a:endParaRPr lang="zh-CN" altLang="en-US" sz="2800" b="1" dirty="0"/>
            </a:p>
          </p:txBody>
        </p:sp>
        <p:sp>
          <p:nvSpPr>
            <p:cNvPr id="9" name="右箭头 8"/>
            <p:cNvSpPr/>
            <p:nvPr/>
          </p:nvSpPr>
          <p:spPr bwMode="auto">
            <a:xfrm>
              <a:off x="5580112" y="1412776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59314" y="5085184"/>
            <a:ext cx="24285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 smtClean="0"/>
              <a:t>上升</a:t>
            </a:r>
            <a:r>
              <a:rPr lang="zh-CN" altLang="zh-CN" sz="2800" b="1" dirty="0" smtClean="0"/>
              <a:t>高度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 smtClean="0"/>
              <a:t>), </a:t>
            </a:r>
            <a:r>
              <a:rPr lang="en-US" altLang="zh-CN" sz="2800" b="1" i="1" dirty="0"/>
              <a:t>x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提高</a:t>
            </a:r>
            <a:r>
              <a:rPr lang="zh-CN" altLang="en-US" sz="2800" b="1" dirty="0" smtClean="0"/>
              <a:t>很</a:t>
            </a:r>
            <a:r>
              <a:rPr lang="zh-CN" altLang="zh-CN" sz="2800" b="1" dirty="0" smtClean="0"/>
              <a:t>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2" name="矩形 21"/>
          <p:cNvSpPr/>
          <p:nvPr/>
        </p:nvSpPr>
        <p:spPr>
          <a:xfrm>
            <a:off x="3419872" y="5157192"/>
            <a:ext cx="2335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速度</a:t>
            </a:r>
            <a:r>
              <a:rPr lang="en-US" altLang="zh-CN" sz="2800" b="1" i="1" dirty="0"/>
              <a:t>v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增大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3" name="矩形 22"/>
          <p:cNvSpPr/>
          <p:nvPr/>
        </p:nvSpPr>
        <p:spPr>
          <a:xfrm>
            <a:off x="6228184" y="5157192"/>
            <a:ext cx="2717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加速度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减小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855763" y="1976859"/>
            <a:ext cx="2492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其他</a:t>
            </a:r>
            <a:r>
              <a:rPr lang="zh-CN" altLang="en-US" sz="2800" b="1" dirty="0" smtClean="0"/>
              <a:t>数据</a:t>
            </a:r>
            <a:r>
              <a:rPr lang="zh-CN" altLang="zh-CN" sz="2800" b="1" dirty="0" smtClean="0"/>
              <a:t>不变</a:t>
            </a:r>
            <a:endParaRPr lang="zh-CN" altLang="en-US" sz="28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563888" y="2008264"/>
            <a:ext cx="2952328" cy="524526"/>
            <a:chOff x="3563888" y="2080272"/>
            <a:chExt cx="2952328" cy="524526"/>
          </a:xfrm>
        </p:grpSpPr>
        <p:sp>
          <p:nvSpPr>
            <p:cNvPr id="19" name="矩形 18"/>
            <p:cNvSpPr/>
            <p:nvPr/>
          </p:nvSpPr>
          <p:spPr>
            <a:xfrm>
              <a:off x="3723122" y="2081578"/>
              <a:ext cx="27930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zh-CN" sz="2800" b="1" dirty="0" smtClean="0">
                  <a:solidFill>
                    <a:srgbClr val="000000"/>
                  </a:solidFill>
                </a:rPr>
                <a:t>燃烧时间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t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不变</a:t>
              </a:r>
            </a:p>
          </p:txBody>
        </p:sp>
        <p:sp>
          <p:nvSpPr>
            <p:cNvPr id="29" name="右箭头 28"/>
            <p:cNvSpPr/>
            <p:nvPr/>
          </p:nvSpPr>
          <p:spPr bwMode="auto">
            <a:xfrm>
              <a:off x="3563888" y="2080272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9512" y="2420888"/>
            <a:ext cx="8712968" cy="2736304"/>
            <a:chOff x="179512" y="2420888"/>
            <a:chExt cx="8712968" cy="2736304"/>
          </a:xfrm>
        </p:grpSpPr>
        <p:grpSp>
          <p:nvGrpSpPr>
            <p:cNvPr id="2" name="组合 1"/>
            <p:cNvGrpSpPr/>
            <p:nvPr/>
          </p:nvGrpSpPr>
          <p:grpSpPr>
            <a:xfrm>
              <a:off x="179512" y="2420888"/>
              <a:ext cx="8712968" cy="2736304"/>
              <a:chOff x="179512" y="2420888"/>
              <a:chExt cx="8712968" cy="2736304"/>
            </a:xfrm>
          </p:grpSpPr>
          <p:grpSp>
            <p:nvGrpSpPr>
              <p:cNvPr id="7" name="Group 2"/>
              <p:cNvGrpSpPr>
                <a:grpSpLocks/>
              </p:cNvGrpSpPr>
              <p:nvPr/>
            </p:nvGrpSpPr>
            <p:grpSpPr bwMode="auto">
              <a:xfrm>
                <a:off x="179512" y="2420888"/>
                <a:ext cx="8712968" cy="2624402"/>
                <a:chOff x="1440" y="1933"/>
                <a:chExt cx="9360" cy="2471"/>
              </a:xfrm>
            </p:grpSpPr>
            <p:pic>
              <p:nvPicPr>
                <p:cNvPr id="130051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40" y="1933"/>
                  <a:ext cx="3240" cy="2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0052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00" y="1956"/>
                  <a:ext cx="3240" cy="2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0053" name="Picture 5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0" y="1970"/>
                  <a:ext cx="3240" cy="24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2" name="矩形 11"/>
              <p:cNvSpPr/>
              <p:nvPr/>
            </p:nvSpPr>
            <p:spPr>
              <a:xfrm>
                <a:off x="6444208" y="3355994"/>
                <a:ext cx="628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a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/>
                  <a:t>)</a:t>
                </a:r>
                <a:endParaRPr lang="zh-CN" altLang="en-US" b="1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419872" y="3182361"/>
                <a:ext cx="6110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v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19164" y="2894329"/>
                <a:ext cx="628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x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015995" y="4083957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b="1" kern="100" dirty="0"/>
                  <a:t>原始</a:t>
                </a:r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48295" y="3284984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zh-CN" b="1" kern="0" dirty="0">
                    <a:solidFill>
                      <a:srgbClr val="FF0000"/>
                    </a:solidFill>
                  </a:rPr>
                  <a:t>加倍</a:t>
                </a:r>
                <a:endParaRPr lang="zh-CN" altLang="zh-CN" b="1" kern="100" dirty="0">
                  <a:solidFill>
                    <a:srgbClr val="FF0000"/>
                  </a:solidFill>
                  <a:latin typeface="Calibri"/>
                  <a:ea typeface="宋体"/>
                  <a:cs typeface="Times New Roman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056607" y="4005064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b="1" kern="100" dirty="0"/>
                  <a:t>原始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984599" y="3212976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zh-CN" b="1" kern="0" dirty="0">
                    <a:solidFill>
                      <a:srgbClr val="FF0000"/>
                    </a:solidFill>
                  </a:rPr>
                  <a:t>加倍</a:t>
                </a:r>
                <a:endParaRPr lang="zh-CN" altLang="zh-CN" b="1" kern="100" dirty="0">
                  <a:solidFill>
                    <a:srgbClr val="FF0000"/>
                  </a:solidFill>
                  <a:latin typeface="Calibri"/>
                  <a:ea typeface="宋体"/>
                  <a:cs typeface="Times New Roman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004048" y="4725144"/>
                <a:ext cx="3401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/>
                  <a:t>t</a:t>
                </a:r>
                <a:r>
                  <a:rPr lang="en-US" altLang="zh-CN" sz="2000" b="1" baseline="-25000" dirty="0"/>
                  <a:t>1</a:t>
                </a:r>
                <a:endParaRPr lang="zh-CN" altLang="en-US" sz="2000" b="1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904250" y="4757082"/>
                <a:ext cx="3401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/>
                  <a:t>t</a:t>
                </a:r>
                <a:r>
                  <a:rPr lang="en-US" altLang="zh-CN" sz="2000" b="1" baseline="-25000" dirty="0"/>
                  <a:t>1</a:t>
                </a:r>
                <a:endParaRPr lang="zh-CN" altLang="en-US" sz="2000" b="1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163492" y="4725144"/>
                <a:ext cx="3401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/>
                  <a:t>t</a:t>
                </a:r>
                <a:r>
                  <a:rPr lang="en-US" altLang="zh-CN" sz="2000" b="1" baseline="-25000" dirty="0"/>
                  <a:t>1</a:t>
                </a:r>
                <a:endParaRPr lang="zh-CN" altLang="en-US" sz="2000" b="1" dirty="0"/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7152951" y="3429000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kern="100" dirty="0"/>
                <a:t>原始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982753" y="2667128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CN" b="1" kern="0" dirty="0">
                  <a:solidFill>
                    <a:srgbClr val="FF0000"/>
                  </a:solidFill>
                </a:rPr>
                <a:t>加倍</a:t>
              </a:r>
              <a:endParaRPr lang="zh-CN" altLang="zh-CN" b="1" kern="100" dirty="0">
                <a:solidFill>
                  <a:srgbClr val="FF0000"/>
                </a:solidFill>
                <a:latin typeface="Calibri"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10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1" grpId="0"/>
      <p:bldP spid="22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00471"/>
              </p:ext>
            </p:extLst>
          </p:nvPr>
        </p:nvGraphicFramePr>
        <p:xfrm>
          <a:off x="323528" y="1948870"/>
          <a:ext cx="8568953" cy="37123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52129"/>
                <a:gridCol w="1512168"/>
                <a:gridCol w="792088"/>
                <a:gridCol w="1224136"/>
                <a:gridCol w="936104"/>
                <a:gridCol w="1008112"/>
                <a:gridCol w="691655"/>
                <a:gridCol w="1252561"/>
              </a:tblGrid>
              <a:tr h="72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en-US" altLang="zh-CN" sz="2400" b="1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en-US" altLang="zh-CN" sz="2400" b="1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) (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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400" b="1" kern="1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m)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) (m/s)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) (m/s</a:t>
                      </a:r>
                      <a:r>
                        <a:rPr lang="en-US" sz="2400" b="1" kern="1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) (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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400" b="1" kern="1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m)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806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原始</a:t>
                      </a:r>
                      <a:endParaRPr lang="en-US" altLang="zh-CN" sz="2400" b="1" kern="1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数据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= 1080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= 27000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1.0546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266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1.30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1.1969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燃料</a:t>
                      </a:r>
                      <a:endParaRPr lang="en-US" altLang="zh-CN" sz="2400" b="1" kern="1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加倍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en-US" altLang="zh-CN" sz="2400" b="1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= 2160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27000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1.5983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266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1.30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solidFill>
                            <a:schemeClr val="tx1"/>
                          </a:solidFill>
                          <a:effectLst/>
                        </a:rPr>
                        <a:t>135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1.7405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0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推力</a:t>
                      </a:r>
                      <a:endParaRPr lang="en-US" altLang="zh-CN" sz="2400" b="1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加倍</a:t>
                      </a:r>
                      <a:endParaRPr lang="zh-CN" altLang="zh-CN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en-US" altLang="zh-CN" sz="2400" b="1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= 1080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54000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1.9334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402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solidFill>
                            <a:schemeClr val="tx1"/>
                          </a:solidFill>
                          <a:effectLst/>
                        </a:rPr>
                        <a:t>0.80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solidFill>
                            <a:schemeClr val="tx1"/>
                          </a:solidFill>
                          <a:effectLst/>
                        </a:rPr>
                        <a:t>77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2.1373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71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二者</a:t>
                      </a:r>
                      <a:endParaRPr lang="en-US" altLang="zh-CN" sz="2400" b="1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加倍</a:t>
                      </a:r>
                      <a:endParaRPr lang="zh-CN" altLang="zh-CN" sz="2400" b="1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en-US" altLang="zh-CN" sz="2400" b="1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2160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54000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3.6607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402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0.80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137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3.8646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00300" y="3176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1321604"/>
            <a:ext cx="75287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燃料</a:t>
            </a:r>
            <a:r>
              <a:rPr lang="zh-CN" altLang="en-US" sz="2800" b="1" dirty="0" smtClean="0"/>
              <a:t>数量</a:t>
            </a:r>
            <a:r>
              <a:rPr lang="zh-CN" altLang="zh-CN" sz="2800" b="1" dirty="0" smtClean="0"/>
              <a:t>和推力加倍的</a:t>
            </a:r>
            <a:r>
              <a:rPr lang="zh-CN" altLang="zh-CN" sz="2800" b="1" dirty="0"/>
              <a:t>计算</a:t>
            </a:r>
            <a:r>
              <a:rPr lang="zh-CN" altLang="zh-CN" sz="2800" b="1" dirty="0" smtClean="0"/>
              <a:t>结果</a:t>
            </a:r>
            <a:r>
              <a:rPr lang="en-US" altLang="zh-CN" sz="2800" b="1" dirty="0" smtClean="0"/>
              <a:t>(</a:t>
            </a:r>
            <a:r>
              <a:rPr lang="zh-CN" altLang="zh-CN" sz="2800" b="1" dirty="0"/>
              <a:t>考虑空气阻力</a:t>
            </a:r>
            <a:r>
              <a:rPr lang="en-US" altLang="zh-CN" sz="2800" b="1" dirty="0" smtClean="0"/>
              <a:t>)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2699792" y="620688"/>
            <a:ext cx="3520516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 提升火箭高度的办法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4059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8398" y="2060848"/>
            <a:ext cx="504056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v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</a:t>
            </a:r>
            <a:r>
              <a:rPr lang="en-US" altLang="zh-CN" sz="2800" b="1" dirty="0" smtClean="0">
                <a:sym typeface="Symbol"/>
              </a:rPr>
              <a:t></a:t>
            </a:r>
            <a:r>
              <a:rPr lang="en-US" altLang="zh-CN" sz="2800" b="1" i="1" dirty="0" smtClean="0"/>
              <a:t>u ~</a:t>
            </a:r>
            <a:r>
              <a:rPr lang="zh-CN" altLang="zh-CN" sz="2800" b="1" dirty="0"/>
              <a:t>喷出</a:t>
            </a:r>
            <a:r>
              <a:rPr lang="zh-CN" altLang="zh-CN" sz="2800" b="1" dirty="0" smtClean="0"/>
              <a:t>气体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绝对速度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83567" y="1340768"/>
            <a:ext cx="698477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u~</a:t>
            </a:r>
            <a:r>
              <a:rPr lang="zh-CN" altLang="zh-CN" sz="2800" b="1" dirty="0"/>
              <a:t>燃料</a:t>
            </a:r>
            <a:r>
              <a:rPr lang="zh-CN" altLang="zh-CN" sz="2800" b="1" dirty="0" smtClean="0"/>
              <a:t>燃烧喷出气体</a:t>
            </a:r>
            <a:r>
              <a:rPr lang="zh-CN" altLang="zh-CN" sz="2800" b="1" dirty="0"/>
              <a:t>相对于火箭的</a:t>
            </a:r>
            <a:r>
              <a:rPr lang="zh-CN" altLang="zh-CN" sz="2800" b="1" dirty="0" smtClean="0"/>
              <a:t>速度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910235" y="2060848"/>
            <a:ext cx="2795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dirty="0"/>
              <a:t>忽略引力和</a:t>
            </a:r>
            <a:r>
              <a:rPr lang="zh-CN" altLang="zh-CN" sz="2800" b="1" dirty="0" smtClean="0"/>
              <a:t>阻力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24680" y="2875844"/>
            <a:ext cx="1787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动量守恒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152898"/>
              </p:ext>
            </p:extLst>
          </p:nvPr>
        </p:nvGraphicFramePr>
        <p:xfrm>
          <a:off x="2339753" y="2731828"/>
          <a:ext cx="6336703" cy="840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3" imgW="2946400" imgH="393700" progId="Equation.3">
                  <p:embed/>
                </p:oleObj>
              </mc:Choice>
              <mc:Fallback>
                <p:oleObj name="公式" r:id="rId3" imgW="2946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3" y="2731828"/>
                        <a:ext cx="6336703" cy="840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462532"/>
              </p:ext>
            </p:extLst>
          </p:nvPr>
        </p:nvGraphicFramePr>
        <p:xfrm>
          <a:off x="899593" y="3667932"/>
          <a:ext cx="3744416" cy="72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公式" r:id="rId5" imgW="2032000" imgH="393700" progId="Equation.3">
                  <p:embed/>
                </p:oleObj>
              </mc:Choice>
              <mc:Fallback>
                <p:oleObj name="公式" r:id="rId5" imgW="2032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3" y="3667932"/>
                        <a:ext cx="3744416" cy="7207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396713"/>
              </p:ext>
            </p:extLst>
          </p:nvPr>
        </p:nvGraphicFramePr>
        <p:xfrm>
          <a:off x="3419872" y="5251779"/>
          <a:ext cx="1231489" cy="841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公式" r:id="rId7" imgW="571252" imgH="393529" progId="Equation.3">
                  <p:embed/>
                </p:oleObj>
              </mc:Choice>
              <mc:Fallback>
                <p:oleObj name="公式" r:id="rId7" imgW="57125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5251779"/>
                        <a:ext cx="1231489" cy="8415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85687" y="5387541"/>
            <a:ext cx="193354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i="1" dirty="0"/>
              <a:t>m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)=</a:t>
            </a:r>
            <a:r>
              <a:rPr lang="en-US" altLang="zh-CN" sz="2800" i="1" dirty="0"/>
              <a:t> m</a:t>
            </a:r>
            <a:r>
              <a:rPr lang="en-US" altLang="zh-CN" sz="2800" baseline="-25000" dirty="0"/>
              <a:t>0</a:t>
            </a:r>
            <a:r>
              <a:rPr lang="en-US" altLang="zh-CN" sz="2800" dirty="0">
                <a:sym typeface="Symbol"/>
              </a:rPr>
              <a:t></a:t>
            </a:r>
            <a:r>
              <a:rPr lang="en-US" altLang="zh-CN" sz="2800" i="1" dirty="0" smtClean="0"/>
              <a:t>rt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674809" y="4632600"/>
            <a:ext cx="2502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牛顿第二定律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004048" y="3523916"/>
            <a:ext cx="2564185" cy="1051917"/>
            <a:chOff x="5004048" y="3861048"/>
            <a:chExt cx="2564185" cy="1051917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2265517"/>
                </p:ext>
              </p:extLst>
            </p:nvPr>
          </p:nvGraphicFramePr>
          <p:xfrm>
            <a:off x="5207776" y="4048869"/>
            <a:ext cx="2360457" cy="864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" name="公式" r:id="rId9" imgW="1066337" imgH="393529" progId="Equation.3">
                    <p:embed/>
                  </p:oleObj>
                </mc:Choice>
                <mc:Fallback>
                  <p:oleObj name="公式" r:id="rId9" imgW="1066337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7776" y="4048869"/>
                          <a:ext cx="2360457" cy="864096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右箭头 20"/>
            <p:cNvSpPr/>
            <p:nvPr/>
          </p:nvSpPr>
          <p:spPr bwMode="auto">
            <a:xfrm>
              <a:off x="5004048" y="4221088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下箭头 21"/>
            <p:cNvSpPr/>
            <p:nvPr/>
          </p:nvSpPr>
          <p:spPr bwMode="auto">
            <a:xfrm>
              <a:off x="5940152" y="3861048"/>
              <a:ext cx="484632" cy="144016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021773" y="4532028"/>
                <a:ext cx="1802738" cy="724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 dirty="0" smtClean="0"/>
                  <a:t>m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/>
                          </a:rPr>
                          <m:t>d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/>
                          </a:rPr>
                          <m:t>d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𝐹</m:t>
                    </m:r>
                  </m:oMath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773" y="4532028"/>
                <a:ext cx="1802738" cy="724365"/>
              </a:xfrm>
              <a:prstGeom prst="rect">
                <a:avLst/>
              </a:prstGeom>
              <a:blipFill rotWithShape="1">
                <a:blip r:embed="rId11"/>
                <a:stretch>
                  <a:fillRect l="-7119" b="-9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5004048" y="4748052"/>
            <a:ext cx="1712624" cy="761788"/>
            <a:chOff x="5004048" y="5085184"/>
            <a:chExt cx="1712624" cy="761788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8478394"/>
                </p:ext>
              </p:extLst>
            </p:nvPr>
          </p:nvGraphicFramePr>
          <p:xfrm>
            <a:off x="5436096" y="5340077"/>
            <a:ext cx="1280576" cy="506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" name="公式" r:id="rId12" imgW="457002" imgH="177723" progId="Equation.3">
                    <p:embed/>
                  </p:oleObj>
                </mc:Choice>
                <mc:Fallback>
                  <p:oleObj name="公式" r:id="rId12" imgW="457002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6" y="5340077"/>
                          <a:ext cx="1280576" cy="50689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右箭头 23"/>
            <p:cNvSpPr/>
            <p:nvPr/>
          </p:nvSpPr>
          <p:spPr bwMode="auto">
            <a:xfrm>
              <a:off x="5004048" y="5320632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下箭头 24"/>
            <p:cNvSpPr/>
            <p:nvPr/>
          </p:nvSpPr>
          <p:spPr bwMode="auto">
            <a:xfrm>
              <a:off x="5868144" y="5085184"/>
              <a:ext cx="484632" cy="144016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939930" y="631121"/>
            <a:ext cx="6944437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 提升火箭高度的</a:t>
            </a:r>
            <a:r>
              <a:rPr lang="zh-CN" altLang="zh-CN" sz="2800" b="1" dirty="0" smtClean="0"/>
              <a:t>办法</a:t>
            </a:r>
            <a:r>
              <a:rPr lang="en-US" altLang="zh-CN" sz="2800" b="1" dirty="0" smtClean="0"/>
              <a:t>——</a:t>
            </a:r>
            <a:r>
              <a:rPr lang="zh-CN" altLang="en-US" sz="2800" b="1" dirty="0"/>
              <a:t>提高</a:t>
            </a:r>
            <a:r>
              <a:rPr lang="zh-CN" altLang="zh-CN" sz="2800" b="1" dirty="0"/>
              <a:t>燃料的</a:t>
            </a:r>
            <a:r>
              <a:rPr lang="zh-CN" altLang="zh-CN" sz="2800" b="1" dirty="0" smtClean="0"/>
              <a:t>推力</a:t>
            </a:r>
            <a:endParaRPr lang="zh-CN" altLang="en-US" sz="28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6948264" y="5016920"/>
            <a:ext cx="1800200" cy="523220"/>
            <a:chOff x="5436096" y="5930116"/>
            <a:chExt cx="1800200" cy="523220"/>
          </a:xfrm>
        </p:grpSpPr>
        <p:sp>
          <p:nvSpPr>
            <p:cNvPr id="30" name="右箭头 29"/>
            <p:cNvSpPr/>
            <p:nvPr/>
          </p:nvSpPr>
          <p:spPr bwMode="auto">
            <a:xfrm>
              <a:off x="6329277" y="6056709"/>
              <a:ext cx="146670" cy="396627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436096" y="5930116"/>
              <a:ext cx="1800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 smtClean="0"/>
                <a:t>r, u↑    F ↑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1582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18" grpId="0"/>
      <p:bldP spid="19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915948"/>
              </p:ext>
            </p:extLst>
          </p:nvPr>
        </p:nvGraphicFramePr>
        <p:xfrm>
          <a:off x="6300192" y="1494523"/>
          <a:ext cx="2271418" cy="934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3" imgW="1016000" imgH="419100" progId="Equation.3">
                  <p:embed/>
                </p:oleObj>
              </mc:Choice>
              <mc:Fallback>
                <p:oleObj name="公式" r:id="rId3" imgW="1016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494523"/>
                        <a:ext cx="2271418" cy="93404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699792" y="620688"/>
            <a:ext cx="3520516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 </a:t>
            </a:r>
            <a:r>
              <a:rPr lang="zh-CN" altLang="zh-CN" sz="2800" b="1" dirty="0" smtClean="0"/>
              <a:t>提</a:t>
            </a:r>
            <a:r>
              <a:rPr lang="zh-CN" altLang="en-US" sz="2800" b="1" dirty="0" smtClean="0"/>
              <a:t>高</a:t>
            </a:r>
            <a:r>
              <a:rPr lang="zh-CN" altLang="zh-CN" sz="2800" b="1" dirty="0" smtClean="0"/>
              <a:t>火箭</a:t>
            </a:r>
            <a:r>
              <a:rPr lang="zh-CN" altLang="en-US" sz="2800" b="1" dirty="0" smtClean="0"/>
              <a:t>速度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办法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809933"/>
              </p:ext>
            </p:extLst>
          </p:nvPr>
        </p:nvGraphicFramePr>
        <p:xfrm>
          <a:off x="467544" y="1494523"/>
          <a:ext cx="2413668" cy="88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5" imgW="1066337" imgH="393529" progId="Equation.3">
                  <p:embed/>
                </p:oleObj>
              </mc:Choice>
              <mc:Fallback>
                <p:oleObj name="公式" r:id="rId5" imgW="106633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94523"/>
                        <a:ext cx="2413668" cy="88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913162" y="1494523"/>
            <a:ext cx="2185707" cy="883575"/>
            <a:chOff x="2913162" y="1494523"/>
            <a:chExt cx="2185707" cy="883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969568" y="1494523"/>
                  <a:ext cx="2129301" cy="8835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𝑑𝑣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𝑑𝑚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568" y="1494523"/>
                  <a:ext cx="2129301" cy="8835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右箭头 12"/>
            <p:cNvSpPr/>
            <p:nvPr/>
          </p:nvSpPr>
          <p:spPr bwMode="auto">
            <a:xfrm>
              <a:off x="2913162" y="1772816"/>
              <a:ext cx="146670" cy="396627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72000" y="1412776"/>
            <a:ext cx="2286000" cy="1401536"/>
            <a:chOff x="4572000" y="1412776"/>
            <a:chExt cx="2286000" cy="1401536"/>
          </a:xfrm>
        </p:grpSpPr>
        <p:grpSp>
          <p:nvGrpSpPr>
            <p:cNvPr id="22" name="组合 21"/>
            <p:cNvGrpSpPr/>
            <p:nvPr/>
          </p:nvGrpSpPr>
          <p:grpSpPr>
            <a:xfrm>
              <a:off x="5187624" y="1412776"/>
              <a:ext cx="993851" cy="749877"/>
              <a:chOff x="5187624" y="1412776"/>
              <a:chExt cx="993851" cy="74987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223848" y="1412776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/>
                  <a:t>积分</a:t>
                </a:r>
                <a:endParaRPr lang="zh-CN" altLang="en-US" dirty="0"/>
              </a:p>
            </p:txBody>
          </p:sp>
          <p:sp>
            <p:nvSpPr>
              <p:cNvPr id="10" name="右箭头 9"/>
              <p:cNvSpPr/>
              <p:nvPr/>
            </p:nvSpPr>
            <p:spPr bwMode="auto">
              <a:xfrm>
                <a:off x="5187624" y="1839801"/>
                <a:ext cx="993851" cy="322852"/>
              </a:xfrm>
              <a:prstGeom prst="rightArrow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4572000" y="2352647"/>
              <a:ext cx="2286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dirty="0" smtClean="0"/>
                <a:t>v</a:t>
              </a:r>
              <a:r>
                <a:rPr lang="en-US" altLang="zh-CN" dirty="0" smtClean="0"/>
                <a:t>(0</a:t>
              </a:r>
              <a:r>
                <a:rPr lang="en-US" altLang="zh-CN" dirty="0"/>
                <a:t>)=</a:t>
              </a:r>
              <a:r>
                <a:rPr lang="en-US" altLang="zh-CN" dirty="0" smtClean="0"/>
                <a:t>0,</a:t>
              </a:r>
              <a:r>
                <a:rPr lang="en-US" altLang="zh-CN" i="1" dirty="0" smtClean="0"/>
                <a:t>m</a:t>
              </a:r>
              <a:r>
                <a:rPr lang="en-US" altLang="zh-CN" dirty="0" smtClean="0"/>
                <a:t>(0</a:t>
              </a:r>
              <a:r>
                <a:rPr lang="en-US" altLang="zh-CN" dirty="0"/>
                <a:t>)=</a:t>
              </a:r>
              <a:r>
                <a:rPr lang="en-US" altLang="zh-CN" i="1" dirty="0"/>
                <a:t>m</a:t>
              </a:r>
              <a:r>
                <a:rPr lang="en-US" altLang="zh-CN" baseline="-25000" dirty="0"/>
                <a:t>0</a:t>
              </a:r>
              <a:endParaRPr lang="zh-CN" altLang="en-US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827584" y="4834616"/>
            <a:ext cx="77048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构造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多级火箭</a:t>
            </a:r>
            <a:r>
              <a:rPr lang="en-US" altLang="zh-CN" sz="2800" b="1" dirty="0" smtClean="0"/>
              <a:t>——</a:t>
            </a:r>
            <a:r>
              <a:rPr lang="zh-CN" altLang="zh-CN" sz="2800" b="1" dirty="0" smtClean="0"/>
              <a:t>分级</a:t>
            </a:r>
            <a:r>
              <a:rPr lang="zh-CN" altLang="zh-CN" sz="2800" b="1" dirty="0"/>
              <a:t>携带</a:t>
            </a:r>
            <a:r>
              <a:rPr lang="zh-CN" altLang="zh-CN" sz="2800" b="1" dirty="0" smtClean="0"/>
              <a:t>燃料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燃料燃尽</a:t>
            </a:r>
            <a:r>
              <a:rPr lang="zh-CN" altLang="en-US" sz="2800" b="1" dirty="0" smtClean="0"/>
              <a:t>后</a:t>
            </a:r>
            <a:r>
              <a:rPr lang="zh-CN" altLang="zh-CN" sz="2800" b="1" dirty="0" smtClean="0"/>
              <a:t>抛弃</a:t>
            </a:r>
            <a:r>
              <a:rPr lang="zh-CN" altLang="en-US" sz="2800" b="1" dirty="0" smtClean="0"/>
              <a:t>该</a:t>
            </a:r>
            <a:r>
              <a:rPr lang="zh-CN" altLang="zh-CN" sz="2800" b="1" dirty="0" smtClean="0"/>
              <a:t>级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结构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尽量</a:t>
            </a:r>
            <a:r>
              <a:rPr lang="zh-CN" altLang="zh-CN" sz="2800" b="1" dirty="0"/>
              <a:t>减轻</a:t>
            </a:r>
            <a:r>
              <a:rPr lang="zh-CN" altLang="zh-CN" sz="2800" b="1" dirty="0" smtClean="0"/>
              <a:t>火箭质量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1339321" y="3683822"/>
            <a:ext cx="3520711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减少质量</a:t>
            </a:r>
            <a:r>
              <a:rPr lang="en-US" altLang="zh-CN" sz="2800" b="1" i="1" dirty="0"/>
              <a:t>m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的办法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18" name="矩形 17"/>
          <p:cNvSpPr/>
          <p:nvPr/>
        </p:nvSpPr>
        <p:spPr>
          <a:xfrm>
            <a:off x="833550" y="4319497"/>
            <a:ext cx="2949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提高燃烧速率</a:t>
            </a:r>
            <a:r>
              <a:rPr lang="en-US" altLang="zh-CN" sz="2800" b="1" i="1" dirty="0"/>
              <a:t>r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5187624" y="3683822"/>
            <a:ext cx="193354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m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 m</a:t>
            </a:r>
            <a:r>
              <a:rPr lang="en-US" altLang="zh-CN" sz="2800" b="1" baseline="-25000" dirty="0"/>
              <a:t>0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i="1" dirty="0" smtClean="0"/>
              <a:t>rt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3131840" y="3008814"/>
            <a:ext cx="255621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加大</a:t>
            </a:r>
            <a:r>
              <a:rPr lang="zh-CN" altLang="zh-CN" sz="2800" b="1" dirty="0" smtClean="0"/>
              <a:t>气体</a:t>
            </a:r>
            <a:r>
              <a:rPr lang="zh-CN" altLang="zh-CN" sz="2800" b="1" dirty="0"/>
              <a:t>速度</a:t>
            </a:r>
            <a:r>
              <a:rPr lang="en-US" altLang="zh-CN" sz="2800" b="1" i="1" dirty="0" smtClean="0"/>
              <a:t>u</a:t>
            </a:r>
            <a:endParaRPr lang="zh-CN" altLang="en-US" sz="2800" b="1" i="1" dirty="0"/>
          </a:p>
        </p:txBody>
      </p:sp>
      <p:sp>
        <p:nvSpPr>
          <p:cNvPr id="27" name="矩形 26"/>
          <p:cNvSpPr/>
          <p:nvPr/>
        </p:nvSpPr>
        <p:spPr>
          <a:xfrm>
            <a:off x="5811315" y="3049796"/>
            <a:ext cx="300915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zh-CN" altLang="zh-CN" sz="2800" b="1" dirty="0">
                <a:solidFill>
                  <a:srgbClr val="000000"/>
                </a:solidFill>
              </a:rPr>
              <a:t>减少</a:t>
            </a:r>
            <a:r>
              <a:rPr lang="zh-CN" altLang="en-US" sz="2800" b="1" dirty="0">
                <a:solidFill>
                  <a:srgbClr val="000000"/>
                </a:solidFill>
              </a:rPr>
              <a:t>火箭</a:t>
            </a:r>
            <a:r>
              <a:rPr lang="zh-CN" altLang="zh-CN" sz="2800" b="1" dirty="0">
                <a:solidFill>
                  <a:srgbClr val="000000"/>
                </a:solidFill>
              </a:rPr>
              <a:t>质量</a:t>
            </a:r>
            <a:r>
              <a:rPr lang="en-US" altLang="zh-CN" sz="2800" b="1" i="1" dirty="0">
                <a:solidFill>
                  <a:srgbClr val="000000"/>
                </a:solidFill>
              </a:rPr>
              <a:t>m</a:t>
            </a:r>
            <a:r>
              <a:rPr lang="en-US" altLang="zh-CN" sz="2800" b="1" dirty="0">
                <a:solidFill>
                  <a:srgbClr val="000000"/>
                </a:solidFill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</a:rPr>
              <a:t>t</a:t>
            </a:r>
            <a:r>
              <a:rPr lang="en-US" altLang="zh-CN" sz="2800" b="1" dirty="0">
                <a:solidFill>
                  <a:srgbClr val="000000"/>
                </a:solidFill>
              </a:rPr>
              <a:t>)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520" y="3049796"/>
            <a:ext cx="273978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提高</a:t>
            </a:r>
            <a:r>
              <a:rPr lang="zh-CN" altLang="zh-CN" sz="2800" b="1" dirty="0"/>
              <a:t>火箭速度</a:t>
            </a:r>
            <a:r>
              <a:rPr lang="en-US" altLang="zh-CN" sz="2800" b="1" i="1" dirty="0" smtClean="0"/>
              <a:t>u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48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  <p:bldP spid="24" grpId="0"/>
      <p:bldP spid="25" grpId="0" animBg="1"/>
      <p:bldP spid="27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692696"/>
            <a:ext cx="281829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小结与评注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700150" y="1268760"/>
            <a:ext cx="7832290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利用</a:t>
            </a:r>
            <a:r>
              <a:rPr lang="zh-CN" altLang="zh-CN" sz="2800" b="1" dirty="0">
                <a:solidFill>
                  <a:srgbClr val="FF0000"/>
                </a:solidFill>
              </a:rPr>
              <a:t>物理定律</a:t>
            </a:r>
            <a:r>
              <a:rPr lang="zh-CN" altLang="zh-CN" sz="2800" b="1" dirty="0" smtClean="0"/>
              <a:t>建立数学模型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典型案例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具有一般</a:t>
            </a:r>
            <a:r>
              <a:rPr lang="zh-CN" altLang="en-US" sz="2800" b="1" dirty="0" smtClean="0"/>
              <a:t>意义</a:t>
            </a:r>
            <a:r>
              <a:rPr lang="en-US" altLang="zh-CN" sz="2800" b="1" dirty="0" smtClean="0"/>
              <a:t>,  </a:t>
            </a:r>
            <a:r>
              <a:rPr lang="zh-CN" altLang="en-US" sz="2800" b="1" dirty="0" smtClean="0"/>
              <a:t>但是</a:t>
            </a:r>
            <a:r>
              <a:rPr lang="zh-CN" altLang="zh-CN" sz="2800" b="1" dirty="0" smtClean="0"/>
              <a:t>所给数据都是</a:t>
            </a:r>
            <a:r>
              <a:rPr lang="zh-CN" altLang="zh-CN" sz="2800" b="1" dirty="0"/>
              <a:t>虚拟</a:t>
            </a:r>
            <a:r>
              <a:rPr lang="zh-CN" altLang="zh-CN" sz="2800" b="1" dirty="0" smtClean="0"/>
              <a:t>的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863343" y="5196101"/>
            <a:ext cx="7272808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高度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、速度</a:t>
            </a:r>
            <a:r>
              <a:rPr lang="en-US" altLang="zh-CN" sz="2800" b="1" i="1" dirty="0"/>
              <a:t>v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 smtClean="0"/>
              <a:t>)</a:t>
            </a:r>
            <a:r>
              <a:rPr lang="zh-CN" altLang="en-US" sz="2800" b="1" dirty="0"/>
              <a:t>、</a:t>
            </a:r>
            <a:r>
              <a:rPr lang="zh-CN" altLang="zh-CN" sz="2800" b="1" dirty="0" smtClean="0"/>
              <a:t>加速度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互为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微分</a:t>
            </a:r>
            <a:r>
              <a:rPr lang="zh-CN" altLang="en-US" sz="2800" b="1" dirty="0" smtClean="0"/>
              <a:t>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积分</a:t>
            </a:r>
            <a:r>
              <a:rPr lang="zh-CN" altLang="zh-CN" sz="2800" b="1" dirty="0" smtClean="0"/>
              <a:t>关系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6501464" y="4365104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a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zh-CN" b="1" dirty="0" smtClean="0">
                <a:solidFill>
                  <a:srgbClr val="FF0000"/>
                </a:solidFill>
              </a:rPr>
              <a:t>间断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71600" y="2420888"/>
            <a:ext cx="7272808" cy="1872208"/>
            <a:chOff x="971600" y="2420888"/>
            <a:chExt cx="7272808" cy="1872208"/>
          </a:xfrm>
        </p:grpSpPr>
        <p:grpSp>
          <p:nvGrpSpPr>
            <p:cNvPr id="5" name="组合 4"/>
            <p:cNvGrpSpPr/>
            <p:nvPr/>
          </p:nvGrpSpPr>
          <p:grpSpPr>
            <a:xfrm>
              <a:off x="971600" y="2420888"/>
              <a:ext cx="7272808" cy="1728192"/>
              <a:chOff x="251520" y="2852936"/>
              <a:chExt cx="8784976" cy="2592288"/>
            </a:xfrm>
          </p:grpSpPr>
          <p:grpSp>
            <p:nvGrpSpPr>
              <p:cNvPr id="6" name="Group 2"/>
              <p:cNvGrpSpPr>
                <a:grpSpLocks/>
              </p:cNvGrpSpPr>
              <p:nvPr/>
            </p:nvGrpSpPr>
            <p:grpSpPr bwMode="auto">
              <a:xfrm>
                <a:off x="251520" y="2852936"/>
                <a:ext cx="8784976" cy="2592288"/>
                <a:chOff x="1800" y="6404"/>
                <a:chExt cx="8846" cy="2343"/>
              </a:xfrm>
            </p:grpSpPr>
            <p:pic>
              <p:nvPicPr>
                <p:cNvPr id="10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00" y="6404"/>
                  <a:ext cx="3060" cy="2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0" y="6432"/>
                  <a:ext cx="3060" cy="2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" name="Picture 5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0" y="6432"/>
                  <a:ext cx="3086" cy="2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7" name="矩形 6"/>
              <p:cNvSpPr/>
              <p:nvPr/>
            </p:nvSpPr>
            <p:spPr>
              <a:xfrm>
                <a:off x="8119766" y="3068960"/>
                <a:ext cx="628697" cy="461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a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/>
                  <a:t>)</a:t>
                </a:r>
                <a:endParaRPr lang="zh-CN" altLang="en-US" b="1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139952" y="3068960"/>
                <a:ext cx="611065" cy="461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v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b="1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03648" y="3068960"/>
                <a:ext cx="628697" cy="461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x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dirty="0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932040" y="3892986"/>
              <a:ext cx="3401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FF0000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80312" y="3892986"/>
              <a:ext cx="3401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FF0000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75658" y="3861048"/>
              <a:ext cx="3401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FF0000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5148064" y="2718792"/>
              <a:ext cx="0" cy="12142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2771800" y="2708920"/>
              <a:ext cx="0" cy="12142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7524328" y="2780928"/>
              <a:ext cx="0" cy="12142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矩形 21"/>
          <p:cNvSpPr/>
          <p:nvPr/>
        </p:nvSpPr>
        <p:spPr>
          <a:xfrm>
            <a:off x="3660927" y="4365104"/>
            <a:ext cx="19191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v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zh-CN" b="1" dirty="0" smtClean="0">
                <a:solidFill>
                  <a:srgbClr val="FF0000"/>
                </a:solidFill>
              </a:rPr>
              <a:t>连续</a:t>
            </a:r>
            <a:r>
              <a:rPr lang="en-US" altLang="zh-CN" b="1" dirty="0" smtClean="0">
                <a:solidFill>
                  <a:srgbClr val="FF0000"/>
                </a:solidFill>
              </a:rPr>
              <a:t>, </a:t>
            </a:r>
            <a:r>
              <a:rPr lang="zh-CN" altLang="zh-CN" b="1" dirty="0" smtClean="0">
                <a:solidFill>
                  <a:srgbClr val="FF0000"/>
                </a:solidFill>
              </a:rPr>
              <a:t>尖点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zh-CN" b="1" dirty="0" smtClean="0">
                <a:solidFill>
                  <a:srgbClr val="FF0000"/>
                </a:solidFill>
              </a:rPr>
              <a:t>不可导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89466" y="4330189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zh-CN" b="1" dirty="0" smtClean="0">
                <a:solidFill>
                  <a:srgbClr val="FF0000"/>
                </a:solidFill>
              </a:rPr>
              <a:t>光滑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zh-CN" b="1" dirty="0" smtClean="0">
                <a:solidFill>
                  <a:srgbClr val="FF0000"/>
                </a:solidFill>
              </a:rPr>
              <a:t>可导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6606" y="692696"/>
            <a:ext cx="3430747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单级小型火箭的发射</a:t>
            </a:r>
            <a:endParaRPr lang="zh-CN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611560" y="1484784"/>
            <a:ext cx="61206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火箭垂直于地面发射、上升的过程：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16342" y="2189812"/>
            <a:ext cx="79160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垂直向上发射</a:t>
            </a:r>
            <a:r>
              <a:rPr lang="zh-CN" altLang="zh-CN" sz="2800" b="1" dirty="0" smtClean="0"/>
              <a:t>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燃料</a:t>
            </a:r>
            <a:r>
              <a:rPr lang="zh-CN" altLang="zh-CN" sz="2800" b="1" dirty="0"/>
              <a:t>以一定的速率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燃烧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火焰</a:t>
            </a:r>
            <a:r>
              <a:rPr lang="zh-CN" altLang="zh-CN" sz="2800" b="1" dirty="0"/>
              <a:t>向后喷射，对火箭产生</a:t>
            </a:r>
            <a:r>
              <a:rPr lang="zh-CN" altLang="zh-CN" sz="2800" b="1" dirty="0">
                <a:solidFill>
                  <a:srgbClr val="FF0000"/>
                </a:solidFill>
              </a:rPr>
              <a:t>向前的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推力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75554" y="3501008"/>
            <a:ext cx="77408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克服</a:t>
            </a:r>
            <a:r>
              <a:rPr lang="zh-CN" altLang="zh-CN" sz="2800" b="1" dirty="0"/>
              <a:t>地球引力和</a:t>
            </a:r>
            <a:r>
              <a:rPr lang="zh-CN" altLang="zh-CN" sz="2800" b="1" dirty="0" smtClean="0"/>
              <a:t>空气阻力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推动</a:t>
            </a:r>
            <a:r>
              <a:rPr lang="zh-CN" altLang="zh-CN" sz="2800" b="1" dirty="0"/>
              <a:t>火箭</a:t>
            </a:r>
            <a:r>
              <a:rPr lang="zh-CN" altLang="zh-CN" sz="2800" b="1" dirty="0">
                <a:solidFill>
                  <a:srgbClr val="FF0000"/>
                </a:solidFill>
              </a:rPr>
              <a:t>加速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飞行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燃料</a:t>
            </a:r>
            <a:r>
              <a:rPr lang="zh-CN" altLang="zh-CN" sz="2800" b="1" dirty="0"/>
              <a:t>燃尽后火箭依靠获得的速度</a:t>
            </a:r>
            <a:r>
              <a:rPr lang="zh-CN" altLang="zh-CN" sz="2800" b="1" dirty="0">
                <a:solidFill>
                  <a:srgbClr val="FF0000"/>
                </a:solidFill>
              </a:rPr>
              <a:t>继续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上升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16342" y="4754461"/>
            <a:ext cx="79881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在引力和阻力的作用</a:t>
            </a:r>
            <a:r>
              <a:rPr lang="zh-CN" altLang="zh-CN" sz="2800" b="1" dirty="0" smtClean="0"/>
              <a:t>下</a:t>
            </a:r>
            <a:r>
              <a:rPr lang="zh-CN" altLang="zh-CN" sz="2800" b="1" dirty="0"/>
              <a:t>火箭</a:t>
            </a:r>
            <a:r>
              <a:rPr lang="zh-CN" altLang="zh-CN" sz="2800" b="1" dirty="0" smtClean="0"/>
              <a:t>速度</a:t>
            </a:r>
            <a:r>
              <a:rPr lang="zh-CN" altLang="zh-CN" sz="2800" b="1" dirty="0"/>
              <a:t>逐渐</a:t>
            </a:r>
            <a:r>
              <a:rPr lang="zh-CN" altLang="zh-CN" sz="2800" b="1" dirty="0" smtClean="0"/>
              <a:t>减小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直到速度</a:t>
            </a:r>
            <a:r>
              <a:rPr lang="zh-CN" altLang="en-US" sz="2800" b="1" dirty="0" smtClean="0"/>
              <a:t>为</a:t>
            </a:r>
            <a:r>
              <a:rPr lang="zh-CN" altLang="zh-CN" sz="2800" b="1" dirty="0" smtClean="0"/>
              <a:t>零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火箭达到最高点</a:t>
            </a:r>
            <a:r>
              <a:rPr lang="en-US" altLang="zh-CN" sz="2800" b="1" dirty="0" smtClean="0"/>
              <a:t>.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01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60032" y="2825497"/>
            <a:ext cx="21295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空气的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阻力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2676606" y="692696"/>
            <a:ext cx="3430747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单级小型火箭的发射</a:t>
            </a:r>
            <a:endParaRPr lang="zh-CN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611560" y="1484784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火箭发射</a:t>
            </a:r>
            <a:r>
              <a:rPr lang="zh-CN" altLang="zh-CN" sz="2800" b="1" dirty="0"/>
              <a:t>、</a:t>
            </a:r>
            <a:r>
              <a:rPr lang="zh-CN" altLang="zh-CN" sz="2800" b="1" dirty="0" smtClean="0"/>
              <a:t>上升过程</a:t>
            </a:r>
            <a:r>
              <a:rPr lang="zh-CN" altLang="en-US" sz="2800" b="1" dirty="0" smtClean="0"/>
              <a:t>的</a:t>
            </a:r>
            <a:r>
              <a:rPr lang="zh-CN" altLang="zh-CN" sz="2800" b="1" dirty="0"/>
              <a:t>基本</a:t>
            </a:r>
            <a:r>
              <a:rPr lang="zh-CN" altLang="zh-CN" sz="2800" b="1" dirty="0" smtClean="0"/>
              <a:t>规律</a:t>
            </a:r>
            <a:r>
              <a:rPr lang="en-US" altLang="zh-CN" sz="2800" b="1" dirty="0" smtClean="0"/>
              <a:t>——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牛顿第二定律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83568" y="3645024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空气阻力随着火箭速度的增加而变</a:t>
            </a:r>
            <a:r>
              <a:rPr lang="zh-CN" altLang="zh-CN" sz="2800" b="1" dirty="0" smtClean="0"/>
              <a:t>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83568" y="4389204"/>
            <a:ext cx="6775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阻力</a:t>
            </a:r>
            <a:r>
              <a:rPr lang="zh-CN" altLang="en-US" sz="2800" b="1" dirty="0" smtClean="0"/>
              <a:t>与</a:t>
            </a:r>
            <a:r>
              <a:rPr lang="zh-CN" altLang="zh-CN" sz="2800" b="1" dirty="0" smtClean="0"/>
              <a:t>速度之间</a:t>
            </a:r>
            <a:r>
              <a:rPr lang="zh-CN" altLang="zh-CN" sz="2800" b="1" dirty="0"/>
              <a:t>的数量</a:t>
            </a:r>
            <a:r>
              <a:rPr lang="zh-CN" altLang="zh-CN" sz="2800" b="1" dirty="0" smtClean="0"/>
              <a:t>关系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不易确定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7537348" y="2228102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√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6804248" y="2852936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？</a:t>
            </a:r>
          </a:p>
        </p:txBody>
      </p:sp>
      <p:sp>
        <p:nvSpPr>
          <p:cNvPr id="9" name="矩形 8"/>
          <p:cNvSpPr/>
          <p:nvPr/>
        </p:nvSpPr>
        <p:spPr>
          <a:xfrm>
            <a:off x="600662" y="2204864"/>
            <a:ext cx="4068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火箭在运动中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受到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的力：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60032" y="2220289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燃料燃烧的</a:t>
            </a:r>
            <a:r>
              <a:rPr lang="zh-CN" altLang="zh-CN" sz="2800" b="1" dirty="0">
                <a:solidFill>
                  <a:srgbClr val="FF0000"/>
                </a:solidFill>
              </a:rPr>
              <a:t>推力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67744" y="2879358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地球</a:t>
            </a:r>
            <a:r>
              <a:rPr lang="zh-CN" altLang="en-US" sz="2800" b="1" dirty="0">
                <a:solidFill>
                  <a:srgbClr val="000000"/>
                </a:solidFill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引力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201061" y="2881618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0941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4" grpId="0"/>
      <p:bldP spid="20" grpId="0"/>
      <p:bldP spid="9" grpId="0"/>
      <p:bldP spid="12" grpId="0"/>
      <p:bldP spid="16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6431" y="692696"/>
            <a:ext cx="496161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 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考虑空气阻力的简单模型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6228184" y="692696"/>
            <a:ext cx="1988045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问题与假设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95536" y="2132856"/>
            <a:ext cx="8136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火箭垂直</a:t>
            </a:r>
            <a:r>
              <a:rPr lang="zh-CN" altLang="zh-CN" sz="2800" b="1" dirty="0" smtClean="0"/>
              <a:t>地面发射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燃料燃烧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速率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r</a:t>
            </a:r>
            <a:r>
              <a:rPr lang="en-US" altLang="zh-CN" sz="2800" b="1" dirty="0"/>
              <a:t>= </a:t>
            </a:r>
            <a:r>
              <a:rPr lang="en-US" altLang="zh-CN" sz="2800" b="1" dirty="0" smtClean="0"/>
              <a:t>18(kg/s), </a:t>
            </a:r>
            <a:r>
              <a:rPr lang="zh-CN" altLang="zh-CN" sz="2800" b="1" dirty="0" smtClean="0"/>
              <a:t>产生</a:t>
            </a:r>
            <a:r>
              <a:rPr lang="zh-CN" altLang="zh-CN" sz="2800" b="1" dirty="0">
                <a:solidFill>
                  <a:srgbClr val="FF0000"/>
                </a:solidFill>
              </a:rPr>
              <a:t>推力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F</a:t>
            </a:r>
            <a:r>
              <a:rPr lang="en-US" altLang="zh-CN" sz="2800" b="1" dirty="0"/>
              <a:t>= </a:t>
            </a:r>
            <a:r>
              <a:rPr lang="en-US" altLang="zh-CN" sz="2800" b="1" dirty="0" smtClean="0"/>
              <a:t>27000(N), </a:t>
            </a:r>
            <a:r>
              <a:rPr lang="zh-CN" altLang="zh-CN" sz="2800" b="1" dirty="0" smtClean="0"/>
              <a:t>燃尽</a:t>
            </a:r>
            <a:r>
              <a:rPr lang="zh-CN" altLang="zh-CN" sz="2800" b="1" dirty="0"/>
              <a:t>后火箭</a:t>
            </a:r>
            <a:r>
              <a:rPr lang="zh-CN" altLang="zh-CN" sz="2800" b="1" dirty="0" smtClean="0"/>
              <a:t>继续升</a:t>
            </a:r>
            <a:r>
              <a:rPr lang="zh-CN" altLang="en-US" sz="2800" b="1" dirty="0" smtClean="0"/>
              <a:t>至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最高点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95536" y="1484784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火箭</a:t>
            </a:r>
            <a:r>
              <a:rPr lang="zh-CN" altLang="zh-CN" sz="2800" b="1" dirty="0"/>
              <a:t>初始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质量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m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b="1" dirty="0" smtClean="0"/>
              <a:t>=1600(kg),</a:t>
            </a:r>
            <a:r>
              <a:rPr lang="zh-CN" altLang="zh-CN" sz="2800" b="1" dirty="0" smtClean="0"/>
              <a:t>包括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m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/>
              <a:t>=1080(kg)</a:t>
            </a:r>
            <a:r>
              <a:rPr lang="zh-CN" altLang="zh-CN" sz="2800" b="1" dirty="0" smtClean="0"/>
              <a:t>燃料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395536" y="3356992"/>
            <a:ext cx="73494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地球引力</a:t>
            </a:r>
            <a:r>
              <a:rPr lang="zh-CN" altLang="zh-CN" sz="2800" b="1" dirty="0" smtClean="0"/>
              <a:t>不变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重力加速度</a:t>
            </a:r>
            <a:r>
              <a:rPr lang="en-US" altLang="zh-CN" sz="2800" b="1" i="1" dirty="0" smtClean="0"/>
              <a:t>g</a:t>
            </a:r>
            <a:r>
              <a:rPr lang="en-US" altLang="zh-CN" sz="2800" b="1" dirty="0" smtClean="0"/>
              <a:t>=9.8(m/s</a:t>
            </a:r>
            <a:r>
              <a:rPr lang="en-US" altLang="zh-CN" sz="2800" b="1" baseline="30000" dirty="0" smtClean="0"/>
              <a:t>2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847511" y="4762451"/>
            <a:ext cx="7684929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 smtClean="0"/>
              <a:t>给</a:t>
            </a:r>
            <a:r>
              <a:rPr lang="zh-CN" altLang="zh-CN" sz="2800" b="1" dirty="0"/>
              <a:t>出燃料燃尽时火箭的高度、速度和加速度</a:t>
            </a:r>
            <a:r>
              <a:rPr lang="zh-CN" altLang="zh-CN" sz="2800" b="1" dirty="0" smtClean="0"/>
              <a:t>，及</a:t>
            </a:r>
            <a:r>
              <a:rPr lang="zh-CN" altLang="zh-CN" sz="2800" b="1" dirty="0"/>
              <a:t>火箭到达</a:t>
            </a:r>
            <a:r>
              <a:rPr lang="zh-CN" altLang="zh-CN" sz="2800" b="1" dirty="0">
                <a:solidFill>
                  <a:srgbClr val="FF0000"/>
                </a:solidFill>
              </a:rPr>
              <a:t>最高点</a:t>
            </a:r>
            <a:r>
              <a:rPr lang="zh-CN" altLang="zh-CN" sz="2800" b="1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时间</a:t>
            </a:r>
            <a:r>
              <a:rPr lang="zh-CN" altLang="zh-CN" sz="2800" b="1" dirty="0"/>
              <a:t>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高度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847511" y="4061103"/>
            <a:ext cx="763284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建立火箭上升</a:t>
            </a:r>
            <a:r>
              <a:rPr lang="zh-CN" altLang="zh-CN" sz="2800" b="1" dirty="0">
                <a:solidFill>
                  <a:srgbClr val="FF0000"/>
                </a:solidFill>
              </a:rPr>
              <a:t>高度</a:t>
            </a:r>
            <a:r>
              <a:rPr lang="zh-CN" altLang="zh-CN" sz="2800" b="1" dirty="0">
                <a:solidFill>
                  <a:srgbClr val="000000"/>
                </a:solidFill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</a:rPr>
              <a:t>速度</a:t>
            </a:r>
            <a:r>
              <a:rPr lang="zh-CN" altLang="zh-CN" sz="2800" b="1" dirty="0">
                <a:solidFill>
                  <a:srgbClr val="000000"/>
                </a:solidFill>
              </a:rPr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加速度</a:t>
            </a:r>
            <a:r>
              <a:rPr lang="zh-CN" altLang="zh-CN" sz="2800" b="1" dirty="0">
                <a:solidFill>
                  <a:srgbClr val="000000"/>
                </a:solidFill>
              </a:rPr>
              <a:t>的数学模型</a:t>
            </a:r>
            <a:r>
              <a:rPr lang="en-US" altLang="zh-CN" sz="2800" b="1" dirty="0">
                <a:solidFill>
                  <a:srgbClr val="000000"/>
                </a:solidFill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20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7" grpId="0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07339" y="692696"/>
            <a:ext cx="1627369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模型建立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736431" y="692696"/>
            <a:ext cx="496161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 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考虑空气阻力的简单模型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827584" y="2052142"/>
            <a:ext cx="5006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火箭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=0</a:t>
            </a:r>
            <a:r>
              <a:rPr lang="zh-CN" altLang="zh-CN" sz="2800" b="1" dirty="0"/>
              <a:t>时从地面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=0</a:t>
            </a:r>
            <a:r>
              <a:rPr lang="zh-CN" altLang="zh-CN" sz="2800" b="1" dirty="0" smtClean="0"/>
              <a:t>发射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851992" y="2636912"/>
            <a:ext cx="231345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)~</a:t>
            </a:r>
            <a:r>
              <a:rPr lang="zh-CN" altLang="zh-CN" sz="2800" b="1" dirty="0"/>
              <a:t>火箭高度</a:t>
            </a:r>
            <a:endParaRPr lang="zh-CN" altLang="en-US" sz="28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669111" y="2643583"/>
            <a:ext cx="1676721" cy="569393"/>
            <a:chOff x="3669111" y="2132856"/>
            <a:chExt cx="1676721" cy="569393"/>
          </a:xfrm>
          <a:solidFill>
            <a:srgbClr val="FFFF00"/>
          </a:solidFill>
        </p:grpSpPr>
        <p:sp>
          <p:nvSpPr>
            <p:cNvPr id="4" name="矩形 3"/>
            <p:cNvSpPr/>
            <p:nvPr/>
          </p:nvSpPr>
          <p:spPr>
            <a:xfrm>
              <a:off x="4211960" y="2132856"/>
              <a:ext cx="1133872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/>
                <a:t>~</a:t>
              </a:r>
              <a:r>
                <a:rPr lang="zh-CN" altLang="zh-CN" sz="2800" b="1" dirty="0" smtClean="0"/>
                <a:t>速度</a:t>
              </a:r>
              <a:endParaRPr lang="zh-CN" altLang="en-US" sz="2800" b="1" dirty="0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3080941"/>
                </p:ext>
              </p:extLst>
            </p:nvPr>
          </p:nvGraphicFramePr>
          <p:xfrm>
            <a:off x="3669111" y="2204864"/>
            <a:ext cx="686865" cy="497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公式" r:id="rId3" imgW="279279" imgH="203112" progId="Equation.3">
                    <p:embed/>
                  </p:oleObj>
                </mc:Choice>
                <mc:Fallback>
                  <p:oleObj name="公式" r:id="rId3" imgW="27927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9111" y="2204864"/>
                          <a:ext cx="686865" cy="49738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796136" y="2689756"/>
            <a:ext cx="2518240" cy="523220"/>
            <a:chOff x="5796136" y="2113692"/>
            <a:chExt cx="2518240" cy="523220"/>
          </a:xfrm>
          <a:solidFill>
            <a:srgbClr val="FFFF00"/>
          </a:solidFill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019944"/>
                </p:ext>
              </p:extLst>
            </p:nvPr>
          </p:nvGraphicFramePr>
          <p:xfrm>
            <a:off x="5796136" y="2139527"/>
            <a:ext cx="686865" cy="497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公式" r:id="rId5" imgW="279279" imgH="203112" progId="Equation.3">
                    <p:embed/>
                  </p:oleObj>
                </mc:Choice>
                <mc:Fallback>
                  <p:oleObj name="公式" r:id="rId5" imgW="27927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6136" y="2139527"/>
                          <a:ext cx="686865" cy="49738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6442308" y="2113692"/>
              <a:ext cx="1872068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/>
                <a:t>~</a:t>
              </a:r>
              <a:r>
                <a:rPr lang="zh-CN" altLang="en-US" sz="2800" b="1" dirty="0" smtClean="0"/>
                <a:t>加</a:t>
              </a:r>
              <a:r>
                <a:rPr lang="zh-CN" altLang="zh-CN" sz="2800" b="1" dirty="0" smtClean="0"/>
                <a:t>速度</a:t>
              </a:r>
              <a:endParaRPr lang="zh-CN" altLang="en-US" sz="2800" b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827584" y="3265820"/>
            <a:ext cx="2414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m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 smtClean="0"/>
              <a:t>)~</a:t>
            </a:r>
            <a:r>
              <a:rPr lang="zh-CN" altLang="zh-CN" sz="2800" b="1" dirty="0" smtClean="0"/>
              <a:t>火箭质量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4283968" y="3265820"/>
            <a:ext cx="193354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m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 m</a:t>
            </a:r>
            <a:r>
              <a:rPr lang="en-US" altLang="zh-CN" sz="2800" b="1" baseline="-25000" dirty="0"/>
              <a:t>0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i="1" dirty="0" smtClean="0"/>
              <a:t>rt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6156176" y="1388393"/>
            <a:ext cx="2488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燃料燃烧速率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r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9592" y="3933056"/>
            <a:ext cx="3111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/>
              <a:t>~</a:t>
            </a:r>
            <a:r>
              <a:rPr lang="zh-CN" altLang="zh-CN" sz="2800" b="1" dirty="0" smtClean="0"/>
              <a:t>燃料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燃尽</a:t>
            </a:r>
            <a:r>
              <a:rPr lang="zh-CN" altLang="zh-CN" sz="2800" b="1" dirty="0" smtClean="0"/>
              <a:t>的时间</a:t>
            </a:r>
            <a:endParaRPr lang="zh-CN" altLang="en-US" sz="2800" b="1" dirty="0"/>
          </a:p>
        </p:txBody>
      </p:sp>
      <p:sp>
        <p:nvSpPr>
          <p:cNvPr id="18" name="矩形 17"/>
          <p:cNvSpPr/>
          <p:nvPr/>
        </p:nvSpPr>
        <p:spPr>
          <a:xfrm>
            <a:off x="4333078" y="3933056"/>
            <a:ext cx="14269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 m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/ </a:t>
            </a:r>
            <a:r>
              <a:rPr lang="en-US" altLang="zh-CN" sz="2800" b="1" i="1" dirty="0" smtClean="0"/>
              <a:t>r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933408" y="4634052"/>
            <a:ext cx="4794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2800" b="1" i="1" dirty="0">
                <a:cs typeface="Times New Roman" pitchFamily="18" charset="0"/>
              </a:rPr>
              <a:t>t</a:t>
            </a:r>
            <a:r>
              <a:rPr kumimoji="0" lang="en-US" altLang="zh-CN" sz="2800" b="1" baseline="-30000" dirty="0">
                <a:cs typeface="Times New Roman" pitchFamily="18" charset="0"/>
              </a:rPr>
              <a:t>1</a:t>
            </a:r>
            <a:r>
              <a:rPr kumimoji="0" lang="zh-CN" altLang="en-US" sz="2800" b="1" dirty="0">
                <a:cs typeface="Times New Roman" pitchFamily="18" charset="0"/>
              </a:rPr>
              <a:t>以后火箭质量保持为</a:t>
            </a:r>
            <a:r>
              <a:rPr kumimoji="0" lang="en-US" altLang="zh-CN" sz="2800" b="1" i="1" dirty="0">
                <a:cs typeface="Times New Roman" pitchFamily="18" charset="0"/>
              </a:rPr>
              <a:t>m</a:t>
            </a:r>
            <a:r>
              <a:rPr kumimoji="0" lang="en-US" altLang="zh-CN" sz="2800" b="1" baseline="-30000" dirty="0">
                <a:cs typeface="Times New Roman" pitchFamily="18" charset="0"/>
              </a:rPr>
              <a:t>0</a:t>
            </a:r>
            <a:r>
              <a:rPr kumimoji="0" lang="en-US" altLang="zh-CN" sz="2800" b="1" dirty="0">
                <a:cs typeface="Times New Roman" pitchFamily="18" charset="0"/>
                <a:sym typeface="Symbol" pitchFamily="18" charset="2"/>
              </a:rPr>
              <a:t></a:t>
            </a:r>
            <a:r>
              <a:rPr kumimoji="0" lang="en-US" altLang="zh-CN" sz="2800" b="1" i="1" dirty="0">
                <a:cs typeface="Times New Roman" pitchFamily="18" charset="0"/>
              </a:rPr>
              <a:t> </a:t>
            </a:r>
            <a:r>
              <a:rPr kumimoji="0" lang="en-US" altLang="zh-CN" sz="2800" b="1" i="1" dirty="0">
                <a:cs typeface="Times New Roman" pitchFamily="18" charset="0"/>
                <a:sym typeface="Symbol" pitchFamily="18" charset="2"/>
              </a:rPr>
              <a:t>m</a:t>
            </a:r>
            <a:r>
              <a:rPr kumimoji="0" lang="en-US" altLang="zh-CN" sz="2800" b="1" baseline="-30000" dirty="0">
                <a:cs typeface="Times New Roman" pitchFamily="18" charset="0"/>
                <a:sym typeface="Symbol" pitchFamily="18" charset="2"/>
              </a:rPr>
              <a:t>1 </a:t>
            </a:r>
            <a:endParaRPr kumimoji="0" lang="en-US" altLang="zh-CN" sz="2800" b="1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36104" y="5247570"/>
            <a:ext cx="43146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/>
              <a:t> ~</a:t>
            </a:r>
            <a:r>
              <a:rPr lang="zh-CN" altLang="zh-CN" sz="2800" b="1" dirty="0" smtClean="0"/>
              <a:t>火箭</a:t>
            </a:r>
            <a:r>
              <a:rPr lang="zh-CN" altLang="zh-CN" sz="2800" b="1" dirty="0"/>
              <a:t>到达</a:t>
            </a:r>
            <a:r>
              <a:rPr lang="zh-CN" altLang="zh-CN" sz="2800" b="1" dirty="0">
                <a:solidFill>
                  <a:srgbClr val="FF0000"/>
                </a:solidFill>
              </a:rPr>
              <a:t>最高点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时间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613412" y="5229200"/>
                <a:ext cx="2616422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/>
                  <a:t>t</a:t>
                </a:r>
                <a:r>
                  <a:rPr lang="en-US" altLang="zh-CN" sz="2800" b="1" baseline="-25000" dirty="0"/>
                  <a:t>2</a:t>
                </a:r>
                <a:r>
                  <a:rPr lang="zh-CN" altLang="zh-CN" sz="2800" b="1" dirty="0"/>
                  <a:t>由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t</a:t>
                </a:r>
                <a:r>
                  <a:rPr lang="en-US" altLang="zh-CN" sz="2800" b="1" baseline="-25000" dirty="0"/>
                  <a:t>2</a:t>
                </a:r>
                <a:r>
                  <a:rPr lang="en-US" altLang="zh-CN" sz="2800" b="1" dirty="0"/>
                  <a:t>)=0</a:t>
                </a:r>
                <a:r>
                  <a:rPr lang="zh-CN" altLang="zh-CN" sz="2800" b="1" dirty="0"/>
                  <a:t>确定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12" y="5229200"/>
                <a:ext cx="2616422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4895" t="-15116" r="-932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827584" y="1412776"/>
            <a:ext cx="27929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火箭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初始</a:t>
            </a:r>
            <a:r>
              <a:rPr lang="zh-CN" altLang="zh-CN" sz="2800" b="1" dirty="0">
                <a:solidFill>
                  <a:srgbClr val="000000"/>
                </a:solidFill>
              </a:rPr>
              <a:t>质量</a:t>
            </a:r>
            <a:r>
              <a:rPr lang="en-US" altLang="zh-CN" sz="2800" b="1" i="1" dirty="0">
                <a:solidFill>
                  <a:srgbClr val="FF0000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51920" y="1379910"/>
            <a:ext cx="2026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燃料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质量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m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9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12" grpId="0"/>
      <p:bldP spid="13" grpId="0" animBg="1"/>
      <p:bldP spid="14" grpId="0"/>
      <p:bldP spid="16" grpId="0"/>
      <p:bldP spid="18" grpId="0" animBg="1"/>
      <p:bldP spid="20" grpId="0"/>
      <p:bldP spid="21" grpId="0"/>
      <p:bldP spid="22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07339" y="692696"/>
            <a:ext cx="1627369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模型建立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736431" y="692696"/>
            <a:ext cx="496161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 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考虑空气阻力的简单模型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031167" y="2598584"/>
            <a:ext cx="17091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重力</a:t>
            </a:r>
            <a:r>
              <a:rPr lang="en-US" altLang="zh-CN" sz="2800" b="1" i="1" dirty="0" smtClean="0"/>
              <a:t>m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</a:t>
            </a:r>
            <a:r>
              <a:rPr lang="en-US" altLang="zh-CN" sz="2800" b="1" i="1" dirty="0" smtClean="0"/>
              <a:t>g</a:t>
            </a:r>
            <a:endParaRPr lang="zh-CN" altLang="en-US" sz="28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3609" y="4095348"/>
            <a:ext cx="389808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燃料燃尽</a:t>
            </a:r>
            <a:r>
              <a:rPr lang="zh-CN" altLang="zh-CN" sz="2800" b="1" dirty="0" smtClean="0"/>
              <a:t>后</a:t>
            </a:r>
            <a:r>
              <a:rPr lang="en-US" altLang="zh-CN" sz="2800" b="1" dirty="0" smtClean="0"/>
              <a:t>  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1 </a:t>
            </a:r>
            <a:r>
              <a:rPr lang="en-US" altLang="zh-CN" sz="2800" b="1" dirty="0" smtClean="0"/>
              <a:t>&lt; </a:t>
            </a:r>
            <a:r>
              <a:rPr lang="en-US" altLang="zh-CN" sz="2800" b="1" i="1" dirty="0" smtClean="0"/>
              <a:t>t </a:t>
            </a:r>
            <a:r>
              <a:rPr lang="zh-CN" altLang="en-US" sz="2800" b="1" dirty="0" smtClean="0"/>
              <a:t>≤ 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2</a:t>
            </a:r>
            <a:endParaRPr lang="zh-CN" altLang="en-US" sz="2800" b="1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44037" y="1359099"/>
            <a:ext cx="5006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火箭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=0, 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=0, </a:t>
            </a:r>
            <a:r>
              <a:rPr lang="zh-CN" altLang="en-US" sz="2800" b="1" dirty="0" smtClean="0"/>
              <a:t>零速度</a:t>
            </a:r>
            <a:r>
              <a:rPr lang="zh-CN" altLang="zh-CN" sz="2800" b="1" dirty="0" smtClean="0"/>
              <a:t>发射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178629" y="1969676"/>
            <a:ext cx="598565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燃料</a:t>
            </a:r>
            <a:r>
              <a:rPr lang="zh-CN" altLang="zh-CN" sz="2800" b="1" dirty="0" smtClean="0"/>
              <a:t>燃烧阶段</a:t>
            </a:r>
            <a:r>
              <a:rPr lang="en-US" altLang="zh-CN" sz="2800" b="1" dirty="0" smtClean="0"/>
              <a:t>   0 </a:t>
            </a:r>
            <a:r>
              <a:rPr lang="zh-CN" altLang="en-US" sz="2800" b="1" dirty="0" smtClean="0"/>
              <a:t>≤ </a:t>
            </a:r>
            <a:r>
              <a:rPr lang="en-US" altLang="zh-CN" sz="2800" b="1" i="1" dirty="0" smtClean="0"/>
              <a:t>t </a:t>
            </a:r>
            <a:r>
              <a:rPr lang="zh-CN" altLang="en-US" sz="2800" b="1" dirty="0" smtClean="0"/>
              <a:t>≤ 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m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/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1557066" y="2617748"/>
            <a:ext cx="26548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质量</a:t>
            </a:r>
            <a:r>
              <a:rPr lang="en-US" altLang="zh-CN" sz="2800" b="1" i="1" dirty="0" smtClean="0"/>
              <a:t>m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 m</a:t>
            </a:r>
            <a:r>
              <a:rPr lang="en-US" altLang="zh-CN" sz="2800" b="1" baseline="-25000" dirty="0"/>
              <a:t>0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i="1" dirty="0" smtClean="0"/>
              <a:t>rt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4579263" y="2598584"/>
            <a:ext cx="1144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推力</a:t>
            </a:r>
            <a:r>
              <a:rPr lang="en-US" altLang="zh-CN" sz="2800" b="1" i="1" dirty="0"/>
              <a:t>F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7544" y="3284984"/>
                <a:ext cx="4995983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𝒓𝒕</m:t>
                        </m:r>
                      </m:e>
                    </m:d>
                    <m:acc>
                      <m:accPr>
                        <m:chr m:val="̈"/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</a:rPr>
                      <m:t>𝑭</m:t>
                    </m:r>
                    <m:r>
                      <a:rPr lang="en-US" altLang="zh-CN" sz="2800" b="1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𝒓𝒕</m:t>
                        </m:r>
                      </m:e>
                    </m:d>
                    <m:r>
                      <a:rPr lang="en-US" altLang="zh-CN" sz="2800" b="1" i="1" smtClean="0">
                        <a:latin typeface="Cambria Math"/>
                      </a:rPr>
                      <m:t>𝒈</m:t>
                    </m:r>
                  </m:oMath>
                </a14:m>
                <a:r>
                  <a:rPr lang="en-US" altLang="zh-CN" sz="2800" b="1" dirty="0" smtClean="0"/>
                  <a:t>,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284984"/>
                <a:ext cx="4995983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158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646834" y="4728899"/>
            <a:ext cx="247535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质量</a:t>
            </a:r>
            <a:r>
              <a:rPr lang="en-US" altLang="zh-CN" sz="2800" b="1" i="1" dirty="0" smtClean="0"/>
              <a:t>m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 smtClean="0"/>
              <a:t>m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>
                <a:sym typeface="Symbol"/>
              </a:rPr>
              <a:t>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m</a:t>
            </a:r>
            <a:r>
              <a:rPr lang="en-US" altLang="zh-CN" sz="2800" b="1" baseline="-25000" dirty="0" smtClean="0"/>
              <a:t>1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4803183" y="4742268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重力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/>
              <a:t>m</a:t>
            </a:r>
            <a:r>
              <a:rPr lang="en-US" altLang="zh-CN" sz="2800" b="1" baseline="-25000" dirty="0"/>
              <a:t>0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m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)</a:t>
            </a:r>
            <a:r>
              <a:rPr lang="en-US" altLang="zh-CN" sz="2800" b="1" i="1" dirty="0" smtClean="0"/>
              <a:t>g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9512" y="5452173"/>
                <a:ext cx="5084212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̈"/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𝒈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452173"/>
                <a:ext cx="508421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463526" y="5515961"/>
                <a:ext cx="3638763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/>
                        </a:rPr>
                        <m:t> </m:t>
                      </m:r>
                      <m:r>
                        <a:rPr lang="en-US" altLang="zh-CN" sz="2800" b="1" i="1"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zh-CN" altLang="en-US" sz="2800" b="1" i="1">
                          <a:latin typeface="Cambria Math"/>
                        </a:rPr>
                        <m:t>由</m:t>
                      </m:r>
                      <m:r>
                        <a:rPr lang="en-US" altLang="zh-CN" sz="2800" b="1" i="1">
                          <a:latin typeface="Cambria Math"/>
                        </a:rPr>
                        <m:t>(</m:t>
                      </m:r>
                      <m:r>
                        <a:rPr lang="en-US" altLang="zh-CN" sz="2800" b="1" i="1">
                          <a:latin typeface="Cambria Math"/>
                        </a:rPr>
                        <m:t>𝟏</m:t>
                      </m:r>
                      <m:r>
                        <a:rPr lang="en-US" altLang="zh-CN" sz="2800" b="1" i="1">
                          <a:latin typeface="Cambria Math"/>
                        </a:rPr>
                        <m:t>)</m:t>
                      </m:r>
                      <m:r>
                        <a:rPr lang="zh-CN" altLang="en-US" sz="2800" b="1" i="1">
                          <a:latin typeface="Cambria Math"/>
                        </a:rPr>
                        <m:t>给定</m:t>
                      </m:r>
                      <m:r>
                        <a:rPr lang="en-US" altLang="zh-CN" sz="2800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526" y="5515961"/>
                <a:ext cx="3638763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580112" y="3284984"/>
                <a:ext cx="3509487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r>
                        <a:rPr lang="en-US" altLang="zh-CN" sz="2800" b="1" i="1">
                          <a:latin typeface="Cambria Math"/>
                        </a:rPr>
                        <m:t>𝟎</m:t>
                      </m:r>
                      <m:r>
                        <a:rPr lang="en-US" altLang="zh-CN" sz="2800" b="1" i="1">
                          <a:latin typeface="Cambria Math"/>
                        </a:rPr>
                        <m:t>, (</m:t>
                      </m:r>
                      <m:r>
                        <a:rPr lang="en-US" altLang="zh-CN" sz="2800" b="1" i="1">
                          <a:latin typeface="Cambria Math"/>
                        </a:rPr>
                        <m:t>𝟏</m:t>
                      </m:r>
                      <m:r>
                        <a:rPr lang="en-US" altLang="zh-CN" sz="28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284984"/>
                <a:ext cx="350948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32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2" grpId="0"/>
      <p:bldP spid="13" grpId="0" animBg="1"/>
      <p:bldP spid="16" grpId="0"/>
      <p:bldP spid="17" grpId="0"/>
      <p:bldP spid="18" grpId="0" animBg="1"/>
      <p:bldP spid="20" grpId="0"/>
      <p:bldP spid="21" grpId="0"/>
      <p:bldP spid="22" grpId="0" animBg="1"/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07339" y="692696"/>
            <a:ext cx="1627369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模型</a:t>
            </a:r>
            <a:r>
              <a:rPr lang="zh-CN" altLang="zh-CN" sz="2800" b="1" dirty="0"/>
              <a:t>求解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736431" y="692696"/>
            <a:ext cx="496161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 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考虑空气阻力的简单模型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14558" y="1403230"/>
                <a:ext cx="4372286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𝒓𝒕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𝑭</m:t>
                      </m:r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𝒓𝒕</m:t>
                          </m:r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𝒈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558" y="1403230"/>
                <a:ext cx="437228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854082"/>
              </p:ext>
            </p:extLst>
          </p:nvPr>
        </p:nvGraphicFramePr>
        <p:xfrm>
          <a:off x="2497205" y="2221884"/>
          <a:ext cx="2794875" cy="99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公式" r:id="rId4" imgW="1206500" imgH="431800" progId="Equation.3">
                  <p:embed/>
                </p:oleObj>
              </mc:Choice>
              <mc:Fallback>
                <p:oleObj name="公式" r:id="rId4" imgW="1206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205" y="2221884"/>
                        <a:ext cx="2794875" cy="99031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202900" y="3880472"/>
            <a:ext cx="2147321" cy="523220"/>
            <a:chOff x="6302735" y="3541401"/>
            <a:chExt cx="2147321" cy="523220"/>
          </a:xfrm>
        </p:grpSpPr>
        <p:sp>
          <p:nvSpPr>
            <p:cNvPr id="9" name="矩形 8"/>
            <p:cNvSpPr/>
            <p:nvPr/>
          </p:nvSpPr>
          <p:spPr>
            <a:xfrm>
              <a:off x="6302735" y="3541401"/>
              <a:ext cx="17073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/>
                <a:t>速度</a:t>
              </a:r>
              <a:r>
                <a:rPr lang="en-US" altLang="zh-CN" sz="2800" i="1" dirty="0"/>
                <a:t>v</a:t>
              </a:r>
              <a:r>
                <a:rPr lang="en-US" altLang="zh-CN" sz="2800" dirty="0"/>
                <a:t>(</a:t>
              </a:r>
              <a:r>
                <a:rPr lang="en-US" altLang="zh-CN" sz="2800" i="1" dirty="0"/>
                <a:t>t</a:t>
              </a:r>
              <a:r>
                <a:rPr lang="en-US" altLang="zh-CN" sz="2800" dirty="0" smtClean="0"/>
                <a:t>)=</a:t>
              </a:r>
              <a:endParaRPr lang="zh-CN" altLang="en-US" sz="2800" b="1" dirty="0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1230521"/>
                </p:ext>
              </p:extLst>
            </p:nvPr>
          </p:nvGraphicFramePr>
          <p:xfrm>
            <a:off x="7863523" y="3616019"/>
            <a:ext cx="586533" cy="424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公式" r:id="rId6" imgW="279279" imgH="203112" progId="Equation.3">
                    <p:embed/>
                  </p:oleObj>
                </mc:Choice>
                <mc:Fallback>
                  <p:oleObj name="公式" r:id="rId6" imgW="27927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3523" y="3616019"/>
                          <a:ext cx="586533" cy="42473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111063" y="2204939"/>
            <a:ext cx="2385717" cy="551505"/>
            <a:chOff x="5986325" y="2513625"/>
            <a:chExt cx="2385717" cy="551505"/>
          </a:xfrm>
        </p:grpSpPr>
        <p:sp>
          <p:nvSpPr>
            <p:cNvPr id="13" name="矩形 12"/>
            <p:cNvSpPr/>
            <p:nvPr/>
          </p:nvSpPr>
          <p:spPr>
            <a:xfrm>
              <a:off x="5986325" y="2513625"/>
              <a:ext cx="203872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/>
                <a:t>加</a:t>
              </a:r>
              <a:r>
                <a:rPr lang="zh-CN" altLang="zh-CN" sz="2800" b="1" dirty="0" smtClean="0"/>
                <a:t>速度</a:t>
              </a:r>
              <a:r>
                <a:rPr lang="en-US" altLang="zh-CN" sz="2800" i="1" dirty="0"/>
                <a:t>a</a:t>
              </a:r>
              <a:r>
                <a:rPr lang="en-US" altLang="zh-CN" sz="2800" dirty="0"/>
                <a:t>(</a:t>
              </a:r>
              <a:r>
                <a:rPr lang="en-US" altLang="zh-CN" sz="2800" i="1" dirty="0"/>
                <a:t>t</a:t>
              </a:r>
              <a:r>
                <a:rPr lang="en-US" altLang="zh-CN" sz="2800" dirty="0" smtClean="0"/>
                <a:t>)=</a:t>
              </a:r>
              <a:endParaRPr lang="zh-CN" altLang="en-US" sz="2800" b="1" dirty="0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5222148"/>
                </p:ext>
              </p:extLst>
            </p:nvPr>
          </p:nvGraphicFramePr>
          <p:xfrm>
            <a:off x="7785509" y="2537455"/>
            <a:ext cx="586533" cy="52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公式" r:id="rId8" imgW="279279" imgH="203112" progId="Equation.3">
                    <p:embed/>
                  </p:oleObj>
                </mc:Choice>
                <mc:Fallback>
                  <p:oleObj name="公式" r:id="rId8" imgW="27927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85509" y="2537455"/>
                          <a:ext cx="586533" cy="5276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下箭头 21"/>
          <p:cNvSpPr/>
          <p:nvPr/>
        </p:nvSpPr>
        <p:spPr bwMode="auto">
          <a:xfrm>
            <a:off x="3727328" y="1988840"/>
            <a:ext cx="484632" cy="28803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897426" y="3234494"/>
            <a:ext cx="2474774" cy="461665"/>
            <a:chOff x="3223272" y="3234494"/>
            <a:chExt cx="2474774" cy="461665"/>
          </a:xfrm>
        </p:grpSpPr>
        <p:sp>
          <p:nvSpPr>
            <p:cNvPr id="20" name="矩形 19"/>
            <p:cNvSpPr/>
            <p:nvPr/>
          </p:nvSpPr>
          <p:spPr>
            <a:xfrm>
              <a:off x="3921598" y="3234494"/>
              <a:ext cx="17764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 smtClean="0"/>
                <a:t>积分</a:t>
              </a:r>
              <a:r>
                <a:rPr lang="en-US" altLang="zh-CN" b="1" dirty="0" smtClean="0"/>
                <a:t>, </a:t>
              </a:r>
              <a:r>
                <a:rPr lang="en-US" altLang="zh-CN" b="1" i="1" dirty="0" smtClean="0"/>
                <a:t>v</a:t>
              </a:r>
              <a:r>
                <a:rPr lang="en-US" altLang="zh-CN" b="1" dirty="0" smtClean="0"/>
                <a:t>(0</a:t>
              </a:r>
              <a:r>
                <a:rPr lang="en-US" altLang="zh-CN" b="1" dirty="0"/>
                <a:t>)=0</a:t>
              </a:r>
              <a:endParaRPr lang="zh-CN" altLang="en-US" b="1" dirty="0"/>
            </a:p>
          </p:txBody>
        </p:sp>
        <p:sp>
          <p:nvSpPr>
            <p:cNvPr id="23" name="下箭头 22"/>
            <p:cNvSpPr/>
            <p:nvPr/>
          </p:nvSpPr>
          <p:spPr bwMode="auto">
            <a:xfrm>
              <a:off x="3223272" y="3321312"/>
              <a:ext cx="484632" cy="288032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04512" y="4593097"/>
            <a:ext cx="2567688" cy="461665"/>
            <a:chOff x="3131840" y="4593097"/>
            <a:chExt cx="2567688" cy="461665"/>
          </a:xfrm>
        </p:grpSpPr>
        <p:sp>
          <p:nvSpPr>
            <p:cNvPr id="21" name="矩形 20"/>
            <p:cNvSpPr/>
            <p:nvPr/>
          </p:nvSpPr>
          <p:spPr>
            <a:xfrm>
              <a:off x="3900638" y="4593097"/>
              <a:ext cx="17988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 smtClean="0"/>
                <a:t>积分</a:t>
              </a:r>
              <a:r>
                <a:rPr lang="en-US" altLang="zh-CN" b="1" dirty="0" smtClean="0"/>
                <a:t>, </a:t>
              </a:r>
              <a:r>
                <a:rPr lang="en-US" altLang="zh-CN" b="1" i="1" dirty="0" smtClean="0"/>
                <a:t>x</a:t>
              </a:r>
              <a:r>
                <a:rPr lang="en-US" altLang="zh-CN" b="1" dirty="0" smtClean="0"/>
                <a:t>(0</a:t>
              </a:r>
              <a:r>
                <a:rPr lang="en-US" altLang="zh-CN" b="1" dirty="0"/>
                <a:t>)=0</a:t>
              </a:r>
              <a:endParaRPr lang="zh-CN" altLang="en-US" b="1" dirty="0"/>
            </a:p>
          </p:txBody>
        </p:sp>
        <p:sp>
          <p:nvSpPr>
            <p:cNvPr id="24" name="下箭头 23"/>
            <p:cNvSpPr/>
            <p:nvPr/>
          </p:nvSpPr>
          <p:spPr bwMode="auto">
            <a:xfrm>
              <a:off x="3131840" y="4761472"/>
              <a:ext cx="484632" cy="288032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446339" y="1372453"/>
            <a:ext cx="292781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燃料</a:t>
            </a:r>
            <a:r>
              <a:rPr lang="zh-CN" altLang="zh-CN" sz="2800" b="1" dirty="0" smtClean="0"/>
              <a:t>燃烧阶段</a:t>
            </a:r>
            <a:endParaRPr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7668344" y="1412776"/>
            <a:ext cx="143661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0 </a:t>
            </a:r>
            <a:r>
              <a:rPr lang="zh-CN" altLang="en-US" sz="2800" b="1" dirty="0"/>
              <a:t>≤ </a:t>
            </a:r>
            <a:r>
              <a:rPr lang="en-US" altLang="zh-CN" sz="2800" b="1" i="1" dirty="0"/>
              <a:t>t </a:t>
            </a:r>
            <a:r>
              <a:rPr lang="zh-CN" altLang="en-US" sz="2800" b="1" dirty="0"/>
              <a:t>≤ 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endParaRPr lang="zh-CN" altLang="en-US" sz="28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626038" y="2423446"/>
            <a:ext cx="991040" cy="523220"/>
            <a:chOff x="5626038" y="2423446"/>
            <a:chExt cx="991040" cy="523220"/>
          </a:xfrm>
        </p:grpSpPr>
        <p:sp>
          <p:nvSpPr>
            <p:cNvPr id="32" name="矩形 31"/>
            <p:cNvSpPr/>
            <p:nvPr/>
          </p:nvSpPr>
          <p:spPr>
            <a:xfrm>
              <a:off x="5703045" y="2423446"/>
              <a:ext cx="9140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/>
                <a:t>a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t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dirty="0" smtClean="0"/>
                <a:t>) </a:t>
              </a:r>
              <a:endParaRPr lang="zh-CN" altLang="en-US" sz="2800" b="1" dirty="0"/>
            </a:p>
          </p:txBody>
        </p:sp>
        <p:sp>
          <p:nvSpPr>
            <p:cNvPr id="34" name="右箭头 33"/>
            <p:cNvSpPr/>
            <p:nvPr/>
          </p:nvSpPr>
          <p:spPr bwMode="auto">
            <a:xfrm>
              <a:off x="5626038" y="2440312"/>
              <a:ext cx="98090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791903" y="3880472"/>
            <a:ext cx="876184" cy="533673"/>
            <a:chOff x="6948264" y="3831431"/>
            <a:chExt cx="876184" cy="533673"/>
          </a:xfrm>
        </p:grpSpPr>
        <p:sp>
          <p:nvSpPr>
            <p:cNvPr id="33" name="矩形 32"/>
            <p:cNvSpPr/>
            <p:nvPr/>
          </p:nvSpPr>
          <p:spPr>
            <a:xfrm>
              <a:off x="7021023" y="3831431"/>
              <a:ext cx="8034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/>
                <a:t>v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t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dirty="0"/>
                <a:t>)</a:t>
              </a:r>
              <a:endParaRPr lang="zh-CN" altLang="en-US" sz="2800" b="1" dirty="0"/>
            </a:p>
          </p:txBody>
        </p:sp>
        <p:sp>
          <p:nvSpPr>
            <p:cNvPr id="35" name="右箭头 34"/>
            <p:cNvSpPr/>
            <p:nvPr/>
          </p:nvSpPr>
          <p:spPr bwMode="auto">
            <a:xfrm>
              <a:off x="6948264" y="3880472"/>
              <a:ext cx="98090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002302" y="5517232"/>
            <a:ext cx="922355" cy="556640"/>
            <a:chOff x="8002302" y="5517232"/>
            <a:chExt cx="922355" cy="556640"/>
          </a:xfrm>
        </p:grpSpPr>
        <p:sp>
          <p:nvSpPr>
            <p:cNvPr id="27" name="矩形 26"/>
            <p:cNvSpPr/>
            <p:nvPr/>
          </p:nvSpPr>
          <p:spPr>
            <a:xfrm>
              <a:off x="8100392" y="5517232"/>
              <a:ext cx="8242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/>
                <a:t>x</a:t>
              </a:r>
              <a:r>
                <a:rPr lang="en-US" altLang="zh-CN" sz="2800" b="1" dirty="0" smtClean="0"/>
                <a:t>(</a:t>
              </a:r>
              <a:r>
                <a:rPr lang="en-US" altLang="zh-CN" sz="2800" b="1" i="1" dirty="0" smtClean="0"/>
                <a:t>t</a:t>
              </a:r>
              <a:r>
                <a:rPr lang="en-US" altLang="zh-CN" sz="2800" b="1" baseline="-25000" dirty="0" smtClean="0"/>
                <a:t>1</a:t>
              </a:r>
              <a:r>
                <a:rPr lang="en-US" altLang="zh-CN" sz="2800" b="1" dirty="0"/>
                <a:t>)</a:t>
              </a:r>
              <a:endParaRPr lang="zh-CN" altLang="en-US" sz="2800" b="1" dirty="0"/>
            </a:p>
          </p:txBody>
        </p:sp>
        <p:sp>
          <p:nvSpPr>
            <p:cNvPr id="36" name="右箭头 35"/>
            <p:cNvSpPr/>
            <p:nvPr/>
          </p:nvSpPr>
          <p:spPr bwMode="auto">
            <a:xfrm>
              <a:off x="8002302" y="5589240"/>
              <a:ext cx="98090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" name="Rectangle 1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771071"/>
              </p:ext>
            </p:extLst>
          </p:nvPr>
        </p:nvGraphicFramePr>
        <p:xfrm>
          <a:off x="2320925" y="3708400"/>
          <a:ext cx="43084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10" imgW="2158920" imgH="469800" progId="Equation.DSMT4">
                  <p:embed/>
                </p:oleObj>
              </mc:Choice>
              <mc:Fallback>
                <p:oleObj name="Equation" r:id="rId10" imgW="21589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3708400"/>
                        <a:ext cx="4308475" cy="930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4"/>
          <p:cNvSpPr>
            <a:spLocks noChangeArrowheads="1"/>
          </p:cNvSpPr>
          <p:nvPr/>
        </p:nvSpPr>
        <p:spPr bwMode="auto">
          <a:xfrm>
            <a:off x="0" y="479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989229"/>
              </p:ext>
            </p:extLst>
          </p:nvPr>
        </p:nvGraphicFramePr>
        <p:xfrm>
          <a:off x="638175" y="5127625"/>
          <a:ext cx="6816725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12" imgW="3416040" imgH="711000" progId="Equation.DSMT4">
                  <p:embed/>
                </p:oleObj>
              </mc:Choice>
              <mc:Fallback>
                <p:oleObj name="Equation" r:id="rId12" imgW="34160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5127625"/>
                        <a:ext cx="6816725" cy="14081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78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2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07339" y="692696"/>
            <a:ext cx="1627369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模型</a:t>
            </a:r>
            <a:r>
              <a:rPr lang="zh-CN" altLang="zh-CN" sz="2800" b="1" dirty="0"/>
              <a:t>求解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736431" y="692696"/>
            <a:ext cx="496161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 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考虑空气阻力的简单模型</a:t>
            </a:r>
            <a:endParaRPr lang="zh-CN" altLang="en-US" sz="28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403204"/>
              </p:ext>
            </p:extLst>
          </p:nvPr>
        </p:nvGraphicFramePr>
        <p:xfrm>
          <a:off x="915988" y="3143250"/>
          <a:ext cx="46593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2019240" imgH="482400" progId="Equation.DSMT4">
                  <p:embed/>
                </p:oleObj>
              </mc:Choice>
              <mc:Fallback>
                <p:oleObj name="Equation" r:id="rId3" imgW="2019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3143250"/>
                        <a:ext cx="4659312" cy="1111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310734"/>
              </p:ext>
            </p:extLst>
          </p:nvPr>
        </p:nvGraphicFramePr>
        <p:xfrm>
          <a:off x="798513" y="4679950"/>
          <a:ext cx="6988175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3035160" imgH="482400" progId="Equation.DSMT4">
                  <p:embed/>
                </p:oleObj>
              </mc:Choice>
              <mc:Fallback>
                <p:oleObj name="Equation" r:id="rId5" imgW="3035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4679950"/>
                        <a:ext cx="6988175" cy="11096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736431" y="1330315"/>
            <a:ext cx="248080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燃料燃尽</a:t>
            </a:r>
            <a:r>
              <a:rPr lang="zh-CN" altLang="zh-CN" sz="2800" b="1" dirty="0" smtClean="0"/>
              <a:t>后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059832" y="1330315"/>
                <a:ext cx="4313873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̈"/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zh-CN" b="1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𝒈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330315"/>
                <a:ext cx="4313873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2534404" y="2025168"/>
            <a:ext cx="1425281" cy="784187"/>
            <a:chOff x="2534404" y="2025168"/>
            <a:chExt cx="1425281" cy="784187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3916968"/>
                </p:ext>
              </p:extLst>
            </p:nvPr>
          </p:nvGraphicFramePr>
          <p:xfrm>
            <a:off x="2534404" y="2348880"/>
            <a:ext cx="1425281" cy="460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公式" r:id="rId10" imgW="622030" imgH="203112" progId="Equation.3">
                    <p:embed/>
                  </p:oleObj>
                </mc:Choice>
                <mc:Fallback>
                  <p:oleObj name="公式" r:id="rId10" imgW="62203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4404" y="2348880"/>
                          <a:ext cx="1425281" cy="46047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下箭头 15"/>
            <p:cNvSpPr/>
            <p:nvPr/>
          </p:nvSpPr>
          <p:spPr bwMode="auto">
            <a:xfrm>
              <a:off x="2929208" y="2025168"/>
              <a:ext cx="484632" cy="288032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35242" y="2708920"/>
            <a:ext cx="2184630" cy="461665"/>
            <a:chOff x="2935242" y="2823319"/>
            <a:chExt cx="2184630" cy="461665"/>
          </a:xfrm>
        </p:grpSpPr>
        <p:sp>
          <p:nvSpPr>
            <p:cNvPr id="14" name="矩形 13"/>
            <p:cNvSpPr/>
            <p:nvPr/>
          </p:nvSpPr>
          <p:spPr>
            <a:xfrm>
              <a:off x="3633568" y="2823319"/>
              <a:ext cx="14863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 smtClean="0"/>
                <a:t>积分</a:t>
              </a:r>
              <a:r>
                <a:rPr lang="en-US" altLang="zh-CN" b="1" dirty="0" smtClean="0"/>
                <a:t>, </a:t>
              </a:r>
              <a:r>
                <a:rPr lang="en-US" altLang="zh-CN" b="1" i="1" dirty="0"/>
                <a:t>v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t</a:t>
              </a:r>
              <a:r>
                <a:rPr lang="en-US" altLang="zh-CN" b="1" baseline="-25000" dirty="0"/>
                <a:t>1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sp>
          <p:nvSpPr>
            <p:cNvPr id="17" name="下箭头 16"/>
            <p:cNvSpPr/>
            <p:nvPr/>
          </p:nvSpPr>
          <p:spPr bwMode="auto">
            <a:xfrm>
              <a:off x="2935242" y="2996952"/>
              <a:ext cx="484632" cy="288032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43810" y="4263479"/>
            <a:ext cx="2272736" cy="461665"/>
            <a:chOff x="2843810" y="3903439"/>
            <a:chExt cx="2272736" cy="461665"/>
          </a:xfrm>
        </p:grpSpPr>
        <p:sp>
          <p:nvSpPr>
            <p:cNvPr id="15" name="矩形 14"/>
            <p:cNvSpPr/>
            <p:nvPr/>
          </p:nvSpPr>
          <p:spPr>
            <a:xfrm>
              <a:off x="3612608" y="3903439"/>
              <a:ext cx="15039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 smtClean="0"/>
                <a:t>积分</a:t>
              </a:r>
              <a:r>
                <a:rPr lang="en-US" altLang="zh-CN" b="1" dirty="0" smtClean="0"/>
                <a:t>, </a:t>
              </a:r>
              <a:r>
                <a:rPr lang="en-US" altLang="zh-CN" b="1" i="1" dirty="0"/>
                <a:t>x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t</a:t>
              </a:r>
              <a:r>
                <a:rPr lang="en-US" altLang="zh-CN" b="1" baseline="-25000" dirty="0"/>
                <a:t>1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2843810" y="4071814"/>
              <a:ext cx="484632" cy="288032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398038" y="1325880"/>
            <a:ext cx="145424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000000"/>
                </a:solidFill>
              </a:rPr>
              <a:t>t</a:t>
            </a:r>
            <a:r>
              <a:rPr lang="en-US" altLang="zh-CN" sz="2800" b="1" baseline="-25000" dirty="0" smtClean="0">
                <a:solidFill>
                  <a:srgbClr val="000000"/>
                </a:solidFill>
              </a:rPr>
              <a:t>1 </a:t>
            </a:r>
            <a:r>
              <a:rPr lang="en-US" altLang="zh-CN" sz="2800" b="1" dirty="0">
                <a:solidFill>
                  <a:srgbClr val="000000"/>
                </a:solidFill>
              </a:rPr>
              <a:t>&lt; </a:t>
            </a:r>
            <a:r>
              <a:rPr lang="en-US" altLang="zh-CN" sz="2800" b="1" i="1" dirty="0">
                <a:solidFill>
                  <a:srgbClr val="000000"/>
                </a:solidFill>
              </a:rPr>
              <a:t>t </a:t>
            </a:r>
            <a:r>
              <a:rPr lang="zh-CN" altLang="en-US" sz="2800" b="1" dirty="0">
                <a:solidFill>
                  <a:srgbClr val="000000"/>
                </a:solidFill>
              </a:rPr>
              <a:t>≤ </a:t>
            </a:r>
            <a:r>
              <a:rPr lang="en-US" altLang="zh-CN" sz="2800" b="1" i="1" dirty="0">
                <a:solidFill>
                  <a:srgbClr val="000000"/>
                </a:solidFill>
              </a:rPr>
              <a:t>t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2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5890492" y="3476221"/>
            <a:ext cx="1944216" cy="523220"/>
            <a:chOff x="4860032" y="1897701"/>
            <a:chExt cx="1944216" cy="523220"/>
          </a:xfrm>
        </p:grpSpPr>
        <p:sp>
          <p:nvSpPr>
            <p:cNvPr id="19" name="矩形 18"/>
            <p:cNvSpPr/>
            <p:nvPr/>
          </p:nvSpPr>
          <p:spPr>
            <a:xfrm>
              <a:off x="4860032" y="1897701"/>
              <a:ext cx="19442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/>
                <a:t>v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t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)=</a:t>
              </a:r>
              <a:r>
                <a:rPr lang="en-US" altLang="zh-CN" sz="2800" b="1" dirty="0" smtClean="0"/>
                <a:t>0    </a:t>
              </a:r>
              <a:r>
                <a:rPr lang="en-US" altLang="zh-CN" sz="2800" b="1" i="1" dirty="0" smtClean="0"/>
                <a:t>t</a:t>
              </a:r>
              <a:r>
                <a:rPr lang="en-US" altLang="zh-CN" sz="2800" b="1" baseline="-25000" dirty="0" smtClean="0"/>
                <a:t>2</a:t>
              </a:r>
              <a:endParaRPr lang="zh-CN" altLang="en-US" sz="2800" b="1" dirty="0"/>
            </a:p>
          </p:txBody>
        </p:sp>
        <p:sp>
          <p:nvSpPr>
            <p:cNvPr id="22" name="右箭头 21"/>
            <p:cNvSpPr/>
            <p:nvPr/>
          </p:nvSpPr>
          <p:spPr bwMode="auto">
            <a:xfrm>
              <a:off x="6073745" y="1960564"/>
              <a:ext cx="133593" cy="417239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884368" y="4941168"/>
            <a:ext cx="896273" cy="556640"/>
            <a:chOff x="7884368" y="4941168"/>
            <a:chExt cx="896273" cy="556640"/>
          </a:xfrm>
        </p:grpSpPr>
        <p:sp>
          <p:nvSpPr>
            <p:cNvPr id="24" name="矩形 23"/>
            <p:cNvSpPr/>
            <p:nvPr/>
          </p:nvSpPr>
          <p:spPr>
            <a:xfrm>
              <a:off x="7956376" y="4941168"/>
              <a:ext cx="8242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/>
                <a:t>x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t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)</a:t>
              </a:r>
              <a:endParaRPr lang="zh-CN" altLang="en-US" sz="2800" b="1" dirty="0"/>
            </a:p>
          </p:txBody>
        </p:sp>
        <p:sp>
          <p:nvSpPr>
            <p:cNvPr id="27" name="右箭头 26"/>
            <p:cNvSpPr/>
            <p:nvPr/>
          </p:nvSpPr>
          <p:spPr bwMode="auto">
            <a:xfrm>
              <a:off x="7884368" y="5013176"/>
              <a:ext cx="98090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49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07339" y="692696"/>
            <a:ext cx="1627369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模型</a:t>
            </a:r>
            <a:r>
              <a:rPr lang="zh-CN" altLang="zh-CN" sz="2800" b="1" dirty="0"/>
              <a:t>求解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736431" y="692696"/>
            <a:ext cx="496161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 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考虑空气阻力的简单模型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11560" y="5229200"/>
            <a:ext cx="802300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=60s,  </a:t>
            </a:r>
            <a:r>
              <a:rPr lang="en-US" altLang="zh-CN" b="1" i="1" dirty="0" smtClean="0"/>
              <a:t>x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)=2.3656</a:t>
            </a:r>
            <a:r>
              <a:rPr lang="en-US" altLang="zh-CN" b="1" dirty="0">
                <a:sym typeface="Symbol"/>
              </a:rPr>
              <a:t></a:t>
            </a:r>
            <a:r>
              <a:rPr lang="en-US" altLang="zh-CN" b="1" dirty="0" smtClean="0"/>
              <a:t>10</a:t>
            </a:r>
            <a:r>
              <a:rPr lang="en-US" altLang="zh-CN" b="1" baseline="30000" dirty="0" smtClean="0"/>
              <a:t>4</a:t>
            </a:r>
            <a:r>
              <a:rPr lang="en-US" altLang="zh-CN" b="1" dirty="0" smtClean="0"/>
              <a:t>m,  </a:t>
            </a:r>
            <a:r>
              <a:rPr lang="en-US" altLang="zh-CN" b="1" i="1" dirty="0" smtClean="0"/>
              <a:t>v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baseline="-25000" dirty="0" smtClean="0"/>
              <a:t>1</a:t>
            </a:r>
            <a:r>
              <a:rPr lang="en-US" altLang="zh-CN" b="1" dirty="0"/>
              <a:t>) =</a:t>
            </a:r>
            <a:r>
              <a:rPr lang="en-US" altLang="zh-CN" b="1" dirty="0" smtClean="0"/>
              <a:t>1098m/s,  </a:t>
            </a:r>
            <a:r>
              <a:rPr lang="en-US" altLang="zh-CN" b="1" i="1" dirty="0" smtClean="0"/>
              <a:t>a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baseline="-25000" dirty="0" smtClean="0"/>
              <a:t>1</a:t>
            </a:r>
            <a:r>
              <a:rPr lang="en-US" altLang="zh-CN" b="1" dirty="0"/>
              <a:t>) =</a:t>
            </a:r>
            <a:r>
              <a:rPr lang="en-US" altLang="zh-CN" b="1" dirty="0" smtClean="0"/>
              <a:t>42.12m/s</a:t>
            </a:r>
            <a:r>
              <a:rPr lang="en-US" altLang="zh-CN" b="1" baseline="30000" dirty="0" smtClean="0"/>
              <a:t>2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281633" y="1383159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m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=1600(kg</a:t>
            </a:r>
            <a:r>
              <a:rPr lang="en-US" altLang="zh-CN" b="1" dirty="0" smtClean="0"/>
              <a:t>),</a:t>
            </a:r>
            <a:r>
              <a:rPr lang="en-US" altLang="zh-CN" b="1" i="1" dirty="0" smtClean="0"/>
              <a:t>m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=1080(kg),</a:t>
            </a:r>
            <a:r>
              <a:rPr lang="en-US" altLang="zh-CN" b="1" i="1" dirty="0"/>
              <a:t> r</a:t>
            </a:r>
            <a:r>
              <a:rPr lang="en-US" altLang="zh-CN" b="1" dirty="0"/>
              <a:t>= 18(kg/s),</a:t>
            </a:r>
            <a:r>
              <a:rPr lang="en-US" altLang="zh-CN" b="1" i="1" dirty="0"/>
              <a:t>F</a:t>
            </a:r>
            <a:r>
              <a:rPr lang="en-US" altLang="zh-CN" b="1" dirty="0"/>
              <a:t>= 27000(N</a:t>
            </a:r>
            <a:r>
              <a:rPr lang="en-US" altLang="zh-CN" b="1" dirty="0" smtClean="0"/>
              <a:t>),</a:t>
            </a:r>
            <a:r>
              <a:rPr lang="en-US" altLang="zh-CN" b="1" i="1" dirty="0"/>
              <a:t> g</a:t>
            </a:r>
            <a:r>
              <a:rPr lang="en-US" altLang="zh-CN" b="1" dirty="0"/>
              <a:t>=9.8(m/s</a:t>
            </a:r>
            <a:r>
              <a:rPr lang="en-US" altLang="zh-CN" b="1" baseline="30000" dirty="0"/>
              <a:t>2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1560" y="5796408"/>
            <a:ext cx="802300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=172s,  </a:t>
            </a:r>
            <a:r>
              <a:rPr lang="en-US" altLang="zh-CN" b="1" i="1" dirty="0" smtClean="0"/>
              <a:t>x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baseline="-25000" dirty="0" smtClean="0"/>
              <a:t>2</a:t>
            </a:r>
            <a:r>
              <a:rPr lang="en-US" altLang="zh-CN" b="1" dirty="0"/>
              <a:t>)= 8.5155</a:t>
            </a:r>
            <a:r>
              <a:rPr lang="en-US" altLang="zh-CN" b="1" dirty="0">
                <a:sym typeface="Symbol"/>
              </a:rPr>
              <a:t></a:t>
            </a:r>
            <a:r>
              <a:rPr lang="en-US" altLang="zh-CN" b="1" dirty="0" smtClean="0"/>
              <a:t>10</a:t>
            </a:r>
            <a:r>
              <a:rPr lang="en-US" altLang="zh-CN" b="1" baseline="30000" dirty="0" smtClean="0"/>
              <a:t>4</a:t>
            </a:r>
            <a:r>
              <a:rPr lang="en-US" altLang="zh-CN" b="1" dirty="0" smtClean="0"/>
              <a:t>m.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971600" y="1988840"/>
            <a:ext cx="311765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数据代入</a:t>
            </a:r>
            <a:r>
              <a:rPr lang="zh-CN" altLang="zh-CN" sz="2800" b="1" dirty="0" smtClean="0"/>
              <a:t>模型</a:t>
            </a:r>
            <a:r>
              <a:rPr lang="zh-CN" altLang="en-US" sz="2800" b="1" dirty="0" smtClean="0"/>
              <a:t>计算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393324" y="2420888"/>
            <a:ext cx="8424936" cy="2779725"/>
            <a:chOff x="393324" y="2529157"/>
            <a:chExt cx="8424936" cy="2779725"/>
          </a:xfrm>
        </p:grpSpPr>
        <p:grpSp>
          <p:nvGrpSpPr>
            <p:cNvPr id="14" name="组合 13"/>
            <p:cNvGrpSpPr/>
            <p:nvPr/>
          </p:nvGrpSpPr>
          <p:grpSpPr>
            <a:xfrm>
              <a:off x="393324" y="2529157"/>
              <a:ext cx="8424936" cy="2700043"/>
              <a:chOff x="393324" y="2529157"/>
              <a:chExt cx="8424936" cy="2700043"/>
            </a:xfrm>
          </p:grpSpPr>
          <p:grpSp>
            <p:nvGrpSpPr>
              <p:cNvPr id="4" name="Group 2"/>
              <p:cNvGrpSpPr>
                <a:grpSpLocks/>
              </p:cNvGrpSpPr>
              <p:nvPr/>
            </p:nvGrpSpPr>
            <p:grpSpPr bwMode="auto">
              <a:xfrm>
                <a:off x="393324" y="2529157"/>
                <a:ext cx="8424936" cy="2700043"/>
                <a:chOff x="1440" y="7545"/>
                <a:chExt cx="8460" cy="2299"/>
              </a:xfrm>
            </p:grpSpPr>
            <p:pic>
              <p:nvPicPr>
                <p:cNvPr id="129027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40" y="7545"/>
                  <a:ext cx="3060" cy="22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9028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40" y="7545"/>
                  <a:ext cx="3060" cy="2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9029" name="Picture 5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40" y="7545"/>
                  <a:ext cx="3060" cy="2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1" name="矩形 10"/>
              <p:cNvSpPr/>
              <p:nvPr/>
            </p:nvSpPr>
            <p:spPr>
              <a:xfrm>
                <a:off x="7164288" y="2751311"/>
                <a:ext cx="628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a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/>
                  <a:t>)</a:t>
                </a:r>
                <a:endParaRPr lang="zh-CN" altLang="en-US" b="1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716016" y="2751311"/>
                <a:ext cx="6110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v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b="1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03648" y="2751311"/>
                <a:ext cx="628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x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dirty="0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4159834" y="4901098"/>
              <a:ext cx="3401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1</a:t>
              </a:r>
              <a:endParaRPr lang="zh-CN" altLang="en-US" sz="2000" b="1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05992" y="4908772"/>
              <a:ext cx="3401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1</a:t>
              </a:r>
              <a:endParaRPr lang="zh-CN" altLang="en-US" sz="2000" b="1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423530" y="4901098"/>
              <a:ext cx="3401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1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121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1435</Words>
  <Application>Microsoft Office PowerPoint</Application>
  <PresentationFormat>全屏显示(4:3)</PresentationFormat>
  <Paragraphs>256</Paragraphs>
  <Slides>18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Office 主题​​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6</cp:revision>
  <dcterms:created xsi:type="dcterms:W3CDTF">2020-04-28T14:08:09Z</dcterms:created>
  <dcterms:modified xsi:type="dcterms:W3CDTF">2020-05-14T07:42:12Z</dcterms:modified>
</cp:coreProperties>
</file>