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A376-E2EE-4C75-93B3-AB37F6BFB0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29AA-3AC1-4E51-8B89-02F03DACBB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0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46" y="532953"/>
            <a:ext cx="1033088" cy="109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85131" y="726933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三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章  </a:t>
            </a:r>
            <a:r>
              <a:rPr lang="zh-CN" altLang="en-US" sz="4000" b="1" dirty="0" smtClean="0">
                <a:ea typeface="隶书" pitchFamily="49" charset="-122"/>
              </a:rPr>
              <a:t>简单</a:t>
            </a:r>
            <a:r>
              <a:rPr lang="zh-CN" altLang="en-US" sz="4000" b="1" dirty="0">
                <a:ea typeface="隶书" pitchFamily="49" charset="-122"/>
              </a:rPr>
              <a:t>优化</a:t>
            </a:r>
            <a:r>
              <a:rPr lang="zh-CN" altLang="en-US" sz="4000" b="1" dirty="0" smtClean="0">
                <a:latin typeface="隶书" pitchFamily="49" charset="-122"/>
                <a:ea typeface="隶书" pitchFamily="49" charset="-122"/>
              </a:rPr>
              <a:t>模型</a:t>
            </a:r>
            <a:endParaRPr lang="en-US" altLang="zh-CN" sz="4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9544" y="1661878"/>
            <a:ext cx="8966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优化</a:t>
            </a:r>
            <a:r>
              <a:rPr lang="en-US" altLang="zh-CN" sz="2800" b="1" kern="1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——</a:t>
            </a:r>
            <a:r>
              <a:rPr lang="zh-CN" altLang="en-US" sz="2800" b="1" kern="1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工程技术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、</a:t>
            </a:r>
            <a:r>
              <a:rPr lang="zh-CN" altLang="en-US" sz="2800" b="1" kern="1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经济管理、科学研究中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常见问题</a:t>
            </a:r>
            <a:r>
              <a:rPr lang="en-US" altLang="zh-CN" sz="2800" b="1" kern="1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.</a:t>
            </a:r>
            <a:r>
              <a:rPr lang="zh-CN" altLang="en-US" sz="2800" b="1" kern="1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</a:t>
            </a:r>
            <a:endParaRPr lang="en-US" altLang="zh-CN" sz="2800" b="1" dirty="0" smtClean="0">
              <a:latin typeface="楷体" panose="02010609060101010101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77208" y="3140968"/>
            <a:ext cx="6216492" cy="73866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/>
              <a:t>用数学建模方法解决优化问题</a:t>
            </a:r>
            <a:r>
              <a:rPr lang="zh-CN" altLang="en-US" sz="2800" b="1" dirty="0" smtClean="0"/>
              <a:t>的过程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67544" y="4725144"/>
            <a:ext cx="8205788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zh-CN" sz="2800" b="1" dirty="0"/>
              <a:t>简单优化模型归结为</a:t>
            </a:r>
            <a:r>
              <a:rPr lang="zh-CN" altLang="zh-CN" sz="2800" b="1" dirty="0">
                <a:solidFill>
                  <a:srgbClr val="FF0000"/>
                </a:solidFill>
              </a:rPr>
              <a:t>函数极值</a:t>
            </a:r>
            <a:r>
              <a:rPr lang="zh-CN" altLang="zh-CN" sz="2800" b="1" dirty="0"/>
              <a:t>问题，用</a:t>
            </a:r>
            <a:r>
              <a:rPr lang="zh-CN" altLang="zh-CN" sz="2800" b="1" dirty="0">
                <a:solidFill>
                  <a:srgbClr val="FF0000"/>
                </a:solidFill>
              </a:rPr>
              <a:t>微分法</a:t>
            </a:r>
            <a:r>
              <a:rPr lang="zh-CN" altLang="zh-CN" sz="2800" b="1" dirty="0"/>
              <a:t>求解</a:t>
            </a:r>
            <a:r>
              <a:rPr lang="en-US" altLang="zh-CN" sz="2800" b="1" dirty="0">
                <a:latin typeface="楷体" panose="02010609060101010101" pitchFamily="49" charset="-122"/>
              </a:rPr>
              <a:t>. 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863" y="2350853"/>
            <a:ext cx="23479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材料强度最大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71775" y="2350853"/>
            <a:ext cx="2349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运输费用最低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2738" y="2325453"/>
            <a:ext cx="1627187" cy="522288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利润最高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08850" y="2325453"/>
            <a:ext cx="1627188" cy="587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风险最小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035" y="4025592"/>
            <a:ext cx="2861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优化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目标与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决策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0756" y="3993275"/>
            <a:ext cx="2709396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模型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假设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与建立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6017692" y="3972848"/>
            <a:ext cx="2918346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</a:rPr>
              <a:t>数学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求解与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1819" y="5733256"/>
            <a:ext cx="63675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属于数学规划的</a:t>
            </a:r>
            <a:r>
              <a:rPr lang="zh-CN" altLang="zh-CN" sz="2800" b="1" dirty="0" smtClean="0"/>
              <a:t>优化</a:t>
            </a:r>
            <a:r>
              <a:rPr lang="zh-CN" altLang="en-US" sz="2800" b="1" dirty="0"/>
              <a:t>模型</a:t>
            </a:r>
            <a:r>
              <a:rPr lang="zh-CN" altLang="zh-CN" sz="2800" b="1" dirty="0" smtClean="0"/>
              <a:t>在第</a:t>
            </a:r>
            <a:r>
              <a:rPr lang="zh-CN" altLang="en-US" sz="2800" b="1" dirty="0"/>
              <a:t>四</a:t>
            </a:r>
            <a:r>
              <a:rPr lang="zh-CN" altLang="zh-CN" sz="2800" b="1" dirty="0" smtClean="0"/>
              <a:t>章</a:t>
            </a:r>
            <a:r>
              <a:rPr lang="zh-CN" altLang="zh-CN" sz="2800" b="1" dirty="0"/>
              <a:t>讨论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21" grpId="0"/>
      <p:bldP spid="22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0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52513"/>
            <a:ext cx="10191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5389" y="1307029"/>
            <a:ext cx="6337250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ea typeface="楷体_GB2312" pitchFamily="49" charset="-122"/>
                <a:hlinkClick r:id="" action="ppaction://noaction"/>
              </a:rPr>
              <a:t>3.1  </a:t>
            </a:r>
            <a:r>
              <a:rPr lang="zh-CN" altLang="en-US" sz="3200" b="1" dirty="0">
                <a:solidFill>
                  <a:srgbClr val="002060"/>
                </a:solidFill>
                <a:ea typeface="楷体_GB2312" pitchFamily="49" charset="-122"/>
                <a:hlinkClick r:id="" action="ppaction://noaction"/>
              </a:rPr>
              <a:t>存贮 模型</a:t>
            </a:r>
            <a:endParaRPr lang="zh-CN" altLang="en-US" sz="3200" b="1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3.2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森林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救火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3.3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血管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分支</a:t>
            </a:r>
            <a:endParaRPr lang="zh-CN" altLang="en-US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3.4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铅球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掷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远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3.5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冰山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运输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3.6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不买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贵的只买对的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3.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易拉罐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形状和尺寸的最优设计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99592" y="620688"/>
            <a:ext cx="864096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3600" dirty="0">
                <a:solidFill>
                  <a:srgbClr val="3333FF"/>
                </a:solidFill>
                <a:ea typeface="隶书" pitchFamily="49" charset="-122"/>
              </a:rPr>
              <a:t>三</a:t>
            </a:r>
            <a:r>
              <a:rPr lang="zh-CN" altLang="en-US" sz="36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  </a:t>
            </a:r>
            <a:endParaRPr lang="en-US" altLang="zh-CN" sz="36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3333FF"/>
                </a:solidFill>
                <a:ea typeface="隶书" pitchFamily="49" charset="-122"/>
              </a:rPr>
              <a:t>简单</a:t>
            </a:r>
            <a:r>
              <a:rPr lang="zh-CN" altLang="en-US" sz="3600" b="1" dirty="0">
                <a:solidFill>
                  <a:srgbClr val="3333FF"/>
                </a:solidFill>
                <a:ea typeface="隶书" pitchFamily="49" charset="-122"/>
              </a:rPr>
              <a:t>优化</a:t>
            </a:r>
            <a:r>
              <a:rPr lang="zh-CN" altLang="en-US" sz="3600" b="1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模型</a:t>
            </a:r>
            <a:endParaRPr lang="en-US" altLang="zh-CN" sz="3600" b="1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全屏显示(4:3)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隶书</vt:lpstr>
      <vt:lpstr>微软雅黑</vt:lpstr>
      <vt:lpstr>Times New Roman</vt:lpstr>
      <vt:lpstr>楷体</vt:lpstr>
      <vt:lpstr>楷体_GB2312</vt:lpstr>
      <vt:lpstr>新宋体</vt:lpstr>
      <vt:lpstr>Calibri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5</cp:revision>
  <dcterms:created xsi:type="dcterms:W3CDTF">2020-03-28T12:45:00Z</dcterms:created>
  <dcterms:modified xsi:type="dcterms:W3CDTF">2021-03-29T05:04:00Z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D6F09138105C42E389204053C28D6C8C</vt:lpwstr>
  </property>
  <property fmtid="{D5CDD505-2E9C-101B-9397-08002B2CF9AE}" pid="3" name="KSOProductBuildVer">
    <vt:lpwstr>2052-11.1.0.10356</vt:lpwstr>
  </property>
</Properties>
</file>