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66" r:id="rId5"/>
    <p:sldId id="258" r:id="rId6"/>
    <p:sldId id="259" r:id="rId7"/>
    <p:sldId id="260" r:id="rId8"/>
    <p:sldId id="261" r:id="rId9"/>
    <p:sldId id="262" r:id="rId10"/>
    <p:sldId id="263" r:id="rId11"/>
    <p:sldId id="264" r:id="rId12"/>
    <p:sldId id="265"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4"/>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4921-AAED-3446-949D-16A4BBB2A2CD}"/>
              </a:ext>
            </a:extLst>
          </p:cNvPr>
          <p:cNvSpPr>
            <a:spLocks noGrp="1"/>
          </p:cNvSpPr>
          <p:nvPr>
            <p:ph type="ctrTitle"/>
          </p:nvPr>
        </p:nvSpPr>
        <p:spPr/>
        <p:txBody>
          <a:bodyPr/>
          <a:lstStyle/>
          <a:p>
            <a:r>
              <a:rPr lang="en-US" dirty="0"/>
              <a:t>CS 170 DIS 05</a:t>
            </a:r>
          </a:p>
        </p:txBody>
      </p:sp>
      <p:sp>
        <p:nvSpPr>
          <p:cNvPr id="3" name="Subtitle 2">
            <a:extLst>
              <a:ext uri="{FF2B5EF4-FFF2-40B4-BE49-F238E27FC236}">
                <a16:creationId xmlns:a16="http://schemas.microsoft.com/office/drawing/2014/main" id="{05CB40CC-9554-1E42-B383-DCCF7E809DB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3255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DD12-1BEC-EB45-8AC3-C5252EE01B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C123C0-C5B1-1A4A-9368-1D2938F872D4}"/>
              </a:ext>
            </a:extLst>
          </p:cNvPr>
          <p:cNvSpPr>
            <a:spLocks noGrp="1"/>
          </p:cNvSpPr>
          <p:nvPr>
            <p:ph idx="1"/>
          </p:nvPr>
        </p:nvSpPr>
        <p:spPr/>
        <p:txBody>
          <a:bodyPr/>
          <a:lstStyle/>
          <a:p>
            <a:r>
              <a:rPr lang="en-US" dirty="0"/>
              <a:t>Focus on the elements (N(t) not being covered yet at time t by our greedy algorithm.</a:t>
            </a:r>
          </a:p>
          <a:p>
            <a:r>
              <a:rPr lang="en-US" dirty="0"/>
              <a:t>The optimal solution has k sets.</a:t>
            </a:r>
          </a:p>
          <a:p>
            <a:r>
              <a:rPr lang="en-US" dirty="0"/>
              <a:t>What can we say about those elements?</a:t>
            </a:r>
          </a:p>
          <a:p>
            <a:r>
              <a:rPr lang="en-US" dirty="0"/>
              <a:t>There must exist a set that contains more than N(t)/k of those elements. And our greedy algorithm will choose the set and covers more than N(t)/k of those elements.</a:t>
            </a:r>
          </a:p>
          <a:p>
            <a:r>
              <a:rPr lang="en-US" dirty="0"/>
              <a:t>Thus, we get a recurrence relationship: </a:t>
            </a:r>
          </a:p>
          <a:p>
            <a:endParaRPr lang="en-US" dirty="0"/>
          </a:p>
        </p:txBody>
      </p:sp>
      <p:pic>
        <p:nvPicPr>
          <p:cNvPr id="5" name="Picture 4">
            <a:extLst>
              <a:ext uri="{FF2B5EF4-FFF2-40B4-BE49-F238E27FC236}">
                <a16:creationId xmlns:a16="http://schemas.microsoft.com/office/drawing/2014/main" id="{1D16D992-316C-E741-8186-10A0D1A10C0D}"/>
              </a:ext>
            </a:extLst>
          </p:cNvPr>
          <p:cNvPicPr>
            <a:picLocks noChangeAspect="1"/>
          </p:cNvPicPr>
          <p:nvPr/>
        </p:nvPicPr>
        <p:blipFill>
          <a:blip r:embed="rId2"/>
          <a:stretch>
            <a:fillRect/>
          </a:stretch>
        </p:blipFill>
        <p:spPr>
          <a:xfrm>
            <a:off x="5951654" y="4322646"/>
            <a:ext cx="4013200" cy="889000"/>
          </a:xfrm>
          <a:prstGeom prst="rect">
            <a:avLst/>
          </a:prstGeom>
        </p:spPr>
      </p:pic>
    </p:spTree>
    <p:extLst>
      <p:ext uri="{BB962C8B-B14F-4D97-AF65-F5344CB8AC3E}">
        <p14:creationId xmlns:p14="http://schemas.microsoft.com/office/powerpoint/2010/main" val="399975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F2CF-0305-7B45-B1E6-3FF49F80873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BB66700-F057-E149-B134-92008D96AE8A}"/>
              </a:ext>
            </a:extLst>
          </p:cNvPr>
          <p:cNvSpPr>
            <a:spLocks noGrp="1"/>
          </p:cNvSpPr>
          <p:nvPr>
            <p:ph idx="1"/>
          </p:nvPr>
        </p:nvSpPr>
        <p:spPr/>
        <p:txBody>
          <a:bodyPr/>
          <a:lstStyle/>
          <a:p>
            <a:r>
              <a:rPr lang="en-US" dirty="0"/>
              <a:t>With some Math, we get</a:t>
            </a:r>
          </a:p>
          <a:p>
            <a:endParaRPr lang="en-US" dirty="0"/>
          </a:p>
          <a:p>
            <a:endParaRPr lang="en-US" dirty="0"/>
          </a:p>
          <a:p>
            <a:endParaRPr lang="en-US" dirty="0"/>
          </a:p>
          <a:p>
            <a:r>
              <a:rPr lang="en-US" dirty="0"/>
              <a:t>And, when t=k*ln(n), n</a:t>
            </a:r>
            <a:r>
              <a:rPr lang="en-US" baseline="-25000" dirty="0"/>
              <a:t>t </a:t>
            </a:r>
            <a:r>
              <a:rPr lang="en-US" dirty="0"/>
              <a:t>is less than 1, which means we have covered the universe at time t.</a:t>
            </a:r>
            <a:endParaRPr lang="en-US" baseline="-25000" dirty="0"/>
          </a:p>
        </p:txBody>
      </p:sp>
      <p:pic>
        <p:nvPicPr>
          <p:cNvPr id="5" name="Picture 4">
            <a:extLst>
              <a:ext uri="{FF2B5EF4-FFF2-40B4-BE49-F238E27FC236}">
                <a16:creationId xmlns:a16="http://schemas.microsoft.com/office/drawing/2014/main" id="{1D7B3919-7B56-C14B-BE78-CD6A161FD1ED}"/>
              </a:ext>
            </a:extLst>
          </p:cNvPr>
          <p:cNvPicPr>
            <a:picLocks noChangeAspect="1"/>
          </p:cNvPicPr>
          <p:nvPr/>
        </p:nvPicPr>
        <p:blipFill>
          <a:blip r:embed="rId2"/>
          <a:stretch>
            <a:fillRect/>
          </a:stretch>
        </p:blipFill>
        <p:spPr>
          <a:xfrm>
            <a:off x="3300451" y="2672266"/>
            <a:ext cx="5613400" cy="889000"/>
          </a:xfrm>
          <a:prstGeom prst="rect">
            <a:avLst/>
          </a:prstGeom>
        </p:spPr>
      </p:pic>
    </p:spTree>
    <p:extLst>
      <p:ext uri="{BB962C8B-B14F-4D97-AF65-F5344CB8AC3E}">
        <p14:creationId xmlns:p14="http://schemas.microsoft.com/office/powerpoint/2010/main" val="400806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D63A-AC37-C04B-8718-A2EABF007CE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CAFDB06-EA89-3242-9093-45C64F2330C8}"/>
              </a:ext>
            </a:extLst>
          </p:cNvPr>
          <p:cNvSpPr>
            <a:spLocks noGrp="1"/>
          </p:cNvSpPr>
          <p:nvPr>
            <p:ph idx="1"/>
          </p:nvPr>
        </p:nvSpPr>
        <p:spPr/>
        <p:txBody>
          <a:bodyPr/>
          <a:lstStyle/>
          <a:p>
            <a:r>
              <a:rPr lang="en-US" dirty="0"/>
              <a:t>Is this bound tight or not? </a:t>
            </a:r>
          </a:p>
          <a:p>
            <a:r>
              <a:rPr lang="en-US" dirty="0"/>
              <a:t>If it’s a tight bound, can you come up with examples such that the greedy algorithm will pick k*ln(n) sets to cover those n elements while optimal solution is k sets.</a:t>
            </a:r>
          </a:p>
          <a:p>
            <a:r>
              <a:rPr lang="en-US" dirty="0"/>
              <a:t>See Q4 on worksheet.</a:t>
            </a:r>
          </a:p>
        </p:txBody>
      </p:sp>
    </p:spTree>
    <p:extLst>
      <p:ext uri="{BB962C8B-B14F-4D97-AF65-F5344CB8AC3E}">
        <p14:creationId xmlns:p14="http://schemas.microsoft.com/office/powerpoint/2010/main" val="42367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C830-595A-7A48-8CB0-DBCCD38FAD84}"/>
              </a:ext>
            </a:extLst>
          </p:cNvPr>
          <p:cNvSpPr>
            <a:spLocks noGrp="1"/>
          </p:cNvSpPr>
          <p:nvPr>
            <p:ph type="title"/>
          </p:nvPr>
        </p:nvSpPr>
        <p:spPr/>
        <p:txBody>
          <a:bodyPr/>
          <a:lstStyle/>
          <a:p>
            <a:r>
              <a:rPr lang="en-US" dirty="0"/>
              <a:t>Dynamic Programming introduction</a:t>
            </a:r>
          </a:p>
        </p:txBody>
      </p:sp>
      <p:sp>
        <p:nvSpPr>
          <p:cNvPr id="3" name="Content Placeholder 2">
            <a:extLst>
              <a:ext uri="{FF2B5EF4-FFF2-40B4-BE49-F238E27FC236}">
                <a16:creationId xmlns:a16="http://schemas.microsoft.com/office/drawing/2014/main" id="{8319AD06-C98A-3C49-B21A-085588DA64E7}"/>
              </a:ext>
            </a:extLst>
          </p:cNvPr>
          <p:cNvSpPr>
            <a:spLocks noGrp="1"/>
          </p:cNvSpPr>
          <p:nvPr>
            <p:ph idx="1"/>
          </p:nvPr>
        </p:nvSpPr>
        <p:spPr/>
        <p:txBody>
          <a:bodyPr/>
          <a:lstStyle/>
          <a:p>
            <a:r>
              <a:rPr lang="en-US" dirty="0"/>
              <a:t>What are the main techniques we have learned so far in this course?</a:t>
            </a:r>
          </a:p>
          <a:p>
            <a:r>
              <a:rPr lang="en-US" dirty="0"/>
              <a:t>Divide &amp; Conquer and Greedy Algorithm</a:t>
            </a:r>
          </a:p>
          <a:p>
            <a:r>
              <a:rPr lang="en-US" dirty="0"/>
              <a:t>What if they don’t work?</a:t>
            </a:r>
          </a:p>
          <a:p>
            <a:r>
              <a:rPr lang="en-US" dirty="0"/>
              <a:t>What is Dynamic Programming?</a:t>
            </a:r>
          </a:p>
          <a:p>
            <a:r>
              <a:rPr lang="en-US" dirty="0"/>
              <a:t>What’s the difference between Dynamic Programming and recursion or D&amp;Q?</a:t>
            </a:r>
          </a:p>
        </p:txBody>
      </p:sp>
    </p:spTree>
    <p:extLst>
      <p:ext uri="{BB962C8B-B14F-4D97-AF65-F5344CB8AC3E}">
        <p14:creationId xmlns:p14="http://schemas.microsoft.com/office/powerpoint/2010/main" val="234928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7E4C-30EE-274D-A1A8-027228437D1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41DF09-B600-AF49-9ED4-2B0A21898C42}"/>
              </a:ext>
            </a:extLst>
          </p:cNvPr>
          <p:cNvSpPr>
            <a:spLocks noGrp="1"/>
          </p:cNvSpPr>
          <p:nvPr>
            <p:ph idx="1"/>
          </p:nvPr>
        </p:nvSpPr>
        <p:spPr/>
        <p:txBody>
          <a:bodyPr/>
          <a:lstStyle/>
          <a:p>
            <a:r>
              <a:rPr lang="en-US" dirty="0"/>
              <a:t>We have seen Dynamic Programming before in section…</a:t>
            </a:r>
          </a:p>
          <a:p>
            <a:r>
              <a:rPr lang="en-US" dirty="0"/>
              <a:t>But I avoided the term at that time</a:t>
            </a:r>
          </a:p>
          <a:p>
            <a:endParaRPr lang="en-US" dirty="0"/>
          </a:p>
        </p:txBody>
      </p:sp>
    </p:spTree>
    <p:extLst>
      <p:ext uri="{BB962C8B-B14F-4D97-AF65-F5344CB8AC3E}">
        <p14:creationId xmlns:p14="http://schemas.microsoft.com/office/powerpoint/2010/main" val="176209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427B-6C4F-A942-B212-120EA8BAAF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E1121C-086E-8545-B544-560037F9FF17}"/>
              </a:ext>
            </a:extLst>
          </p:cNvPr>
          <p:cNvSpPr>
            <a:spLocks noGrp="1"/>
          </p:cNvSpPr>
          <p:nvPr>
            <p:ph idx="1"/>
          </p:nvPr>
        </p:nvSpPr>
        <p:spPr/>
        <p:txBody>
          <a:bodyPr/>
          <a:lstStyle/>
          <a:p>
            <a:r>
              <a:rPr lang="en-US" dirty="0"/>
              <a:t>DAG Algorithms are almost all dynamic programming, meaning using previous stored information to help us solve later problems more efficiently.</a:t>
            </a:r>
          </a:p>
          <a:p>
            <a:r>
              <a:rPr lang="en-US" dirty="0"/>
              <a:t>So the most important thing in DP is to find an order to solve the problem and store relevant information, whether in an array or matrix or graph (tree).</a:t>
            </a:r>
          </a:p>
          <a:p>
            <a:r>
              <a:rPr lang="en-US" dirty="0"/>
              <a:t>Runtime is number of subproblems * the time to solve each subproblem</a:t>
            </a:r>
          </a:p>
        </p:txBody>
      </p:sp>
    </p:spTree>
    <p:extLst>
      <p:ext uri="{BB962C8B-B14F-4D97-AF65-F5344CB8AC3E}">
        <p14:creationId xmlns:p14="http://schemas.microsoft.com/office/powerpoint/2010/main" val="196123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0BFA-8A9A-FA4C-9E58-65DD81CD5F4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9C83FD2-AEE4-E14C-8EB2-34A35903424D}"/>
              </a:ext>
            </a:extLst>
          </p:cNvPr>
          <p:cNvSpPr>
            <a:spLocks noGrp="1"/>
          </p:cNvSpPr>
          <p:nvPr>
            <p:ph idx="1"/>
          </p:nvPr>
        </p:nvSpPr>
        <p:spPr/>
        <p:txBody>
          <a:bodyPr/>
          <a:lstStyle/>
          <a:p>
            <a:r>
              <a:rPr lang="en-US" dirty="0"/>
              <a:t>Review of Greedy Algorithm</a:t>
            </a:r>
          </a:p>
          <a:p>
            <a:r>
              <a:rPr lang="en-US" dirty="0"/>
              <a:t>Introduce Dynamic Programming</a:t>
            </a:r>
          </a:p>
          <a:p>
            <a:r>
              <a:rPr lang="en-US" dirty="0"/>
              <a:t>Worksheet</a:t>
            </a:r>
          </a:p>
          <a:p>
            <a:pPr lvl="1"/>
            <a:r>
              <a:rPr lang="en-US" dirty="0"/>
              <a:t>Q1</a:t>
            </a:r>
          </a:p>
          <a:p>
            <a:pPr lvl="1"/>
            <a:r>
              <a:rPr lang="en-US" dirty="0"/>
              <a:t>Q4</a:t>
            </a:r>
          </a:p>
          <a:p>
            <a:pPr lvl="1"/>
            <a:r>
              <a:rPr lang="en-US" dirty="0"/>
              <a:t>Q5</a:t>
            </a:r>
          </a:p>
          <a:p>
            <a:pPr lvl="1"/>
            <a:r>
              <a:rPr lang="en-US" dirty="0"/>
              <a:t>Q3 </a:t>
            </a:r>
          </a:p>
          <a:p>
            <a:pPr lvl="1"/>
            <a:r>
              <a:rPr lang="en-US" dirty="0"/>
              <a:t>Q2</a:t>
            </a:r>
          </a:p>
        </p:txBody>
      </p:sp>
    </p:spTree>
    <p:extLst>
      <p:ext uri="{BB962C8B-B14F-4D97-AF65-F5344CB8AC3E}">
        <p14:creationId xmlns:p14="http://schemas.microsoft.com/office/powerpoint/2010/main" val="223868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9CC-686B-624A-A534-0C87F35161EE}"/>
              </a:ext>
            </a:extLst>
          </p:cNvPr>
          <p:cNvSpPr>
            <a:spLocks noGrp="1"/>
          </p:cNvSpPr>
          <p:nvPr>
            <p:ph type="title"/>
          </p:nvPr>
        </p:nvSpPr>
        <p:spPr/>
        <p:txBody>
          <a:bodyPr/>
          <a:lstStyle/>
          <a:p>
            <a:r>
              <a:rPr lang="en-US" dirty="0"/>
              <a:t>Greedy algorithm</a:t>
            </a:r>
          </a:p>
        </p:txBody>
      </p:sp>
      <p:sp>
        <p:nvSpPr>
          <p:cNvPr id="3" name="Content Placeholder 2">
            <a:extLst>
              <a:ext uri="{FF2B5EF4-FFF2-40B4-BE49-F238E27FC236}">
                <a16:creationId xmlns:a16="http://schemas.microsoft.com/office/drawing/2014/main" id="{6C703224-A333-0C4C-B5C5-164BA39D7CB2}"/>
              </a:ext>
            </a:extLst>
          </p:cNvPr>
          <p:cNvSpPr>
            <a:spLocks noGrp="1"/>
          </p:cNvSpPr>
          <p:nvPr>
            <p:ph idx="1"/>
          </p:nvPr>
        </p:nvSpPr>
        <p:spPr/>
        <p:txBody>
          <a:bodyPr>
            <a:normAutofit lnSpcReduction="10000"/>
          </a:bodyPr>
          <a:lstStyle/>
          <a:p>
            <a:r>
              <a:rPr lang="en-US" dirty="0"/>
              <a:t>How to prove a greedy algorithm works?</a:t>
            </a:r>
          </a:p>
          <a:p>
            <a:r>
              <a:rPr lang="en-US" dirty="0"/>
              <a:t>Replacement argument!</a:t>
            </a:r>
          </a:p>
          <a:p>
            <a:r>
              <a:rPr lang="en-US" dirty="0"/>
              <a:t>Suppose you have a greedy solution and another optimal solution and they are the same until time t. Then, we need to argue that if the optimal solution picks greedy’s choice at time t, it generates another solution as good as itself.</a:t>
            </a:r>
          </a:p>
          <a:p>
            <a:r>
              <a:rPr lang="en-US" dirty="0"/>
              <a:t>Or justify by logic, like Horn Formula.</a:t>
            </a:r>
          </a:p>
          <a:p>
            <a:r>
              <a:rPr lang="en-US" dirty="0"/>
              <a:t>Or justify by explicitly writing out the cost function, like Huffman Encoding, Sum of Products on your last HW and Service scheduling in last section’s worksheet</a:t>
            </a:r>
          </a:p>
        </p:txBody>
      </p:sp>
    </p:spTree>
    <p:extLst>
      <p:ext uri="{BB962C8B-B14F-4D97-AF65-F5344CB8AC3E}">
        <p14:creationId xmlns:p14="http://schemas.microsoft.com/office/powerpoint/2010/main" val="414386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6922-9442-864B-91D2-302B791E5146}"/>
              </a:ext>
            </a:extLst>
          </p:cNvPr>
          <p:cNvSpPr>
            <a:spLocks noGrp="1"/>
          </p:cNvSpPr>
          <p:nvPr>
            <p:ph type="title"/>
          </p:nvPr>
        </p:nvSpPr>
        <p:spPr/>
        <p:txBody>
          <a:bodyPr/>
          <a:lstStyle/>
          <a:p>
            <a:r>
              <a:rPr lang="en-US" dirty="0"/>
              <a:t>Greedy algorithm</a:t>
            </a:r>
          </a:p>
        </p:txBody>
      </p:sp>
      <p:sp>
        <p:nvSpPr>
          <p:cNvPr id="3" name="Content Placeholder 2">
            <a:extLst>
              <a:ext uri="{FF2B5EF4-FFF2-40B4-BE49-F238E27FC236}">
                <a16:creationId xmlns:a16="http://schemas.microsoft.com/office/drawing/2014/main" id="{4F3CE30D-64CE-E747-9724-931C8D321E2F}"/>
              </a:ext>
            </a:extLst>
          </p:cNvPr>
          <p:cNvSpPr>
            <a:spLocks noGrp="1"/>
          </p:cNvSpPr>
          <p:nvPr>
            <p:ph idx="1"/>
          </p:nvPr>
        </p:nvSpPr>
        <p:spPr/>
        <p:txBody>
          <a:bodyPr/>
          <a:lstStyle/>
          <a:p>
            <a:r>
              <a:rPr lang="en-US" dirty="0"/>
              <a:t>How to prove greedy algorithm doesn’t work?</a:t>
            </a:r>
          </a:p>
          <a:p>
            <a:r>
              <a:rPr lang="en-US" dirty="0"/>
              <a:t>Counterexamples</a:t>
            </a:r>
          </a:p>
          <a:p>
            <a:r>
              <a:rPr lang="en-US" dirty="0"/>
              <a:t>And think about worst case bound, namely the ration between cost of greedy solution with cost of optimal solution</a:t>
            </a:r>
          </a:p>
        </p:txBody>
      </p:sp>
    </p:spTree>
    <p:extLst>
      <p:ext uri="{BB962C8B-B14F-4D97-AF65-F5344CB8AC3E}">
        <p14:creationId xmlns:p14="http://schemas.microsoft.com/office/powerpoint/2010/main" val="234246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416C-5E4F-784D-A213-D6AB3A26C278}"/>
              </a:ext>
            </a:extLst>
          </p:cNvPr>
          <p:cNvSpPr>
            <a:spLocks noGrp="1"/>
          </p:cNvSpPr>
          <p:nvPr>
            <p:ph type="title"/>
          </p:nvPr>
        </p:nvSpPr>
        <p:spPr/>
        <p:txBody>
          <a:bodyPr/>
          <a:lstStyle/>
          <a:p>
            <a:r>
              <a:rPr lang="en-US" dirty="0"/>
              <a:t>Huffman Encoding</a:t>
            </a:r>
          </a:p>
        </p:txBody>
      </p:sp>
      <p:sp>
        <p:nvSpPr>
          <p:cNvPr id="3" name="Content Placeholder 2">
            <a:extLst>
              <a:ext uri="{FF2B5EF4-FFF2-40B4-BE49-F238E27FC236}">
                <a16:creationId xmlns:a16="http://schemas.microsoft.com/office/drawing/2014/main" id="{B34C6428-F51E-1146-94D6-4CBC367F5CBA}"/>
              </a:ext>
            </a:extLst>
          </p:cNvPr>
          <p:cNvSpPr>
            <a:spLocks noGrp="1"/>
          </p:cNvSpPr>
          <p:nvPr>
            <p:ph idx="1"/>
          </p:nvPr>
        </p:nvSpPr>
        <p:spPr/>
        <p:txBody>
          <a:bodyPr/>
          <a:lstStyle/>
          <a:p>
            <a:r>
              <a:rPr lang="en-US" dirty="0"/>
              <a:t>The cost of a tree is the sum of the frequencies of all leaves and internal nodes, except the root. </a:t>
            </a:r>
          </a:p>
          <a:p>
            <a:endParaRPr lang="en-US" dirty="0"/>
          </a:p>
        </p:txBody>
      </p:sp>
      <p:pic>
        <p:nvPicPr>
          <p:cNvPr id="7" name="Picture 6">
            <a:extLst>
              <a:ext uri="{FF2B5EF4-FFF2-40B4-BE49-F238E27FC236}">
                <a16:creationId xmlns:a16="http://schemas.microsoft.com/office/drawing/2014/main" id="{71062DD4-604D-6B4A-9B80-6DCD549FE0D8}"/>
              </a:ext>
            </a:extLst>
          </p:cNvPr>
          <p:cNvPicPr>
            <a:picLocks noChangeAspect="1"/>
          </p:cNvPicPr>
          <p:nvPr/>
        </p:nvPicPr>
        <p:blipFill>
          <a:blip r:embed="rId2"/>
          <a:stretch>
            <a:fillRect/>
          </a:stretch>
        </p:blipFill>
        <p:spPr>
          <a:xfrm>
            <a:off x="2299071" y="3499544"/>
            <a:ext cx="6438900" cy="1003300"/>
          </a:xfrm>
          <a:prstGeom prst="rect">
            <a:avLst/>
          </a:prstGeom>
        </p:spPr>
      </p:pic>
    </p:spTree>
    <p:extLst>
      <p:ext uri="{BB962C8B-B14F-4D97-AF65-F5344CB8AC3E}">
        <p14:creationId xmlns:p14="http://schemas.microsoft.com/office/powerpoint/2010/main" val="37948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969BB1-C222-F14C-B3C8-C28F31F93E39}"/>
              </a:ext>
            </a:extLst>
          </p:cNvPr>
          <p:cNvPicPr>
            <a:picLocks noGrp="1" noChangeAspect="1"/>
          </p:cNvPicPr>
          <p:nvPr>
            <p:ph idx="1"/>
          </p:nvPr>
        </p:nvPicPr>
        <p:blipFill>
          <a:blip r:embed="rId2"/>
          <a:stretch>
            <a:fillRect/>
          </a:stretch>
        </p:blipFill>
        <p:spPr>
          <a:xfrm>
            <a:off x="1450975" y="2170894"/>
            <a:ext cx="9604375" cy="3140100"/>
          </a:xfrm>
        </p:spPr>
      </p:pic>
    </p:spTree>
    <p:extLst>
      <p:ext uri="{BB962C8B-B14F-4D97-AF65-F5344CB8AC3E}">
        <p14:creationId xmlns:p14="http://schemas.microsoft.com/office/powerpoint/2010/main" val="50900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D8EC-CB84-AC41-A6E3-A1987BBD46EA}"/>
              </a:ext>
            </a:extLst>
          </p:cNvPr>
          <p:cNvSpPr>
            <a:spLocks noGrp="1"/>
          </p:cNvSpPr>
          <p:nvPr>
            <p:ph type="title"/>
          </p:nvPr>
        </p:nvSpPr>
        <p:spPr/>
        <p:txBody>
          <a:bodyPr/>
          <a:lstStyle/>
          <a:p>
            <a:r>
              <a:rPr lang="en-US" dirty="0"/>
              <a:t>Huffman algorithm</a:t>
            </a:r>
          </a:p>
        </p:txBody>
      </p:sp>
      <p:pic>
        <p:nvPicPr>
          <p:cNvPr id="5" name="Content Placeholder 4">
            <a:extLst>
              <a:ext uri="{FF2B5EF4-FFF2-40B4-BE49-F238E27FC236}">
                <a16:creationId xmlns:a16="http://schemas.microsoft.com/office/drawing/2014/main" id="{60B23A42-508E-8145-AC85-950BFD8679F9}"/>
              </a:ext>
            </a:extLst>
          </p:cNvPr>
          <p:cNvPicPr>
            <a:picLocks noGrp="1" noChangeAspect="1"/>
          </p:cNvPicPr>
          <p:nvPr>
            <p:ph idx="1"/>
          </p:nvPr>
        </p:nvPicPr>
        <p:blipFill>
          <a:blip r:embed="rId2"/>
          <a:stretch>
            <a:fillRect/>
          </a:stretch>
        </p:blipFill>
        <p:spPr>
          <a:xfrm>
            <a:off x="2041679" y="2016125"/>
            <a:ext cx="8422967" cy="3449638"/>
          </a:xfrm>
        </p:spPr>
      </p:pic>
    </p:spTree>
    <p:extLst>
      <p:ext uri="{BB962C8B-B14F-4D97-AF65-F5344CB8AC3E}">
        <p14:creationId xmlns:p14="http://schemas.microsoft.com/office/powerpoint/2010/main" val="405443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E4A6-625D-9540-9242-2840FE85009F}"/>
              </a:ext>
            </a:extLst>
          </p:cNvPr>
          <p:cNvSpPr>
            <a:spLocks noGrp="1"/>
          </p:cNvSpPr>
          <p:nvPr>
            <p:ph type="title"/>
          </p:nvPr>
        </p:nvSpPr>
        <p:spPr/>
        <p:txBody>
          <a:bodyPr/>
          <a:lstStyle/>
          <a:p>
            <a:r>
              <a:rPr lang="en-US" dirty="0"/>
              <a:t>Horn fORMULA</a:t>
            </a:r>
          </a:p>
        </p:txBody>
      </p:sp>
      <p:sp>
        <p:nvSpPr>
          <p:cNvPr id="3" name="Content Placeholder 2">
            <a:extLst>
              <a:ext uri="{FF2B5EF4-FFF2-40B4-BE49-F238E27FC236}">
                <a16:creationId xmlns:a16="http://schemas.microsoft.com/office/drawing/2014/main" id="{344D45FB-E781-8D40-A519-05401C8F7DC6}"/>
              </a:ext>
            </a:extLst>
          </p:cNvPr>
          <p:cNvSpPr>
            <a:spLocks noGrp="1"/>
          </p:cNvSpPr>
          <p:nvPr>
            <p:ph idx="1"/>
          </p:nvPr>
        </p:nvSpPr>
        <p:spPr/>
        <p:txBody>
          <a:bodyPr/>
          <a:lstStyle/>
          <a:p>
            <a:r>
              <a:rPr lang="en-US" dirty="0"/>
              <a:t>Implications, e.g. (z ∧ w) ⇒ u </a:t>
            </a:r>
          </a:p>
          <a:p>
            <a:r>
              <a:rPr lang="en-US" dirty="0"/>
              <a:t>Negative clauses</a:t>
            </a:r>
          </a:p>
          <a:p>
            <a:r>
              <a:rPr lang="en-US" dirty="0"/>
              <a:t>How to assign values to these variables?</a:t>
            </a:r>
          </a:p>
          <a:p>
            <a:r>
              <a:rPr lang="en-US" dirty="0"/>
              <a:t>Why is the algorithm greedy?</a:t>
            </a:r>
          </a:p>
          <a:p>
            <a:r>
              <a:rPr lang="en-US" dirty="0"/>
              <a:t>Main idea:  We assign every variable to False at the beginning, which should satisfy all negative clauses. And only change a variable assignment whenever necessary for the sake of satisfying implications. </a:t>
            </a:r>
          </a:p>
        </p:txBody>
      </p:sp>
    </p:spTree>
    <p:extLst>
      <p:ext uri="{BB962C8B-B14F-4D97-AF65-F5344CB8AC3E}">
        <p14:creationId xmlns:p14="http://schemas.microsoft.com/office/powerpoint/2010/main" val="123896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496D-4AD0-8B4F-A7DC-78A89CF41A85}"/>
              </a:ext>
            </a:extLst>
          </p:cNvPr>
          <p:cNvSpPr>
            <a:spLocks noGrp="1"/>
          </p:cNvSpPr>
          <p:nvPr>
            <p:ph type="title"/>
          </p:nvPr>
        </p:nvSpPr>
        <p:spPr/>
        <p:txBody>
          <a:bodyPr/>
          <a:lstStyle/>
          <a:p>
            <a:r>
              <a:rPr lang="en-US" dirty="0"/>
              <a:t>Set cover</a:t>
            </a:r>
          </a:p>
        </p:txBody>
      </p:sp>
      <p:sp>
        <p:nvSpPr>
          <p:cNvPr id="3" name="Content Placeholder 2">
            <a:extLst>
              <a:ext uri="{FF2B5EF4-FFF2-40B4-BE49-F238E27FC236}">
                <a16:creationId xmlns:a16="http://schemas.microsoft.com/office/drawing/2014/main" id="{55C49B7F-6073-2541-A1D4-1DF891B5758E}"/>
              </a:ext>
            </a:extLst>
          </p:cNvPr>
          <p:cNvSpPr>
            <a:spLocks noGrp="1"/>
          </p:cNvSpPr>
          <p:nvPr>
            <p:ph idx="1"/>
          </p:nvPr>
        </p:nvSpPr>
        <p:spPr/>
        <p:txBody>
          <a:bodyPr/>
          <a:lstStyle/>
          <a:p>
            <a:r>
              <a:rPr lang="en-US" dirty="0"/>
              <a:t>Problem setting:  A universe of elements and some sets. We want to find minimum number of sets that cover the universe.</a:t>
            </a:r>
          </a:p>
          <a:p>
            <a:r>
              <a:rPr lang="en-US" b="1" dirty="0"/>
              <a:t>Claim </a:t>
            </a:r>
            <a:r>
              <a:rPr lang="en-US" dirty="0"/>
              <a:t>Suppose B contains n elements and that the optimal cover consists of k sets. Then the greedy algorithm will use at most k*ln(n) sets. </a:t>
            </a:r>
          </a:p>
          <a:p>
            <a:endParaRPr lang="en-US" dirty="0"/>
          </a:p>
          <a:p>
            <a:endParaRPr lang="en-US" dirty="0"/>
          </a:p>
        </p:txBody>
      </p:sp>
    </p:spTree>
    <p:extLst>
      <p:ext uri="{BB962C8B-B14F-4D97-AF65-F5344CB8AC3E}">
        <p14:creationId xmlns:p14="http://schemas.microsoft.com/office/powerpoint/2010/main" val="9427161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49</TotalTime>
  <Words>592</Words>
  <Application>Microsoft Macintosh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CS 170 DIS 05</vt:lpstr>
      <vt:lpstr>Agenda</vt:lpstr>
      <vt:lpstr>Greedy algorithm</vt:lpstr>
      <vt:lpstr>Greedy algorithm</vt:lpstr>
      <vt:lpstr>Huffman Encoding</vt:lpstr>
      <vt:lpstr>PowerPoint Presentation</vt:lpstr>
      <vt:lpstr>Huffman algorithm</vt:lpstr>
      <vt:lpstr>Horn fORMULA</vt:lpstr>
      <vt:lpstr>Set cover</vt:lpstr>
      <vt:lpstr>PowerPoint Presentation</vt:lpstr>
      <vt:lpstr>PowerPoint Presentation</vt:lpstr>
      <vt:lpstr>PowerPoint Presentation</vt:lpstr>
      <vt:lpstr>Dynamic Programming introduction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170 DIS 05</dc:title>
  <dc:creator>Jierui Lin</dc:creator>
  <cp:lastModifiedBy>Jierui Lin</cp:lastModifiedBy>
  <cp:revision>10</cp:revision>
  <dcterms:created xsi:type="dcterms:W3CDTF">2018-10-01T17:38:54Z</dcterms:created>
  <dcterms:modified xsi:type="dcterms:W3CDTF">2018-10-01T21:00:38Z</dcterms:modified>
</cp:coreProperties>
</file>