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3" r:id="rId2"/>
    <p:sldId id="685" r:id="rId3"/>
    <p:sldId id="670" r:id="rId4"/>
    <p:sldId id="671" r:id="rId5"/>
    <p:sldId id="672" r:id="rId6"/>
    <p:sldId id="570" r:id="rId7"/>
    <p:sldId id="644" r:id="rId8"/>
    <p:sldId id="695" r:id="rId9"/>
    <p:sldId id="674" r:id="rId10"/>
    <p:sldId id="718" r:id="rId11"/>
    <p:sldId id="720" r:id="rId12"/>
    <p:sldId id="717" r:id="rId13"/>
    <p:sldId id="721" r:id="rId14"/>
    <p:sldId id="722" r:id="rId15"/>
    <p:sldId id="72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C71D-D684-4956-926E-AF0F093A2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811150-9C30-4C28-8C39-62DF85BE1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F9B9C-C72A-461E-B656-71BAFD26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542DF-DD5E-4CD8-A661-EC6760EB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1FCB-7714-4ADB-B2E3-9019BD7A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96A7A-595B-4D5C-98CE-A15EAF34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DFFEA8-33FB-4613-95E0-24DFBF68C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4547D-4DD7-45E9-8592-37901A74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FAC74-E832-4461-83D9-4FFD205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45DD-EC7F-45C7-B983-85963024C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07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5705A6-76E7-4670-AD66-C15DB451D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0A6B9-8F8E-406C-84EC-EF29A41D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EA634-C775-4AFB-A7E8-5C84C81C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83592-0127-4674-963A-37BF9CD7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A451A0-BBBA-4542-B529-F3706B1D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524FE-6948-4FD7-A78A-55843A36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C7DE1-C586-44F2-8D18-45A54D6F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6014-FE1F-401D-8376-C4939A14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005AF-1432-4696-9DCC-0D4C0103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1CD29-FD6F-4308-A0AE-64E90C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9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C9A53-5FFF-4624-AE1B-00CA1EBA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F375FA-E267-41A6-B78B-036B2CB5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170EF-B18B-447B-85DA-DE9AED0F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0AEF3-A2E8-4964-A9F6-EA3507D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8D649-D0E1-4B2C-BCC0-334B6DCE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07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5FDD2-EA46-43AB-B486-9FDB8602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195DB-37BE-4ADC-A5E0-65FEE739B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D1233A-20D5-407D-AA24-C22BC9F61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FAE0B-DC64-4C9D-9889-F0609DE2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2C86A-A7E7-4200-A981-EF60D6D1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CA433-66AD-47FA-B8A1-6E8498D4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C31F-9871-4A29-B86A-86D48108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09437-1FC7-4876-B364-E79B1657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2C206-B77C-4296-89EE-47CBF565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1048DA-E23D-4C3D-8D49-B0BF97C91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E480E-6CDD-427B-B6A8-CB1253CC1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8ECC31-A449-49AB-BAC7-9FCC216E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37101-7E68-4821-9F31-070E303A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44D837-F2F6-4FD2-A784-288D1334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AD168-28C0-459E-A45B-1A8B7D57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F33891-75BC-4ECF-8B48-DEDC8DD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13A352-FD26-4E7B-8ADB-94819083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3F7644-D30C-4301-8F20-6A3BF7E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7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29EA5-BDFE-46E7-A8B1-6644975D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1ABBB-A188-4AE6-B599-EA358660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2FAC0-A8E3-4AB7-A388-2EFBA828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6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C7C0B-B319-4655-9AC8-467B8E76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02BFF-3FE5-4572-93B3-74E61E9E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7DE04-720E-4FB2-9CC7-8C29E1F10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4B5C-CB31-40F8-80C8-F8EF8634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CA6C5-5084-42E7-9346-78396A53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9068A2-97FE-450D-AF02-DBD6C573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6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1B060-50AA-4220-8E75-814E4365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C79341-0332-4101-8905-027D9F219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4DB6F-2DAB-42ED-B219-E1E8C407C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996CD7-8D92-4EE8-AE74-504A66BE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340896-7A16-4AEC-99AF-FE3C3B1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4F0C5-5B61-402D-BF06-BDF3EFEE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D866FF-9EB5-4078-A5EC-2F13F3FF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BEFD0-9C46-462B-8E77-AADDF119B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71B35-7D79-45E5-8ACA-72B39F85B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E62C-5381-4541-8CCD-194FCD9DC572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022D-CCB1-4A42-AA2B-011CF516B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6D1FF-8450-4E29-BEE0-1C22C830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099D9-BAAE-45A8-A024-CAF5DB080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37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092199"/>
            <a:ext cx="5520265" cy="534092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lvl="1" algn="just">
              <a:lnSpc>
                <a:spcPct val="110000"/>
              </a:lnSpc>
            </a:pPr>
            <a:r>
              <a:rPr lang="zh-CN" altLang="zh-CN" sz="2133" b="1" dirty="0"/>
              <a:t>字符串</a:t>
            </a:r>
            <a:r>
              <a:rPr lang="en-US" altLang="zh-CN" sz="2133" b="1" dirty="0"/>
              <a:t>str</a:t>
            </a:r>
            <a:endParaRPr lang="zh-CN" altLang="zh-CN" sz="2133" dirty="0"/>
          </a:p>
          <a:p>
            <a:pPr lvl="1" algn="just">
              <a:lnSpc>
                <a:spcPct val="110000"/>
              </a:lnSpc>
            </a:pPr>
            <a:r>
              <a:rPr lang="zh-CN" altLang="zh-CN" sz="2133" dirty="0"/>
              <a:t>字符串是由若干字符组成的有序序列，字符串可以用单引号或者双引号括起来</a:t>
            </a:r>
            <a:endParaRPr lang="en-US" altLang="zh-CN" sz="2133" dirty="0"/>
          </a:p>
          <a:p>
            <a:pPr lvl="1" algn="just">
              <a:lnSpc>
                <a:spcPct val="110000"/>
              </a:lnSpc>
            </a:pPr>
            <a:r>
              <a:rPr lang="zh-CN" altLang="zh-CN" sz="2133" dirty="0"/>
              <a:t>如果分别用三个双引号首尾括起来，可以用若干行的字符串常量，给一个字符串变量赋值，换行和空格都是字符串的一部分</a:t>
            </a:r>
            <a:endParaRPr lang="en-US" altLang="zh-CN" sz="2133" dirty="0"/>
          </a:p>
          <a:p>
            <a:pPr lvl="1" algn="just">
              <a:lnSpc>
                <a:spcPct val="110000"/>
              </a:lnSpc>
            </a:pPr>
            <a:r>
              <a:rPr lang="zh-CN" altLang="zh-CN" sz="2133" dirty="0"/>
              <a:t>下面代码中，分别给变量</a:t>
            </a:r>
            <a:r>
              <a:rPr lang="en-US" altLang="zh-CN" sz="2133" dirty="0"/>
              <a:t>s1</a:t>
            </a:r>
            <a:r>
              <a:rPr lang="zh-CN" altLang="zh-CN" sz="2133" dirty="0"/>
              <a:t>、</a:t>
            </a:r>
            <a:r>
              <a:rPr lang="en-US" altLang="zh-CN" sz="2133" dirty="0"/>
              <a:t>s2</a:t>
            </a:r>
            <a:r>
              <a:rPr lang="zh-CN" altLang="zh-CN" sz="2133" dirty="0"/>
              <a:t>、</a:t>
            </a:r>
            <a:r>
              <a:rPr lang="en-US" altLang="zh-CN" sz="2133" dirty="0"/>
              <a:t>s3</a:t>
            </a:r>
            <a:r>
              <a:rPr lang="zh-CN" altLang="zh-CN" sz="2133" dirty="0"/>
              <a:t>和</a:t>
            </a:r>
            <a:r>
              <a:rPr lang="en-US" altLang="zh-CN" sz="2133" dirty="0"/>
              <a:t>s4</a:t>
            </a:r>
            <a:r>
              <a:rPr lang="zh-CN" altLang="zh-CN" sz="2133" dirty="0"/>
              <a:t>进行了字符串赋值。并且通过下标寻访其元素</a:t>
            </a:r>
            <a:r>
              <a:rPr lang="en-US" altLang="zh-CN" sz="2133" dirty="0"/>
              <a:t>(</a:t>
            </a:r>
            <a:r>
              <a:rPr lang="zh-CN" altLang="zh-CN" sz="2133" dirty="0"/>
              <a:t>即字符</a:t>
            </a:r>
            <a:r>
              <a:rPr lang="en-US" altLang="zh-CN" sz="2133" dirty="0"/>
              <a:t>)</a:t>
            </a:r>
          </a:p>
          <a:p>
            <a:pPr lvl="1" algn="just">
              <a:lnSpc>
                <a:spcPct val="110000"/>
              </a:lnSpc>
            </a:pPr>
            <a:r>
              <a:rPr lang="zh-CN" altLang="zh-CN" sz="2133" dirty="0">
                <a:solidFill>
                  <a:srgbClr val="C00000"/>
                </a:solidFill>
              </a:rPr>
              <a:t>下标的各种使用方式，代码中给出了说明。</a:t>
            </a:r>
            <a:r>
              <a:rPr lang="en-US" altLang="zh-CN" sz="2133" dirty="0">
                <a:solidFill>
                  <a:srgbClr val="C00000"/>
                </a:solidFill>
              </a:rPr>
              <a:t>(</a:t>
            </a:r>
            <a:r>
              <a:rPr lang="zh-CN" altLang="zh-CN" sz="2133" dirty="0">
                <a:solidFill>
                  <a:srgbClr val="C00000"/>
                </a:solidFill>
              </a:rPr>
              <a:t>注意</a:t>
            </a:r>
            <a:r>
              <a:rPr lang="en-US" altLang="zh-CN" sz="2133" dirty="0">
                <a:solidFill>
                  <a:srgbClr val="C00000"/>
                </a:solidFill>
              </a:rPr>
              <a:t>Python</a:t>
            </a:r>
            <a:r>
              <a:rPr lang="zh-CN" altLang="zh-CN" sz="2133" dirty="0">
                <a:solidFill>
                  <a:srgbClr val="C00000"/>
                </a:solidFill>
              </a:rPr>
              <a:t>的下标是从</a:t>
            </a:r>
            <a:r>
              <a:rPr lang="en-US" altLang="zh-CN" sz="2133" dirty="0">
                <a:solidFill>
                  <a:srgbClr val="C00000"/>
                </a:solidFill>
              </a:rPr>
              <a:t>0</a:t>
            </a:r>
            <a:r>
              <a:rPr lang="zh-CN" altLang="zh-CN" sz="2133" dirty="0">
                <a:solidFill>
                  <a:srgbClr val="C00000"/>
                </a:solidFill>
              </a:rPr>
              <a:t>开始的</a:t>
            </a:r>
            <a:r>
              <a:rPr lang="en-US" altLang="zh-CN" sz="2133" dirty="0">
                <a:solidFill>
                  <a:srgbClr val="C00000"/>
                </a:solidFill>
              </a:rPr>
              <a:t>)</a:t>
            </a:r>
            <a:endParaRPr lang="zh-CN" altLang="en-US" sz="2667" dirty="0"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C9D8AF-4EA4-4903-A6A7-CF217F63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48" y="1332330"/>
            <a:ext cx="5607320" cy="48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404" y="2817588"/>
            <a:ext cx="5409045" cy="213425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821" y="928144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867" b="1" dirty="0"/>
              <a:t>文件读</a:t>
            </a:r>
            <a:r>
              <a:rPr lang="en-US" altLang="zh-CN" sz="1867" b="1" dirty="0"/>
              <a:t>/</a:t>
            </a:r>
            <a:r>
              <a:rPr lang="zh-CN" altLang="en-US" sz="1867" b="1" dirty="0"/>
              <a:t>写</a:t>
            </a:r>
          </a:p>
          <a:p>
            <a:pPr lvl="1"/>
            <a:r>
              <a:rPr lang="zh-CN" altLang="en-US" sz="1867" dirty="0"/>
              <a:t>利用</a:t>
            </a:r>
            <a:r>
              <a:rPr lang="en-US" altLang="zh-CN" sz="1867" dirty="0"/>
              <a:t>pandas</a:t>
            </a:r>
            <a:r>
              <a:rPr lang="zh-CN" altLang="en-US" sz="1867" dirty="0"/>
              <a:t>提供的函数，我们可以把数据保存到文件中，也可以从文件中读取数据；</a:t>
            </a:r>
            <a:r>
              <a:rPr lang="en-US" altLang="zh-CN" sz="1867" dirty="0"/>
              <a:t>Pandas</a:t>
            </a:r>
            <a:r>
              <a:rPr lang="zh-CN" altLang="en-US" sz="1867" dirty="0"/>
              <a:t>支持的数据文件格式，包括</a:t>
            </a:r>
            <a:r>
              <a:rPr lang="en-US" altLang="zh-CN" sz="1867" dirty="0"/>
              <a:t>CSV</a:t>
            </a:r>
            <a:r>
              <a:rPr lang="zh-CN" altLang="en-US" sz="1867" dirty="0"/>
              <a:t>、</a:t>
            </a:r>
            <a:r>
              <a:rPr lang="en-US" altLang="zh-CN" sz="1867" dirty="0"/>
              <a:t>HDF5</a:t>
            </a:r>
            <a:r>
              <a:rPr lang="zh-CN" altLang="en-US" sz="1867" dirty="0"/>
              <a:t>、</a:t>
            </a:r>
            <a:r>
              <a:rPr lang="en-US" altLang="zh-CN" sz="1867" dirty="0"/>
              <a:t>Excel</a:t>
            </a:r>
            <a:r>
              <a:rPr lang="zh-CN" altLang="en-US" sz="1867" dirty="0"/>
              <a:t>等</a:t>
            </a:r>
            <a:endParaRPr kumimoji="1" lang="en-US" altLang="zh-CN" sz="1867" dirty="0"/>
          </a:p>
        </p:txBody>
      </p:sp>
      <p:sp>
        <p:nvSpPr>
          <p:cNvPr id="4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9862871" y="4012317"/>
            <a:ext cx="1571084" cy="6690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46B525-6D34-4BD0-A474-4DE64503DCAF}"/>
              </a:ext>
            </a:extLst>
          </p:cNvPr>
          <p:cNvSpPr/>
          <p:nvPr/>
        </p:nvSpPr>
        <p:spPr>
          <a:xfrm>
            <a:off x="977548" y="2655022"/>
            <a:ext cx="327044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 err="1"/>
              <a:t>Dataframe</a:t>
            </a:r>
            <a:r>
              <a:rPr lang="zh-CN" altLang="en-US" sz="2400" dirty="0"/>
              <a:t>数据，前</a:t>
            </a:r>
            <a:r>
              <a:rPr lang="en-US" altLang="zh-CN" sz="2400" dirty="0"/>
              <a:t>5</a:t>
            </a:r>
            <a:r>
              <a:rPr lang="zh-CN" altLang="en-US" sz="2400" dirty="0"/>
              <a:t>行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181" y="5135803"/>
            <a:ext cx="3191819" cy="102177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04" y="3471871"/>
            <a:ext cx="4974596" cy="132448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195" y="5325471"/>
            <a:ext cx="4246419" cy="1108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</p:pic>
      <p:sp>
        <p:nvSpPr>
          <p:cNvPr id="12" name="矩形 11"/>
          <p:cNvSpPr/>
          <p:nvPr/>
        </p:nvSpPr>
        <p:spPr>
          <a:xfrm>
            <a:off x="9312598" y="6157574"/>
            <a:ext cx="10294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2983449" y="6235913"/>
            <a:ext cx="1568058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2.CSV</a:t>
            </a:r>
            <a:r>
              <a:rPr lang="zh-CN" altLang="en-US" sz="2400" dirty="0"/>
              <a:t>文件</a:t>
            </a:r>
          </a:p>
        </p:txBody>
      </p:sp>
      <p:sp>
        <p:nvSpPr>
          <p:cNvPr id="14" name="矩形 13"/>
          <p:cNvSpPr/>
          <p:nvPr/>
        </p:nvSpPr>
        <p:spPr>
          <a:xfrm>
            <a:off x="936110" y="4920709"/>
            <a:ext cx="164500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恢复数据</a:t>
            </a:r>
          </a:p>
        </p:txBody>
      </p:sp>
    </p:spTree>
    <p:extLst>
      <p:ext uri="{BB962C8B-B14F-4D97-AF65-F5344CB8AC3E}">
        <p14:creationId xmlns:p14="http://schemas.microsoft.com/office/powerpoint/2010/main" val="260604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08481"/>
            <a:ext cx="5364312" cy="191423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69" y="1009887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867" b="1" dirty="0"/>
              <a:t>文件读</a:t>
            </a:r>
            <a:r>
              <a:rPr lang="en-US" altLang="zh-CN" sz="1867" b="1" dirty="0"/>
              <a:t>/</a:t>
            </a:r>
            <a:r>
              <a:rPr lang="zh-CN" altLang="en-US" sz="1867" b="1" dirty="0"/>
              <a:t>写</a:t>
            </a:r>
          </a:p>
          <a:p>
            <a:pPr lvl="1"/>
            <a:r>
              <a:rPr lang="zh-CN" altLang="en-US" sz="1867" dirty="0"/>
              <a:t>利用</a:t>
            </a:r>
            <a:r>
              <a:rPr lang="en-US" altLang="zh-CN" sz="1867" dirty="0"/>
              <a:t>pandas</a:t>
            </a:r>
            <a:r>
              <a:rPr lang="zh-CN" altLang="en-US" sz="1867" dirty="0"/>
              <a:t>提供的函数，我们可以把数据保存到文件中，也可以从文件中读取数据。</a:t>
            </a:r>
            <a:r>
              <a:rPr lang="en-US" altLang="zh-CN" sz="1867" dirty="0"/>
              <a:t>Pandas</a:t>
            </a:r>
            <a:r>
              <a:rPr lang="zh-CN" altLang="en-US" sz="1867" dirty="0"/>
              <a:t>支持的数据文件格式，包括</a:t>
            </a:r>
            <a:r>
              <a:rPr lang="en-US" altLang="zh-CN" sz="1867" dirty="0"/>
              <a:t>CSV</a:t>
            </a:r>
            <a:r>
              <a:rPr lang="zh-CN" altLang="en-US" sz="1867" dirty="0"/>
              <a:t>、</a:t>
            </a:r>
            <a:r>
              <a:rPr lang="en-US" altLang="zh-CN" sz="1867" dirty="0"/>
              <a:t>HDF5</a:t>
            </a:r>
            <a:r>
              <a:rPr lang="zh-CN" altLang="en-US" sz="1867" dirty="0"/>
              <a:t>、</a:t>
            </a:r>
            <a:r>
              <a:rPr lang="en-US" altLang="zh-CN" sz="1867" dirty="0"/>
              <a:t>Excel</a:t>
            </a:r>
            <a:r>
              <a:rPr lang="zh-CN" altLang="en-US" sz="1867" dirty="0"/>
              <a:t>等</a:t>
            </a:r>
            <a:endParaRPr kumimoji="1" lang="en-US" altLang="zh-CN" sz="1867" dirty="0"/>
          </a:p>
        </p:txBody>
      </p:sp>
      <p:sp>
        <p:nvSpPr>
          <p:cNvPr id="7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9952607" y="4079304"/>
            <a:ext cx="1571084" cy="6690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36" y="5077933"/>
            <a:ext cx="3961245" cy="12636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63" y="2734012"/>
            <a:ext cx="5568373" cy="19887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92CDFE0-253E-4BEE-BD89-D4358D72DF93}"/>
              </a:ext>
            </a:extLst>
          </p:cNvPr>
          <p:cNvSpPr/>
          <p:nvPr/>
        </p:nvSpPr>
        <p:spPr>
          <a:xfrm>
            <a:off x="10756545" y="6042502"/>
            <a:ext cx="10294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6E18BE-F94B-4167-8DD1-839A1925F802}"/>
              </a:ext>
            </a:extLst>
          </p:cNvPr>
          <p:cNvSpPr/>
          <p:nvPr/>
        </p:nvSpPr>
        <p:spPr>
          <a:xfrm>
            <a:off x="3323135" y="5077933"/>
            <a:ext cx="184858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2. HDF5</a:t>
            </a:r>
            <a:r>
              <a:rPr lang="zh-CN" altLang="en-US" sz="2400" dirty="0"/>
              <a:t>文件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4656A6-BBD4-4E48-82F4-6362DADF928B}"/>
              </a:ext>
            </a:extLst>
          </p:cNvPr>
          <p:cNvSpPr/>
          <p:nvPr/>
        </p:nvSpPr>
        <p:spPr>
          <a:xfrm>
            <a:off x="653120" y="5009366"/>
            <a:ext cx="164500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恢复数据</a:t>
            </a:r>
          </a:p>
        </p:txBody>
      </p:sp>
    </p:spTree>
    <p:extLst>
      <p:ext uri="{BB962C8B-B14F-4D97-AF65-F5344CB8AC3E}">
        <p14:creationId xmlns:p14="http://schemas.microsoft.com/office/powerpoint/2010/main" val="192315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62220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Pandas</a:t>
            </a:r>
            <a:r>
              <a:rPr kumimoji="1" lang="zh-CN" altLang="en-US" dirty="0"/>
              <a:t>实例</a:t>
            </a:r>
            <a:endParaRPr kumimoji="1" lang="en-US" altLang="zh-CN" dirty="0"/>
          </a:p>
          <a:p>
            <a:pPr lvl="1"/>
            <a:r>
              <a:rPr lang="zh-CN" altLang="en-US" sz="1867" b="1" dirty="0"/>
              <a:t>绘图</a:t>
            </a:r>
          </a:p>
          <a:p>
            <a:pPr lvl="1"/>
            <a:r>
              <a:rPr lang="zh-CN" altLang="en-US" sz="1867" dirty="0"/>
              <a:t>我们可以使用</a:t>
            </a:r>
            <a:r>
              <a:rPr lang="en-US" altLang="zh-CN" sz="1867" dirty="0"/>
              <a:t>matplotlib</a:t>
            </a:r>
            <a:r>
              <a:rPr lang="zh-CN" altLang="en-US" sz="1867" dirty="0"/>
              <a:t>对</a:t>
            </a:r>
            <a:r>
              <a:rPr lang="en-US" altLang="zh-CN" sz="1867" dirty="0"/>
              <a:t>pandas</a:t>
            </a:r>
            <a:r>
              <a:rPr lang="zh-CN" altLang="en-US" sz="1867" dirty="0"/>
              <a:t>数据进行可视化。下面展示了两个实例，第一个实例显示了一个</a:t>
            </a:r>
            <a:r>
              <a:rPr lang="en-US" altLang="zh-CN" sz="1867" dirty="0"/>
              <a:t>Series</a:t>
            </a:r>
            <a:r>
              <a:rPr lang="zh-CN" altLang="en-US" sz="1867" dirty="0"/>
              <a:t>，该序列是从</a:t>
            </a:r>
            <a:r>
              <a:rPr lang="en-US" altLang="zh-CN" sz="1867" dirty="0"/>
              <a:t>2000</a:t>
            </a:r>
            <a:r>
              <a:rPr lang="zh-CN" altLang="en-US" sz="1867" dirty="0"/>
              <a:t>年</a:t>
            </a:r>
            <a:r>
              <a:rPr lang="en-US" altLang="zh-CN" sz="1867" dirty="0"/>
              <a:t>1</a:t>
            </a:r>
            <a:r>
              <a:rPr lang="zh-CN" altLang="en-US" sz="1867" dirty="0"/>
              <a:t>月</a:t>
            </a:r>
            <a:r>
              <a:rPr lang="en-US" altLang="zh-CN" sz="1867" dirty="0"/>
              <a:t>1</a:t>
            </a:r>
            <a:r>
              <a:rPr lang="zh-CN" altLang="en-US" sz="1867" dirty="0"/>
              <a:t>日开始</a:t>
            </a:r>
            <a:r>
              <a:rPr lang="en-US" altLang="zh-CN" sz="1867" dirty="0"/>
              <a:t>1000</a:t>
            </a:r>
            <a:r>
              <a:rPr lang="zh-CN" altLang="en-US" sz="1867" dirty="0"/>
              <a:t>天的随机数序列；第二个实例，显示了一个</a:t>
            </a:r>
            <a:r>
              <a:rPr lang="en-US" altLang="zh-CN" sz="1867" dirty="0"/>
              <a:t>DataFrame</a:t>
            </a:r>
            <a:r>
              <a:rPr lang="zh-CN" altLang="en-US" sz="1867" dirty="0"/>
              <a:t>，它使用的行标签和第一个实例的行标签是一样的</a:t>
            </a:r>
            <a:endParaRPr kumimoji="1" lang="en-US" altLang="zh-CN" dirty="0"/>
          </a:p>
        </p:txBody>
      </p:sp>
      <p:sp>
        <p:nvSpPr>
          <p:cNvPr id="6" name="箭头: 左 14">
            <a:extLst>
              <a:ext uri="{FF2B5EF4-FFF2-40B4-BE49-F238E27FC236}">
                <a16:creationId xmlns:a16="http://schemas.microsoft.com/office/drawing/2014/main" id="{BE9F3716-F408-4489-BC00-E57B321A0E5C}"/>
              </a:ext>
            </a:extLst>
          </p:cNvPr>
          <p:cNvSpPr/>
          <p:nvPr/>
        </p:nvSpPr>
        <p:spPr>
          <a:xfrm rot="19701051">
            <a:off x="2939433" y="3491768"/>
            <a:ext cx="1571084" cy="6690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650" y="2797874"/>
            <a:ext cx="6937732" cy="338743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7" y="2588180"/>
            <a:ext cx="2867891" cy="19350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48" y="4523275"/>
            <a:ext cx="2331741" cy="15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6D81EE-C67B-4F2F-A2EF-6AC7BE3DF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069" y="106531"/>
            <a:ext cx="7787439" cy="68580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8A3EDF-717A-41EA-91BB-CC9148EF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63996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matplotlib</a:t>
            </a:r>
            <a:r>
              <a:rPr kumimoji="1" lang="zh-CN" altLang="en-US" dirty="0"/>
              <a:t>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79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E6410-6B99-40B0-A81F-B46139E3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875"/>
            <a:ext cx="10515600" cy="4344356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 err="1"/>
              <a:t>plt.plot</a:t>
            </a:r>
            <a:r>
              <a:rPr lang="en-US" altLang="zh-CN" sz="1800" dirty="0"/>
              <a:t>(x, y, </a:t>
            </a:r>
            <a:r>
              <a:rPr lang="en-US" altLang="zh-CN" sz="1800" dirty="0" err="1"/>
              <a:t>format_string</a:t>
            </a:r>
            <a:r>
              <a:rPr lang="en-US" altLang="zh-CN" sz="1800" dirty="0"/>
              <a:t>, **</a:t>
            </a:r>
            <a:r>
              <a:rPr lang="en-US" altLang="zh-CN" sz="1800" dirty="0" err="1"/>
              <a:t>kwargs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/>
              <a:t>说明：</a:t>
            </a:r>
            <a:endParaRPr lang="en-US" altLang="zh-CN" sz="1800" dirty="0"/>
          </a:p>
          <a:p>
            <a:r>
              <a:rPr lang="en-US" altLang="zh-CN" sz="1800" dirty="0"/>
              <a:t>x, y</a:t>
            </a:r>
            <a:r>
              <a:rPr lang="zh-CN" altLang="en-US" sz="1800" dirty="0"/>
              <a:t>：分别是</a:t>
            </a:r>
            <a:r>
              <a:rPr lang="en-US" altLang="zh-CN" sz="1800" dirty="0"/>
              <a:t>x</a:t>
            </a:r>
            <a:r>
              <a:rPr lang="zh-CN" altLang="en-US" sz="1800" dirty="0"/>
              <a:t>，</a:t>
            </a:r>
            <a:r>
              <a:rPr lang="en-US" altLang="zh-CN" sz="1800" dirty="0"/>
              <a:t>y</a:t>
            </a:r>
            <a:r>
              <a:rPr lang="zh-CN" altLang="en-US" sz="1800" dirty="0"/>
              <a:t>轴的数据，可以是列表，参数</a:t>
            </a:r>
            <a:r>
              <a:rPr lang="en-US" altLang="zh-CN" sz="1800" dirty="0"/>
              <a:t>x</a:t>
            </a:r>
            <a:r>
              <a:rPr lang="zh-CN" altLang="en-US" sz="1800" dirty="0"/>
              <a:t>是可选的，而</a:t>
            </a:r>
            <a:r>
              <a:rPr lang="en-US" altLang="zh-CN" sz="1800" dirty="0"/>
              <a:t>y</a:t>
            </a:r>
            <a:r>
              <a:rPr lang="zh-CN" altLang="en-US" sz="1800" dirty="0"/>
              <a:t>是必要的</a:t>
            </a:r>
            <a:endParaRPr lang="en-US" altLang="zh-CN" sz="1800" dirty="0"/>
          </a:p>
          <a:p>
            <a:r>
              <a:rPr lang="en-US" altLang="zh-CN" sz="1800" dirty="0" err="1"/>
              <a:t>fromat_string</a:t>
            </a:r>
            <a:r>
              <a:rPr lang="zh-CN" altLang="en-US" sz="1800" dirty="0"/>
              <a:t>：控制曲线格式的字符串，可选</a:t>
            </a:r>
            <a:endParaRPr lang="en-US" altLang="zh-CN" sz="1800" dirty="0"/>
          </a:p>
          <a:p>
            <a:r>
              <a:rPr lang="zh-CN" altLang="en-US" sz="1800" dirty="0"/>
              <a:t>**</a:t>
            </a:r>
            <a:r>
              <a:rPr lang="en-US" altLang="zh-CN" sz="1800" dirty="0" err="1"/>
              <a:t>kwargs</a:t>
            </a:r>
            <a:r>
              <a:rPr lang="zh-CN" altLang="en-US" sz="1800" dirty="0"/>
              <a:t>：第二组或更多的</a:t>
            </a:r>
            <a:r>
              <a:rPr lang="en-US" altLang="zh-CN" sz="1800" dirty="0"/>
              <a:t>(x, y, </a:t>
            </a:r>
            <a:r>
              <a:rPr lang="en-US" altLang="zh-CN" sz="1800" dirty="0" err="1"/>
              <a:t>format_string</a:t>
            </a:r>
            <a:r>
              <a:rPr lang="en-US" altLang="zh-CN" sz="1800" dirty="0"/>
              <a:t>)</a:t>
            </a:r>
          </a:p>
          <a:p>
            <a:endParaRPr lang="en-US" altLang="zh-CN" sz="1800" dirty="0"/>
          </a:p>
          <a:p>
            <a:r>
              <a:rPr lang="en-US" altLang="zh-CN" sz="1800" dirty="0"/>
              <a:t>import </a:t>
            </a:r>
            <a:r>
              <a:rPr lang="en-US" altLang="zh-CN" sz="1800" dirty="0" err="1"/>
              <a:t>matplotlib.pyplot</a:t>
            </a:r>
            <a:r>
              <a:rPr lang="en-US" altLang="zh-CN" sz="1800" dirty="0"/>
              <a:t> as </a:t>
            </a:r>
            <a:r>
              <a:rPr lang="en-US" altLang="zh-CN" sz="1800" dirty="0" err="1"/>
              <a:t>plt</a:t>
            </a:r>
            <a:endParaRPr lang="en-US" altLang="zh-CN" sz="1800" dirty="0"/>
          </a:p>
          <a:p>
            <a:r>
              <a:rPr lang="en-US" altLang="zh-CN" sz="1800" dirty="0" err="1"/>
              <a:t>plt.plot</a:t>
            </a:r>
            <a:r>
              <a:rPr lang="en-US" altLang="zh-CN" sz="1800" dirty="0"/>
              <a:t>([1,2,3,4])</a:t>
            </a:r>
          </a:p>
          <a:p>
            <a:r>
              <a:rPr lang="en-US" altLang="zh-CN" sz="1800" dirty="0" err="1"/>
              <a:t>plt.xlabel</a:t>
            </a:r>
            <a:r>
              <a:rPr lang="en-US" altLang="zh-CN" sz="1800" dirty="0"/>
              <a:t>('some x numbers')</a:t>
            </a:r>
          </a:p>
          <a:p>
            <a:r>
              <a:rPr lang="en-US" altLang="zh-CN" sz="1800" dirty="0" err="1"/>
              <a:t>plt.ylabel</a:t>
            </a:r>
            <a:r>
              <a:rPr lang="en-US" altLang="zh-CN" sz="1800" dirty="0"/>
              <a:t>('some y numbers')</a:t>
            </a:r>
          </a:p>
          <a:p>
            <a:r>
              <a:rPr lang="en-US" altLang="zh-CN" sz="1800" dirty="0" err="1"/>
              <a:t>plt.title</a:t>
            </a:r>
            <a:r>
              <a:rPr lang="en-US" altLang="zh-CN" sz="1800" dirty="0"/>
              <a:t>('a straight line')</a:t>
            </a:r>
          </a:p>
          <a:p>
            <a:r>
              <a:rPr lang="en-US" altLang="zh-CN" sz="1800" dirty="0" err="1"/>
              <a:t>plt.show</a:t>
            </a:r>
            <a:r>
              <a:rPr lang="en-US" altLang="zh-CN" sz="1800" dirty="0"/>
              <a:t>()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3ABDD4-48C8-48F0-A3E3-8CBBF468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84" y="2182090"/>
            <a:ext cx="4556141" cy="346412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1CB82FC-6B77-4C64-BC40-8397C51DD246}"/>
              </a:ext>
            </a:extLst>
          </p:cNvPr>
          <p:cNvSpPr txBox="1">
            <a:spLocks/>
          </p:cNvSpPr>
          <p:nvPr/>
        </p:nvSpPr>
        <p:spPr>
          <a:xfrm>
            <a:off x="731668" y="6222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matplotlib</a:t>
            </a:r>
            <a:r>
              <a:rPr kumimoji="1" lang="zh-CN" altLang="en-US" dirty="0"/>
              <a:t>实例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088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8C4BB-D32D-49BA-81BB-2380896B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1165822"/>
            <a:ext cx="10515600" cy="2275858"/>
          </a:xfrm>
        </p:spPr>
        <p:txBody>
          <a:bodyPr/>
          <a:lstStyle/>
          <a:p>
            <a:r>
              <a:rPr lang="zh-CN" altLang="en-US" sz="1800" dirty="0"/>
              <a:t>通过</a:t>
            </a:r>
            <a:r>
              <a:rPr lang="en-US" altLang="zh-CN" sz="1800" dirty="0" err="1"/>
              <a:t>plt</a:t>
            </a:r>
            <a:r>
              <a:rPr lang="en-US" altLang="zh-CN" sz="1800" dirty="0"/>
              <a:t> </a:t>
            </a:r>
            <a:r>
              <a:rPr lang="zh-CN" altLang="en-US" sz="1800" dirty="0"/>
              <a:t>进行的操作都是对当前图或子图进行的</a:t>
            </a:r>
            <a:r>
              <a:rPr lang="en-US" altLang="zh-CN" sz="1800" dirty="0"/>
              <a:t>,</a:t>
            </a:r>
            <a:r>
              <a:rPr lang="zh-CN" altLang="en-US" sz="1800" dirty="0"/>
              <a:t>所有的绘图命令都是针对当前</a:t>
            </a:r>
            <a:r>
              <a:rPr lang="en-US" altLang="zh-CN" sz="1800" dirty="0"/>
              <a:t>figure</a:t>
            </a:r>
            <a:r>
              <a:rPr lang="zh-CN" altLang="en-US" sz="1800" dirty="0"/>
              <a:t>和</a:t>
            </a:r>
            <a:r>
              <a:rPr lang="en-US" altLang="zh-CN" sz="1800" dirty="0"/>
              <a:t>axes</a:t>
            </a:r>
            <a:r>
              <a:rPr lang="zh-CN" altLang="en-US" sz="1800" dirty="0"/>
              <a:t>的</a:t>
            </a:r>
            <a:r>
              <a:rPr lang="en-US" altLang="zh-CN" sz="1800" dirty="0"/>
              <a:t>.</a:t>
            </a:r>
            <a:r>
              <a:rPr lang="zh-CN" altLang="en-US" sz="1800" dirty="0"/>
              <a:t>如果</a:t>
            </a:r>
            <a:r>
              <a:rPr lang="en-US" altLang="zh-CN" sz="1800" dirty="0"/>
              <a:t>figure()</a:t>
            </a:r>
            <a:r>
              <a:rPr lang="zh-CN" altLang="en-US" sz="1800" dirty="0"/>
              <a:t>和</a:t>
            </a:r>
            <a:r>
              <a:rPr lang="en-US" altLang="zh-CN" sz="1800" dirty="0"/>
              <a:t>subplot()</a:t>
            </a:r>
            <a:r>
              <a:rPr lang="zh-CN" altLang="en-US" sz="1800" dirty="0"/>
              <a:t>没有定义的话，都默认为</a:t>
            </a:r>
            <a:r>
              <a:rPr lang="en-US" altLang="zh-CN" sz="1800" dirty="0"/>
              <a:t>figure(1)</a:t>
            </a:r>
            <a:r>
              <a:rPr lang="zh-CN" altLang="en-US" sz="1800" dirty="0"/>
              <a:t>和</a:t>
            </a:r>
            <a:r>
              <a:rPr lang="en-US" altLang="zh-CN" sz="1800" dirty="0"/>
              <a:t>subplot(111)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1800" dirty="0" err="1"/>
              <a:t>plt.figure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</a:t>
            </a:r>
            <a:r>
              <a:rPr lang="zh-CN" altLang="en-US" sz="1800" dirty="0"/>
              <a:t>：表示当前对第几块画布进行操作</a:t>
            </a:r>
            <a:endParaRPr lang="en-US" altLang="zh-CN" sz="1800" dirty="0"/>
          </a:p>
          <a:p>
            <a:r>
              <a:rPr lang="en-US" altLang="zh-CN" sz="1800" dirty="0" err="1"/>
              <a:t>plt.subplot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nrows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ncols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plot_number</a:t>
            </a:r>
            <a:r>
              <a:rPr lang="en-US" altLang="zh-CN" sz="1800" dirty="0"/>
              <a:t>)</a:t>
            </a:r>
            <a:r>
              <a:rPr lang="zh-CN" altLang="en-US" sz="1800" dirty="0"/>
              <a:t>：把一个绘图区域（可以理解成画布）分成多个小区域，用来绘制多个子图。</a:t>
            </a:r>
            <a:endParaRPr lang="en-US" altLang="zh-CN" sz="1800" dirty="0"/>
          </a:p>
          <a:p>
            <a:r>
              <a:rPr lang="en-US" altLang="zh-CN" sz="1800" dirty="0" err="1"/>
              <a:t>nrows</a:t>
            </a:r>
            <a:r>
              <a:rPr lang="zh-CN" altLang="en-US" sz="1800" dirty="0"/>
              <a:t>和</a:t>
            </a:r>
            <a:r>
              <a:rPr lang="en-US" altLang="zh-CN" sz="1800" dirty="0" err="1"/>
              <a:t>ncols</a:t>
            </a:r>
            <a:r>
              <a:rPr lang="zh-CN" altLang="en-US" sz="1800" dirty="0"/>
              <a:t>表示将画布分成（</a:t>
            </a:r>
            <a:r>
              <a:rPr lang="en-US" altLang="zh-CN" sz="1800" dirty="0" err="1"/>
              <a:t>nrows</a:t>
            </a:r>
            <a:r>
              <a:rPr lang="en-US" altLang="zh-CN" sz="1800" dirty="0"/>
              <a:t>*</a:t>
            </a:r>
            <a:r>
              <a:rPr lang="en-US" altLang="zh-CN" sz="1800" dirty="0" err="1"/>
              <a:t>ncols</a:t>
            </a:r>
            <a:r>
              <a:rPr lang="zh-CN" altLang="en-US" sz="1800" dirty="0"/>
              <a:t>）个小区域，每个小区域可以单独绘制图形；</a:t>
            </a:r>
            <a:r>
              <a:rPr lang="en-US" altLang="zh-CN" sz="1800" dirty="0" err="1"/>
              <a:t>plot_number</a:t>
            </a:r>
            <a:r>
              <a:rPr lang="zh-CN" altLang="en-US" sz="1800" dirty="0"/>
              <a:t>表示将图绘制在第</a:t>
            </a:r>
            <a:r>
              <a:rPr lang="en-US" altLang="zh-CN" sz="1800" dirty="0" err="1"/>
              <a:t>plot_number</a:t>
            </a:r>
            <a:r>
              <a:rPr lang="zh-CN" altLang="en-US" sz="1800" dirty="0"/>
              <a:t>个子区域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4C5FF21-883B-446B-AB7B-34F6E411F3E8}"/>
              </a:ext>
            </a:extLst>
          </p:cNvPr>
          <p:cNvSpPr txBox="1">
            <a:spLocks/>
          </p:cNvSpPr>
          <p:nvPr/>
        </p:nvSpPr>
        <p:spPr>
          <a:xfrm>
            <a:off x="731668" y="622205"/>
            <a:ext cx="10515600" cy="3177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matplotlib</a:t>
            </a:r>
            <a:r>
              <a:rPr kumimoji="1" lang="zh-CN" altLang="en-US" dirty="0"/>
              <a:t>实例</a:t>
            </a: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48C17-B51B-4255-86DA-78C0B532D767}"/>
              </a:ext>
            </a:extLst>
          </p:cNvPr>
          <p:cNvSpPr txBox="1"/>
          <p:nvPr/>
        </p:nvSpPr>
        <p:spPr>
          <a:xfrm>
            <a:off x="843379" y="3441680"/>
            <a:ext cx="6027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= </a:t>
            </a:r>
            <a:r>
              <a:rPr lang="en-US" altLang="zh-CN" dirty="0" err="1"/>
              <a:t>np.arange</a:t>
            </a:r>
            <a:r>
              <a:rPr lang="en-US" altLang="zh-CN" dirty="0"/>
              <a:t>(10)</a:t>
            </a:r>
          </a:p>
          <a:p>
            <a:r>
              <a:rPr lang="en-US" altLang="zh-CN" dirty="0" err="1"/>
              <a:t>plt.figure</a:t>
            </a:r>
            <a:r>
              <a:rPr lang="en-US" altLang="zh-CN" dirty="0"/>
              <a:t>(1)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(221)</a:t>
            </a:r>
          </a:p>
          <a:p>
            <a:r>
              <a:rPr lang="en-US" altLang="zh-CN" dirty="0" err="1"/>
              <a:t>plt.plot</a:t>
            </a:r>
            <a:r>
              <a:rPr lang="en-US" altLang="zh-CN" dirty="0"/>
              <a:t>(a, a, '</a:t>
            </a:r>
            <a:r>
              <a:rPr lang="en-US" altLang="zh-CN" dirty="0" err="1"/>
              <a:t>ro</a:t>
            </a:r>
            <a:r>
              <a:rPr lang="en-US" altLang="zh-CN" dirty="0"/>
              <a:t>-')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(222)</a:t>
            </a:r>
          </a:p>
          <a:p>
            <a:r>
              <a:rPr lang="en-US" altLang="zh-CN" dirty="0" err="1"/>
              <a:t>plt.plot</a:t>
            </a:r>
            <a:r>
              <a:rPr lang="en-US" altLang="zh-CN" dirty="0"/>
              <a:t>(a, a**2, 'go-')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(223)</a:t>
            </a:r>
          </a:p>
          <a:p>
            <a:r>
              <a:rPr lang="en-US" altLang="zh-CN" dirty="0" err="1"/>
              <a:t>plt.plot</a:t>
            </a:r>
            <a:r>
              <a:rPr lang="en-US" altLang="zh-CN" dirty="0"/>
              <a:t>(a, a**3, '</a:t>
            </a:r>
            <a:r>
              <a:rPr lang="en-US" altLang="zh-CN" dirty="0" err="1"/>
              <a:t>bo</a:t>
            </a:r>
            <a:r>
              <a:rPr lang="en-US" altLang="zh-CN" dirty="0"/>
              <a:t>-')</a:t>
            </a:r>
          </a:p>
          <a:p>
            <a:r>
              <a:rPr lang="en-US" altLang="zh-CN" dirty="0" err="1"/>
              <a:t>plt.subplot</a:t>
            </a:r>
            <a:r>
              <a:rPr lang="en-US" altLang="zh-CN" dirty="0"/>
              <a:t>(224)</a:t>
            </a:r>
          </a:p>
          <a:p>
            <a:r>
              <a:rPr lang="en-US" altLang="zh-CN" dirty="0" err="1"/>
              <a:t>plt.plot</a:t>
            </a:r>
            <a:r>
              <a:rPr lang="en-US" altLang="zh-CN" dirty="0"/>
              <a:t>(a, a**2, '</a:t>
            </a:r>
            <a:r>
              <a:rPr lang="en-US" altLang="zh-CN" dirty="0" err="1"/>
              <a:t>yo</a:t>
            </a:r>
            <a:r>
              <a:rPr lang="en-US" altLang="zh-CN" dirty="0"/>
              <a:t>-')</a:t>
            </a:r>
          </a:p>
          <a:p>
            <a:r>
              <a:rPr lang="en-US" altLang="zh-CN" dirty="0" err="1"/>
              <a:t>plt.legend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9AA07B-7194-41C1-9613-6A45A487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96" y="3416320"/>
            <a:ext cx="4548840" cy="32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092200"/>
            <a:ext cx="5025813" cy="524933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语言基础：数据类型</a:t>
            </a:r>
            <a:endParaRPr lang="en-US" altLang="zh-CN" dirty="0"/>
          </a:p>
          <a:p>
            <a:pPr algn="just"/>
            <a:r>
              <a:rPr lang="zh-CN" altLang="zh-CN" sz="2133" b="1" dirty="0"/>
              <a:t>列表</a:t>
            </a:r>
            <a:r>
              <a:rPr lang="en-US" altLang="zh-CN" sz="2133" b="1" dirty="0"/>
              <a:t>list</a:t>
            </a:r>
            <a:endParaRPr lang="zh-CN" altLang="zh-CN" sz="2133" dirty="0"/>
          </a:p>
          <a:p>
            <a:pPr lvl="1" algn="just"/>
            <a:r>
              <a:rPr lang="zh-CN" altLang="zh-CN" sz="2133" dirty="0"/>
              <a:t>列表是包含多种不同类型的元素的、可以改变的有序序列，当然列表的元素也可以是同样类型的，比如整数列表、小数列表等</a:t>
            </a:r>
            <a:endParaRPr lang="en-US" altLang="zh-CN" sz="2133" dirty="0"/>
          </a:p>
          <a:p>
            <a:pPr lvl="1" algn="just"/>
            <a:r>
              <a:rPr lang="zh-CN" altLang="zh-CN" sz="2133" dirty="0"/>
              <a:t>列表的表示方法是，用</a:t>
            </a:r>
            <a:r>
              <a:rPr lang="en-US" altLang="zh-CN" sz="2133" dirty="0"/>
              <a:t>[]</a:t>
            </a:r>
            <a:r>
              <a:rPr lang="zh-CN" altLang="zh-CN" sz="2133" dirty="0"/>
              <a:t>把元素包含起来，中间用逗号隔开</a:t>
            </a:r>
            <a:endParaRPr lang="en-US" altLang="zh-CN" sz="2133" dirty="0"/>
          </a:p>
          <a:p>
            <a:pPr lvl="1" algn="just"/>
            <a:r>
              <a:rPr lang="zh-CN" altLang="zh-CN" sz="2133" dirty="0"/>
              <a:t>下面的代码中，给列表</a:t>
            </a:r>
            <a:r>
              <a:rPr lang="en-US" altLang="zh-CN" sz="2133" dirty="0"/>
              <a:t>list</a:t>
            </a:r>
            <a:r>
              <a:rPr lang="zh-CN" altLang="zh-CN" sz="2133" dirty="0"/>
              <a:t>进行了赋值，并且通过下标寻访其元素</a:t>
            </a:r>
            <a:endParaRPr lang="en-US" altLang="zh-CN" sz="2133" dirty="0"/>
          </a:p>
          <a:p>
            <a:pPr lvl="1" algn="just"/>
            <a:r>
              <a:rPr lang="zh-CN" altLang="zh-CN" sz="2133" dirty="0">
                <a:solidFill>
                  <a:srgbClr val="C00000"/>
                </a:solidFill>
              </a:rPr>
              <a:t>下标的各种使用方式，代码中给出了说明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1ED8D4-516C-48AF-B9AF-83317E27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8" y="1341121"/>
            <a:ext cx="6138608" cy="48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092200"/>
            <a:ext cx="5025812" cy="524933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/>
              <a:t>循环程序结构</a:t>
            </a:r>
            <a:endParaRPr lang="zh-CN" altLang="zh-CN" dirty="0"/>
          </a:p>
          <a:p>
            <a:pPr lvl="1" algn="just"/>
            <a:r>
              <a:rPr lang="zh-CN" altLang="zh-CN" dirty="0"/>
              <a:t>我们可以用两个关键字</a:t>
            </a:r>
            <a:r>
              <a:rPr lang="en-US" altLang="zh-CN" dirty="0"/>
              <a:t>while</a:t>
            </a:r>
            <a:r>
              <a:rPr lang="zh-CN" altLang="zh-CN" dirty="0"/>
              <a:t>和</a:t>
            </a:r>
            <a:r>
              <a:rPr lang="en-US" altLang="zh-CN" dirty="0"/>
              <a:t>for</a:t>
            </a:r>
            <a:r>
              <a:rPr lang="zh-CN" altLang="zh-CN" dirty="0"/>
              <a:t>来构造循环程序结构</a:t>
            </a:r>
            <a:endParaRPr lang="en-US" altLang="zh-CN" dirty="0"/>
          </a:p>
          <a:p>
            <a:pPr lvl="2" algn="just"/>
            <a:r>
              <a:rPr lang="zh-CN" altLang="zh-CN" dirty="0"/>
              <a:t>循环程序结构的第一个例子是一个</a:t>
            </a:r>
            <a:r>
              <a:rPr lang="en-US" altLang="zh-CN" dirty="0"/>
              <a:t>while</a:t>
            </a:r>
            <a:r>
              <a:rPr lang="zh-CN" altLang="zh-CN" dirty="0"/>
              <a:t>循环，首先给变量</a:t>
            </a:r>
            <a:r>
              <a:rPr lang="en-US" altLang="zh-CN" dirty="0" err="1"/>
              <a:t>i</a:t>
            </a:r>
            <a:r>
              <a:rPr lang="zh-CN" altLang="zh-CN" dirty="0"/>
              <a:t>赋予初值</a:t>
            </a:r>
            <a:r>
              <a:rPr lang="en-US" altLang="zh-CN" dirty="0"/>
              <a:t>1</a:t>
            </a:r>
            <a:r>
              <a:rPr lang="zh-CN" altLang="zh-CN" dirty="0"/>
              <a:t>，然后通过</a:t>
            </a:r>
            <a:r>
              <a:rPr lang="en-US" altLang="zh-CN" dirty="0"/>
              <a:t>while</a:t>
            </a:r>
            <a:r>
              <a:rPr lang="zh-CN" altLang="zh-CN" dirty="0"/>
              <a:t>循环判断它是否还在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5</a:t>
            </a:r>
            <a:r>
              <a:rPr lang="zh-CN" altLang="zh-CN" dirty="0"/>
              <a:t>之间，然后把</a:t>
            </a:r>
            <a:r>
              <a:rPr lang="en-US" altLang="zh-CN" dirty="0" err="1"/>
              <a:t>i</a:t>
            </a:r>
            <a:r>
              <a:rPr lang="zh-CN" altLang="zh-CN" dirty="0"/>
              <a:t>累加到变量</a:t>
            </a:r>
            <a:r>
              <a:rPr lang="en-US" altLang="zh-CN" dirty="0"/>
              <a:t>sum</a:t>
            </a:r>
            <a:r>
              <a:rPr lang="zh-CN" altLang="zh-CN" dirty="0"/>
              <a:t>中，最后求出</a:t>
            </a:r>
            <a:r>
              <a:rPr lang="en-US" altLang="zh-CN" dirty="0"/>
              <a:t>1+2+3+4+5</a:t>
            </a:r>
            <a:r>
              <a:rPr lang="zh-CN" altLang="zh-CN" dirty="0"/>
              <a:t>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DD951-D5BA-4BA9-925B-27523B175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43" y="1754858"/>
            <a:ext cx="5788275" cy="392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092200"/>
            <a:ext cx="5025812" cy="5249333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顺序、分支、循环</a:t>
            </a:r>
            <a:endParaRPr lang="en-US" altLang="zh-CN" dirty="0"/>
          </a:p>
          <a:p>
            <a:pPr lvl="1" algn="just"/>
            <a:r>
              <a:rPr lang="zh-CN" altLang="zh-CN" b="1" dirty="0"/>
              <a:t>循环程序结构</a:t>
            </a:r>
            <a:endParaRPr lang="zh-CN" altLang="zh-CN" dirty="0"/>
          </a:p>
          <a:p>
            <a:pPr lvl="1" algn="just"/>
            <a:r>
              <a:rPr lang="zh-CN" altLang="zh-CN" dirty="0"/>
              <a:t>循环程序结构的第二个实例是一个</a:t>
            </a:r>
            <a:r>
              <a:rPr lang="en-US" altLang="zh-CN" dirty="0"/>
              <a:t>for</a:t>
            </a:r>
            <a:r>
              <a:rPr lang="zh-CN" altLang="zh-CN" dirty="0"/>
              <a:t>循环</a:t>
            </a:r>
            <a:endParaRPr lang="en-US" altLang="zh-CN" dirty="0"/>
          </a:p>
          <a:p>
            <a:pPr lvl="1" algn="just"/>
            <a:r>
              <a:rPr lang="zh-CN" altLang="zh-CN" dirty="0"/>
              <a:t>首先创建一个列表，然后对于列表长度</a:t>
            </a:r>
            <a:r>
              <a:rPr lang="en-US" altLang="zh-CN" dirty="0"/>
              <a:t>(</a:t>
            </a:r>
            <a:r>
              <a:rPr lang="zh-CN" altLang="zh-CN" dirty="0"/>
              <a:t>为</a:t>
            </a:r>
            <a:r>
              <a:rPr lang="en-US" altLang="zh-CN" dirty="0"/>
              <a:t>3)</a:t>
            </a:r>
            <a:r>
              <a:rPr lang="zh-CN" altLang="zh-CN" dirty="0"/>
              <a:t>之上创建的一个有效下标范围</a:t>
            </a:r>
            <a:r>
              <a:rPr lang="en-US" altLang="zh-CN" dirty="0"/>
              <a:t>(0</a:t>
            </a:r>
            <a:r>
              <a:rPr lang="zh-CN" altLang="zh-CN" dirty="0"/>
              <a:t>、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2)</a:t>
            </a:r>
            <a:r>
              <a:rPr lang="zh-CN" altLang="zh-CN" dirty="0"/>
              <a:t>的每个下标，顺序访问列表的每个元素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93E191-AA4A-4C31-83E4-FFA35C56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1" y="1901049"/>
            <a:ext cx="5648959" cy="36316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2513C0-D314-4560-B9C3-FF3FF95ADEB4}"/>
              </a:ext>
            </a:extLst>
          </p:cNvPr>
          <p:cNvSpPr/>
          <p:nvPr/>
        </p:nvSpPr>
        <p:spPr>
          <a:xfrm>
            <a:off x="6163542" y="5632158"/>
            <a:ext cx="502581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</a:rPr>
              <a:t>len</a:t>
            </a:r>
            <a:r>
              <a:rPr lang="en-US" altLang="zh-CN" sz="2400" dirty="0">
                <a:latin typeface="Times New Roman" panose="02020603050405020304" pitchFamily="18" charset="0"/>
              </a:rPr>
              <a:t>(fruits)</a:t>
            </a:r>
            <a:r>
              <a:rPr lang="zh-CN" altLang="en-US" sz="2400" dirty="0">
                <a:latin typeface="Times New Roman" panose="02020603050405020304" pitchFamily="18" charset="0"/>
              </a:rPr>
              <a:t>返回列表长度，即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</a:rPr>
              <a:t>range(3)</a:t>
            </a:r>
            <a:r>
              <a:rPr lang="zh-CN" altLang="en-US" sz="2400" dirty="0">
                <a:latin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</a:rPr>
              <a:t>[0,1,2]</a:t>
            </a:r>
            <a:r>
              <a:rPr lang="zh-CN" altLang="en-US" sz="2400" dirty="0">
                <a:latin typeface="Times New Roman" panose="02020603050405020304" pitchFamily="18" charset="0"/>
              </a:rPr>
              <a:t>列表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72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D325C-BCDD-49B5-BF3A-5D3A44403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92200"/>
            <a:ext cx="5034280" cy="5363837"/>
          </a:xfrm>
        </p:spPr>
        <p:txBody>
          <a:bodyPr>
            <a:noAutofit/>
          </a:bodyPr>
          <a:lstStyle/>
          <a:p>
            <a:pPr algn="just"/>
            <a:r>
              <a:rPr lang="en-US" altLang="zh-CN" dirty="0"/>
              <a:t>Python</a:t>
            </a:r>
            <a:r>
              <a:rPr lang="zh-CN" altLang="en-US" dirty="0"/>
              <a:t>语言基础：</a:t>
            </a:r>
            <a:r>
              <a:rPr lang="zh-CN" altLang="zh-CN" dirty="0"/>
              <a:t>函数</a:t>
            </a:r>
            <a:endParaRPr lang="en-US" altLang="zh-CN" dirty="0"/>
          </a:p>
          <a:p>
            <a:pPr lvl="1" algn="just"/>
            <a:r>
              <a:rPr lang="zh-CN" altLang="zh-CN" sz="2133" dirty="0"/>
              <a:t>下面的代码，展示了二分查找函数的定义，以及对它的两次调用</a:t>
            </a:r>
            <a:endParaRPr lang="en-US" altLang="zh-CN" sz="2133" dirty="0"/>
          </a:p>
          <a:p>
            <a:pPr lvl="1" algn="just"/>
            <a:r>
              <a:rPr lang="zh-CN" altLang="zh-CN" sz="2133" dirty="0"/>
              <a:t>从这个实例可以看出，通过把一些公用的功能实现为一个函数</a:t>
            </a:r>
            <a:endParaRPr lang="en-US" altLang="zh-CN" sz="2133" dirty="0"/>
          </a:p>
          <a:p>
            <a:pPr lvl="1" algn="just"/>
            <a:r>
              <a:rPr lang="zh-CN" altLang="zh-CN" sz="2133" dirty="0"/>
              <a:t>我们可以多次调用实现更加复杂的功能，代码则变得简洁多了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80D642-91ED-4CE3-A117-CC27EB3D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742" y="69274"/>
            <a:ext cx="5709425" cy="66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249333"/>
          </a:xfrm>
        </p:spPr>
        <p:txBody>
          <a:bodyPr>
            <a:normAutofit/>
          </a:bodyPr>
          <a:lstStyle/>
          <a:p>
            <a:r>
              <a:rPr lang="en-US" altLang="zh-CN" dirty="0"/>
              <a:t>Numpy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1</a:t>
            </a:r>
            <a:r>
              <a:rPr lang="zh-CN" altLang="en-US" dirty="0"/>
              <a:t>维和</a:t>
            </a:r>
            <a:r>
              <a:rPr lang="en-US" altLang="zh-CN" dirty="0"/>
              <a:t>2</a:t>
            </a:r>
            <a:r>
              <a:rPr lang="zh-CN" altLang="en-US" dirty="0"/>
              <a:t>维数组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11" y="2061329"/>
            <a:ext cx="923757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249333"/>
          </a:xfrm>
        </p:spPr>
        <p:txBody>
          <a:bodyPr>
            <a:normAutofit/>
          </a:bodyPr>
          <a:lstStyle/>
          <a:p>
            <a:r>
              <a:rPr lang="en-US" altLang="zh-CN" dirty="0"/>
              <a:t>Numpy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en-US" altLang="zh-CN" dirty="0"/>
              <a:t>Accessing the array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66" y="2173933"/>
            <a:ext cx="6957209" cy="4320000"/>
          </a:xfrm>
          <a:prstGeom prst="rect">
            <a:avLst/>
          </a:prstGeom>
        </p:spPr>
      </p:pic>
      <p:sp>
        <p:nvSpPr>
          <p:cNvPr id="4" name="右大括号 3"/>
          <p:cNvSpPr/>
          <p:nvPr/>
        </p:nvSpPr>
        <p:spPr>
          <a:xfrm>
            <a:off x="8885381" y="2683164"/>
            <a:ext cx="508000" cy="1616363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/>
        </p:nvSpPr>
        <p:spPr>
          <a:xfrm>
            <a:off x="9606111" y="3118125"/>
            <a:ext cx="1828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注意代码后的注释</a:t>
            </a:r>
          </a:p>
        </p:txBody>
      </p:sp>
    </p:spTree>
    <p:extLst>
      <p:ext uri="{BB962C8B-B14F-4D97-AF65-F5344CB8AC3E}">
        <p14:creationId xmlns:p14="http://schemas.microsoft.com/office/powerpoint/2010/main" val="88650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625" y="108877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Python Slicing</a:t>
            </a:r>
          </a:p>
          <a:p>
            <a:pPr lvl="1"/>
            <a:r>
              <a:rPr kumimoji="1" lang="en-US" altLang="zh-CN" dirty="0"/>
              <a:t>Syntax: start:stop:step</a:t>
            </a:r>
          </a:p>
          <a:p>
            <a:pPr lvl="1"/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28291"/>
          <a:stretch/>
        </p:blipFill>
        <p:spPr>
          <a:xfrm>
            <a:off x="1369291" y="2021533"/>
            <a:ext cx="3550920" cy="432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569527" y="2056311"/>
            <a:ext cx="6206836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a = list(range(10)) </a:t>
            </a:r>
          </a:p>
          <a:p>
            <a:r>
              <a:rPr lang="zh-CN" altLang="en-US" sz="2400" dirty="0"/>
              <a:t>a[:3]     # indices 0, 1, 2 </a:t>
            </a:r>
          </a:p>
          <a:p>
            <a:r>
              <a:rPr lang="zh-CN" altLang="en-US" sz="2400" dirty="0"/>
              <a:t>a[-3:]    # indices 7, 8, 9 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a[3:8:2] # indices 3, 5, 7 </a:t>
            </a:r>
          </a:p>
          <a:p>
            <a:r>
              <a:rPr lang="zh-CN" altLang="en-US" sz="2400" dirty="0"/>
              <a:t>  #从3开始，步长为2，包头不包尾，即不包括下标</a:t>
            </a:r>
            <a:r>
              <a:rPr lang="en-US" altLang="zh-CN" sz="2400" dirty="0"/>
              <a:t>8</a:t>
            </a:r>
          </a:p>
          <a:p>
            <a:endParaRPr lang="zh-CN" altLang="en-US" sz="2400" dirty="0"/>
          </a:p>
          <a:p>
            <a:r>
              <a:rPr lang="zh-CN" altLang="en-US" sz="2400" dirty="0"/>
              <a:t>a[4:1:-1] # indices 4, 3, 2 (this one is tricky)</a:t>
            </a:r>
          </a:p>
          <a:p>
            <a:r>
              <a:rPr lang="zh-CN" altLang="en-US" sz="2400" dirty="0"/>
              <a:t>  #从4开始逆序，步长为1，包头不包尾，即不包括下标</a:t>
            </a:r>
            <a:r>
              <a:rPr lang="en-US" altLang="zh-CN" sz="2400" dirty="0"/>
              <a:t>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2195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249333"/>
          </a:xfrm>
        </p:spPr>
        <p:txBody>
          <a:bodyPr>
            <a:normAutofit/>
          </a:bodyPr>
          <a:lstStyle/>
          <a:p>
            <a:r>
              <a:rPr lang="en-US" altLang="zh-CN" dirty="0"/>
              <a:t>Numpy</a:t>
            </a:r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en-US" altLang="zh-CN" dirty="0"/>
              <a:t>Reshape</a:t>
            </a:r>
            <a:r>
              <a:rPr lang="zh-CN" altLang="en-US" dirty="0"/>
              <a:t>变形</a:t>
            </a:r>
            <a:endParaRPr lang="en-US" altLang="zh-CN" dirty="0"/>
          </a:p>
          <a:p>
            <a:pPr lvl="1"/>
            <a:r>
              <a:rPr lang="zh-CN" altLang="en-US" dirty="0"/>
              <a:t>另一个实例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35760"/>
            <a:ext cx="5030000" cy="4320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602480" y="3606800"/>
            <a:ext cx="4663440" cy="9093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6981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1092</Words>
  <Application>Microsoft Office PowerPoint</Application>
  <PresentationFormat>宽屏</PresentationFormat>
  <Paragraphs>92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木白</dc:creator>
  <cp:lastModifiedBy> </cp:lastModifiedBy>
  <cp:revision>7</cp:revision>
  <dcterms:created xsi:type="dcterms:W3CDTF">2022-09-19T12:36:12Z</dcterms:created>
  <dcterms:modified xsi:type="dcterms:W3CDTF">2022-09-19T13:53:02Z</dcterms:modified>
</cp:coreProperties>
</file>