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8" r:id="rId14"/>
    <p:sldId id="267" r:id="rId15"/>
    <p:sldId id="269" r:id="rId16"/>
    <p:sldId id="270" r:id="rId17"/>
    <p:sldId id="276" r:id="rId18"/>
    <p:sldId id="272" r:id="rId19"/>
    <p:sldId id="284" r:id="rId20"/>
    <p:sldId id="285" r:id="rId21"/>
    <p:sldId id="283" r:id="rId22"/>
    <p:sldId id="287" r:id="rId23"/>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5C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gs" Target="tags/tag6.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68" y="0"/>
            <a:ext cx="12180263" cy="6858000"/>
          </a:xfrm>
          <a:prstGeom prst="rect">
            <a:avLst/>
          </a:prstGeom>
        </p:spPr>
      </p:pic>
      <p:sp>
        <p:nvSpPr>
          <p:cNvPr id="8" name="矩形 7"/>
          <p:cNvSpPr/>
          <p:nvPr userDrawn="1"/>
        </p:nvSpPr>
        <p:spPr>
          <a:xfrm>
            <a:off x="-1" y="0"/>
            <a:ext cx="12186131" cy="6858000"/>
          </a:xfrm>
          <a:prstGeom prst="rect">
            <a:avLst/>
          </a:prstGeom>
          <a:solidFill>
            <a:schemeClr val="accent1">
              <a:lumMod val="20000"/>
              <a:lumOff val="8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1490580-A2D4-48F9-8884-4D64D2817B9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7A02AC-4703-4826-A255-09ACEA4BB08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1490580-A2D4-48F9-8884-4D64D2817B9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7A02AC-4703-4826-A255-09ACEA4BB08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8688" t="-812" r="15867" b="812"/>
          <a:stretch>
            <a:fillRect/>
          </a:stretch>
        </p:blipFill>
        <p:spPr>
          <a:xfrm>
            <a:off x="0" y="947704"/>
            <a:ext cx="5324409" cy="4784230"/>
          </a:xfrm>
          <a:prstGeom prst="rect">
            <a:avLst/>
          </a:prstGeom>
        </p:spPr>
      </p:pic>
      <p:sp>
        <p:nvSpPr>
          <p:cNvPr id="8" name="矩形 7"/>
          <p:cNvSpPr/>
          <p:nvPr userDrawn="1"/>
        </p:nvSpPr>
        <p:spPr>
          <a:xfrm>
            <a:off x="0" y="2182948"/>
            <a:ext cx="5324410" cy="2313743"/>
          </a:xfrm>
          <a:prstGeom prst="rect">
            <a:avLst/>
          </a:prstGeom>
          <a:solidFill>
            <a:srgbClr val="035C9C">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userDrawn="1"/>
        </p:nvSpPr>
        <p:spPr>
          <a:xfrm>
            <a:off x="1413489" y="3035030"/>
            <a:ext cx="2409481" cy="713720"/>
          </a:xfrm>
          <a:prstGeom prst="rect">
            <a:avLst/>
          </a:prstGeom>
          <a:noFill/>
        </p:spPr>
        <p:txBody>
          <a:bodyPr wrap="square" rtlCol="0">
            <a:spAutoFit/>
          </a:bodyPr>
          <a:lstStyle/>
          <a:p>
            <a:pPr algn="ctr"/>
            <a:r>
              <a:rPr lang="zh-CN" altLang="en-US" sz="4000" b="1" dirty="0">
                <a:solidFill>
                  <a:schemeClr val="bg1"/>
                </a:solidFill>
                <a:latin typeface="微软雅黑" panose="020B0503020204020204" pitchFamily="34" charset="-122"/>
                <a:ea typeface="微软雅黑" panose="020B0503020204020204" pitchFamily="34" charset="-122"/>
                <a:cs typeface="+mn-ea"/>
                <a:sym typeface="+mn-lt"/>
              </a:rPr>
              <a:t>目     录</a:t>
            </a:r>
            <a:endParaRPr lang="en-US" altLang="zh-CN" sz="4000" b="1" dirty="0">
              <a:solidFill>
                <a:schemeClr val="bg1"/>
              </a:solidFill>
              <a:latin typeface="微软雅黑" panose="020B0503020204020204" pitchFamily="34" charset="-122"/>
              <a:ea typeface="微软雅黑" panose="020B0503020204020204" pitchFamily="34" charset="-122"/>
              <a:cs typeface="+mn-ea"/>
              <a:sym typeface="+mn-lt"/>
            </a:endParaRPr>
          </a:p>
        </p:txBody>
      </p:sp>
      <p:cxnSp>
        <p:nvCxnSpPr>
          <p:cNvPr id="10" name="直接连接符 9"/>
          <p:cNvCxnSpPr/>
          <p:nvPr userDrawn="1"/>
        </p:nvCxnSpPr>
        <p:spPr>
          <a:xfrm>
            <a:off x="1237925" y="2786017"/>
            <a:ext cx="2818356"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1234250" y="3871686"/>
            <a:ext cx="2818356"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H="1">
            <a:off x="2755412" y="967014"/>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flipH="1">
            <a:off x="3320962" y="1546739"/>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flipH="1">
            <a:off x="1413489" y="1308270"/>
            <a:ext cx="432914" cy="47693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flipH="1">
            <a:off x="1515450" y="4308245"/>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nvCxnSpPr>
        <p:spPr>
          <a:xfrm flipH="1">
            <a:off x="1515450" y="4952035"/>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nvCxnSpPr>
        <p:spPr>
          <a:xfrm flipH="1">
            <a:off x="425134" y="4765445"/>
            <a:ext cx="432914" cy="47693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_14"/>
          <p:cNvSpPr txBox="1">
            <a:spLocks noChangeArrowheads="1"/>
          </p:cNvSpPr>
          <p:nvPr userDrawn="1"/>
        </p:nvSpPr>
        <p:spPr bwMode="auto">
          <a:xfrm>
            <a:off x="5434979" y="1020501"/>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defRPr/>
            </a:pPr>
            <a:r>
              <a:rPr lang="en-US" altLang="zh-CN" sz="3200" dirty="0">
                <a:solidFill>
                  <a:srgbClr val="035C9C"/>
                </a:solidFill>
                <a:latin typeface="宋体" panose="02010600030101010101" pitchFamily="2" charset="-122"/>
                <a:ea typeface="宋体" panose="02010600030101010101" pitchFamily="2" charset="-122"/>
                <a:cs typeface="+mn-ea"/>
                <a:sym typeface="+mn-lt"/>
              </a:rPr>
              <a:t>01</a:t>
            </a:r>
            <a:endParaRPr lang="en-US" altLang="zh-CN" sz="3200" dirty="0">
              <a:solidFill>
                <a:srgbClr val="035C9C"/>
              </a:solidFill>
              <a:latin typeface="宋体" panose="02010600030101010101" pitchFamily="2" charset="-122"/>
              <a:ea typeface="宋体" panose="02010600030101010101" pitchFamily="2" charset="-122"/>
              <a:cs typeface="+mn-ea"/>
              <a:sym typeface="+mn-lt"/>
            </a:endParaRPr>
          </a:p>
        </p:txBody>
      </p:sp>
      <p:sp>
        <p:nvSpPr>
          <p:cNvPr id="20" name="矩形 19"/>
          <p:cNvSpPr/>
          <p:nvPr userDrawn="1"/>
        </p:nvSpPr>
        <p:spPr>
          <a:xfrm rot="16200000" flipH="1">
            <a:off x="8596885" y="-1189243"/>
            <a:ext cx="46391" cy="5837558"/>
          </a:xfrm>
          <a:prstGeom prst="rect">
            <a:avLst/>
          </a:prstGeom>
          <a:solidFill>
            <a:srgbClr val="035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5C9C"/>
              </a:solidFill>
              <a:cs typeface="+mn-ea"/>
              <a:sym typeface="+mn-lt"/>
            </a:endParaRPr>
          </a:p>
        </p:txBody>
      </p:sp>
      <p:sp>
        <p:nvSpPr>
          <p:cNvPr id="21" name="_14"/>
          <p:cNvSpPr txBox="1">
            <a:spLocks noChangeArrowheads="1"/>
          </p:cNvSpPr>
          <p:nvPr userDrawn="1"/>
        </p:nvSpPr>
        <p:spPr bwMode="auto">
          <a:xfrm>
            <a:off x="5463746" y="1939477"/>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defRPr/>
            </a:pPr>
            <a:r>
              <a:rPr lang="en-US" altLang="zh-CN" sz="3200" dirty="0">
                <a:solidFill>
                  <a:srgbClr val="035C9C"/>
                </a:solidFill>
                <a:latin typeface="宋体" panose="02010600030101010101" pitchFamily="2" charset="-122"/>
                <a:ea typeface="宋体" panose="02010600030101010101" pitchFamily="2" charset="-122"/>
                <a:cs typeface="+mn-ea"/>
                <a:sym typeface="+mn-lt"/>
              </a:rPr>
              <a:t>02</a:t>
            </a:r>
            <a:endParaRPr lang="en-US" altLang="zh-CN" sz="3200" dirty="0">
              <a:solidFill>
                <a:srgbClr val="035C9C"/>
              </a:solidFill>
              <a:latin typeface="宋体" panose="02010600030101010101" pitchFamily="2" charset="-122"/>
              <a:ea typeface="宋体" panose="02010600030101010101" pitchFamily="2" charset="-122"/>
              <a:cs typeface="+mn-ea"/>
              <a:sym typeface="+mn-lt"/>
            </a:endParaRPr>
          </a:p>
        </p:txBody>
      </p:sp>
      <p:sp>
        <p:nvSpPr>
          <p:cNvPr id="22" name="矩形 21"/>
          <p:cNvSpPr/>
          <p:nvPr userDrawn="1"/>
        </p:nvSpPr>
        <p:spPr>
          <a:xfrm rot="16200000" flipH="1">
            <a:off x="8597221" y="-282853"/>
            <a:ext cx="45719" cy="5837562"/>
          </a:xfrm>
          <a:prstGeom prst="rect">
            <a:avLst/>
          </a:prstGeom>
          <a:solidFill>
            <a:srgbClr val="035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35C9C"/>
              </a:solidFill>
              <a:cs typeface="+mn-ea"/>
              <a:sym typeface="+mn-lt"/>
            </a:endParaRPr>
          </a:p>
        </p:txBody>
      </p:sp>
      <p:sp>
        <p:nvSpPr>
          <p:cNvPr id="23" name="_14"/>
          <p:cNvSpPr txBox="1">
            <a:spLocks noChangeArrowheads="1"/>
          </p:cNvSpPr>
          <p:nvPr userDrawn="1"/>
        </p:nvSpPr>
        <p:spPr bwMode="auto">
          <a:xfrm>
            <a:off x="5463746" y="2858453"/>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defRPr/>
            </a:pPr>
            <a:r>
              <a:rPr lang="en-US" altLang="zh-CN" sz="3200" dirty="0">
                <a:solidFill>
                  <a:srgbClr val="035C9C"/>
                </a:solidFill>
                <a:latin typeface="宋体" panose="02010600030101010101" pitchFamily="2" charset="-122"/>
                <a:ea typeface="宋体" panose="02010600030101010101" pitchFamily="2" charset="-122"/>
                <a:cs typeface="+mn-ea"/>
                <a:sym typeface="+mn-lt"/>
              </a:rPr>
              <a:t>03</a:t>
            </a:r>
            <a:endParaRPr lang="en-US" altLang="zh-CN" sz="3200" dirty="0">
              <a:solidFill>
                <a:srgbClr val="035C9C"/>
              </a:solidFill>
              <a:latin typeface="宋体" panose="02010600030101010101" pitchFamily="2" charset="-122"/>
              <a:ea typeface="宋体" panose="02010600030101010101" pitchFamily="2" charset="-122"/>
              <a:cs typeface="+mn-ea"/>
              <a:sym typeface="+mn-lt"/>
            </a:endParaRPr>
          </a:p>
        </p:txBody>
      </p:sp>
      <p:sp>
        <p:nvSpPr>
          <p:cNvPr id="24" name="矩形 23"/>
          <p:cNvSpPr/>
          <p:nvPr userDrawn="1"/>
        </p:nvSpPr>
        <p:spPr>
          <a:xfrm rot="16200000" flipH="1">
            <a:off x="8597221" y="638051"/>
            <a:ext cx="45719" cy="5837561"/>
          </a:xfrm>
          <a:prstGeom prst="rect">
            <a:avLst/>
          </a:prstGeom>
          <a:solidFill>
            <a:srgbClr val="035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5C9C"/>
              </a:solidFill>
              <a:cs typeface="+mn-ea"/>
              <a:sym typeface="+mn-lt"/>
            </a:endParaRPr>
          </a:p>
        </p:txBody>
      </p:sp>
      <p:sp>
        <p:nvSpPr>
          <p:cNvPr id="25" name="_14"/>
          <p:cNvSpPr txBox="1">
            <a:spLocks noChangeArrowheads="1"/>
          </p:cNvSpPr>
          <p:nvPr userDrawn="1"/>
        </p:nvSpPr>
        <p:spPr bwMode="auto">
          <a:xfrm>
            <a:off x="5463746" y="3777429"/>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defRPr/>
            </a:pPr>
            <a:r>
              <a:rPr lang="en-US" altLang="zh-CN" sz="3200" dirty="0">
                <a:solidFill>
                  <a:srgbClr val="035C9C"/>
                </a:solidFill>
                <a:latin typeface="宋体" panose="02010600030101010101" pitchFamily="2" charset="-122"/>
                <a:ea typeface="宋体" panose="02010600030101010101" pitchFamily="2" charset="-122"/>
                <a:cs typeface="+mn-ea"/>
                <a:sym typeface="+mn-lt"/>
              </a:rPr>
              <a:t>04</a:t>
            </a:r>
            <a:endParaRPr lang="en-US" altLang="zh-CN" sz="3200" dirty="0">
              <a:solidFill>
                <a:srgbClr val="035C9C"/>
              </a:solidFill>
              <a:latin typeface="宋体" panose="02010600030101010101" pitchFamily="2" charset="-122"/>
              <a:ea typeface="宋体" panose="02010600030101010101" pitchFamily="2" charset="-122"/>
              <a:cs typeface="+mn-ea"/>
              <a:sym typeface="+mn-lt"/>
            </a:endParaRPr>
          </a:p>
        </p:txBody>
      </p:sp>
      <p:sp>
        <p:nvSpPr>
          <p:cNvPr id="26" name="矩形 25"/>
          <p:cNvSpPr/>
          <p:nvPr userDrawn="1"/>
        </p:nvSpPr>
        <p:spPr>
          <a:xfrm rot="16200000" flipH="1">
            <a:off x="8597221" y="1558789"/>
            <a:ext cx="45719" cy="5837560"/>
          </a:xfrm>
          <a:prstGeom prst="rect">
            <a:avLst/>
          </a:prstGeom>
          <a:solidFill>
            <a:srgbClr val="035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35C9C"/>
              </a:solidFill>
              <a:cs typeface="+mn-ea"/>
              <a:sym typeface="+mn-lt"/>
            </a:endParaRPr>
          </a:p>
        </p:txBody>
      </p:sp>
      <p:sp>
        <p:nvSpPr>
          <p:cNvPr id="27" name="_14"/>
          <p:cNvSpPr txBox="1">
            <a:spLocks noChangeArrowheads="1"/>
          </p:cNvSpPr>
          <p:nvPr userDrawn="1"/>
        </p:nvSpPr>
        <p:spPr bwMode="auto">
          <a:xfrm>
            <a:off x="5463746" y="4696406"/>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defRPr/>
            </a:pPr>
            <a:r>
              <a:rPr lang="en-US" altLang="zh-CN" sz="3200" dirty="0">
                <a:solidFill>
                  <a:srgbClr val="035C9C"/>
                </a:solidFill>
                <a:latin typeface="宋体" panose="02010600030101010101" pitchFamily="2" charset="-122"/>
                <a:ea typeface="宋体" panose="02010600030101010101" pitchFamily="2" charset="-122"/>
                <a:cs typeface="+mn-ea"/>
                <a:sym typeface="+mn-lt"/>
              </a:rPr>
              <a:t>05</a:t>
            </a:r>
            <a:endParaRPr lang="en-US" altLang="zh-CN" sz="3200" dirty="0">
              <a:solidFill>
                <a:srgbClr val="035C9C"/>
              </a:solidFill>
              <a:latin typeface="宋体" panose="02010600030101010101" pitchFamily="2" charset="-122"/>
              <a:ea typeface="宋体" panose="02010600030101010101" pitchFamily="2" charset="-122"/>
              <a:cs typeface="+mn-ea"/>
              <a:sym typeface="+mn-lt"/>
            </a:endParaRPr>
          </a:p>
        </p:txBody>
      </p:sp>
      <p:sp>
        <p:nvSpPr>
          <p:cNvPr id="28" name="矩形 27"/>
          <p:cNvSpPr/>
          <p:nvPr userDrawn="1"/>
        </p:nvSpPr>
        <p:spPr>
          <a:xfrm rot="16200000" flipH="1">
            <a:off x="8597221" y="2477766"/>
            <a:ext cx="45719" cy="5837560"/>
          </a:xfrm>
          <a:prstGeom prst="rect">
            <a:avLst/>
          </a:prstGeom>
          <a:solidFill>
            <a:srgbClr val="035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5C9C"/>
              </a:solidFill>
              <a:cs typeface="+mn-ea"/>
              <a:sym typeface="+mn-lt"/>
            </a:endParaRPr>
          </a:p>
        </p:txBody>
      </p:sp>
      <p:sp>
        <p:nvSpPr>
          <p:cNvPr id="30" name="标题 29"/>
          <p:cNvSpPr>
            <a:spLocks noGrp="1"/>
          </p:cNvSpPr>
          <p:nvPr>
            <p:ph type="title"/>
          </p:nvPr>
        </p:nvSpPr>
        <p:spPr>
          <a:xfrm>
            <a:off x="6267460" y="1165783"/>
            <a:ext cx="5562600" cy="593408"/>
          </a:xfrm>
        </p:spPr>
        <p:txBody>
          <a:bodyPr>
            <a:normAutofit/>
          </a:bodyPr>
          <a:lstStyle>
            <a:lvl1pPr>
              <a:defRPr sz="2800">
                <a:solidFill>
                  <a:schemeClr val="accent1">
                    <a:lumMod val="75000"/>
                  </a:schemeClr>
                </a:solidFill>
              </a:defRPr>
            </a:lvl1pPr>
          </a:lstStyle>
          <a:p>
            <a:r>
              <a:rPr lang="zh-CN" altLang="en-US"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矩形 6"/>
          <p:cNvSpPr/>
          <p:nvPr userDrawn="1"/>
        </p:nvSpPr>
        <p:spPr>
          <a:xfrm>
            <a:off x="602609" y="726674"/>
            <a:ext cx="10992051" cy="45719"/>
          </a:xfrm>
          <a:prstGeom prst="rect">
            <a:avLst/>
          </a:prstGeom>
          <a:solidFill>
            <a:srgbClr val="035C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p:nvPr>
        </p:nvSpPr>
        <p:spPr>
          <a:xfrm>
            <a:off x="602609" y="239169"/>
            <a:ext cx="7559614" cy="510364"/>
          </a:xfrm>
        </p:spPr>
        <p:txBody>
          <a:bodyPr>
            <a:noAutofit/>
          </a:bodyPr>
          <a:lstStyle>
            <a:lvl1pPr algn="l">
              <a:lnSpc>
                <a:spcPct val="100000"/>
              </a:lnSpc>
              <a:spcBef>
                <a:spcPts val="0"/>
              </a:spcBef>
              <a:defRPr sz="2400" spc="600">
                <a:solidFill>
                  <a:srgbClr val="035C9C"/>
                </a:solidFill>
              </a:defRPr>
            </a:lvl1pPr>
          </a:lstStyle>
          <a:p>
            <a:r>
              <a:rPr lang="zh-CN" altLang="en-US" smtClean="0"/>
              <a:t>单击此处编辑母版标题样式</a:t>
            </a:r>
            <a:endParaRPr lang="zh-CN" altLang="en-US" dirty="0"/>
          </a:p>
        </p:txBody>
      </p:sp>
      <p:sp>
        <p:nvSpPr>
          <p:cNvPr id="11" name="文本占位符 10"/>
          <p:cNvSpPr>
            <a:spLocks noGrp="1"/>
          </p:cNvSpPr>
          <p:nvPr>
            <p:ph type="body" sz="quarter" idx="10" hasCustomPrompt="1"/>
          </p:nvPr>
        </p:nvSpPr>
        <p:spPr>
          <a:xfrm>
            <a:off x="602609" y="1099023"/>
            <a:ext cx="6119204" cy="486586"/>
          </a:xfrm>
        </p:spPr>
        <p:txBody>
          <a:bodyPr>
            <a:normAutofit/>
          </a:bodyPr>
          <a:lstStyle>
            <a:lvl1pPr marL="0" indent="0">
              <a:lnSpc>
                <a:spcPct val="120000"/>
              </a:lnSpc>
              <a:buNone/>
              <a:defRPr sz="1800" spc="300"/>
            </a:lvl1pPr>
          </a:lstStyle>
          <a:p>
            <a:pPr lvl="0"/>
            <a:r>
              <a:rPr lang="zh-CN" altLang="en-US" dirty="0" smtClean="0"/>
              <a:t>内容</a:t>
            </a:r>
            <a:endParaRPr lang="zh-CN" altLang="en-US" dirty="0"/>
          </a:p>
        </p:txBody>
      </p:sp>
      <p:sp>
        <p:nvSpPr>
          <p:cNvPr id="5" name="任意多边形 4"/>
          <p:cNvSpPr/>
          <p:nvPr userDrawn="1">
            <p:custDataLst>
              <p:tags r:id="rId2"/>
            </p:custDataLst>
          </p:nvPr>
        </p:nvSpPr>
        <p:spPr>
          <a:xfrm>
            <a:off x="0" y="388443"/>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35C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cs typeface="+mn-ea"/>
              <a:sym typeface="+mn-lt"/>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页">
    <p:spTree>
      <p:nvGrpSpPr>
        <p:cNvPr id="1" name=""/>
        <p:cNvGrpSpPr/>
        <p:nvPr/>
      </p:nvGrpSpPr>
      <p:grpSpPr>
        <a:xfrm>
          <a:off x="0" y="0"/>
          <a:ext cx="0" cy="0"/>
          <a:chOff x="0" y="0"/>
          <a:chExt cx="0" cy="0"/>
        </a:xfrm>
      </p:grpSpPr>
      <p:sp>
        <p:nvSpPr>
          <p:cNvPr id="11" name="矩形 10"/>
          <p:cNvSpPr/>
          <p:nvPr userDrawn="1"/>
        </p:nvSpPr>
        <p:spPr>
          <a:xfrm flipV="1">
            <a:off x="573148" y="3529513"/>
            <a:ext cx="10979267" cy="45719"/>
          </a:xfrm>
          <a:prstGeom prst="rect">
            <a:avLst/>
          </a:prstGeom>
          <a:solidFill>
            <a:srgbClr val="035C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标题 11"/>
          <p:cNvSpPr>
            <a:spLocks noGrp="1"/>
          </p:cNvSpPr>
          <p:nvPr>
            <p:ph type="title"/>
          </p:nvPr>
        </p:nvSpPr>
        <p:spPr>
          <a:xfrm>
            <a:off x="573148" y="2686621"/>
            <a:ext cx="10718260" cy="725245"/>
          </a:xfrm>
        </p:spPr>
        <p:txBody>
          <a:bodyPr>
            <a:normAutofit/>
          </a:bodyPr>
          <a:lstStyle>
            <a:lvl1pPr algn="ctr">
              <a:defRPr sz="4000" b="1" spc="600">
                <a:solidFill>
                  <a:srgbClr val="035C9C"/>
                </a:solidFill>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结束">
    <p:spTree>
      <p:nvGrpSpPr>
        <p:cNvPr id="1" name=""/>
        <p:cNvGrpSpPr/>
        <p:nvPr/>
      </p:nvGrpSpPr>
      <p:grpSpPr>
        <a:xfrm>
          <a:off x="0" y="0"/>
          <a:ext cx="0" cy="0"/>
          <a:chOff x="0" y="0"/>
          <a:chExt cx="0" cy="0"/>
        </a:xfrm>
      </p:grpSpPr>
      <p:sp>
        <p:nvSpPr>
          <p:cNvPr id="14" name="任意多边形: 形状 5"/>
          <p:cNvSpPr/>
          <p:nvPr userDrawn="1"/>
        </p:nvSpPr>
        <p:spPr>
          <a:xfrm>
            <a:off x="3776515" y="2133390"/>
            <a:ext cx="8415485" cy="2587626"/>
          </a:xfrm>
          <a:custGeom>
            <a:avLst/>
            <a:gdLst>
              <a:gd name="connsiteX0" fmla="*/ 385762 w 4895850"/>
              <a:gd name="connsiteY0" fmla="*/ 0 h 1190625"/>
              <a:gd name="connsiteX1" fmla="*/ 0 w 4895850"/>
              <a:gd name="connsiteY1" fmla="*/ 1190625 h 1190625"/>
              <a:gd name="connsiteX2" fmla="*/ 4876800 w 4895850"/>
              <a:gd name="connsiteY2" fmla="*/ 1181100 h 1190625"/>
              <a:gd name="connsiteX3" fmla="*/ 4895850 w 4895850"/>
              <a:gd name="connsiteY3" fmla="*/ 14287 h 1190625"/>
              <a:gd name="connsiteX4" fmla="*/ 385762 w 4895850"/>
              <a:gd name="connsiteY4" fmla="*/ 0 h 1190625"/>
              <a:gd name="connsiteX0-1" fmla="*/ 385762 w 4891087"/>
              <a:gd name="connsiteY0-2" fmla="*/ 0 h 1190625"/>
              <a:gd name="connsiteX1-3" fmla="*/ 0 w 4891087"/>
              <a:gd name="connsiteY1-4" fmla="*/ 1190625 h 1190625"/>
              <a:gd name="connsiteX2-5" fmla="*/ 4876800 w 4891087"/>
              <a:gd name="connsiteY2-6" fmla="*/ 1181100 h 1190625"/>
              <a:gd name="connsiteX3-7" fmla="*/ 4891087 w 4891087"/>
              <a:gd name="connsiteY3-8" fmla="*/ 23812 h 1190625"/>
              <a:gd name="connsiteX4-9" fmla="*/ 385762 w 4891087"/>
              <a:gd name="connsiteY4-10" fmla="*/ 0 h 1190625"/>
              <a:gd name="connsiteX0-11" fmla="*/ 385762 w 4891087"/>
              <a:gd name="connsiteY0-12" fmla="*/ 0 h 1190625"/>
              <a:gd name="connsiteX1-13" fmla="*/ 0 w 4891087"/>
              <a:gd name="connsiteY1-14" fmla="*/ 1190625 h 1190625"/>
              <a:gd name="connsiteX2-15" fmla="*/ 4876800 w 4891087"/>
              <a:gd name="connsiteY2-16" fmla="*/ 1181100 h 1190625"/>
              <a:gd name="connsiteX3-17" fmla="*/ 4891087 w 4891087"/>
              <a:gd name="connsiteY3-18" fmla="*/ 0 h 1190625"/>
              <a:gd name="connsiteX4-19" fmla="*/ 385762 w 4891087"/>
              <a:gd name="connsiteY4-20" fmla="*/ 0 h 1190625"/>
              <a:gd name="connsiteX0-21" fmla="*/ 385762 w 4891087"/>
              <a:gd name="connsiteY0-22" fmla="*/ 0 h 1190625"/>
              <a:gd name="connsiteX1-23" fmla="*/ 0 w 4891087"/>
              <a:gd name="connsiteY1-24" fmla="*/ 1190625 h 1190625"/>
              <a:gd name="connsiteX2-25" fmla="*/ 4889717 w 4891087"/>
              <a:gd name="connsiteY2-26" fmla="*/ 1179440 h 1190625"/>
              <a:gd name="connsiteX3-27" fmla="*/ 4891087 w 4891087"/>
              <a:gd name="connsiteY3-28" fmla="*/ 0 h 1190625"/>
              <a:gd name="connsiteX4-29" fmla="*/ 385762 w 4891087"/>
              <a:gd name="connsiteY4-30" fmla="*/ 0 h 1190625"/>
              <a:gd name="connsiteX0-31" fmla="*/ 385762 w 4891087"/>
              <a:gd name="connsiteY0-32" fmla="*/ 0 h 1190625"/>
              <a:gd name="connsiteX1-33" fmla="*/ 0 w 4891087"/>
              <a:gd name="connsiteY1-34" fmla="*/ 1190625 h 1190625"/>
              <a:gd name="connsiteX2-35" fmla="*/ 4886026 w 4891087"/>
              <a:gd name="connsiteY2-36" fmla="*/ 1189400 h 1190625"/>
              <a:gd name="connsiteX3-37" fmla="*/ 4891087 w 4891087"/>
              <a:gd name="connsiteY3-38" fmla="*/ 0 h 1190625"/>
              <a:gd name="connsiteX4-39" fmla="*/ 385762 w 4891087"/>
              <a:gd name="connsiteY4-40" fmla="*/ 0 h 1190625"/>
              <a:gd name="connsiteX0-41" fmla="*/ 385762 w 4891087"/>
              <a:gd name="connsiteY0-42" fmla="*/ 0 h 1190625"/>
              <a:gd name="connsiteX1-43" fmla="*/ 0 w 4891087"/>
              <a:gd name="connsiteY1-44" fmla="*/ 1190625 h 1190625"/>
              <a:gd name="connsiteX2-45" fmla="*/ 4889717 w 4891087"/>
              <a:gd name="connsiteY2-46" fmla="*/ 1189400 h 1190625"/>
              <a:gd name="connsiteX3-47" fmla="*/ 4891087 w 4891087"/>
              <a:gd name="connsiteY3-48" fmla="*/ 0 h 1190625"/>
              <a:gd name="connsiteX4-49" fmla="*/ 385762 w 4891087"/>
              <a:gd name="connsiteY4-50" fmla="*/ 0 h 11906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1087" h="1190625">
                <a:moveTo>
                  <a:pt x="385762" y="0"/>
                </a:moveTo>
                <a:lnTo>
                  <a:pt x="0" y="1190625"/>
                </a:lnTo>
                <a:lnTo>
                  <a:pt x="4889717" y="1189400"/>
                </a:lnTo>
                <a:cubicBezTo>
                  <a:pt x="4890174" y="796253"/>
                  <a:pt x="4890630" y="393147"/>
                  <a:pt x="4891087" y="0"/>
                </a:cubicBezTo>
                <a:lnTo>
                  <a:pt x="385762" y="0"/>
                </a:lnTo>
                <a:close/>
              </a:path>
            </a:pathLst>
          </a:custGeom>
          <a:solidFill>
            <a:srgbClr val="035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文本框 14"/>
          <p:cNvSpPr txBox="1"/>
          <p:nvPr userDrawn="1"/>
        </p:nvSpPr>
        <p:spPr>
          <a:xfrm>
            <a:off x="4487545" y="2861406"/>
            <a:ext cx="7569835" cy="768350"/>
          </a:xfrm>
          <a:prstGeom prst="rect">
            <a:avLst/>
          </a:prstGeom>
          <a:noFill/>
        </p:spPr>
        <p:txBody>
          <a:bodyPr wrap="square" rtlCol="0">
            <a:spAutoFit/>
          </a:bodyPr>
          <a:lstStyle/>
          <a:p>
            <a:pPr algn="dist"/>
            <a:r>
              <a:rPr lang="zh-CN" altLang="zh-CN" sz="4400" b="1" dirty="0">
                <a:solidFill>
                  <a:schemeClr val="bg1"/>
                </a:solidFill>
                <a:latin typeface="宋体" panose="02010600030101010101" pitchFamily="2" charset="-122"/>
                <a:ea typeface="宋体" panose="02010600030101010101" pitchFamily="2" charset="-122"/>
                <a:cs typeface="+mn-ea"/>
                <a:sym typeface="+mn-lt"/>
              </a:rPr>
              <a:t>汇报完毕</a:t>
            </a:r>
            <a:r>
              <a:rPr lang="en-US" altLang="zh-CN" sz="4400" b="1" dirty="0">
                <a:solidFill>
                  <a:schemeClr val="bg1"/>
                </a:solidFill>
                <a:latin typeface="宋体" panose="02010600030101010101" pitchFamily="2" charset="-122"/>
                <a:ea typeface="宋体" panose="02010600030101010101" pitchFamily="2" charset="-122"/>
                <a:cs typeface="+mn-ea"/>
                <a:sym typeface="+mn-lt"/>
              </a:rPr>
              <a:t> </a:t>
            </a:r>
            <a:r>
              <a:rPr lang="zh-CN" altLang="en-US" sz="4400" b="1" dirty="0">
                <a:solidFill>
                  <a:schemeClr val="bg1"/>
                </a:solidFill>
                <a:latin typeface="宋体" panose="02010600030101010101" pitchFamily="2" charset="-122"/>
                <a:ea typeface="宋体" panose="02010600030101010101" pitchFamily="2" charset="-122"/>
                <a:cs typeface="+mn-ea"/>
                <a:sym typeface="+mn-lt"/>
              </a:rPr>
              <a:t>恳请指正</a:t>
            </a:r>
            <a:endParaRPr lang="zh-CN" altLang="en-US" sz="4400" b="1" dirty="0">
              <a:solidFill>
                <a:schemeClr val="bg1"/>
              </a:solidFill>
              <a:latin typeface="宋体" panose="02010600030101010101" pitchFamily="2" charset="-122"/>
              <a:ea typeface="宋体" panose="02010600030101010101" pitchFamily="2" charset="-122"/>
              <a:cs typeface="+mn-ea"/>
              <a:sym typeface="+mn-lt"/>
            </a:endParaRPr>
          </a:p>
        </p:txBody>
      </p:sp>
      <p:sp>
        <p:nvSpPr>
          <p:cNvPr id="16" name="矩形 15"/>
          <p:cNvSpPr/>
          <p:nvPr userDrawn="1"/>
        </p:nvSpPr>
        <p:spPr>
          <a:xfrm>
            <a:off x="5141760" y="3770829"/>
            <a:ext cx="5885904" cy="369332"/>
          </a:xfrm>
          <a:prstGeom prst="rect">
            <a:avLst/>
          </a:prstGeom>
        </p:spPr>
        <p:txBody>
          <a:bodyPr wrap="square">
            <a:spAutoFit/>
          </a:bodyPr>
          <a:lstStyle/>
          <a:p>
            <a:pPr algn="dist"/>
            <a:r>
              <a:rPr lang="en-US" altLang="zh-CN" dirty="0">
                <a:solidFill>
                  <a:schemeClr val="bg1"/>
                </a:solidFill>
                <a:cs typeface="+mn-ea"/>
                <a:sym typeface="+mn-lt"/>
              </a:rPr>
              <a:t>THANK YOU FOR LISTENING AND GUIDING</a:t>
            </a:r>
            <a:endParaRPr lang="zh-CN" altLang="en-US" dirty="0">
              <a:solidFill>
                <a:schemeClr val="bg1"/>
              </a:solidFill>
              <a:cs typeface="+mn-ea"/>
              <a:sym typeface="+mn-lt"/>
            </a:endParaRPr>
          </a:p>
        </p:txBody>
      </p:sp>
      <p:cxnSp>
        <p:nvCxnSpPr>
          <p:cNvPr id="17" name="直接连接符 16"/>
          <p:cNvCxnSpPr/>
          <p:nvPr userDrawn="1"/>
        </p:nvCxnSpPr>
        <p:spPr>
          <a:xfrm>
            <a:off x="4610100" y="3955495"/>
            <a:ext cx="44450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11118674" y="3955495"/>
            <a:ext cx="44450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flipH="1">
            <a:off x="9945303" y="29857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flipH="1">
            <a:off x="9945303" y="94236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flipH="1">
            <a:off x="8854987" y="755771"/>
            <a:ext cx="432914" cy="47693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flipH="1">
            <a:off x="2946521" y="5523823"/>
            <a:ext cx="829994" cy="91440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flipH="1">
            <a:off x="4832350" y="5024904"/>
            <a:ext cx="1263650" cy="141121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flipH="1">
            <a:off x="6687013" y="5186471"/>
            <a:ext cx="432914" cy="476939"/>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pic>
        <p:nvPicPr>
          <p:cNvPr id="4" name="图片 3" descr="西南财经大学logo"/>
          <p:cNvPicPr>
            <a:picLocks noChangeAspect="1"/>
          </p:cNvPicPr>
          <p:nvPr userDrawn="1"/>
        </p:nvPicPr>
        <p:blipFill>
          <a:blip r:embed="rId2"/>
          <a:stretch>
            <a:fillRect/>
          </a:stretch>
        </p:blipFill>
        <p:spPr>
          <a:xfrm>
            <a:off x="154305" y="212725"/>
            <a:ext cx="3622040" cy="905510"/>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1490580-A2D4-48F9-8884-4D64D2817B9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97A02AC-4703-4826-A255-09ACEA4BB08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1490580-A2D4-48F9-8884-4D64D2817B9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97A02AC-4703-4826-A255-09ACEA4BB08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81490580-A2D4-48F9-8884-4D64D2817B9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7A02AC-4703-4826-A255-09ACEA4BB08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81490580-A2D4-48F9-8884-4D64D2817B9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7A02AC-4703-4826-A255-09ACEA4BB08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490580-A2D4-48F9-8884-4D64D2817B9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7A02AC-4703-4826-A255-09ACEA4BB08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9.png"/><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2.png"/><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4.png"/><Relationship Id="rId1"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6.png"/><Relationship Id="rId1"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3.xml"/><Relationship Id="rId2" Type="http://schemas.openxmlformats.org/officeDocument/2006/relationships/image" Target="../media/image28.png"/><Relationship Id="rId1" Type="http://schemas.openxmlformats.org/officeDocument/2006/relationships/tags" Target="../tags/tag2.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5.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7.png"/><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09853" y="2336750"/>
            <a:ext cx="8649612" cy="1015663"/>
          </a:xfrm>
          <a:prstGeom prst="rect">
            <a:avLst/>
          </a:prstGeom>
          <a:noFill/>
        </p:spPr>
        <p:txBody>
          <a:bodyPr wrap="square" rtlCol="0">
            <a:spAutoFit/>
          </a:bodyPr>
          <a:lstStyle/>
          <a:p>
            <a:pPr algn="dist"/>
            <a:r>
              <a:rPr lang="zh-CN" altLang="en-US" sz="6000" b="1" spc="600" dirty="0" smtClean="0">
                <a:solidFill>
                  <a:schemeClr val="accent1">
                    <a:lumMod val="50000"/>
                  </a:schemeClr>
                </a:solidFill>
              </a:rPr>
              <a:t>子空间聚类</a:t>
            </a:r>
            <a:endParaRPr lang="zh-CN" altLang="en-US" sz="6000" b="1" spc="600" dirty="0">
              <a:solidFill>
                <a:schemeClr val="accent1">
                  <a:lumMod val="50000"/>
                </a:schemeClr>
              </a:solidFill>
            </a:endParaRPr>
          </a:p>
        </p:txBody>
      </p:sp>
      <p:sp>
        <p:nvSpPr>
          <p:cNvPr id="3" name="矩形 2"/>
          <p:cNvSpPr/>
          <p:nvPr/>
        </p:nvSpPr>
        <p:spPr>
          <a:xfrm>
            <a:off x="2870076" y="3596349"/>
            <a:ext cx="7154636" cy="457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975107" y="3748749"/>
            <a:ext cx="3049605" cy="457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82538" y="4481874"/>
            <a:ext cx="2332594" cy="922020"/>
          </a:xfrm>
          <a:prstGeom prst="rect">
            <a:avLst/>
          </a:prstGeom>
          <a:noFill/>
        </p:spPr>
        <p:txBody>
          <a:bodyPr wrap="square" rtlCol="0">
            <a:spAutoFit/>
          </a:bodyPr>
          <a:lstStyle/>
          <a:p>
            <a:pPr>
              <a:lnSpc>
                <a:spcPct val="150000"/>
              </a:lnSpc>
            </a:pPr>
            <a:r>
              <a:rPr lang="zh-CN" altLang="en-US" spc="600" dirty="0" smtClean="0">
                <a:solidFill>
                  <a:schemeClr val="accent1">
                    <a:lumMod val="75000"/>
                  </a:schemeClr>
                </a:solidFill>
              </a:rPr>
              <a:t>曹磊</a:t>
            </a:r>
            <a:endParaRPr lang="en-US" altLang="zh-CN" spc="600" dirty="0" smtClean="0">
              <a:solidFill>
                <a:schemeClr val="accent1">
                  <a:lumMod val="75000"/>
                </a:schemeClr>
              </a:solidFill>
            </a:endParaRPr>
          </a:p>
          <a:p>
            <a:pPr>
              <a:lnSpc>
                <a:spcPct val="150000"/>
              </a:lnSpc>
            </a:pPr>
            <a:r>
              <a:rPr lang="en-US" altLang="zh-CN" spc="600" dirty="0" smtClean="0">
                <a:solidFill>
                  <a:schemeClr val="accent1">
                    <a:lumMod val="75000"/>
                  </a:schemeClr>
                </a:solidFill>
              </a:rPr>
              <a:t>2023/5/16</a:t>
            </a:r>
            <a:endParaRPr lang="en-US" altLang="zh-CN" spc="600" dirty="0">
              <a:solidFill>
                <a:schemeClr val="accent1">
                  <a:lumMod val="75000"/>
                </a:schemeClr>
              </a:solidFill>
            </a:endParaRPr>
          </a:p>
        </p:txBody>
      </p:sp>
      <p:pic>
        <p:nvPicPr>
          <p:cNvPr id="7" name="图片 6"/>
          <p:cNvPicPr>
            <a:picLocks noChangeAspect="1"/>
          </p:cNvPicPr>
          <p:nvPr/>
        </p:nvPicPr>
        <p:blipFill>
          <a:blip r:embed="rId1">
            <a:clrChange>
              <a:clrFrom>
                <a:srgbClr val="FFFFFF"/>
              </a:clrFrom>
              <a:clrTo>
                <a:srgbClr val="FFFFFF">
                  <a:alpha val="0"/>
                </a:srgbClr>
              </a:clrTo>
            </a:clrChange>
          </a:blip>
          <a:stretch>
            <a:fillRect/>
          </a:stretch>
        </p:blipFill>
        <p:spPr>
          <a:xfrm>
            <a:off x="346555" y="5086800"/>
            <a:ext cx="4136431" cy="154091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谱聚类</a:t>
            </a:r>
            <a:endParaRPr lang="zh-CN" altLang="en-US" dirty="0"/>
          </a:p>
        </p:txBody>
      </p:sp>
      <p:pic>
        <p:nvPicPr>
          <p:cNvPr id="4" name="图片 3"/>
          <p:cNvPicPr>
            <a:picLocks noChangeAspect="1"/>
          </p:cNvPicPr>
          <p:nvPr/>
        </p:nvPicPr>
        <p:blipFill>
          <a:blip r:embed="rId1"/>
          <a:stretch>
            <a:fillRect/>
          </a:stretch>
        </p:blipFill>
        <p:spPr>
          <a:xfrm>
            <a:off x="602609" y="800206"/>
            <a:ext cx="9826880" cy="1110654"/>
          </a:xfrm>
          <a:prstGeom prst="rect">
            <a:avLst/>
          </a:prstGeom>
        </p:spPr>
      </p:pic>
      <p:pic>
        <p:nvPicPr>
          <p:cNvPr id="6146" name="Picture 2" descr="https://pic2.zhimg.com/80/v2-eb3da6d0b6653c0534e373c158f6d0cc_720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4167" y="1961533"/>
            <a:ext cx="6378056" cy="477848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8464603" y="2796977"/>
            <a:ext cx="3338052" cy="2086725"/>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spc="300" dirty="0" smtClean="0">
                <a:solidFill>
                  <a:srgbClr val="121212"/>
                </a:solidFill>
                <a:latin typeface="-apple-system"/>
              </a:rPr>
              <a:t>相当于</a:t>
            </a:r>
            <a:r>
              <a:rPr lang="zh-CN" altLang="en-US" spc="300" dirty="0">
                <a:solidFill>
                  <a:srgbClr val="121212"/>
                </a:solidFill>
                <a:latin typeface="-apple-system"/>
              </a:rPr>
              <a:t>我们将原本数据的 </a:t>
            </a:r>
            <a:r>
              <a:rPr lang="en-US" altLang="zh-CN" b="1" spc="300" dirty="0">
                <a:solidFill>
                  <a:srgbClr val="121212"/>
                </a:solidFill>
                <a:latin typeface="-apple-system"/>
              </a:rPr>
              <a:t>D </a:t>
            </a:r>
            <a:r>
              <a:rPr lang="zh-CN" altLang="en-US" b="1" spc="300" dirty="0">
                <a:solidFill>
                  <a:srgbClr val="121212"/>
                </a:solidFill>
                <a:latin typeface="-apple-system"/>
              </a:rPr>
              <a:t>维特征降到了 </a:t>
            </a:r>
            <a:r>
              <a:rPr lang="en-US" altLang="zh-CN" b="1" spc="300" dirty="0">
                <a:solidFill>
                  <a:srgbClr val="121212"/>
                </a:solidFill>
                <a:latin typeface="-apple-system"/>
              </a:rPr>
              <a:t>n </a:t>
            </a:r>
            <a:r>
              <a:rPr lang="zh-CN" altLang="en-US" b="1" spc="300" dirty="0" smtClean="0">
                <a:solidFill>
                  <a:srgbClr val="121212"/>
                </a:solidFill>
                <a:latin typeface="-apple-system"/>
              </a:rPr>
              <a:t>维，</a:t>
            </a:r>
            <a:r>
              <a:rPr lang="zh-CN" altLang="en-US" spc="300" dirty="0" smtClean="0">
                <a:solidFill>
                  <a:srgbClr val="121212"/>
                </a:solidFill>
                <a:latin typeface="-apple-system"/>
              </a:rPr>
              <a:t>效率</a:t>
            </a:r>
            <a:r>
              <a:rPr lang="zh-CN" altLang="en-US" spc="300" dirty="0">
                <a:solidFill>
                  <a:srgbClr val="121212"/>
                </a:solidFill>
                <a:latin typeface="-apple-system"/>
              </a:rPr>
              <a:t>更高</a:t>
            </a:r>
            <a:r>
              <a:rPr lang="zh-CN" altLang="en-US" spc="300" dirty="0" smtClean="0">
                <a:solidFill>
                  <a:srgbClr val="121212"/>
                </a:solidFill>
                <a:latin typeface="-apple-system"/>
              </a:rPr>
              <a:t>，</a:t>
            </a:r>
            <a:endParaRPr lang="en-US" altLang="zh-CN" spc="300" dirty="0" smtClean="0">
              <a:solidFill>
                <a:srgbClr val="121212"/>
              </a:solidFill>
              <a:latin typeface="-apple-system"/>
            </a:endParaRPr>
          </a:p>
          <a:p>
            <a:pPr marL="285750" indent="-285750">
              <a:lnSpc>
                <a:spcPct val="120000"/>
              </a:lnSpc>
              <a:buFont typeface="Arial" panose="020B0604020202020204" pitchFamily="34" charset="0"/>
              <a:buChar char="•"/>
            </a:pPr>
            <a:r>
              <a:rPr lang="zh-CN" altLang="en-US" b="1" spc="300" dirty="0" smtClean="0">
                <a:solidFill>
                  <a:srgbClr val="121212"/>
                </a:solidFill>
                <a:latin typeface="-apple-system"/>
              </a:rPr>
              <a:t>有</a:t>
            </a:r>
            <a:r>
              <a:rPr lang="zh-CN" altLang="en-US" b="1" spc="300" dirty="0">
                <a:solidFill>
                  <a:srgbClr val="121212"/>
                </a:solidFill>
                <a:latin typeface="-apple-system"/>
              </a:rPr>
              <a:t>噪声正则项</a:t>
            </a:r>
            <a:r>
              <a:rPr lang="zh-CN" altLang="en-US" spc="300" dirty="0" smtClean="0">
                <a:solidFill>
                  <a:srgbClr val="121212"/>
                </a:solidFill>
                <a:latin typeface="-apple-system"/>
              </a:rPr>
              <a:t>，准确率提升</a:t>
            </a:r>
            <a:r>
              <a:rPr lang="zh-CN" altLang="en-US" spc="300" dirty="0">
                <a:solidFill>
                  <a:srgbClr val="121212"/>
                </a:solidFill>
                <a:latin typeface="-apple-system"/>
              </a:rPr>
              <a:t>，特别是对含噪数据。</a:t>
            </a:r>
            <a:endParaRPr lang="zh-CN" altLang="en-US" spc="3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一个例子</a:t>
            </a:r>
            <a:endParaRPr lang="zh-CN" altLang="en-US" dirty="0"/>
          </a:p>
        </p:txBody>
      </p:sp>
      <p:sp>
        <p:nvSpPr>
          <p:cNvPr id="3" name="文本占位符 2"/>
          <p:cNvSpPr>
            <a:spLocks noGrp="1"/>
          </p:cNvSpPr>
          <p:nvPr>
            <p:ph type="body" sz="quarter" idx="10"/>
          </p:nvPr>
        </p:nvSpPr>
        <p:spPr>
          <a:xfrm>
            <a:off x="410880" y="979198"/>
            <a:ext cx="11078115" cy="716252"/>
          </a:xfrm>
        </p:spPr>
        <p:txBody>
          <a:bodyPr>
            <a:normAutofit lnSpcReduction="10000"/>
          </a:bodyPr>
          <a:lstStyle/>
          <a:p>
            <a:r>
              <a:rPr lang="en-US" altLang="zh-CN" dirty="0" smtClean="0"/>
              <a:t>SSC</a:t>
            </a:r>
            <a:r>
              <a:rPr lang="zh-CN" altLang="en-US" dirty="0" smtClean="0"/>
              <a:t>先得到表示矩阵，再得到相似矩阵，形成图结构，利用谱聚类切图，聚类，可看出块对角结构。</a:t>
            </a:r>
            <a:endParaRPr lang="zh-CN" altLang="en-US" dirty="0"/>
          </a:p>
        </p:txBody>
      </p:sp>
      <p:pic>
        <p:nvPicPr>
          <p:cNvPr id="7172" name="Picture 4" descr="https://pic3.zhimg.com/80/v2-7b26ab1cef68dc4e891ca72ddb41cfa3_720w.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27364" y="1925115"/>
            <a:ext cx="6184394" cy="46554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三、其他算法</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其他算法</a:t>
            </a:r>
            <a:endParaRPr lang="zh-CN" altLang="en-US" dirty="0"/>
          </a:p>
        </p:txBody>
      </p:sp>
      <p:pic>
        <p:nvPicPr>
          <p:cNvPr id="4" name="图片 3"/>
          <p:cNvPicPr>
            <a:picLocks noChangeAspect="1"/>
          </p:cNvPicPr>
          <p:nvPr/>
        </p:nvPicPr>
        <p:blipFill>
          <a:blip r:embed="rId1"/>
          <a:stretch>
            <a:fillRect/>
          </a:stretch>
        </p:blipFill>
        <p:spPr>
          <a:xfrm>
            <a:off x="1018295" y="829912"/>
            <a:ext cx="7901262" cy="2653191"/>
          </a:xfrm>
          <a:prstGeom prst="rect">
            <a:avLst/>
          </a:prstGeom>
        </p:spPr>
      </p:pic>
      <p:pic>
        <p:nvPicPr>
          <p:cNvPr id="5" name="图片 4"/>
          <p:cNvPicPr>
            <a:picLocks noChangeAspect="1"/>
          </p:cNvPicPr>
          <p:nvPr/>
        </p:nvPicPr>
        <p:blipFill>
          <a:blip r:embed="rId2"/>
          <a:stretch>
            <a:fillRect/>
          </a:stretch>
        </p:blipFill>
        <p:spPr>
          <a:xfrm>
            <a:off x="868665" y="3483103"/>
            <a:ext cx="9214674" cy="324787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LRR</a:t>
            </a:r>
            <a:endParaRPr lang="zh-CN" altLang="en-US" dirty="0"/>
          </a:p>
        </p:txBody>
      </p:sp>
      <p:sp>
        <p:nvSpPr>
          <p:cNvPr id="3" name="文本占位符 2"/>
          <p:cNvSpPr>
            <a:spLocks noGrp="1"/>
          </p:cNvSpPr>
          <p:nvPr>
            <p:ph type="body" sz="quarter" idx="10"/>
          </p:nvPr>
        </p:nvSpPr>
        <p:spPr>
          <a:xfrm>
            <a:off x="602609" y="891205"/>
            <a:ext cx="9921304" cy="704840"/>
          </a:xfrm>
        </p:spPr>
        <p:txBody>
          <a:bodyPr>
            <a:normAutofit lnSpcReduction="10000"/>
          </a:bodyPr>
          <a:lstStyle/>
          <a:p>
            <a:r>
              <a:rPr lang="zh-CN" altLang="en-US" dirty="0"/>
              <a:t>这里介绍下通过</a:t>
            </a:r>
            <a:r>
              <a:rPr lang="zh-CN" altLang="en-US" b="1" dirty="0"/>
              <a:t>低秩表示（</a:t>
            </a:r>
            <a:r>
              <a:rPr lang="en-US" altLang="zh-CN" b="1" dirty="0"/>
              <a:t>Low Rank Representation</a:t>
            </a:r>
            <a:r>
              <a:rPr lang="zh-CN" altLang="en-US" b="1" dirty="0"/>
              <a:t>，</a:t>
            </a:r>
            <a:r>
              <a:rPr lang="en-US" altLang="zh-CN" b="1" dirty="0"/>
              <a:t>LRR</a:t>
            </a:r>
            <a:r>
              <a:rPr lang="zh-CN" altLang="en-US" b="1" dirty="0"/>
              <a:t>）</a:t>
            </a:r>
            <a:r>
              <a:rPr lang="zh-CN" altLang="en-US" dirty="0"/>
              <a:t>进行子空间聚类。先直接给出该最优化问题最初的表达式：</a:t>
            </a:r>
            <a:endParaRPr lang="zh-CN" altLang="en-US" dirty="0"/>
          </a:p>
        </p:txBody>
      </p:sp>
      <p:pic>
        <p:nvPicPr>
          <p:cNvPr id="4" name="图片 3"/>
          <p:cNvPicPr>
            <a:picLocks noChangeAspect="1"/>
          </p:cNvPicPr>
          <p:nvPr/>
        </p:nvPicPr>
        <p:blipFill>
          <a:blip r:embed="rId1"/>
          <a:stretch>
            <a:fillRect/>
          </a:stretch>
        </p:blipFill>
        <p:spPr>
          <a:xfrm>
            <a:off x="2435382" y="1737717"/>
            <a:ext cx="4846567" cy="582012"/>
          </a:xfrm>
          <a:prstGeom prst="rect">
            <a:avLst/>
          </a:prstGeom>
        </p:spPr>
      </p:pic>
      <p:sp>
        <p:nvSpPr>
          <p:cNvPr id="5" name="矩形 4"/>
          <p:cNvSpPr/>
          <p:nvPr/>
        </p:nvSpPr>
        <p:spPr>
          <a:xfrm>
            <a:off x="528080" y="2619687"/>
            <a:ext cx="11192865" cy="1421928"/>
          </a:xfrm>
          <a:prstGeom prst="rect">
            <a:avLst/>
          </a:prstGeom>
        </p:spPr>
        <p:txBody>
          <a:bodyPr wrap="square">
            <a:spAutoFit/>
          </a:bodyPr>
          <a:lstStyle/>
          <a:p>
            <a:pPr>
              <a:lnSpc>
                <a:spcPct val="120000"/>
              </a:lnSpc>
            </a:pPr>
            <a:r>
              <a:rPr lang="zh-CN" altLang="en-US" spc="300" dirty="0">
                <a:solidFill>
                  <a:srgbClr val="121212"/>
                </a:solidFill>
                <a:latin typeface="-apple-system"/>
              </a:rPr>
              <a:t>在矩阵中，</a:t>
            </a:r>
            <a:r>
              <a:rPr lang="zh-CN" altLang="en-US" b="1" spc="300" dirty="0">
                <a:solidFill>
                  <a:srgbClr val="121212"/>
                </a:solidFill>
                <a:latin typeface="-apple-system"/>
              </a:rPr>
              <a:t>秩 </a:t>
            </a:r>
            <a:r>
              <a:rPr lang="en-US" altLang="zh-CN" b="1" spc="300" dirty="0">
                <a:solidFill>
                  <a:srgbClr val="121212"/>
                </a:solidFill>
                <a:latin typeface="-apple-system"/>
              </a:rPr>
              <a:t>= </a:t>
            </a:r>
            <a:r>
              <a:rPr lang="zh-CN" altLang="en-US" b="1" spc="300" dirty="0">
                <a:solidFill>
                  <a:srgbClr val="121212"/>
                </a:solidFill>
                <a:latin typeface="-apple-system"/>
              </a:rPr>
              <a:t>不相关程度的大小</a:t>
            </a:r>
            <a:r>
              <a:rPr lang="zh-CN" altLang="en-US" spc="300" dirty="0" smtClean="0">
                <a:solidFill>
                  <a:srgbClr val="121212"/>
                </a:solidFill>
                <a:latin typeface="-apple-system"/>
              </a:rPr>
              <a:t>，</a:t>
            </a:r>
            <a:r>
              <a:rPr lang="zh-CN" altLang="en-US" b="1" spc="300" dirty="0" smtClean="0">
                <a:solidFill>
                  <a:srgbClr val="121212"/>
                </a:solidFill>
                <a:latin typeface="-apple-system"/>
              </a:rPr>
              <a:t>二维稀疏性</a:t>
            </a:r>
            <a:r>
              <a:rPr lang="zh-CN" altLang="en-US" spc="300" dirty="0" smtClean="0">
                <a:solidFill>
                  <a:srgbClr val="121212"/>
                </a:solidFill>
                <a:latin typeface="-apple-system"/>
              </a:rPr>
              <a:t>，一</a:t>
            </a:r>
            <a:r>
              <a:rPr lang="zh-CN" altLang="en-US" spc="300" dirty="0">
                <a:solidFill>
                  <a:srgbClr val="121212"/>
                </a:solidFill>
                <a:latin typeface="-apple-system"/>
              </a:rPr>
              <a:t>个矩阵满秩即代表其行列线性无关（通过初等行变换后形成的阶梯矩阵非零行数为</a:t>
            </a:r>
            <a:r>
              <a:rPr lang="en-US" altLang="zh-CN" spc="300" dirty="0">
                <a:solidFill>
                  <a:srgbClr val="121212"/>
                </a:solidFill>
                <a:latin typeface="-apple-system"/>
              </a:rPr>
              <a:t>0</a:t>
            </a:r>
            <a:r>
              <a:rPr lang="zh-CN" altLang="en-US" spc="300" dirty="0">
                <a:solidFill>
                  <a:srgbClr val="121212"/>
                </a:solidFill>
                <a:latin typeface="-apple-system"/>
              </a:rPr>
              <a:t>），</a:t>
            </a:r>
            <a:r>
              <a:rPr lang="zh-CN" altLang="en-US" b="1" spc="300" dirty="0">
                <a:solidFill>
                  <a:srgbClr val="121212"/>
                </a:solidFill>
                <a:latin typeface="-apple-system"/>
              </a:rPr>
              <a:t>低秩则代表其相关程度大（信息具有冗余性）</a:t>
            </a:r>
            <a:r>
              <a:rPr lang="zh-CN" altLang="en-US" spc="300" dirty="0">
                <a:solidFill>
                  <a:srgbClr val="121212"/>
                </a:solidFill>
                <a:latin typeface="-apple-system"/>
              </a:rPr>
              <a:t>，而现实中如</a:t>
            </a:r>
            <a:r>
              <a:rPr lang="zh-CN" altLang="en-US" b="1" spc="300" dirty="0">
                <a:solidFill>
                  <a:srgbClr val="121212"/>
                </a:solidFill>
                <a:latin typeface="-apple-system"/>
              </a:rPr>
              <a:t>一张质量好的图像通常都是低秩的</a:t>
            </a:r>
            <a:r>
              <a:rPr lang="zh-CN" altLang="en-US" spc="300" dirty="0">
                <a:solidFill>
                  <a:srgbClr val="121212"/>
                </a:solidFill>
                <a:latin typeface="-apple-system"/>
              </a:rPr>
              <a:t>（即相邻像素与像素之间是接近的，图像是平滑的，不会出现突然的噪点）</a:t>
            </a:r>
            <a:endParaRPr lang="zh-CN" altLang="en-US" spc="300" dirty="0"/>
          </a:p>
        </p:txBody>
      </p:sp>
      <p:pic>
        <p:nvPicPr>
          <p:cNvPr id="6" name="图片 5"/>
          <p:cNvPicPr>
            <a:picLocks noChangeAspect="1"/>
          </p:cNvPicPr>
          <p:nvPr/>
        </p:nvPicPr>
        <p:blipFill>
          <a:blip r:embed="rId2"/>
          <a:stretch>
            <a:fillRect/>
          </a:stretch>
        </p:blipFill>
        <p:spPr>
          <a:xfrm>
            <a:off x="2674974" y="5357342"/>
            <a:ext cx="4981048" cy="543589"/>
          </a:xfrm>
          <a:prstGeom prst="rect">
            <a:avLst/>
          </a:prstGeom>
        </p:spPr>
      </p:pic>
      <p:sp>
        <p:nvSpPr>
          <p:cNvPr id="7" name="文本框 6"/>
          <p:cNvSpPr txBox="1"/>
          <p:nvPr/>
        </p:nvSpPr>
        <p:spPr>
          <a:xfrm>
            <a:off x="602609" y="4597959"/>
            <a:ext cx="2468880" cy="369332"/>
          </a:xfrm>
          <a:prstGeom prst="rect">
            <a:avLst/>
          </a:prstGeom>
          <a:noFill/>
        </p:spPr>
        <p:txBody>
          <a:bodyPr wrap="square" rtlCol="0">
            <a:spAutoFit/>
          </a:bodyPr>
          <a:lstStyle/>
          <a:p>
            <a:r>
              <a:rPr lang="zh-CN" altLang="en-US" dirty="0" smtClean="0"/>
              <a:t>最终表达式：</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LRR</a:t>
            </a:r>
            <a:endParaRPr lang="zh-CN" altLang="en-US" dirty="0"/>
          </a:p>
        </p:txBody>
      </p:sp>
      <p:sp>
        <p:nvSpPr>
          <p:cNvPr id="3" name="文本占位符 2"/>
          <p:cNvSpPr>
            <a:spLocks noGrp="1"/>
          </p:cNvSpPr>
          <p:nvPr>
            <p:ph type="body" sz="quarter" idx="10"/>
          </p:nvPr>
        </p:nvSpPr>
        <p:spPr>
          <a:xfrm>
            <a:off x="419728" y="882714"/>
            <a:ext cx="10503196" cy="480395"/>
          </a:xfrm>
        </p:spPr>
        <p:txBody>
          <a:bodyPr>
            <a:normAutofit/>
          </a:bodyPr>
          <a:lstStyle/>
          <a:p>
            <a:r>
              <a:rPr lang="zh-CN" altLang="en-US" dirty="0"/>
              <a:t>其实还有两个问题，一是 </a:t>
            </a:r>
            <a:r>
              <a:rPr lang="en-US" altLang="zh-CN" b="1" dirty="0"/>
              <a:t>LRR </a:t>
            </a:r>
            <a:r>
              <a:rPr lang="zh-CN" altLang="en-US" b="1" dirty="0"/>
              <a:t>不是用的自表示，字典是 </a:t>
            </a:r>
            <a:r>
              <a:rPr lang="en-US" altLang="zh-CN" b="1" dirty="0"/>
              <a:t>A </a:t>
            </a:r>
            <a:r>
              <a:rPr lang="zh-CN" altLang="en-US" dirty="0"/>
              <a:t>，一般通过以下方法得到：</a:t>
            </a:r>
            <a:endParaRPr lang="zh-CN" altLang="en-US" dirty="0"/>
          </a:p>
        </p:txBody>
      </p:sp>
      <p:pic>
        <p:nvPicPr>
          <p:cNvPr id="4" name="图片 3"/>
          <p:cNvPicPr>
            <a:picLocks noChangeAspect="1"/>
          </p:cNvPicPr>
          <p:nvPr/>
        </p:nvPicPr>
        <p:blipFill>
          <a:blip r:embed="rId1"/>
          <a:stretch>
            <a:fillRect/>
          </a:stretch>
        </p:blipFill>
        <p:spPr>
          <a:xfrm>
            <a:off x="3123492" y="1407151"/>
            <a:ext cx="3751133" cy="1235240"/>
          </a:xfrm>
          <a:prstGeom prst="rect">
            <a:avLst/>
          </a:prstGeom>
        </p:spPr>
      </p:pic>
      <p:sp>
        <p:nvSpPr>
          <p:cNvPr id="5" name="矩形 4"/>
          <p:cNvSpPr/>
          <p:nvPr/>
        </p:nvSpPr>
        <p:spPr>
          <a:xfrm>
            <a:off x="419727" y="2670983"/>
            <a:ext cx="11276280" cy="646331"/>
          </a:xfrm>
          <a:prstGeom prst="rect">
            <a:avLst/>
          </a:prstGeom>
        </p:spPr>
        <p:txBody>
          <a:bodyPr wrap="square">
            <a:spAutoFit/>
          </a:bodyPr>
          <a:lstStyle/>
          <a:p>
            <a:r>
              <a:rPr lang="zh-CN" altLang="en-US" spc="300" dirty="0">
                <a:solidFill>
                  <a:srgbClr val="121212"/>
                </a:solidFill>
                <a:latin typeface="-apple-system"/>
              </a:rPr>
              <a:t>通过得到的正交基左乘数据矩阵得到字典（相当于原数据矩阵的线性组合），可以理解为这样得到的字典更为干净</a:t>
            </a:r>
            <a:r>
              <a:rPr lang="zh-CN" altLang="en-US" spc="300" dirty="0" smtClean="0">
                <a:solidFill>
                  <a:srgbClr val="121212"/>
                </a:solidFill>
                <a:latin typeface="-apple-system"/>
              </a:rPr>
              <a:t>。</a:t>
            </a:r>
            <a:endParaRPr lang="zh-CN" altLang="en-US" spc="300" dirty="0"/>
          </a:p>
        </p:txBody>
      </p:sp>
      <p:sp>
        <p:nvSpPr>
          <p:cNvPr id="6" name="矩形 5"/>
          <p:cNvSpPr/>
          <p:nvPr/>
        </p:nvSpPr>
        <p:spPr>
          <a:xfrm>
            <a:off x="419727" y="3550592"/>
            <a:ext cx="11276280" cy="646331"/>
          </a:xfrm>
          <a:prstGeom prst="rect">
            <a:avLst/>
          </a:prstGeom>
        </p:spPr>
        <p:txBody>
          <a:bodyPr wrap="square">
            <a:spAutoFit/>
          </a:bodyPr>
          <a:lstStyle/>
          <a:p>
            <a:r>
              <a:rPr lang="zh-CN" altLang="en-US" spc="300" dirty="0">
                <a:solidFill>
                  <a:srgbClr val="121212"/>
                </a:solidFill>
                <a:latin typeface="-apple-system"/>
              </a:rPr>
              <a:t>二是 </a:t>
            </a:r>
            <a:r>
              <a:rPr lang="en-US" altLang="zh-CN" spc="300" dirty="0">
                <a:solidFill>
                  <a:srgbClr val="121212"/>
                </a:solidFill>
                <a:latin typeface="-apple-system"/>
              </a:rPr>
              <a:t>LRR </a:t>
            </a:r>
            <a:r>
              <a:rPr lang="zh-CN" altLang="en-US" spc="300" dirty="0">
                <a:solidFill>
                  <a:srgbClr val="121212"/>
                </a:solidFill>
                <a:latin typeface="-apple-system"/>
              </a:rPr>
              <a:t>论文中由表示矩阵得到相似矩阵的过程有它自己的方法，中间用了 </a:t>
            </a:r>
            <a:r>
              <a:rPr lang="en-US" altLang="zh-CN" spc="300" dirty="0" smtClean="0">
                <a:solidFill>
                  <a:srgbClr val="121212"/>
                </a:solidFill>
                <a:latin typeface="-apple-system"/>
              </a:rPr>
              <a:t>SVD</a:t>
            </a:r>
            <a:r>
              <a:rPr lang="zh-CN" altLang="en-US" spc="300" dirty="0" smtClean="0">
                <a:solidFill>
                  <a:srgbClr val="121212"/>
                </a:solidFill>
                <a:latin typeface="-apple-system"/>
              </a:rPr>
              <a:t>，</a:t>
            </a:r>
            <a:r>
              <a:rPr lang="zh-CN" altLang="en-US" spc="300" dirty="0"/>
              <a:t>降低形成的图结构的复杂性（减少一些边，或者是降低其权值</a:t>
            </a:r>
            <a:r>
              <a:rPr lang="zh-CN" altLang="en-US" spc="300" dirty="0" smtClean="0"/>
              <a:t>）。</a:t>
            </a:r>
            <a:endParaRPr lang="zh-CN" altLang="en-US" spc="300" dirty="0"/>
          </a:p>
        </p:txBody>
      </p:sp>
      <p:pic>
        <p:nvPicPr>
          <p:cNvPr id="7" name="图片 6"/>
          <p:cNvPicPr>
            <a:picLocks noChangeAspect="1"/>
          </p:cNvPicPr>
          <p:nvPr/>
        </p:nvPicPr>
        <p:blipFill>
          <a:blip r:embed="rId2"/>
          <a:stretch>
            <a:fillRect/>
          </a:stretch>
        </p:blipFill>
        <p:spPr>
          <a:xfrm>
            <a:off x="3409256" y="4196923"/>
            <a:ext cx="3910197" cy="1655237"/>
          </a:xfrm>
          <a:prstGeom prst="rect">
            <a:avLst/>
          </a:prstGeom>
        </p:spPr>
      </p:pic>
      <p:sp>
        <p:nvSpPr>
          <p:cNvPr id="8" name="矩形 7"/>
          <p:cNvSpPr/>
          <p:nvPr/>
        </p:nvSpPr>
        <p:spPr>
          <a:xfrm>
            <a:off x="419727" y="6129159"/>
            <a:ext cx="4866286" cy="369332"/>
          </a:xfrm>
          <a:prstGeom prst="rect">
            <a:avLst/>
          </a:prstGeom>
        </p:spPr>
        <p:txBody>
          <a:bodyPr wrap="square">
            <a:spAutoFit/>
          </a:bodyPr>
          <a:lstStyle/>
          <a:p>
            <a:r>
              <a:rPr lang="zh-CN" altLang="en-US" dirty="0">
                <a:solidFill>
                  <a:srgbClr val="121212"/>
                </a:solidFill>
                <a:latin typeface="-apple-system"/>
              </a:rPr>
              <a:t>同时 </a:t>
            </a:r>
            <a:r>
              <a:rPr lang="en-US" altLang="zh-CN" dirty="0">
                <a:solidFill>
                  <a:srgbClr val="121212"/>
                </a:solidFill>
                <a:latin typeface="-apple-system"/>
              </a:rPr>
              <a:t>LRR </a:t>
            </a:r>
            <a:r>
              <a:rPr lang="zh-CN" altLang="en-US" dirty="0">
                <a:solidFill>
                  <a:srgbClr val="121212"/>
                </a:solidFill>
                <a:latin typeface="-apple-system"/>
              </a:rPr>
              <a:t>论文中给出了估计聚类簇数的方法。</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LRR</a:t>
            </a:r>
            <a:endParaRPr lang="zh-CN" altLang="en-US" dirty="0"/>
          </a:p>
        </p:txBody>
      </p:sp>
      <p:sp>
        <p:nvSpPr>
          <p:cNvPr id="3" name="文本占位符 2"/>
          <p:cNvSpPr>
            <a:spLocks noGrp="1"/>
          </p:cNvSpPr>
          <p:nvPr>
            <p:ph type="body" sz="quarter" idx="10"/>
          </p:nvPr>
        </p:nvSpPr>
        <p:spPr>
          <a:xfrm>
            <a:off x="602609" y="1099023"/>
            <a:ext cx="10386816" cy="1810432"/>
          </a:xfrm>
        </p:spPr>
        <p:txBody>
          <a:bodyPr/>
          <a:lstStyle/>
          <a:p>
            <a:r>
              <a:rPr lang="zh-CN" altLang="en-US" dirty="0" smtClean="0"/>
              <a:t>对比稀疏、低秩、块对角先验</a:t>
            </a:r>
            <a:endParaRPr lang="en-US" altLang="zh-CN" dirty="0" smtClean="0"/>
          </a:p>
          <a:p>
            <a:pPr marL="285750" indent="-285750">
              <a:buFont typeface="Arial" panose="020B0604020202020204" pitchFamily="34" charset="0"/>
              <a:buChar char="•"/>
            </a:pPr>
            <a:r>
              <a:rPr lang="zh-CN" altLang="en-US" dirty="0" smtClean="0"/>
              <a:t>稀疏善于恢复</a:t>
            </a:r>
            <a:r>
              <a:rPr lang="zh-CN" altLang="en-US" b="1" dirty="0" smtClean="0"/>
              <a:t>局部结构</a:t>
            </a:r>
            <a:endParaRPr lang="en-US" altLang="zh-CN" b="1" dirty="0" smtClean="0"/>
          </a:p>
          <a:p>
            <a:pPr marL="285750" indent="-285750">
              <a:buFont typeface="Arial" panose="020B0604020202020204" pitchFamily="34" charset="0"/>
              <a:buChar char="•"/>
            </a:pPr>
            <a:r>
              <a:rPr lang="zh-CN" altLang="en-US" dirty="0"/>
              <a:t>低</a:t>
            </a:r>
            <a:r>
              <a:rPr lang="zh-CN" altLang="en-US" dirty="0" smtClean="0"/>
              <a:t>秩能找到</a:t>
            </a:r>
            <a:r>
              <a:rPr lang="zh-CN" altLang="en-US" b="1" dirty="0" smtClean="0"/>
              <a:t>全局信息</a:t>
            </a:r>
            <a:r>
              <a:rPr lang="zh-CN" altLang="en-US" dirty="0" smtClean="0"/>
              <a:t>，能从附近多个子空间找到同一个簇的点</a:t>
            </a:r>
            <a:endParaRPr lang="en-US" altLang="zh-CN" dirty="0" smtClean="0"/>
          </a:p>
          <a:p>
            <a:pPr marL="285750" indent="-285750">
              <a:buFont typeface="Arial" panose="020B0604020202020204" pitchFamily="34" charset="0"/>
              <a:buChar char="•"/>
            </a:pPr>
            <a:r>
              <a:rPr lang="zh-CN" altLang="en-US" dirty="0"/>
              <a:t>块</a:t>
            </a:r>
            <a:r>
              <a:rPr lang="zh-CN" altLang="en-US" dirty="0" smtClean="0"/>
              <a:t>对角则能诱导产生更准确的相似矩阵</a:t>
            </a:r>
            <a:endParaRPr lang="en-US" altLang="zh-CN" dirty="0" smtClean="0"/>
          </a:p>
          <a:p>
            <a:endParaRPr lang="zh-CN" altLang="en-US" dirty="0"/>
          </a:p>
        </p:txBody>
      </p:sp>
      <p:pic>
        <p:nvPicPr>
          <p:cNvPr id="5" name="图片 4"/>
          <p:cNvPicPr>
            <a:picLocks noChangeAspect="1"/>
          </p:cNvPicPr>
          <p:nvPr/>
        </p:nvPicPr>
        <p:blipFill>
          <a:blip r:embed="rId1"/>
          <a:stretch>
            <a:fillRect/>
          </a:stretch>
        </p:blipFill>
        <p:spPr>
          <a:xfrm>
            <a:off x="1693489" y="3333761"/>
            <a:ext cx="7300882" cy="27450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四、实验</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人脸聚类</a:t>
            </a:r>
            <a:endParaRPr lang="zh-CN" altLang="en-US"/>
          </a:p>
        </p:txBody>
      </p:sp>
      <p:sp>
        <p:nvSpPr>
          <p:cNvPr id="3" name="文本占位符 2"/>
          <p:cNvSpPr>
            <a:spLocks noGrp="1"/>
          </p:cNvSpPr>
          <p:nvPr>
            <p:ph type="body" sz="quarter" idx="10"/>
          </p:nvPr>
        </p:nvSpPr>
        <p:spPr>
          <a:xfrm>
            <a:off x="516255" y="1352550"/>
            <a:ext cx="6119495" cy="1858645"/>
          </a:xfrm>
        </p:spPr>
        <p:txBody>
          <a:bodyPr/>
          <a:p>
            <a:r>
              <a:rPr lang="zh-CN" altLang="en-US"/>
              <a:t>数据集：</a:t>
            </a:r>
            <a:r>
              <a:rPr lang="en-US" altLang="zh-CN"/>
              <a:t>Extended YaleB Face</a:t>
            </a:r>
            <a:endParaRPr lang="en-US" altLang="zh-CN"/>
          </a:p>
          <a:p>
            <a:pPr marL="285750" indent="-285750">
              <a:buFont typeface="Arial" panose="020B0604020202020204" pitchFamily="34" charset="0"/>
              <a:buChar char="•"/>
            </a:pPr>
            <a:r>
              <a:rPr lang="en-US" altLang="zh-CN"/>
              <a:t>size=2016*640</a:t>
            </a:r>
            <a:endParaRPr lang="en-US" altLang="zh-CN"/>
          </a:p>
          <a:p>
            <a:pPr marL="285750" indent="-285750">
              <a:buFont typeface="Arial" panose="020B0604020202020204" pitchFamily="34" charset="0"/>
              <a:buChar char="•"/>
            </a:pPr>
            <a:r>
              <a:rPr lang="en-US" altLang="zh-CN"/>
              <a:t>10</a:t>
            </a:r>
            <a:r>
              <a:rPr lang="zh-CN" altLang="en-US"/>
              <a:t>个簇，每个</a:t>
            </a:r>
            <a:r>
              <a:rPr lang="en-US" altLang="zh-CN"/>
              <a:t>64</a:t>
            </a:r>
            <a:r>
              <a:rPr lang="zh-CN" altLang="en-US"/>
              <a:t>张</a:t>
            </a:r>
            <a:endParaRPr lang="zh-CN" altLang="en-US"/>
          </a:p>
          <a:p>
            <a:pPr marL="285750" indent="-285750">
              <a:buFont typeface="Arial" panose="020B0604020202020204" pitchFamily="34" charset="0"/>
              <a:buChar char="•"/>
            </a:pPr>
            <a:r>
              <a:rPr lang="zh-CN" altLang="en-US"/>
              <a:t>噪声影响大（光线影响）</a:t>
            </a:r>
            <a:endParaRPr lang="zh-CN" altLang="en-US"/>
          </a:p>
        </p:txBody>
      </p:sp>
      <p:pic>
        <p:nvPicPr>
          <p:cNvPr id="5" name="图片 4" descr="YaleB_Figure"/>
          <p:cNvPicPr>
            <a:picLocks noChangeAspect="1"/>
          </p:cNvPicPr>
          <p:nvPr>
            <p:custDataLst>
              <p:tags r:id="rId1"/>
            </p:custDataLst>
          </p:nvPr>
        </p:nvPicPr>
        <p:blipFill>
          <a:blip r:embed="rId2"/>
          <a:stretch>
            <a:fillRect/>
          </a:stretch>
        </p:blipFill>
        <p:spPr>
          <a:xfrm>
            <a:off x="5587365" y="1352550"/>
            <a:ext cx="5365750" cy="2076450"/>
          </a:xfrm>
          <a:prstGeom prst="rect">
            <a:avLst/>
          </a:prstGeom>
        </p:spPr>
      </p:pic>
      <p:sp>
        <p:nvSpPr>
          <p:cNvPr id="6" name="文本框 5"/>
          <p:cNvSpPr txBox="1"/>
          <p:nvPr/>
        </p:nvSpPr>
        <p:spPr>
          <a:xfrm>
            <a:off x="709930" y="4119245"/>
            <a:ext cx="2654300" cy="1337945"/>
          </a:xfrm>
          <a:prstGeom prst="rect">
            <a:avLst/>
          </a:prstGeom>
          <a:noFill/>
        </p:spPr>
        <p:txBody>
          <a:bodyPr wrap="square" rtlCol="0">
            <a:spAutoFit/>
          </a:bodyPr>
          <a:p>
            <a:pPr fontAlgn="auto">
              <a:lnSpc>
                <a:spcPct val="150000"/>
              </a:lnSpc>
            </a:pPr>
            <a:r>
              <a:rPr lang="zh-CN" altLang="en-US"/>
              <a:t>预处理：</a:t>
            </a:r>
            <a:endParaRPr lang="zh-CN" altLang="en-US"/>
          </a:p>
          <a:p>
            <a:pPr marL="342900" indent="-342900" fontAlgn="auto">
              <a:lnSpc>
                <a:spcPct val="150000"/>
              </a:lnSpc>
              <a:buFont typeface="Arial" panose="020B0604020202020204" pitchFamily="34" charset="0"/>
              <a:buAutoNum type="arabicPeriod"/>
            </a:pPr>
            <a:r>
              <a:rPr lang="zh-CN" altLang="en-US"/>
              <a:t>归一化</a:t>
            </a:r>
            <a:r>
              <a:rPr lang="en-US" altLang="zh-CN"/>
              <a:t>--&gt;[0,1]</a:t>
            </a:r>
            <a:endParaRPr lang="en-US" altLang="zh-CN"/>
          </a:p>
          <a:p>
            <a:pPr marL="342900" indent="-342900" fontAlgn="auto">
              <a:lnSpc>
                <a:spcPct val="150000"/>
              </a:lnSpc>
              <a:buFont typeface="Arial" panose="020B0604020202020204" pitchFamily="34" charset="0"/>
              <a:buAutoNum type="arabicPeriod"/>
            </a:pPr>
            <a:r>
              <a:rPr lang="en-US" altLang="zh-CN"/>
              <a:t>PCA</a:t>
            </a:r>
            <a:r>
              <a:rPr lang="zh-CN" altLang="en-US"/>
              <a:t>降维</a:t>
            </a:r>
            <a:endParaRPr lang="zh-CN" altLang="en-US"/>
          </a:p>
        </p:txBody>
      </p:sp>
      <p:sp>
        <p:nvSpPr>
          <p:cNvPr id="7" name="文本框 6"/>
          <p:cNvSpPr txBox="1"/>
          <p:nvPr>
            <p:custDataLst>
              <p:tags r:id="rId3"/>
            </p:custDataLst>
          </p:nvPr>
        </p:nvSpPr>
        <p:spPr>
          <a:xfrm>
            <a:off x="5107940" y="4032250"/>
            <a:ext cx="6822440" cy="2168525"/>
          </a:xfrm>
          <a:prstGeom prst="rect">
            <a:avLst/>
          </a:prstGeom>
          <a:noFill/>
        </p:spPr>
        <p:txBody>
          <a:bodyPr wrap="square" rtlCol="0">
            <a:spAutoFit/>
          </a:bodyPr>
          <a:p>
            <a:pPr fontAlgn="auto">
              <a:lnSpc>
                <a:spcPct val="150000"/>
              </a:lnSpc>
            </a:pPr>
            <a:r>
              <a:rPr lang="zh-CN" altLang="en-US"/>
              <a:t>实验设定：</a:t>
            </a:r>
            <a:endParaRPr lang="zh-CN" altLang="en-US"/>
          </a:p>
          <a:p>
            <a:pPr marL="342900" indent="-342900" fontAlgn="auto">
              <a:lnSpc>
                <a:spcPct val="150000"/>
              </a:lnSpc>
              <a:buFont typeface="Arial" panose="020B0604020202020204" pitchFamily="34" charset="0"/>
              <a:buChar char="•"/>
            </a:pPr>
            <a:r>
              <a:rPr lang="zh-CN" altLang="en-US"/>
              <a:t>选择</a:t>
            </a:r>
            <a:r>
              <a:rPr lang="en-US" altLang="zh-CN"/>
              <a:t> Kmeans </a:t>
            </a:r>
            <a:r>
              <a:rPr lang="zh-CN" altLang="en-US"/>
              <a:t>算法和</a:t>
            </a:r>
            <a:r>
              <a:rPr lang="en-US" altLang="zh-CN"/>
              <a:t> SSC</a:t>
            </a:r>
            <a:r>
              <a:rPr lang="zh-CN" altLang="en-US"/>
              <a:t>、</a:t>
            </a:r>
            <a:r>
              <a:rPr lang="en-US" altLang="zh-CN"/>
              <a:t>LRR </a:t>
            </a:r>
            <a:r>
              <a:rPr lang="zh-CN" altLang="en-US"/>
              <a:t>两种经典子空间聚类算法</a:t>
            </a:r>
            <a:endParaRPr lang="en-US" altLang="zh-CN"/>
          </a:p>
          <a:p>
            <a:pPr marL="342900" indent="-342900" fontAlgn="auto">
              <a:lnSpc>
                <a:spcPct val="150000"/>
              </a:lnSpc>
              <a:buFont typeface="Arial" panose="020B0604020202020204" pitchFamily="34" charset="0"/>
              <a:buChar char="•"/>
            </a:pPr>
            <a:r>
              <a:rPr lang="zh-CN" altLang="en-US"/>
              <a:t>对每个算法调参至最优</a:t>
            </a:r>
            <a:endParaRPr lang="zh-CN" altLang="en-US"/>
          </a:p>
          <a:p>
            <a:pPr marL="342900" indent="-342900" fontAlgn="auto">
              <a:lnSpc>
                <a:spcPct val="150000"/>
              </a:lnSpc>
              <a:buFont typeface="Arial" panose="020B0604020202020204" pitchFamily="34" charset="0"/>
              <a:buChar char="•"/>
            </a:pPr>
            <a:r>
              <a:rPr lang="zh-CN" altLang="en-US"/>
              <a:t>比较</a:t>
            </a:r>
            <a:r>
              <a:rPr lang="en-US" altLang="zh-CN"/>
              <a:t> CA</a:t>
            </a:r>
            <a:r>
              <a:rPr lang="zh-CN" altLang="en-US"/>
              <a:t>、</a:t>
            </a:r>
            <a:r>
              <a:rPr lang="en-US" altLang="zh-CN"/>
              <a:t>NMI</a:t>
            </a:r>
            <a:r>
              <a:rPr lang="zh-CN" altLang="en-US"/>
              <a:t>、</a:t>
            </a:r>
            <a:r>
              <a:rPr lang="en-US" altLang="zh-CN"/>
              <a:t>AR </a:t>
            </a:r>
            <a:r>
              <a:rPr lang="zh-CN" altLang="en-US"/>
              <a:t>三个指标</a:t>
            </a:r>
            <a:endParaRPr lang="zh-CN" altLang="en-US"/>
          </a:p>
          <a:p>
            <a:pPr marL="342900" indent="-342900" fontAlgn="auto">
              <a:lnSpc>
                <a:spcPct val="150000"/>
              </a:lnSpc>
              <a:buFont typeface="Arial" panose="020B0604020202020204" pitchFamily="34" charset="0"/>
              <a:buChar char="•"/>
            </a:pPr>
            <a:r>
              <a:rPr lang="zh-CN" altLang="en-US"/>
              <a:t>比较</a:t>
            </a:r>
            <a:r>
              <a:rPr lang="en-US" altLang="zh-CN"/>
              <a:t> SSC </a:t>
            </a:r>
            <a:r>
              <a:rPr lang="zh-CN" altLang="en-US"/>
              <a:t>和</a:t>
            </a:r>
            <a:r>
              <a:rPr lang="en-US" altLang="zh-CN"/>
              <a:t> LRR </a:t>
            </a:r>
            <a:r>
              <a:rPr lang="zh-CN" altLang="en-US"/>
              <a:t>的亲和矩阵</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实验结果</a:t>
            </a:r>
            <a:endParaRPr lang="zh-CN" altLang="en-US"/>
          </a:p>
        </p:txBody>
      </p:sp>
      <p:sp>
        <p:nvSpPr>
          <p:cNvPr id="3" name="文本占位符 2"/>
          <p:cNvSpPr>
            <a:spLocks noGrp="1"/>
          </p:cNvSpPr>
          <p:nvPr>
            <p:ph type="body" sz="quarter" idx="10"/>
          </p:nvPr>
        </p:nvSpPr>
        <p:spPr>
          <a:xfrm>
            <a:off x="7665720" y="2005330"/>
            <a:ext cx="4250690" cy="486410"/>
          </a:xfrm>
        </p:spPr>
        <p:txBody>
          <a:bodyPr>
            <a:normAutofit fontScale="90000"/>
          </a:bodyPr>
          <a:p>
            <a:r>
              <a:rPr lang="en-US" altLang="zh-CN"/>
              <a:t>LRR</a:t>
            </a:r>
            <a:r>
              <a:rPr lang="zh-CN" altLang="en-US"/>
              <a:t>最好，</a:t>
            </a:r>
            <a:r>
              <a:rPr lang="en-US" altLang="zh-CN"/>
              <a:t>SSC</a:t>
            </a:r>
            <a:r>
              <a:rPr lang="zh-CN" altLang="en-US"/>
              <a:t>其次，</a:t>
            </a:r>
            <a:r>
              <a:rPr lang="en-US" altLang="zh-CN"/>
              <a:t>Kmeans</a:t>
            </a:r>
            <a:r>
              <a:rPr lang="zh-CN" altLang="en-US"/>
              <a:t>最差</a:t>
            </a:r>
            <a:endParaRPr lang="zh-CN" altLang="en-US"/>
          </a:p>
        </p:txBody>
      </p:sp>
      <p:graphicFrame>
        <p:nvGraphicFramePr>
          <p:cNvPr id="4" name="表格 3"/>
          <p:cNvGraphicFramePr>
            <a:graphicFrameLocks noGrp="1"/>
          </p:cNvGraphicFramePr>
          <p:nvPr>
            <p:custDataLst>
              <p:tags r:id="rId1"/>
            </p:custDataLst>
          </p:nvPr>
        </p:nvGraphicFramePr>
        <p:xfrm>
          <a:off x="2505075" y="885825"/>
          <a:ext cx="4923155" cy="1739900"/>
        </p:xfrm>
        <a:graphic>
          <a:graphicData uri="http://schemas.openxmlformats.org/drawingml/2006/table">
            <a:tbl>
              <a:tblPr firstRow="1" bandRow="1">
                <a:tableStyleId>{5C22544A-7EE6-4342-B048-85BDC9FD1C3A}</a:tableStyleId>
              </a:tblPr>
              <a:tblGrid>
                <a:gridCol w="904240"/>
                <a:gridCol w="1176655"/>
                <a:gridCol w="1554480"/>
                <a:gridCol w="1287780"/>
              </a:tblGrid>
              <a:tr h="360680">
                <a:tc>
                  <a:txBody>
                    <a:bodyPr/>
                    <a:p>
                      <a:pPr algn="ctr">
                        <a:lnSpc>
                          <a:spcPct val="120000"/>
                        </a:lnSpc>
                      </a:pPr>
                      <a:endParaRPr lang="en-US" altLang="zh-CN" sz="1200" b="1" spc="120" baseline="0" dirty="0">
                        <a:solidFill>
                          <a:schemeClr val="bg1"/>
                        </a:solidFill>
                        <a:latin typeface="Arial" panose="020B0604020202020204" pitchFamily="34" charset="0"/>
                        <a:ea typeface="微软雅黑" panose="020B0503020204020204" pitchFamily="34" charset="-122"/>
                      </a:endParaRPr>
                    </a:p>
                  </a:txBody>
                  <a:tcPr marL="88900" marR="88900" marT="47625" marB="4762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1"/>
                    </a:solidFill>
                  </a:tcPr>
                </a:tc>
                <a:tc>
                  <a:txBody>
                    <a:bodyPr/>
                    <a:p>
                      <a:pPr algn="ctr">
                        <a:lnSpc>
                          <a:spcPct val="120000"/>
                        </a:lnSpc>
                      </a:pPr>
                      <a:r>
                        <a:rPr lang="en-US" altLang="zh-CN" sz="1200" b="1" spc="120" baseline="0" dirty="0">
                          <a:solidFill>
                            <a:schemeClr val="bg1"/>
                          </a:solidFill>
                          <a:latin typeface="Arial" panose="020B0604020202020204" pitchFamily="34" charset="0"/>
                          <a:ea typeface="微软雅黑" panose="020B0503020204020204" pitchFamily="34" charset="-122"/>
                        </a:rPr>
                        <a:t>Kmeans</a:t>
                      </a:r>
                      <a:endParaRPr lang="en-US" altLang="zh-CN" sz="1200" b="1" spc="120" baseline="0" dirty="0">
                        <a:solidFill>
                          <a:schemeClr val="bg1"/>
                        </a:solidFill>
                        <a:latin typeface="Arial" panose="020B0604020202020204" pitchFamily="34" charset="0"/>
                        <a:ea typeface="微软雅黑" panose="020B0503020204020204" pitchFamily="34" charset="-122"/>
                      </a:endParaRPr>
                    </a:p>
                  </a:txBody>
                  <a:tcPr marL="88900" marR="88900" marT="47625" marB="4762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1"/>
                    </a:solidFill>
                  </a:tcPr>
                </a:tc>
                <a:tc>
                  <a:txBody>
                    <a:bodyPr/>
                    <a:p>
                      <a:pPr algn="ctr">
                        <a:lnSpc>
                          <a:spcPct val="120000"/>
                        </a:lnSpc>
                      </a:pPr>
                      <a:r>
                        <a:rPr lang="en-US" altLang="zh-CN" sz="1200" b="1" spc="120" baseline="0" dirty="0">
                          <a:solidFill>
                            <a:schemeClr val="bg1"/>
                          </a:solidFill>
                          <a:latin typeface="Arial" panose="020B0604020202020204" pitchFamily="34" charset="0"/>
                          <a:ea typeface="微软雅黑" panose="020B0503020204020204" pitchFamily="34" charset="-122"/>
                        </a:rPr>
                        <a:t>SSC</a:t>
                      </a:r>
                      <a:endParaRPr lang="en-US" altLang="zh-CN" sz="1200" b="1" spc="120" baseline="0" dirty="0">
                        <a:solidFill>
                          <a:schemeClr val="bg1"/>
                        </a:solidFill>
                        <a:latin typeface="Arial" panose="020B0604020202020204" pitchFamily="34" charset="0"/>
                        <a:ea typeface="微软雅黑" panose="020B0503020204020204" pitchFamily="34" charset="-122"/>
                      </a:endParaRPr>
                    </a:p>
                  </a:txBody>
                  <a:tcPr marL="88900" marR="88900" marT="47625" marB="4762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1"/>
                    </a:solidFill>
                  </a:tcPr>
                </a:tc>
                <a:tc>
                  <a:txBody>
                    <a:bodyPr/>
                    <a:p>
                      <a:pPr algn="ctr">
                        <a:lnSpc>
                          <a:spcPct val="120000"/>
                        </a:lnSpc>
                      </a:pPr>
                      <a:r>
                        <a:rPr lang="en-US" altLang="zh-CN" sz="1200" b="1" spc="120" baseline="0" dirty="0">
                          <a:solidFill>
                            <a:schemeClr val="bg1"/>
                          </a:solidFill>
                          <a:latin typeface="Arial" panose="020B0604020202020204" pitchFamily="34" charset="0"/>
                          <a:ea typeface="微软雅黑" panose="020B0503020204020204" pitchFamily="34" charset="-122"/>
                        </a:rPr>
                        <a:t>LRR</a:t>
                      </a:r>
                      <a:endParaRPr lang="en-US" altLang="zh-CN" sz="1200" b="1" spc="120" baseline="0" dirty="0">
                        <a:solidFill>
                          <a:schemeClr val="bg1"/>
                        </a:solidFill>
                        <a:latin typeface="Arial" panose="020B0604020202020204" pitchFamily="34" charset="0"/>
                        <a:ea typeface="微软雅黑" panose="020B0503020204020204" pitchFamily="34" charset="-122"/>
                      </a:endParaRPr>
                    </a:p>
                  </a:txBody>
                  <a:tcPr marL="88900" marR="88900" marT="47625" marB="4762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1"/>
                    </a:solidFill>
                  </a:tcPr>
                </a:tc>
              </a:tr>
              <a:tr h="395605">
                <a:tc>
                  <a:txBody>
                    <a:bodyPr/>
                    <a:p>
                      <a:pPr algn="ctr">
                        <a:lnSpc>
                          <a:spcPct val="120000"/>
                        </a:lnSpc>
                        <a:buNone/>
                      </a:pPr>
                      <a:r>
                        <a:rPr lang="zh-CN" altLang="en-US" sz="1200" b="1" spc="120" baseline="0" dirty="0">
                          <a:solidFill>
                            <a:schemeClr val="bg1"/>
                          </a:solidFill>
                          <a:latin typeface="Arial" panose="020B0604020202020204" pitchFamily="34" charset="0"/>
                          <a:ea typeface="微软雅黑" panose="020B0503020204020204" pitchFamily="34" charset="-122"/>
                        </a:rPr>
                        <a:t>参数</a:t>
                      </a:r>
                      <a:endParaRPr lang="zh-CN" altLang="en-US" sz="1200" b="1" spc="120" baseline="0" dirty="0">
                        <a:solidFill>
                          <a:schemeClr val="bg1"/>
                        </a:solidFill>
                        <a:latin typeface="Arial" panose="020B0604020202020204" pitchFamily="34" charset="0"/>
                        <a:ea typeface="微软雅黑" panose="020B0503020204020204" pitchFamily="34" charset="-122"/>
                      </a:endParaRPr>
                    </a:p>
                  </a:txBody>
                  <a:tcPr marL="88900" marR="88900" marT="47625" marB="4762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1"/>
                    </a:solidFill>
                  </a:tcPr>
                </a:tc>
                <a:tc>
                  <a:txBody>
                    <a:bodyPr/>
                    <a:p>
                      <a:pPr algn="ctr">
                        <a:lnSpc>
                          <a:spcPct val="120000"/>
                        </a:lnSpc>
                        <a:buNone/>
                      </a:pPr>
                      <a:r>
                        <a:rPr lang="en-US" altLang="zh-CN" sz="1200" b="1" spc="120" baseline="0" dirty="0">
                          <a:solidFill>
                            <a:schemeClr val="bg1"/>
                          </a:solidFill>
                          <a:latin typeface="Arial" panose="020B0604020202020204" pitchFamily="34" charset="0"/>
                          <a:ea typeface="微软雅黑" panose="020B0503020204020204" pitchFamily="34" charset="-122"/>
                        </a:rPr>
                        <a:t>‘cityblock’</a:t>
                      </a:r>
                      <a:endParaRPr lang="en-US" altLang="zh-CN" sz="1200" b="1" spc="120" baseline="0" dirty="0">
                        <a:solidFill>
                          <a:schemeClr val="bg1"/>
                        </a:solidFill>
                        <a:latin typeface="Arial" panose="020B0604020202020204" pitchFamily="34" charset="0"/>
                        <a:ea typeface="微软雅黑" panose="020B0503020204020204" pitchFamily="34" charset="-122"/>
                      </a:endParaRPr>
                    </a:p>
                  </a:txBody>
                  <a:tcPr marL="88900" marR="88900" marT="47625" marB="4762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1"/>
                    </a:solidFill>
                  </a:tcPr>
                </a:tc>
                <a:tc>
                  <a:txBody>
                    <a:bodyPr/>
                    <a:p>
                      <a:pPr algn="ctr">
                        <a:lnSpc>
                          <a:spcPct val="120000"/>
                        </a:lnSpc>
                        <a:buNone/>
                      </a:pPr>
                      <a:r>
                        <a:rPr lang="en-US" altLang="zh-CN" sz="1200" b="1" spc="120" baseline="0" dirty="0">
                          <a:solidFill>
                            <a:schemeClr val="bg1"/>
                          </a:solidFill>
                          <a:latin typeface="Arial" panose="020B0604020202020204" pitchFamily="34" charset="0"/>
                          <a:ea typeface="微软雅黑" panose="020B0503020204020204" pitchFamily="34" charset="-122"/>
                        </a:rPr>
                        <a:t>alpha=1e4</a:t>
                      </a:r>
                      <a:endParaRPr lang="en-US" altLang="zh-CN" sz="1200" b="1" spc="120" baseline="0" dirty="0">
                        <a:solidFill>
                          <a:schemeClr val="bg1"/>
                        </a:solidFill>
                        <a:latin typeface="Arial" panose="020B0604020202020204" pitchFamily="34" charset="0"/>
                        <a:ea typeface="微软雅黑" panose="020B0503020204020204" pitchFamily="34" charset="-122"/>
                      </a:endParaRPr>
                    </a:p>
                  </a:txBody>
                  <a:tcPr marL="88900" marR="88900" marT="47625" marB="4762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1"/>
                    </a:solidFill>
                  </a:tcPr>
                </a:tc>
                <a:tc>
                  <a:txBody>
                    <a:bodyPr/>
                    <a:p>
                      <a:pPr algn="ctr">
                        <a:lnSpc>
                          <a:spcPct val="120000"/>
                        </a:lnSpc>
                        <a:buNone/>
                      </a:pPr>
                      <a:r>
                        <a:rPr lang="en-US" altLang="zh-CN" sz="1200" b="1" spc="120" baseline="0" dirty="0">
                          <a:solidFill>
                            <a:schemeClr val="bg1"/>
                          </a:solidFill>
                          <a:latin typeface="Arial" panose="020B0604020202020204" pitchFamily="34" charset="0"/>
                          <a:ea typeface="微软雅黑" panose="020B0503020204020204" pitchFamily="34" charset="-122"/>
                        </a:rPr>
                        <a:t>lambda=1</a:t>
                      </a:r>
                      <a:endParaRPr lang="en-US" altLang="zh-CN" sz="1200" b="1" spc="120" baseline="0" dirty="0">
                        <a:solidFill>
                          <a:schemeClr val="bg1"/>
                        </a:solidFill>
                        <a:latin typeface="Arial" panose="020B0604020202020204" pitchFamily="34" charset="0"/>
                        <a:ea typeface="微软雅黑" panose="020B0503020204020204" pitchFamily="34" charset="-122"/>
                      </a:endParaRPr>
                    </a:p>
                  </a:txBody>
                  <a:tcPr marL="88900" marR="88900" marT="47625" marB="4762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1"/>
                    </a:solidFill>
                  </a:tcPr>
                </a:tc>
              </a:tr>
              <a:tr h="327025">
                <a:tc>
                  <a:txBody>
                    <a:bodyPr/>
                    <a:p>
                      <a:pPr algn="ctr"/>
                      <a:r>
                        <a:rPr lang="en-US" altLang="zh-CN" sz="1200" b="1" spc="120" baseline="0" dirty="0">
                          <a:solidFill>
                            <a:schemeClr val="tx1"/>
                          </a:solidFill>
                          <a:latin typeface="Arial" panose="020B0604020202020204" pitchFamily="34" charset="0"/>
                          <a:ea typeface="微软雅黑" panose="020B0503020204020204" pitchFamily="34" charset="-122"/>
                          <a:cs typeface="Tahoma" panose="020B0604030504040204" pitchFamily="34" charset="0"/>
                        </a:rPr>
                        <a:t>CA</a:t>
                      </a:r>
                      <a:endParaRPr lang="en-US" altLang="zh-CN" sz="1200" b="1" spc="120" baseline="0" dirty="0">
                        <a:solidFill>
                          <a:schemeClr val="tx1"/>
                        </a:solidFill>
                        <a:latin typeface="Arial" panose="020B0604020202020204" pitchFamily="34" charset="0"/>
                        <a:ea typeface="微软雅黑" panose="020B0503020204020204" pitchFamily="34" charset="-122"/>
                        <a:cs typeface="Tahoma" panose="020B0604030504040204" pitchFamily="34" charset="0"/>
                      </a:endParaRPr>
                    </a:p>
                  </a:txBody>
                  <a:tcPr marL="88900" marR="88900" marT="47625" marB="4762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p>
                      <a:pPr algn="ctr">
                        <a:lnSpc>
                          <a:spcPct val="120000"/>
                        </a:lnSpc>
                      </a:pPr>
                      <a:r>
                        <a:rPr lang="en-US" altLang="zh-CN" sz="1000" b="0" spc="60" baseline="0" dirty="0">
                          <a:latin typeface="Arial" panose="020B0604020202020204" pitchFamily="34" charset="0"/>
                          <a:ea typeface="微软雅黑" panose="020B0503020204020204" pitchFamily="34" charset="-122"/>
                          <a:cs typeface="Tahoma" panose="020B0604030504040204" pitchFamily="34" charset="0"/>
                        </a:rPr>
                        <a:t>0.1719</a:t>
                      </a:r>
                      <a:endParaRPr lang="en-US" altLang="zh-CN" sz="1000" b="0" spc="60" baseline="0" dirty="0">
                        <a:latin typeface="Arial" panose="020B0604020202020204" pitchFamily="34" charset="0"/>
                        <a:ea typeface="微软雅黑" panose="020B0503020204020204" pitchFamily="34" charset="-122"/>
                        <a:cs typeface="Tahoma" panose="020B0604030504040204" pitchFamily="34" charset="0"/>
                      </a:endParaRPr>
                    </a:p>
                  </a:txBody>
                  <a:tcPr marL="88900" marR="88900" marT="47625" marB="4762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p>
                      <a:pPr algn="ctr">
                        <a:lnSpc>
                          <a:spcPct val="120000"/>
                        </a:lnSpc>
                      </a:pPr>
                      <a:r>
                        <a:rPr lang="en-US" altLang="zh-CN" sz="1000" b="0" u="sng" spc="60" baseline="0" dirty="0">
                          <a:latin typeface="Arial" panose="020B0604020202020204" pitchFamily="34" charset="0"/>
                          <a:ea typeface="微软雅黑" panose="020B0503020204020204" pitchFamily="34" charset="-122"/>
                        </a:rPr>
                        <a:t>0.8344</a:t>
                      </a:r>
                      <a:endParaRPr lang="en-US" altLang="zh-CN" sz="1000" b="0" u="sng" spc="60" baseline="0" dirty="0">
                        <a:latin typeface="Arial" panose="020B0604020202020204" pitchFamily="34" charset="0"/>
                        <a:ea typeface="微软雅黑" panose="020B0503020204020204" pitchFamily="34" charset="-122"/>
                      </a:endParaRPr>
                    </a:p>
                  </a:txBody>
                  <a:tcPr marL="88900" marR="88900" marT="47625" marB="4762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p>
                      <a:pPr algn="ctr">
                        <a:lnSpc>
                          <a:spcPct val="120000"/>
                        </a:lnSpc>
                      </a:pPr>
                      <a:r>
                        <a:rPr lang="en-US" altLang="zh-CN" sz="1000" b="1" spc="60" baseline="0" dirty="0">
                          <a:latin typeface="Arial" panose="020B0604020202020204" pitchFamily="34" charset="0"/>
                          <a:ea typeface="微软雅黑" panose="020B0503020204020204" pitchFamily="34" charset="-122"/>
                          <a:cs typeface="Tahoma" panose="020B0604030504040204" pitchFamily="34" charset="0"/>
                        </a:rPr>
                        <a:t>0.9594</a:t>
                      </a:r>
                      <a:endParaRPr lang="en-US" altLang="zh-CN" sz="1000" b="1" spc="60" baseline="0" dirty="0">
                        <a:latin typeface="Arial" panose="020B0604020202020204" pitchFamily="34" charset="0"/>
                        <a:ea typeface="微软雅黑" panose="020B0503020204020204" pitchFamily="34" charset="-122"/>
                        <a:cs typeface="Tahoma" panose="020B0604030504040204" pitchFamily="34" charset="0"/>
                      </a:endParaRPr>
                    </a:p>
                  </a:txBody>
                  <a:tcPr marL="88900" marR="88900" marT="47625" marB="4762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343535">
                <a:tc>
                  <a:txBody>
                    <a:bodyPr/>
                    <a:p>
                      <a:pPr algn="ctr"/>
                      <a:r>
                        <a:rPr lang="en-US" altLang="zh-CN" sz="1200" b="1" spc="120" baseline="0" dirty="0">
                          <a:solidFill>
                            <a:schemeClr val="tx1"/>
                          </a:solidFill>
                          <a:latin typeface="Arial" panose="020B0604020202020204" pitchFamily="34" charset="0"/>
                          <a:ea typeface="微软雅黑" panose="020B0503020204020204" pitchFamily="34" charset="-122"/>
                          <a:cs typeface="Tahoma" panose="020B0604030504040204" pitchFamily="34" charset="0"/>
                        </a:rPr>
                        <a:t>NMI</a:t>
                      </a:r>
                      <a:endParaRPr lang="en-US" altLang="zh-CN" sz="1200" b="1" spc="120" baseline="0" dirty="0">
                        <a:solidFill>
                          <a:schemeClr val="tx1"/>
                        </a:solidFill>
                        <a:latin typeface="Arial" panose="020B0604020202020204" pitchFamily="34" charset="0"/>
                        <a:ea typeface="微软雅黑" panose="020B0503020204020204" pitchFamily="34" charset="-122"/>
                        <a:cs typeface="Tahoma" panose="020B0604030504040204" pitchFamily="34" charset="0"/>
                      </a:endParaRPr>
                    </a:p>
                  </a:txBody>
                  <a:tcPr marL="88900" marR="88900" marT="47625" marB="4762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95000"/>
                      </a:schemeClr>
                    </a:solidFill>
                  </a:tcPr>
                </a:tc>
                <a:tc>
                  <a:txBody>
                    <a:bodyPr/>
                    <a:p>
                      <a:pPr algn="ctr">
                        <a:lnSpc>
                          <a:spcPct val="120000"/>
                        </a:lnSpc>
                      </a:pPr>
                      <a:r>
                        <a:rPr lang="en-US" altLang="zh-CN" sz="1000" b="0" spc="60" baseline="0" dirty="0">
                          <a:latin typeface="Arial" panose="020B0604020202020204" pitchFamily="34" charset="0"/>
                          <a:ea typeface="微软雅黑" panose="020B0503020204020204" pitchFamily="34" charset="-122"/>
                          <a:cs typeface="Tahoma" panose="020B0604030504040204" pitchFamily="34" charset="0"/>
                        </a:rPr>
                        <a:t>0.0827</a:t>
                      </a:r>
                      <a:endParaRPr lang="en-US" altLang="zh-CN" sz="1000" b="0" spc="60" baseline="0" dirty="0">
                        <a:latin typeface="Arial" panose="020B0604020202020204" pitchFamily="34" charset="0"/>
                        <a:ea typeface="微软雅黑" panose="020B0503020204020204" pitchFamily="34" charset="-122"/>
                        <a:cs typeface="Tahoma" panose="020B0604030504040204" pitchFamily="34" charset="0"/>
                      </a:endParaRPr>
                    </a:p>
                  </a:txBody>
                  <a:tcPr marL="88900" marR="88900" marT="47625" marB="4762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95000"/>
                      </a:schemeClr>
                    </a:solidFill>
                  </a:tcPr>
                </a:tc>
                <a:tc>
                  <a:txBody>
                    <a:bodyPr/>
                    <a:p>
                      <a:pPr algn="ctr">
                        <a:lnSpc>
                          <a:spcPct val="120000"/>
                        </a:lnSpc>
                      </a:pPr>
                      <a:r>
                        <a:rPr lang="en-US" altLang="zh-CN" sz="1000" b="0" u="sng" spc="60" baseline="0" dirty="0">
                          <a:latin typeface="Arial" panose="020B0604020202020204" pitchFamily="34" charset="0"/>
                          <a:ea typeface="微软雅黑" panose="020B0503020204020204" pitchFamily="34" charset="-122"/>
                        </a:rPr>
                        <a:t>0.7508</a:t>
                      </a:r>
                      <a:endParaRPr lang="en-US" altLang="zh-CN" sz="1000" b="0" u="sng" spc="60" baseline="0" dirty="0">
                        <a:latin typeface="Arial" panose="020B0604020202020204" pitchFamily="34" charset="0"/>
                        <a:ea typeface="微软雅黑" panose="020B0503020204020204" pitchFamily="34" charset="-122"/>
                      </a:endParaRPr>
                    </a:p>
                  </a:txBody>
                  <a:tcPr marL="88900" marR="88900" marT="47625" marB="4762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95000"/>
                      </a:schemeClr>
                    </a:solidFill>
                  </a:tcPr>
                </a:tc>
                <a:tc>
                  <a:txBody>
                    <a:bodyPr/>
                    <a:p>
                      <a:pPr algn="ctr">
                        <a:lnSpc>
                          <a:spcPct val="120000"/>
                        </a:lnSpc>
                      </a:pPr>
                      <a:r>
                        <a:rPr lang="en-US" altLang="zh-CN" sz="1000" b="1" spc="60" baseline="0" dirty="0">
                          <a:latin typeface="Arial" panose="020B0604020202020204" pitchFamily="34" charset="0"/>
                          <a:ea typeface="微软雅黑" panose="020B0503020204020204" pitchFamily="34" charset="-122"/>
                        </a:rPr>
                        <a:t>0.9282</a:t>
                      </a:r>
                      <a:endParaRPr lang="en-US" altLang="zh-CN" sz="1000" b="1" spc="60" baseline="0" dirty="0">
                        <a:latin typeface="Arial" panose="020B0604020202020204" pitchFamily="34" charset="0"/>
                        <a:ea typeface="微软雅黑" panose="020B0503020204020204" pitchFamily="34" charset="-122"/>
                      </a:endParaRPr>
                    </a:p>
                  </a:txBody>
                  <a:tcPr marL="88900" marR="88900" marT="47625" marB="4762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95000"/>
                      </a:schemeClr>
                    </a:solidFill>
                  </a:tcPr>
                </a:tc>
              </a:tr>
              <a:tr h="313055">
                <a:tc>
                  <a:txBody>
                    <a:bodyPr/>
                    <a:p>
                      <a:pPr algn="ctr"/>
                      <a:r>
                        <a:rPr lang="en-US" altLang="zh-CN" sz="1200" b="1" spc="120" baseline="0" dirty="0">
                          <a:solidFill>
                            <a:schemeClr val="tx1"/>
                          </a:solidFill>
                          <a:latin typeface="Arial" panose="020B0604020202020204" pitchFamily="34" charset="0"/>
                          <a:ea typeface="微软雅黑" panose="020B0503020204020204" pitchFamily="34" charset="-122"/>
                          <a:cs typeface="Tahoma" panose="020B0604030504040204" pitchFamily="34" charset="0"/>
                        </a:rPr>
                        <a:t>AR</a:t>
                      </a:r>
                      <a:endParaRPr lang="en-US" altLang="zh-CN" sz="1200" b="1" spc="120" baseline="0" dirty="0">
                        <a:solidFill>
                          <a:schemeClr val="tx1"/>
                        </a:solidFill>
                        <a:latin typeface="Arial" panose="020B0604020202020204" pitchFamily="34" charset="0"/>
                        <a:ea typeface="微软雅黑" panose="020B0503020204020204" pitchFamily="34" charset="-122"/>
                        <a:cs typeface="Tahoma" panose="020B0604030504040204" pitchFamily="34" charset="0"/>
                      </a:endParaRPr>
                    </a:p>
                  </a:txBody>
                  <a:tcPr marL="88900" marR="88900" marT="47625" marB="4762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p>
                      <a:pPr algn="ctr">
                        <a:lnSpc>
                          <a:spcPct val="120000"/>
                        </a:lnSpc>
                      </a:pPr>
                      <a:r>
                        <a:rPr lang="en-US" altLang="zh-CN" sz="1000" b="0" spc="60" baseline="0" dirty="0">
                          <a:latin typeface="Arial" panose="020B0604020202020204" pitchFamily="34" charset="0"/>
                          <a:ea typeface="微软雅黑" panose="020B0503020204020204" pitchFamily="34" charset="-122"/>
                          <a:cs typeface="Tahoma" panose="020B0604030504040204" pitchFamily="34" charset="0"/>
                        </a:rPr>
                        <a:t>0.0172</a:t>
                      </a:r>
                      <a:endParaRPr lang="en-US" altLang="zh-CN" sz="1000" b="0" spc="60" baseline="0" dirty="0">
                        <a:latin typeface="Arial" panose="020B0604020202020204" pitchFamily="34" charset="0"/>
                        <a:ea typeface="微软雅黑" panose="020B0503020204020204" pitchFamily="34" charset="-122"/>
                        <a:cs typeface="Tahoma" panose="020B0604030504040204" pitchFamily="34" charset="0"/>
                      </a:endParaRPr>
                    </a:p>
                  </a:txBody>
                  <a:tcPr marL="88900" marR="88900" marT="47625" marB="4762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p>
                      <a:pPr algn="ctr">
                        <a:lnSpc>
                          <a:spcPct val="120000"/>
                        </a:lnSpc>
                      </a:pPr>
                      <a:r>
                        <a:rPr lang="en-US" altLang="zh-CN" sz="1000" b="0" u="sng" spc="60" baseline="0" dirty="0">
                          <a:latin typeface="Arial" panose="020B0604020202020204" pitchFamily="34" charset="0"/>
                          <a:ea typeface="微软雅黑" panose="020B0503020204020204" pitchFamily="34" charset="-122"/>
                        </a:rPr>
                        <a:t>0.6158</a:t>
                      </a:r>
                      <a:endParaRPr lang="en-US" altLang="zh-CN" sz="1000" b="0" u="sng" spc="60" baseline="0" dirty="0">
                        <a:latin typeface="Arial" panose="020B0604020202020204" pitchFamily="34" charset="0"/>
                        <a:ea typeface="微软雅黑" panose="020B0503020204020204" pitchFamily="34" charset="-122"/>
                      </a:endParaRPr>
                    </a:p>
                  </a:txBody>
                  <a:tcPr marL="88900" marR="88900" marT="47625" marB="4762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p>
                      <a:pPr algn="ctr">
                        <a:lnSpc>
                          <a:spcPct val="120000"/>
                        </a:lnSpc>
                      </a:pPr>
                      <a:r>
                        <a:rPr lang="en-US" altLang="zh-CN" sz="1000" b="1" spc="60" baseline="0" dirty="0">
                          <a:latin typeface="Arial" panose="020B0604020202020204" pitchFamily="34" charset="0"/>
                          <a:ea typeface="微软雅黑" panose="020B0503020204020204" pitchFamily="34" charset="-122"/>
                        </a:rPr>
                        <a:t>0.9060</a:t>
                      </a:r>
                      <a:endParaRPr lang="en-US" altLang="zh-CN" sz="1000" b="1" spc="60" baseline="0" dirty="0">
                        <a:latin typeface="Arial" panose="020B0604020202020204" pitchFamily="34" charset="0"/>
                        <a:ea typeface="微软雅黑" panose="020B0503020204020204" pitchFamily="34" charset="-122"/>
                      </a:endParaRPr>
                    </a:p>
                  </a:txBody>
                  <a:tcPr marL="88900" marR="88900" marT="47625" marB="4762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pic>
        <p:nvPicPr>
          <p:cNvPr id="5" name="图片 4" descr="YaleB-LRR"/>
          <p:cNvPicPr>
            <a:picLocks noChangeAspect="1"/>
          </p:cNvPicPr>
          <p:nvPr/>
        </p:nvPicPr>
        <p:blipFill>
          <a:blip r:embed="rId2"/>
          <a:stretch>
            <a:fillRect/>
          </a:stretch>
        </p:blipFill>
        <p:spPr>
          <a:xfrm>
            <a:off x="6423025" y="3429000"/>
            <a:ext cx="4171950" cy="3129915"/>
          </a:xfrm>
          <a:prstGeom prst="rect">
            <a:avLst/>
          </a:prstGeom>
        </p:spPr>
      </p:pic>
      <p:pic>
        <p:nvPicPr>
          <p:cNvPr id="6" name="图片 5" descr="YaleB-SSC"/>
          <p:cNvPicPr>
            <a:picLocks noChangeAspect="1"/>
          </p:cNvPicPr>
          <p:nvPr/>
        </p:nvPicPr>
        <p:blipFill>
          <a:blip r:embed="rId3"/>
          <a:stretch>
            <a:fillRect/>
          </a:stretch>
        </p:blipFill>
        <p:spPr>
          <a:xfrm>
            <a:off x="1311275" y="3429000"/>
            <a:ext cx="4264660" cy="3198495"/>
          </a:xfrm>
          <a:prstGeom prst="rect">
            <a:avLst/>
          </a:prstGeom>
        </p:spPr>
      </p:pic>
      <p:sp>
        <p:nvSpPr>
          <p:cNvPr id="7" name="文本框 6"/>
          <p:cNvSpPr txBox="1"/>
          <p:nvPr/>
        </p:nvSpPr>
        <p:spPr>
          <a:xfrm>
            <a:off x="2366010" y="3051175"/>
            <a:ext cx="2463165" cy="377825"/>
          </a:xfrm>
          <a:prstGeom prst="rect">
            <a:avLst/>
          </a:prstGeom>
          <a:noFill/>
        </p:spPr>
        <p:txBody>
          <a:bodyPr wrap="square" rtlCol="0">
            <a:noAutofit/>
          </a:bodyPr>
          <a:p>
            <a:r>
              <a:rPr lang="en-US" altLang="zh-CN"/>
              <a:t>SSC </a:t>
            </a:r>
            <a:r>
              <a:rPr lang="zh-CN" altLang="en-US"/>
              <a:t>亲和矩阵</a:t>
            </a:r>
            <a:endParaRPr lang="zh-CN" altLang="en-US"/>
          </a:p>
        </p:txBody>
      </p:sp>
      <p:sp>
        <p:nvSpPr>
          <p:cNvPr id="8" name="文本框 7"/>
          <p:cNvSpPr txBox="1"/>
          <p:nvPr>
            <p:custDataLst>
              <p:tags r:id="rId4"/>
            </p:custDataLst>
          </p:nvPr>
        </p:nvSpPr>
        <p:spPr>
          <a:xfrm>
            <a:off x="7428230" y="3051175"/>
            <a:ext cx="2463165" cy="377825"/>
          </a:xfrm>
          <a:prstGeom prst="rect">
            <a:avLst/>
          </a:prstGeom>
          <a:noFill/>
        </p:spPr>
        <p:txBody>
          <a:bodyPr wrap="square" rtlCol="0">
            <a:noAutofit/>
          </a:bodyPr>
          <a:p>
            <a:r>
              <a:rPr lang="en-US" altLang="zh-CN"/>
              <a:t>LRR </a:t>
            </a:r>
            <a:r>
              <a:rPr lang="zh-CN" altLang="en-US"/>
              <a:t>亲和矩阵</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子空间聚类"/>
          <p:cNvPicPr>
            <a:picLocks noChangeAspect="1"/>
          </p:cNvPicPr>
          <p:nvPr/>
        </p:nvPicPr>
        <p:blipFill>
          <a:blip r:embed="rId1">
            <a:clrChange>
              <a:clrFrom>
                <a:srgbClr val="FBFBFB">
                  <a:alpha val="100000"/>
                </a:srgbClr>
              </a:clrFrom>
              <a:clrTo>
                <a:srgbClr val="FBFBFB">
                  <a:alpha val="100000"/>
                  <a:alpha val="0"/>
                </a:srgbClr>
              </a:clrTo>
            </a:clrChange>
          </a:blip>
          <a:stretch>
            <a:fillRect/>
          </a:stretch>
        </p:blipFill>
        <p:spPr>
          <a:xfrm>
            <a:off x="2762250" y="789940"/>
            <a:ext cx="5629275" cy="505841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总结</a:t>
            </a:r>
            <a:endParaRPr lang="zh-CN" altLang="en-US"/>
          </a:p>
        </p:txBody>
      </p:sp>
      <p:sp>
        <p:nvSpPr>
          <p:cNvPr id="3" name="文本占位符 2"/>
          <p:cNvSpPr>
            <a:spLocks noGrp="1"/>
          </p:cNvSpPr>
          <p:nvPr>
            <p:ph type="body" sz="quarter" idx="10"/>
          </p:nvPr>
        </p:nvSpPr>
        <p:spPr>
          <a:xfrm>
            <a:off x="602615" y="897890"/>
            <a:ext cx="10605770" cy="5959475"/>
          </a:xfrm>
        </p:spPr>
        <p:txBody>
          <a:bodyPr>
            <a:normAutofit lnSpcReduction="10000"/>
          </a:bodyPr>
          <a:p>
            <a:r>
              <a:rPr lang="zh-CN" altLang="en-US"/>
              <a:t>子空间聚类的优势：</a:t>
            </a:r>
            <a:endParaRPr lang="zh-CN" altLang="en-US"/>
          </a:p>
          <a:p>
            <a:pPr marL="285750" indent="-285750">
              <a:buFont typeface="Arial" panose="020B0604020202020204" pitchFamily="34" charset="0"/>
              <a:buChar char="•"/>
            </a:pPr>
            <a:r>
              <a:rPr lang="zh-CN" altLang="en-US"/>
              <a:t>无显式的距离计算</a:t>
            </a:r>
            <a:r>
              <a:rPr lang="en-US" altLang="zh-CN"/>
              <a:t>--&gt;</a:t>
            </a:r>
            <a:r>
              <a:rPr lang="zh-CN" altLang="en-US">
                <a:sym typeface="+mn-ea"/>
              </a:rPr>
              <a:t>高效率地处理高维数据</a:t>
            </a:r>
            <a:endParaRPr lang="zh-CN" altLang="en-US"/>
          </a:p>
          <a:p>
            <a:pPr marL="285750" indent="-285750">
              <a:buFont typeface="Arial" panose="020B0604020202020204" pitchFamily="34" charset="0"/>
              <a:buChar char="•"/>
            </a:pPr>
            <a:r>
              <a:rPr lang="zh-CN" altLang="en-US"/>
              <a:t>自表达</a:t>
            </a:r>
            <a:r>
              <a:rPr lang="en-US" altLang="zh-CN"/>
              <a:t>--&gt;</a:t>
            </a:r>
            <a:r>
              <a:rPr lang="zh-CN" altLang="en-US"/>
              <a:t>捕捉全局信息</a:t>
            </a:r>
            <a:endParaRPr lang="zh-CN" altLang="en-US"/>
          </a:p>
          <a:p>
            <a:pPr marL="285750" indent="-285750">
              <a:buFont typeface="Arial" panose="020B0604020202020204" pitchFamily="34" charset="0"/>
              <a:buChar char="•"/>
            </a:pPr>
            <a:r>
              <a:rPr lang="zh-CN" altLang="en-US"/>
              <a:t>稀疏</a:t>
            </a:r>
            <a:r>
              <a:rPr lang="en-US" altLang="zh-CN"/>
              <a:t>--&gt;</a:t>
            </a:r>
            <a:r>
              <a:rPr lang="zh-CN" altLang="en-US"/>
              <a:t>捕捉局部信息</a:t>
            </a:r>
            <a:endParaRPr lang="zh-CN" altLang="en-US"/>
          </a:p>
          <a:p>
            <a:pPr marL="285750" indent="-285750">
              <a:buFont typeface="Arial" panose="020B0604020202020204" pitchFamily="34" charset="0"/>
              <a:buChar char="•"/>
            </a:pPr>
            <a:r>
              <a:rPr lang="zh-CN" altLang="en-US"/>
              <a:t>低秩</a:t>
            </a:r>
            <a:r>
              <a:rPr lang="en-US" altLang="zh-CN"/>
              <a:t>--&gt;</a:t>
            </a:r>
            <a:r>
              <a:rPr lang="zh-CN" altLang="en-US"/>
              <a:t>捕捉全局信息</a:t>
            </a:r>
            <a:endParaRPr lang="zh-CN" altLang="en-US"/>
          </a:p>
          <a:p>
            <a:pPr marL="285750" indent="-285750">
              <a:buFont typeface="Arial" panose="020B0604020202020204" pitchFamily="34" charset="0"/>
              <a:buChar char="•"/>
            </a:pPr>
            <a:r>
              <a:rPr lang="zh-CN" altLang="en-US"/>
              <a:t>鲁棒</a:t>
            </a:r>
            <a:endParaRPr lang="zh-CN" altLang="en-US"/>
          </a:p>
          <a:p>
            <a:pPr>
              <a:buFont typeface="Arial" panose="020B0604020202020204" pitchFamily="34" charset="0"/>
            </a:pPr>
            <a:r>
              <a:rPr lang="zh-CN" altLang="en-US"/>
              <a:t>缺点（可改进点）：</a:t>
            </a:r>
            <a:endParaRPr lang="zh-CN" altLang="en-US"/>
          </a:p>
          <a:p>
            <a:pPr marL="285750" indent="-285750">
              <a:buFont typeface="Arial" panose="020B0604020202020204" pitchFamily="34" charset="0"/>
              <a:buChar char="•"/>
            </a:pPr>
            <a:r>
              <a:rPr lang="zh-CN" altLang="en-US"/>
              <a:t>对输入数据一般需要一定的预处理（对此，可结合深度神经网络解决）</a:t>
            </a:r>
            <a:endParaRPr lang="zh-CN" altLang="en-US"/>
          </a:p>
          <a:p>
            <a:pPr marL="285750" indent="-285750">
              <a:buFont typeface="Arial" panose="020B0604020202020204" pitchFamily="34" charset="0"/>
              <a:buChar char="•"/>
            </a:pPr>
            <a:r>
              <a:rPr lang="zh-CN" altLang="en-US"/>
              <a:t>一般有超参数需要调整，针对不同数据集超参数的设定影响最后结果（设计自适应算法）</a:t>
            </a:r>
            <a:endParaRPr lang="zh-CN" altLang="en-US"/>
          </a:p>
          <a:p>
            <a:pPr marL="285750" indent="-285750">
              <a:buFont typeface="Arial" panose="020B0604020202020204" pitchFamily="34" charset="0"/>
              <a:buChar char="•"/>
            </a:pPr>
            <a:r>
              <a:rPr lang="zh-CN" altLang="en-US"/>
              <a:t>基于迭代，因此收敛性需要得到保证（快速算法的设计）</a:t>
            </a:r>
            <a:endParaRPr lang="zh-CN" altLang="en-US"/>
          </a:p>
          <a:p>
            <a:pPr marL="285750" indent="-285750">
              <a:buFont typeface="Arial" panose="020B0604020202020204" pitchFamily="34" charset="0"/>
              <a:buChar char="•"/>
            </a:pPr>
            <a:r>
              <a:rPr lang="zh-CN" altLang="en-US"/>
              <a:t>样本外问题</a:t>
            </a:r>
            <a:endParaRPr lang="zh-CN" altLang="en-US"/>
          </a:p>
          <a:p>
            <a:pPr marL="285750" indent="-285750">
              <a:buFont typeface="Arial" panose="020B0604020202020204" pitchFamily="34" charset="0"/>
              <a:buChar char="•"/>
            </a:pPr>
            <a:r>
              <a:rPr lang="zh-CN" altLang="en-US"/>
              <a:t>多视图</a:t>
            </a:r>
            <a:endParaRPr lang="zh-CN" altLang="en-US"/>
          </a:p>
          <a:p>
            <a:pPr marL="285750" indent="-285750">
              <a:buFont typeface="Arial" panose="020B0604020202020204" pitchFamily="34" charset="0"/>
              <a:buChar char="•"/>
            </a:pPr>
            <a:r>
              <a:rPr lang="zh-CN" altLang="en-US"/>
              <a:t>亲和度量</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一、任务定义</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任务定义</a:t>
            </a:r>
            <a:endParaRPr lang="zh-CN" altLang="en-US" dirty="0"/>
          </a:p>
        </p:txBody>
      </p:sp>
      <p:sp>
        <p:nvSpPr>
          <p:cNvPr id="3" name="文本占位符 2"/>
          <p:cNvSpPr>
            <a:spLocks noGrp="1"/>
          </p:cNvSpPr>
          <p:nvPr>
            <p:ph type="body" sz="quarter" idx="10"/>
          </p:nvPr>
        </p:nvSpPr>
        <p:spPr>
          <a:xfrm>
            <a:off x="429942" y="880025"/>
            <a:ext cx="10674684" cy="1127983"/>
          </a:xfrm>
        </p:spPr>
        <p:txBody>
          <a:bodyPr>
            <a:normAutofit lnSpcReduction="10000"/>
          </a:bodyPr>
          <a:lstStyle/>
          <a:p>
            <a:r>
              <a:rPr lang="zh-CN" altLang="en-US" dirty="0"/>
              <a:t>无监督</a:t>
            </a:r>
            <a:r>
              <a:rPr lang="zh-CN" altLang="en-US" dirty="0" smtClean="0"/>
              <a:t>任务：聚类</a:t>
            </a:r>
            <a:r>
              <a:rPr lang="zh-CN" altLang="en-US" dirty="0"/>
              <a:t>、</a:t>
            </a:r>
            <a:r>
              <a:rPr lang="zh-CN" altLang="en-US" dirty="0" smtClean="0"/>
              <a:t>降维</a:t>
            </a:r>
            <a:endParaRPr lang="en-US" altLang="zh-CN" dirty="0" smtClean="0"/>
          </a:p>
          <a:p>
            <a:r>
              <a:rPr lang="en-US" altLang="zh-CN" dirty="0" err="1"/>
              <a:t>kmeans</a:t>
            </a:r>
            <a:r>
              <a:rPr lang="en-US" altLang="zh-CN" dirty="0"/>
              <a:t> </a:t>
            </a:r>
            <a:r>
              <a:rPr lang="zh-CN" altLang="en-US" dirty="0"/>
              <a:t>算法，但它一是大量的距离计算，效率低，二是鲁棒性差，如果原始数据存在噪声，则效果很差</a:t>
            </a:r>
            <a:r>
              <a:rPr lang="zh-CN" altLang="en-US" dirty="0" smtClean="0"/>
              <a:t>。</a:t>
            </a:r>
            <a:endParaRPr lang="en-US" altLang="zh-CN" dirty="0" smtClean="0"/>
          </a:p>
        </p:txBody>
      </p:sp>
      <p:pic>
        <p:nvPicPr>
          <p:cNvPr id="4" name="图片 3"/>
          <p:cNvPicPr>
            <a:picLocks noChangeAspect="1"/>
          </p:cNvPicPr>
          <p:nvPr/>
        </p:nvPicPr>
        <p:blipFill>
          <a:blip r:embed="rId1"/>
          <a:stretch>
            <a:fillRect/>
          </a:stretch>
        </p:blipFill>
        <p:spPr>
          <a:xfrm>
            <a:off x="429942" y="2251873"/>
            <a:ext cx="4948392" cy="1820926"/>
          </a:xfrm>
          <a:prstGeom prst="rect">
            <a:avLst/>
          </a:prstGeom>
        </p:spPr>
      </p:pic>
      <p:pic>
        <p:nvPicPr>
          <p:cNvPr id="1028" name="Picture 4" descr="https://pica.zhimg.com/80/v2-38ff9a65d746eff7f069d1b0df6998f8_720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6604" y="2008008"/>
            <a:ext cx="4031672" cy="2842413"/>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3"/>
          <a:stretch>
            <a:fillRect/>
          </a:stretch>
        </p:blipFill>
        <p:spPr>
          <a:xfrm>
            <a:off x="343818" y="5144816"/>
            <a:ext cx="10069031" cy="13213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任务定义</a:t>
            </a:r>
            <a:endParaRPr lang="zh-CN" altLang="en-US" dirty="0"/>
          </a:p>
        </p:txBody>
      </p:sp>
      <p:sp>
        <p:nvSpPr>
          <p:cNvPr id="3" name="文本占位符 2"/>
          <p:cNvSpPr>
            <a:spLocks noGrp="1"/>
          </p:cNvSpPr>
          <p:nvPr>
            <p:ph type="body" sz="quarter" idx="10"/>
          </p:nvPr>
        </p:nvSpPr>
        <p:spPr>
          <a:xfrm>
            <a:off x="823834" y="3653488"/>
            <a:ext cx="6119204" cy="486586"/>
          </a:xfrm>
        </p:spPr>
        <p:txBody>
          <a:bodyPr/>
          <a:lstStyle/>
          <a:p>
            <a:r>
              <a:rPr lang="zh-CN" altLang="en-US" dirty="0"/>
              <a:t>整个子空间聚类的流程如下：</a:t>
            </a:r>
            <a:endParaRPr lang="zh-CN" altLang="en-US" dirty="0"/>
          </a:p>
        </p:txBody>
      </p:sp>
      <p:pic>
        <p:nvPicPr>
          <p:cNvPr id="2050" name="Picture 2" descr="https://pic4.zhimg.com/80/v2-64486887de2df3bd1b11c2e61c78fa81_720w.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46975" y="1277431"/>
            <a:ext cx="5733243" cy="2058089"/>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2"/>
          <a:stretch>
            <a:fillRect/>
          </a:stretch>
        </p:blipFill>
        <p:spPr>
          <a:xfrm>
            <a:off x="1254214" y="4270348"/>
            <a:ext cx="8529866" cy="19712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二、子空间表示与谱聚类</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子空间表示与谱聚类</a:t>
            </a:r>
            <a:endParaRPr lang="zh-CN" altLang="en-US" dirty="0"/>
          </a:p>
        </p:txBody>
      </p:sp>
      <p:sp>
        <p:nvSpPr>
          <p:cNvPr id="3" name="文本占位符 2"/>
          <p:cNvSpPr>
            <a:spLocks noGrp="1"/>
          </p:cNvSpPr>
          <p:nvPr>
            <p:ph type="body" sz="quarter" idx="10"/>
          </p:nvPr>
        </p:nvSpPr>
        <p:spPr>
          <a:xfrm>
            <a:off x="396131" y="936790"/>
            <a:ext cx="10945378" cy="685533"/>
          </a:xfrm>
        </p:spPr>
        <p:txBody>
          <a:bodyPr>
            <a:normAutofit fontScale="92500" lnSpcReduction="10000"/>
          </a:bodyPr>
          <a:lstStyle/>
          <a:p>
            <a:r>
              <a:rPr lang="zh-CN" altLang="en-US" dirty="0"/>
              <a:t>子空间聚类算法最常见的有 </a:t>
            </a:r>
            <a:r>
              <a:rPr lang="en-US" altLang="zh-CN" dirty="0"/>
              <a:t>SSC</a:t>
            </a:r>
            <a:r>
              <a:rPr lang="zh-CN" altLang="en-US" dirty="0"/>
              <a:t>、</a:t>
            </a:r>
            <a:r>
              <a:rPr lang="en-US" altLang="zh-CN" dirty="0"/>
              <a:t>LRR</a:t>
            </a:r>
            <a:r>
              <a:rPr lang="zh-CN" altLang="en-US" dirty="0"/>
              <a:t>，我们以 </a:t>
            </a:r>
            <a:r>
              <a:rPr lang="en-US" altLang="zh-CN" dirty="0"/>
              <a:t>SSC </a:t>
            </a:r>
            <a:r>
              <a:rPr lang="zh-CN" altLang="en-US" dirty="0"/>
              <a:t>为例进行讲解整个算法流程，主要就是分为子空间表示和谱聚类两个步骤。</a:t>
            </a:r>
            <a:endParaRPr lang="zh-CN" altLang="en-US" dirty="0"/>
          </a:p>
        </p:txBody>
      </p:sp>
      <p:pic>
        <p:nvPicPr>
          <p:cNvPr id="5" name="图片 4"/>
          <p:cNvPicPr>
            <a:picLocks noChangeAspect="1"/>
          </p:cNvPicPr>
          <p:nvPr/>
        </p:nvPicPr>
        <p:blipFill>
          <a:blip r:embed="rId1"/>
          <a:stretch>
            <a:fillRect/>
          </a:stretch>
        </p:blipFill>
        <p:spPr>
          <a:xfrm>
            <a:off x="1011192" y="1622323"/>
            <a:ext cx="9438095" cy="481904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SSC</a:t>
            </a:r>
            <a:endParaRPr lang="zh-CN" altLang="en-US" dirty="0"/>
          </a:p>
        </p:txBody>
      </p:sp>
      <p:sp>
        <p:nvSpPr>
          <p:cNvPr id="3" name="文本占位符 2"/>
          <p:cNvSpPr>
            <a:spLocks noGrp="1"/>
          </p:cNvSpPr>
          <p:nvPr>
            <p:ph type="body" sz="quarter" idx="10"/>
          </p:nvPr>
        </p:nvSpPr>
        <p:spPr>
          <a:xfrm>
            <a:off x="602609" y="951540"/>
            <a:ext cx="10281701" cy="1068989"/>
          </a:xfrm>
        </p:spPr>
        <p:txBody>
          <a:bodyPr>
            <a:normAutofit lnSpcReduction="10000"/>
          </a:bodyPr>
          <a:lstStyle/>
          <a:p>
            <a:pPr>
              <a:lnSpc>
                <a:spcPct val="120000"/>
              </a:lnSpc>
            </a:pPr>
            <a:r>
              <a:rPr lang="zh-CN" altLang="en-US" b="1" dirty="0"/>
              <a:t>稀疏子空间聚类（</a:t>
            </a:r>
            <a:r>
              <a:rPr lang="en-US" altLang="zh-CN" b="1" dirty="0"/>
              <a:t>Sparse Subspace Clustering</a:t>
            </a:r>
            <a:r>
              <a:rPr lang="zh-CN" altLang="en-US" b="1" dirty="0"/>
              <a:t>，</a:t>
            </a:r>
            <a:r>
              <a:rPr lang="en-US" altLang="zh-CN" b="1" dirty="0"/>
              <a:t>SSC</a:t>
            </a:r>
            <a:r>
              <a:rPr lang="zh-CN" altLang="en-US" b="1" dirty="0"/>
              <a:t>）</a:t>
            </a:r>
            <a:r>
              <a:rPr lang="zh-CN" altLang="en-US" dirty="0"/>
              <a:t>的就是要实现数据点在一个字典下的表示尽可能地</a:t>
            </a:r>
            <a:r>
              <a:rPr lang="zh-CN" altLang="en-US" b="1" dirty="0"/>
              <a:t>稀疏</a:t>
            </a:r>
            <a:r>
              <a:rPr lang="zh-CN" altLang="en-US" dirty="0"/>
              <a:t>，即线性表示的非零项尽可能少，非零系数的位置表明该数据属于由相应基张成的子空间，其非零项的个数即本质维度。</a:t>
            </a:r>
            <a:endParaRPr lang="zh-CN" altLang="en-US" dirty="0"/>
          </a:p>
        </p:txBody>
      </p:sp>
      <p:sp>
        <p:nvSpPr>
          <p:cNvPr id="4" name="文本框 3"/>
          <p:cNvSpPr txBox="1"/>
          <p:nvPr/>
        </p:nvSpPr>
        <p:spPr>
          <a:xfrm>
            <a:off x="602609" y="2222536"/>
            <a:ext cx="4588824" cy="2086725"/>
          </a:xfrm>
          <a:prstGeom prst="rect">
            <a:avLst/>
          </a:prstGeom>
          <a:noFill/>
        </p:spPr>
        <p:txBody>
          <a:bodyPr wrap="square" rtlCol="0">
            <a:spAutoFit/>
          </a:bodyPr>
          <a:lstStyle/>
          <a:p>
            <a:pPr>
              <a:lnSpc>
                <a:spcPct val="120000"/>
              </a:lnSpc>
              <a:spcBef>
                <a:spcPts val="1000"/>
              </a:spcBef>
            </a:pPr>
            <a:r>
              <a:rPr lang="zh-CN" altLang="en-US" spc="300" dirty="0" smtClean="0"/>
              <a:t>使用</a:t>
            </a:r>
            <a:r>
              <a:rPr lang="zh-CN" altLang="en-US" b="1" spc="300" dirty="0" smtClean="0"/>
              <a:t>自表示</a:t>
            </a:r>
            <a:r>
              <a:rPr lang="zh-CN" altLang="en-US" spc="300" dirty="0" smtClean="0"/>
              <a:t>，即线性组合，满足（</a:t>
            </a:r>
            <a:r>
              <a:rPr lang="en-US" altLang="zh-CN" spc="300" dirty="0"/>
              <a:t>1</a:t>
            </a:r>
            <a:r>
              <a:rPr lang="zh-CN" altLang="en-US" spc="300" dirty="0"/>
              <a:t>）尽可能稀疏 （</a:t>
            </a:r>
            <a:r>
              <a:rPr lang="en-US" altLang="zh-CN" spc="300" dirty="0"/>
              <a:t>2</a:t>
            </a:r>
            <a:r>
              <a:rPr lang="zh-CN" altLang="en-US" spc="300" dirty="0"/>
              <a:t>）一个样本不能仅用它自己表示。</a:t>
            </a:r>
            <a:r>
              <a:rPr lang="zh-CN" altLang="en-US" b="1" spc="300" dirty="0"/>
              <a:t>最终其实就相当于一个样本用同属于一个子空间的其他样本线性表出，这同一子空间的样本就属于一个簇。</a:t>
            </a:r>
            <a:endParaRPr lang="zh-CN" altLang="en-US" spc="300" dirty="0"/>
          </a:p>
        </p:txBody>
      </p:sp>
      <p:pic>
        <p:nvPicPr>
          <p:cNvPr id="9" name="图片 8"/>
          <p:cNvPicPr>
            <a:picLocks noChangeAspect="1"/>
          </p:cNvPicPr>
          <p:nvPr/>
        </p:nvPicPr>
        <p:blipFill>
          <a:blip r:embed="rId1"/>
          <a:stretch>
            <a:fillRect/>
          </a:stretch>
        </p:blipFill>
        <p:spPr>
          <a:xfrm>
            <a:off x="5191433" y="2486933"/>
            <a:ext cx="6841235" cy="677961"/>
          </a:xfrm>
          <a:prstGeom prst="rect">
            <a:avLst/>
          </a:prstGeom>
        </p:spPr>
      </p:pic>
      <p:pic>
        <p:nvPicPr>
          <p:cNvPr id="10" name="图片 9"/>
          <p:cNvPicPr>
            <a:picLocks noChangeAspect="1"/>
          </p:cNvPicPr>
          <p:nvPr/>
        </p:nvPicPr>
        <p:blipFill>
          <a:blip r:embed="rId2"/>
          <a:stretch>
            <a:fillRect/>
          </a:stretch>
        </p:blipFill>
        <p:spPr>
          <a:xfrm>
            <a:off x="5246303" y="3265898"/>
            <a:ext cx="6731494" cy="642425"/>
          </a:xfrm>
          <a:prstGeom prst="rect">
            <a:avLst/>
          </a:prstGeom>
        </p:spPr>
      </p:pic>
      <p:sp>
        <p:nvSpPr>
          <p:cNvPr id="11" name="矩形 10"/>
          <p:cNvSpPr/>
          <p:nvPr/>
        </p:nvSpPr>
        <p:spPr>
          <a:xfrm>
            <a:off x="735264" y="4742705"/>
            <a:ext cx="3647152" cy="369332"/>
          </a:xfrm>
          <a:prstGeom prst="rect">
            <a:avLst/>
          </a:prstGeom>
        </p:spPr>
        <p:txBody>
          <a:bodyPr wrap="none">
            <a:spAutoFit/>
          </a:bodyPr>
          <a:lstStyle/>
          <a:p>
            <a:r>
              <a:rPr lang="zh-CN" altLang="en-US" dirty="0">
                <a:solidFill>
                  <a:srgbClr val="121212"/>
                </a:solidFill>
                <a:latin typeface="-apple-system"/>
              </a:rPr>
              <a:t>如果考虑有噪声的情况则有下式：</a:t>
            </a:r>
            <a:endParaRPr lang="zh-CN" altLang="en-US" dirty="0"/>
          </a:p>
        </p:txBody>
      </p:sp>
      <p:pic>
        <p:nvPicPr>
          <p:cNvPr id="4106" name="Picture 10" descr="https://pica.zhimg.com/80/v2-2bb934d8e41714ab5b19274bec533469_720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9279" y="4310949"/>
            <a:ext cx="6445888" cy="1188605"/>
          </a:xfrm>
          <a:prstGeom prst="rect">
            <a:avLst/>
          </a:prstGeom>
          <a:noFill/>
          <a:extLst>
            <a:ext uri="{909E8E84-426E-40DD-AFC4-6F175D3DCCD1}">
              <a14:hiddenFill xmlns:a14="http://schemas.microsoft.com/office/drawing/2010/main">
                <a:solidFill>
                  <a:srgbClr val="FFFFFF"/>
                </a:solidFill>
              </a14:hiddenFill>
            </a:ext>
          </a:extLst>
        </p:spPr>
      </p:pic>
      <p:pic>
        <p:nvPicPr>
          <p:cNvPr id="12" name="图片 11"/>
          <p:cNvPicPr>
            <a:picLocks noChangeAspect="1"/>
          </p:cNvPicPr>
          <p:nvPr/>
        </p:nvPicPr>
        <p:blipFill>
          <a:blip r:embed="rId4"/>
          <a:stretch>
            <a:fillRect/>
          </a:stretch>
        </p:blipFill>
        <p:spPr>
          <a:xfrm>
            <a:off x="735264" y="5545481"/>
            <a:ext cx="10523084" cy="12782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SSC</a:t>
            </a:r>
            <a:endParaRPr lang="zh-CN" altLang="en-US" dirty="0"/>
          </a:p>
        </p:txBody>
      </p:sp>
      <p:sp>
        <p:nvSpPr>
          <p:cNvPr id="3" name="文本占位符 2"/>
          <p:cNvSpPr>
            <a:spLocks noGrp="1"/>
          </p:cNvSpPr>
          <p:nvPr>
            <p:ph type="body" sz="quarter" idx="10"/>
          </p:nvPr>
        </p:nvSpPr>
        <p:spPr>
          <a:xfrm>
            <a:off x="455125" y="981036"/>
            <a:ext cx="1712888" cy="486586"/>
          </a:xfrm>
        </p:spPr>
        <p:txBody>
          <a:bodyPr/>
          <a:lstStyle/>
          <a:p>
            <a:r>
              <a:rPr lang="zh-CN" altLang="en-US" dirty="0" smtClean="0"/>
              <a:t>算法流程：</a:t>
            </a:r>
            <a:endParaRPr lang="zh-CN" altLang="en-US" dirty="0"/>
          </a:p>
        </p:txBody>
      </p:sp>
      <p:pic>
        <p:nvPicPr>
          <p:cNvPr id="5122" name="Picture 2" descr="https://pic3.zhimg.com/80/v2-db8595c8d8c25d0c2e67f5c3001c083d_720w.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56324" y="1320462"/>
            <a:ext cx="5526970" cy="3094290"/>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2"/>
          <a:stretch>
            <a:fillRect/>
          </a:stretch>
        </p:blipFill>
        <p:spPr>
          <a:xfrm>
            <a:off x="602609" y="4951198"/>
            <a:ext cx="10259678" cy="1597085"/>
          </a:xfrm>
          <a:prstGeom prst="rect">
            <a:avLst/>
          </a:prstGeom>
        </p:spPr>
      </p:pic>
      <p:sp>
        <p:nvSpPr>
          <p:cNvPr id="5" name="文本框 4"/>
          <p:cNvSpPr txBox="1"/>
          <p:nvPr/>
        </p:nvSpPr>
        <p:spPr>
          <a:xfrm>
            <a:off x="455125" y="4498309"/>
            <a:ext cx="3792410" cy="369332"/>
          </a:xfrm>
          <a:prstGeom prst="rect">
            <a:avLst/>
          </a:prstGeom>
          <a:noFill/>
        </p:spPr>
        <p:txBody>
          <a:bodyPr wrap="square" rtlCol="0">
            <a:spAutoFit/>
          </a:bodyPr>
          <a:lstStyle/>
          <a:p>
            <a:r>
              <a:rPr lang="zh-CN" altLang="en-US" spc="300" dirty="0" smtClean="0"/>
              <a:t>第</a:t>
            </a:r>
            <a:r>
              <a:rPr lang="en-US" altLang="zh-CN" spc="300" dirty="0" smtClean="0"/>
              <a:t>4</a:t>
            </a:r>
            <a:r>
              <a:rPr lang="zh-CN" altLang="en-US" spc="300" dirty="0" smtClean="0"/>
              <a:t>步开始的谱聚类如下流程：</a:t>
            </a:r>
            <a:endParaRPr lang="zh-CN" altLang="en-US" spc="300" dirty="0"/>
          </a:p>
        </p:txBody>
      </p:sp>
    </p:spTree>
  </p:cSld>
  <p:clrMapOvr>
    <a:masterClrMapping/>
  </p:clrMapOvr>
</p:sld>
</file>

<file path=ppt/tags/tag1.xml><?xml version="1.0" encoding="utf-8"?>
<p:tagLst xmlns:p="http://schemas.openxmlformats.org/presentationml/2006/main">
  <p:tag name="MH" val="20160830110547"/>
  <p:tag name="MH_LIBRARY" val="CONTENTS"/>
  <p:tag name="MH_TYPE" val="OTHERS"/>
  <p:tag name="ID" val="545840"/>
</p:tagLst>
</file>

<file path=ppt/tags/tag2.xml><?xml version="1.0" encoding="utf-8"?>
<p:tagLst xmlns:p="http://schemas.openxmlformats.org/presentationml/2006/main">
  <p:tag name="KSO_WM_UNIT_PLACING_PICTURE_USER_VIEWPORT" val="{&quot;height&quot;:7428,&quot;width&quot;:19200}"/>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UNIT_TABLE_BEAUTIFY" val="smartTable{9e1e3d3b-89b8-4cf1-b55e-2be491c6fcad}"/>
  <p:tag name="KSO_WM_UNIT_VALUE" val="1010*2081"/>
  <p:tag name="KSO_WM_UNIT_HIGHLIGHT" val="0"/>
  <p:tag name="KSO_WM_UNIT_COMPATIBLE" val="0"/>
  <p:tag name="KSO_WM_UNIT_DIAGRAM_ISNUMVISUAL" val="0"/>
  <p:tag name="KSO_WM_UNIT_DIAGRAM_ISREFERUNIT" val="0"/>
  <p:tag name="KSO_WM_UNIT_TYPE" val="β"/>
  <p:tag name="KSO_WM_UNIT_INDEX" val="1"/>
  <p:tag name="KSO_WM_UNIT_ID" val="mixed20203542_1*β*1"/>
  <p:tag name="KSO_WM_TEMPLATE_CATEGORY" val="mixed"/>
  <p:tag name="KSO_WM_TEMPLATE_INDEX" val="20203542"/>
  <p:tag name="KSO_WM_UNIT_LAYERLEVEL" val="1"/>
  <p:tag name="KSO_WM_TAG_VERSION" val="1.0"/>
  <p:tag name="KSO_WM_BEAUTIFY_FLAG" val=""/>
  <p:tag name="TABLE_ENDDRAG_ORIGIN_RECT" val="387*137"/>
  <p:tag name="TABLE_ENDDRAG_RECT" val="197*69*387*137"/>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PP_MARK_KEY" val="390b4a46-0f21-4762-bcec-edee440d5296"/>
  <p:tag name="COMMONDATA" val="eyJoZGlkIjoiOWNmYjkzNDJkNzhhMGYxNWMzNTU5NjhkY2MxZDJjNTk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汇报</Template>
  <TotalTime>0</TotalTime>
  <Words>1510</Words>
  <Application>WPS 演示</Application>
  <PresentationFormat>宽屏</PresentationFormat>
  <Paragraphs>156</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宋体</vt:lpstr>
      <vt:lpstr>Wingdings</vt:lpstr>
      <vt:lpstr>微软雅黑</vt:lpstr>
      <vt:lpstr>Tahoma</vt:lpstr>
      <vt:lpstr>-apple-system</vt:lpstr>
      <vt:lpstr>Segoe Print</vt:lpstr>
      <vt:lpstr>Arial Unicode MS</vt:lpstr>
      <vt:lpstr>Calibri</vt:lpstr>
      <vt:lpstr>Office 主题​​</vt:lpstr>
      <vt:lpstr>PowerPoint 演示文稿</vt:lpstr>
      <vt:lpstr>PowerPoint 演示文稿</vt:lpstr>
      <vt:lpstr>一、任务定义</vt:lpstr>
      <vt:lpstr>任务定义</vt:lpstr>
      <vt:lpstr>任务定义</vt:lpstr>
      <vt:lpstr>二、子空间表示与谱聚类</vt:lpstr>
      <vt:lpstr>子空间表示与谱聚类</vt:lpstr>
      <vt:lpstr>SSC</vt:lpstr>
      <vt:lpstr>SSC</vt:lpstr>
      <vt:lpstr>谱聚类</vt:lpstr>
      <vt:lpstr>一个例子</vt:lpstr>
      <vt:lpstr>三、其他算法</vt:lpstr>
      <vt:lpstr>其他算法</vt:lpstr>
      <vt:lpstr>LRR</vt:lpstr>
      <vt:lpstr>LRR</vt:lpstr>
      <vt:lpstr>LRR</vt:lpstr>
      <vt:lpstr>四、实验</vt:lpstr>
      <vt:lpstr>PowerPoint 演示文稿</vt:lpstr>
      <vt:lpstr>PowerPoint 演示文稿</vt:lpstr>
      <vt:lpstr>总结</vt:lpstr>
      <vt:lpstr>PowerPoint 演示文稿</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曹磊</cp:lastModifiedBy>
  <cp:revision>26</cp:revision>
  <dcterms:created xsi:type="dcterms:W3CDTF">2022-08-13T09:10:00Z</dcterms:created>
  <dcterms:modified xsi:type="dcterms:W3CDTF">2023-05-15T09:05:57Z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9F8145A0EBBD44858ED7734F6528F6E8_12</vt:lpwstr>
  </property>
  <property fmtid="{D5CDD505-2E9C-101B-9397-08002B2CF9AE}" pid="3" name="KSOProductBuildVer">
    <vt:lpwstr>2052-11.1.0.14309</vt:lpwstr>
  </property>
</Properties>
</file>