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308" r:id="rId7"/>
    <p:sldId id="301" r:id="rId8"/>
    <p:sldId id="258" r:id="rId9"/>
    <p:sldId id="277" r:id="rId10"/>
    <p:sldId id="309" r:id="rId11"/>
    <p:sldId id="302" r:id="rId12"/>
    <p:sldId id="276" r:id="rId13"/>
    <p:sldId id="303" r:id="rId14"/>
    <p:sldId id="278" r:id="rId15"/>
    <p:sldId id="304" r:id="rId16"/>
    <p:sldId id="305" r:id="rId17"/>
    <p:sldId id="281" r:id="rId18"/>
    <p:sldId id="307" r:id="rId19"/>
    <p:sldId id="282" r:id="rId20"/>
    <p:sldId id="283" r:id="rId21"/>
    <p:sldId id="284" r:id="rId22"/>
    <p:sldId id="300" r:id="rId23"/>
    <p:sldId id="285" r:id="rId24"/>
    <p:sldId id="286" r:id="rId25"/>
    <p:sldId id="292" r:id="rId26"/>
    <p:sldId id="287" r:id="rId27"/>
    <p:sldId id="298" r:id="rId28"/>
    <p:sldId id="295" r:id="rId29"/>
    <p:sldId id="289"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772D07-9BFF-4D89-B13D-D11E40786BB5}" v="238" dt="2022-07-12T19:05:28.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73422" autoAdjust="0"/>
  </p:normalViewPr>
  <p:slideViewPr>
    <p:cSldViewPr snapToGrid="0">
      <p:cViewPr varScale="1">
        <p:scale>
          <a:sx n="63" d="100"/>
          <a:sy n="63" d="100"/>
        </p:scale>
        <p:origin x="1438" y="31"/>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ẾU" userId="853e9381-7ba8-4aea-95cd-8816d5947786" providerId="ADAL" clId="{FE772D07-9BFF-4D89-B13D-D11E40786BB5}"/>
    <pc:docChg chg="undo redo custSel delSld modSld sldOrd">
      <pc:chgData name="HIẾU" userId="853e9381-7ba8-4aea-95cd-8816d5947786" providerId="ADAL" clId="{FE772D07-9BFF-4D89-B13D-D11E40786BB5}" dt="2022-07-15T06:27:47.019" v="13244"/>
      <pc:docMkLst>
        <pc:docMk/>
      </pc:docMkLst>
      <pc:sldChg chg="ord">
        <pc:chgData name="HIẾU" userId="853e9381-7ba8-4aea-95cd-8816d5947786" providerId="ADAL" clId="{FE772D07-9BFF-4D89-B13D-D11E40786BB5}" dt="2022-07-15T03:37:04.257" v="13132"/>
        <pc:sldMkLst>
          <pc:docMk/>
          <pc:sldMk cId="1639799154" sldId="258"/>
        </pc:sldMkLst>
      </pc:sldChg>
      <pc:sldChg chg="modSp mod ord">
        <pc:chgData name="HIẾU" userId="853e9381-7ba8-4aea-95cd-8816d5947786" providerId="ADAL" clId="{FE772D07-9BFF-4D89-B13D-D11E40786BB5}" dt="2022-07-15T06:16:05.401" v="13135" actId="1038"/>
        <pc:sldMkLst>
          <pc:docMk/>
          <pc:sldMk cId="2845486115" sldId="277"/>
        </pc:sldMkLst>
        <pc:spChg chg="mod">
          <ac:chgData name="HIẾU" userId="853e9381-7ba8-4aea-95cd-8816d5947786" providerId="ADAL" clId="{FE772D07-9BFF-4D89-B13D-D11E40786BB5}" dt="2022-07-15T06:16:05.401" v="13135" actId="1038"/>
          <ac:spMkLst>
            <pc:docMk/>
            <pc:sldMk cId="2845486115" sldId="277"/>
            <ac:spMk id="3" creationId="{95B371F2-DBA5-415A-82C8-651F587B857A}"/>
          </ac:spMkLst>
        </pc:spChg>
      </pc:sldChg>
      <pc:sldChg chg="modSp mod modNotesTx">
        <pc:chgData name="HIẾU" userId="853e9381-7ba8-4aea-95cd-8816d5947786" providerId="ADAL" clId="{FE772D07-9BFF-4D89-B13D-D11E40786BB5}" dt="2022-07-12T18:15:34.764" v="1728" actId="20577"/>
        <pc:sldMkLst>
          <pc:docMk/>
          <pc:sldMk cId="4026550903" sldId="282"/>
        </pc:sldMkLst>
        <pc:spChg chg="mod">
          <ac:chgData name="HIẾU" userId="853e9381-7ba8-4aea-95cd-8816d5947786" providerId="ADAL" clId="{FE772D07-9BFF-4D89-B13D-D11E40786BB5}" dt="2022-07-12T18:05:45.237" v="113" actId="14100"/>
          <ac:spMkLst>
            <pc:docMk/>
            <pc:sldMk cId="4026550903" sldId="282"/>
            <ac:spMk id="8" creationId="{F4B7D9AC-F338-E965-69A9-1AD899CB98D5}"/>
          </ac:spMkLst>
        </pc:spChg>
      </pc:sldChg>
      <pc:sldChg chg="addSp delSp modSp mod modNotesTx">
        <pc:chgData name="HIẾU" userId="853e9381-7ba8-4aea-95cd-8816d5947786" providerId="ADAL" clId="{FE772D07-9BFF-4D89-B13D-D11E40786BB5}" dt="2022-07-12T18:43:52.452" v="4011" actId="1076"/>
        <pc:sldMkLst>
          <pc:docMk/>
          <pc:sldMk cId="31526949" sldId="283"/>
        </pc:sldMkLst>
        <pc:spChg chg="mod">
          <ac:chgData name="HIẾU" userId="853e9381-7ba8-4aea-95cd-8816d5947786" providerId="ADAL" clId="{FE772D07-9BFF-4D89-B13D-D11E40786BB5}" dt="2022-07-12T18:16:43.014" v="1732"/>
          <ac:spMkLst>
            <pc:docMk/>
            <pc:sldMk cId="31526949" sldId="283"/>
            <ac:spMk id="2" creationId="{8C543F67-9C70-4748-8C0C-3A7863422F99}"/>
          </ac:spMkLst>
        </pc:spChg>
        <pc:spChg chg="del mod">
          <ac:chgData name="HIẾU" userId="853e9381-7ba8-4aea-95cd-8816d5947786" providerId="ADAL" clId="{FE772D07-9BFF-4D89-B13D-D11E40786BB5}" dt="2022-07-12T18:16:58.479" v="1734" actId="478"/>
          <ac:spMkLst>
            <pc:docMk/>
            <pc:sldMk cId="31526949" sldId="283"/>
            <ac:spMk id="8" creationId="{F4B7D9AC-F338-E965-69A9-1AD899CB98D5}"/>
          </ac:spMkLst>
        </pc:spChg>
        <pc:spChg chg="add mod">
          <ac:chgData name="HIẾU" userId="853e9381-7ba8-4aea-95cd-8816d5947786" providerId="ADAL" clId="{FE772D07-9BFF-4D89-B13D-D11E40786BB5}" dt="2022-07-12T18:41:32.177" v="3998" actId="113"/>
          <ac:spMkLst>
            <pc:docMk/>
            <pc:sldMk cId="31526949" sldId="283"/>
            <ac:spMk id="10" creationId="{2C700978-1D5F-ACF1-D6FA-7C5B2D8A5CAB}"/>
          </ac:spMkLst>
        </pc:spChg>
        <pc:spChg chg="add del mod">
          <ac:chgData name="HIẾU" userId="853e9381-7ba8-4aea-95cd-8816d5947786" providerId="ADAL" clId="{FE772D07-9BFF-4D89-B13D-D11E40786BB5}" dt="2022-07-12T18:43:04.987" v="4001" actId="478"/>
          <ac:spMkLst>
            <pc:docMk/>
            <pc:sldMk cId="31526949" sldId="283"/>
            <ac:spMk id="11" creationId="{A6B3D83C-6D67-B2E8-8A66-8D2C344A85EE}"/>
          </ac:spMkLst>
        </pc:spChg>
        <pc:spChg chg="add mod">
          <ac:chgData name="HIẾU" userId="853e9381-7ba8-4aea-95cd-8816d5947786" providerId="ADAL" clId="{FE772D07-9BFF-4D89-B13D-D11E40786BB5}" dt="2022-07-12T18:43:52.452" v="4011" actId="1076"/>
          <ac:spMkLst>
            <pc:docMk/>
            <pc:sldMk cId="31526949" sldId="283"/>
            <ac:spMk id="12" creationId="{0D24F1A0-7A76-9FCE-61D0-7808489A4E13}"/>
          </ac:spMkLst>
        </pc:spChg>
        <pc:picChg chg="add del">
          <ac:chgData name="HIẾU" userId="853e9381-7ba8-4aea-95cd-8816d5947786" providerId="ADAL" clId="{FE772D07-9BFF-4D89-B13D-D11E40786BB5}" dt="2022-07-12T18:39:36.556" v="3759" actId="22"/>
          <ac:picMkLst>
            <pc:docMk/>
            <pc:sldMk cId="31526949" sldId="283"/>
            <ac:picMk id="7" creationId="{646B587A-0E72-067C-85A3-16B46D412F11}"/>
          </ac:picMkLst>
        </pc:picChg>
      </pc:sldChg>
      <pc:sldChg chg="addSp delSp modSp mod">
        <pc:chgData name="HIẾU" userId="853e9381-7ba8-4aea-95cd-8816d5947786" providerId="ADAL" clId="{FE772D07-9BFF-4D89-B13D-D11E40786BB5}" dt="2022-07-15T06:22:50.447" v="13193" actId="20577"/>
        <pc:sldMkLst>
          <pc:docMk/>
          <pc:sldMk cId="1556857507" sldId="284"/>
        </pc:sldMkLst>
        <pc:spChg chg="add del mod">
          <ac:chgData name="HIẾU" userId="853e9381-7ba8-4aea-95cd-8816d5947786" providerId="ADAL" clId="{FE772D07-9BFF-4D89-B13D-D11E40786BB5}" dt="2022-07-12T18:44:45.951" v="4022" actId="478"/>
          <ac:spMkLst>
            <pc:docMk/>
            <pc:sldMk cId="1556857507" sldId="284"/>
            <ac:spMk id="7" creationId="{CC7669F9-0065-42AF-9AC9-558D65D768B9}"/>
          </ac:spMkLst>
        </pc:spChg>
        <pc:spChg chg="mod">
          <ac:chgData name="HIẾU" userId="853e9381-7ba8-4aea-95cd-8816d5947786" providerId="ADAL" clId="{FE772D07-9BFF-4D89-B13D-D11E40786BB5}" dt="2022-07-15T06:22:50.447" v="13193" actId="20577"/>
          <ac:spMkLst>
            <pc:docMk/>
            <pc:sldMk cId="1556857507" sldId="284"/>
            <ac:spMk id="8" creationId="{F4B7D9AC-F338-E965-69A9-1AD899CB98D5}"/>
          </ac:spMkLst>
        </pc:spChg>
      </pc:sldChg>
      <pc:sldChg chg="addSp delSp modSp mod modNotesTx">
        <pc:chgData name="HIẾU" userId="853e9381-7ba8-4aea-95cd-8816d5947786" providerId="ADAL" clId="{FE772D07-9BFF-4D89-B13D-D11E40786BB5}" dt="2022-07-15T06:25:10.443" v="13229" actId="20577"/>
        <pc:sldMkLst>
          <pc:docMk/>
          <pc:sldMk cId="3160130707" sldId="285"/>
        </pc:sldMkLst>
        <pc:spChg chg="mod">
          <ac:chgData name="HIẾU" userId="853e9381-7ba8-4aea-95cd-8816d5947786" providerId="ADAL" clId="{FE772D07-9BFF-4D89-B13D-D11E40786BB5}" dt="2022-07-12T19:05:44.153" v="6400" actId="20577"/>
          <ac:spMkLst>
            <pc:docMk/>
            <pc:sldMk cId="3160130707" sldId="285"/>
            <ac:spMk id="2" creationId="{8C543F67-9C70-4748-8C0C-3A7863422F99}"/>
          </ac:spMkLst>
        </pc:spChg>
        <pc:spChg chg="mod">
          <ac:chgData name="HIẾU" userId="853e9381-7ba8-4aea-95cd-8816d5947786" providerId="ADAL" clId="{FE772D07-9BFF-4D89-B13D-D11E40786BB5}" dt="2022-07-12T19:05:26.848" v="6389" actId="20577"/>
          <ac:spMkLst>
            <pc:docMk/>
            <pc:sldMk cId="3160130707" sldId="285"/>
            <ac:spMk id="8" creationId="{F4B7D9AC-F338-E965-69A9-1AD899CB98D5}"/>
          </ac:spMkLst>
        </pc:spChg>
        <pc:spChg chg="add mod">
          <ac:chgData name="HIẾU" userId="853e9381-7ba8-4aea-95cd-8816d5947786" providerId="ADAL" clId="{FE772D07-9BFF-4D89-B13D-D11E40786BB5}" dt="2022-07-12T19:05:40.806" v="6395" actId="20577"/>
          <ac:spMkLst>
            <pc:docMk/>
            <pc:sldMk cId="3160130707" sldId="285"/>
            <ac:spMk id="14" creationId="{E40C63EB-5248-3426-4B1A-3BA98E2E604C}"/>
          </ac:spMkLst>
        </pc:spChg>
        <pc:picChg chg="mod">
          <ac:chgData name="HIẾU" userId="853e9381-7ba8-4aea-95cd-8816d5947786" providerId="ADAL" clId="{FE772D07-9BFF-4D89-B13D-D11E40786BB5}" dt="2022-07-12T19:01:22.430" v="6141" actId="1076"/>
          <ac:picMkLst>
            <pc:docMk/>
            <pc:sldMk cId="3160130707" sldId="285"/>
            <ac:picMk id="7" creationId="{EAC1E639-D9CD-FBD7-DAAF-890301592D19}"/>
          </ac:picMkLst>
        </pc:picChg>
        <pc:picChg chg="add del">
          <ac:chgData name="HIẾU" userId="853e9381-7ba8-4aea-95cd-8816d5947786" providerId="ADAL" clId="{FE772D07-9BFF-4D89-B13D-D11E40786BB5}" dt="2022-07-12T19:00:59.376" v="6138" actId="478"/>
          <ac:picMkLst>
            <pc:docMk/>
            <pc:sldMk cId="3160130707" sldId="285"/>
            <ac:picMk id="9" creationId="{6AA0C7F1-E535-3260-DD9F-EAFFC8B7A017}"/>
          </ac:picMkLst>
        </pc:picChg>
        <pc:picChg chg="add mod">
          <ac:chgData name="HIẾU" userId="853e9381-7ba8-4aea-95cd-8816d5947786" providerId="ADAL" clId="{FE772D07-9BFF-4D89-B13D-D11E40786BB5}" dt="2022-07-12T19:01:53.862" v="6145" actId="1076"/>
          <ac:picMkLst>
            <pc:docMk/>
            <pc:sldMk cId="3160130707" sldId="285"/>
            <ac:picMk id="11" creationId="{7BB9700F-D3D8-B4A6-1C54-51C6EC92A44F}"/>
          </ac:picMkLst>
        </pc:picChg>
        <pc:picChg chg="add mod">
          <ac:chgData name="HIẾU" userId="853e9381-7ba8-4aea-95cd-8816d5947786" providerId="ADAL" clId="{FE772D07-9BFF-4D89-B13D-D11E40786BB5}" dt="2022-07-12T19:02:31.128" v="6149" actId="1076"/>
          <ac:picMkLst>
            <pc:docMk/>
            <pc:sldMk cId="3160130707" sldId="285"/>
            <ac:picMk id="13" creationId="{772C1CD6-9F36-C451-0A00-E44A5EFCFA1B}"/>
          </ac:picMkLst>
        </pc:picChg>
      </pc:sldChg>
      <pc:sldChg chg="modSp mod">
        <pc:chgData name="HIẾU" userId="853e9381-7ba8-4aea-95cd-8816d5947786" providerId="ADAL" clId="{FE772D07-9BFF-4D89-B13D-D11E40786BB5}" dt="2022-07-12T19:07:19.357" v="6498" actId="20577"/>
        <pc:sldMkLst>
          <pc:docMk/>
          <pc:sldMk cId="2219914375" sldId="286"/>
        </pc:sldMkLst>
        <pc:spChg chg="mod">
          <ac:chgData name="HIẾU" userId="853e9381-7ba8-4aea-95cd-8816d5947786" providerId="ADAL" clId="{FE772D07-9BFF-4D89-B13D-D11E40786BB5}" dt="2022-07-12T19:07:19.357" v="6498" actId="20577"/>
          <ac:spMkLst>
            <pc:docMk/>
            <pc:sldMk cId="2219914375" sldId="286"/>
            <ac:spMk id="8" creationId="{F4B7D9AC-F338-E965-69A9-1AD899CB98D5}"/>
          </ac:spMkLst>
        </pc:spChg>
        <pc:spChg chg="mod">
          <ac:chgData name="HIẾU" userId="853e9381-7ba8-4aea-95cd-8816d5947786" providerId="ADAL" clId="{FE772D07-9BFF-4D89-B13D-D11E40786BB5}" dt="2022-07-12T19:06:56.099" v="6448" actId="113"/>
          <ac:spMkLst>
            <pc:docMk/>
            <pc:sldMk cId="2219914375" sldId="286"/>
            <ac:spMk id="11" creationId="{80DF4C3A-336A-8A8A-931E-568BC07D45F1}"/>
          </ac:spMkLst>
        </pc:spChg>
      </pc:sldChg>
      <pc:sldChg chg="modNotesTx">
        <pc:chgData name="HIẾU" userId="853e9381-7ba8-4aea-95cd-8816d5947786" providerId="ADAL" clId="{FE772D07-9BFF-4D89-B13D-D11E40786BB5}" dt="2022-07-15T06:25:44.161" v="13230" actId="20577"/>
        <pc:sldMkLst>
          <pc:docMk/>
          <pc:sldMk cId="4103647819" sldId="287"/>
        </pc:sldMkLst>
      </pc:sldChg>
      <pc:sldChg chg="modSp mod modNotesTx">
        <pc:chgData name="HIẾU" userId="853e9381-7ba8-4aea-95cd-8816d5947786" providerId="ADAL" clId="{FE772D07-9BFF-4D89-B13D-D11E40786BB5}" dt="2022-07-15T06:27:47.019" v="13244"/>
        <pc:sldMkLst>
          <pc:docMk/>
          <pc:sldMk cId="430181991" sldId="289"/>
        </pc:sldMkLst>
        <pc:spChg chg="mod">
          <ac:chgData name="HIẾU" userId="853e9381-7ba8-4aea-95cd-8816d5947786" providerId="ADAL" clId="{FE772D07-9BFF-4D89-B13D-D11E40786BB5}" dt="2022-07-12T19:53:33.927" v="11172" actId="20577"/>
          <ac:spMkLst>
            <pc:docMk/>
            <pc:sldMk cId="430181991" sldId="289"/>
            <ac:spMk id="10" creationId="{EC299D33-3A56-BC90-F31F-CE88E0640F3C}"/>
          </ac:spMkLst>
        </pc:spChg>
      </pc:sldChg>
      <pc:sldChg chg="modNotesTx">
        <pc:chgData name="HIẾU" userId="853e9381-7ba8-4aea-95cd-8816d5947786" providerId="ADAL" clId="{FE772D07-9BFF-4D89-B13D-D11E40786BB5}" dt="2022-07-12T19:38:47.673" v="10443" actId="20577"/>
        <pc:sldMkLst>
          <pc:docMk/>
          <pc:sldMk cId="1748626466" sldId="292"/>
        </pc:sldMkLst>
      </pc:sldChg>
      <pc:sldChg chg="modSp mod modNotesTx">
        <pc:chgData name="HIẾU" userId="853e9381-7ba8-4aea-95cd-8816d5947786" providerId="ADAL" clId="{FE772D07-9BFF-4D89-B13D-D11E40786BB5}" dt="2022-07-12T19:38:03.406" v="10411"/>
        <pc:sldMkLst>
          <pc:docMk/>
          <pc:sldMk cId="1803972606" sldId="295"/>
        </pc:sldMkLst>
        <pc:spChg chg="mod">
          <ac:chgData name="HIẾU" userId="853e9381-7ba8-4aea-95cd-8816d5947786" providerId="ADAL" clId="{FE772D07-9BFF-4D89-B13D-D11E40786BB5}" dt="2022-07-12T19:25:33.320" v="8549" actId="20577"/>
          <ac:spMkLst>
            <pc:docMk/>
            <pc:sldMk cId="1803972606" sldId="295"/>
            <ac:spMk id="2" creationId="{8C543F67-9C70-4748-8C0C-3A7863422F99}"/>
          </ac:spMkLst>
        </pc:spChg>
        <pc:spChg chg="mod">
          <ac:chgData name="HIẾU" userId="853e9381-7ba8-4aea-95cd-8816d5947786" providerId="ADAL" clId="{FE772D07-9BFF-4D89-B13D-D11E40786BB5}" dt="2022-07-12T19:38:00.149" v="10410" actId="20577"/>
          <ac:spMkLst>
            <pc:docMk/>
            <pc:sldMk cId="1803972606" sldId="295"/>
            <ac:spMk id="10" creationId="{EC299D33-3A56-BC90-F31F-CE88E0640F3C}"/>
          </ac:spMkLst>
        </pc:spChg>
      </pc:sldChg>
      <pc:sldChg chg="modNotesTx">
        <pc:chgData name="HIẾU" userId="853e9381-7ba8-4aea-95cd-8816d5947786" providerId="ADAL" clId="{FE772D07-9BFF-4D89-B13D-D11E40786BB5}" dt="2022-07-12T19:23:18.480" v="8496" actId="20577"/>
        <pc:sldMkLst>
          <pc:docMk/>
          <pc:sldMk cId="416086437" sldId="298"/>
        </pc:sldMkLst>
      </pc:sldChg>
      <pc:sldChg chg="modSp del mod">
        <pc:chgData name="HIẾU" userId="853e9381-7ba8-4aea-95cd-8816d5947786" providerId="ADAL" clId="{FE772D07-9BFF-4D89-B13D-D11E40786BB5}" dt="2022-07-12T19:18:10.210" v="8033" actId="47"/>
        <pc:sldMkLst>
          <pc:docMk/>
          <pc:sldMk cId="1466643405" sldId="299"/>
        </pc:sldMkLst>
        <pc:spChg chg="mod">
          <ac:chgData name="HIẾU" userId="853e9381-7ba8-4aea-95cd-8816d5947786" providerId="ADAL" clId="{FE772D07-9BFF-4D89-B13D-D11E40786BB5}" dt="2022-07-12T19:18:08.699" v="8032" actId="6549"/>
          <ac:spMkLst>
            <pc:docMk/>
            <pc:sldMk cId="1466643405" sldId="299"/>
            <ac:spMk id="55" creationId="{1EED6437-EE8C-A298-02DF-7230D7916301}"/>
          </ac:spMkLst>
        </pc:spChg>
      </pc:sldChg>
      <pc:sldChg chg="addSp delSp modSp mod modNotesTx">
        <pc:chgData name="HIẾU" userId="853e9381-7ba8-4aea-95cd-8816d5947786" providerId="ADAL" clId="{FE772D07-9BFF-4D89-B13D-D11E40786BB5}" dt="2022-07-15T06:24:12.164" v="13228"/>
        <pc:sldMkLst>
          <pc:docMk/>
          <pc:sldMk cId="798565" sldId="300"/>
        </pc:sldMkLst>
        <pc:picChg chg="add del">
          <ac:chgData name="HIẾU" userId="853e9381-7ba8-4aea-95cd-8816d5947786" providerId="ADAL" clId="{FE772D07-9BFF-4D89-B13D-D11E40786BB5}" dt="2022-07-12T18:36:22.928" v="3634" actId="22"/>
          <ac:picMkLst>
            <pc:docMk/>
            <pc:sldMk cId="798565" sldId="300"/>
            <ac:picMk id="3" creationId="{5F437A22-80B9-F70B-7186-1ADB227B3C74}"/>
          </ac:picMkLst>
        </pc:picChg>
        <pc:picChg chg="add mod">
          <ac:chgData name="HIẾU" userId="853e9381-7ba8-4aea-95cd-8816d5947786" providerId="ADAL" clId="{FE772D07-9BFF-4D89-B13D-D11E40786BB5}" dt="2022-07-12T18:36:52.766" v="3641" actId="1076"/>
          <ac:picMkLst>
            <pc:docMk/>
            <pc:sldMk cId="798565" sldId="300"/>
            <ac:picMk id="5" creationId="{E0C45CF3-AA98-05C9-21CF-F42EFEEC8FDE}"/>
          </ac:picMkLst>
        </pc:picChg>
        <pc:picChg chg="del">
          <ac:chgData name="HIẾU" userId="853e9381-7ba8-4aea-95cd-8816d5947786" providerId="ADAL" clId="{FE772D07-9BFF-4D89-B13D-D11E40786BB5}" dt="2022-07-12T18:36:27.788" v="3635" actId="478"/>
          <ac:picMkLst>
            <pc:docMk/>
            <pc:sldMk cId="798565" sldId="300"/>
            <ac:picMk id="56" creationId="{CFC8CF1A-3004-E924-3B44-087B92C73C8A}"/>
          </ac:picMkLst>
        </pc:picChg>
      </pc:sldChg>
      <pc:sldChg chg="modNotesTx">
        <pc:chgData name="HIẾU" userId="853e9381-7ba8-4aea-95cd-8816d5947786" providerId="ADAL" clId="{FE772D07-9BFF-4D89-B13D-D11E40786BB5}" dt="2022-07-12T18:10:43.278" v="618" actId="20577"/>
        <pc:sldMkLst>
          <pc:docMk/>
          <pc:sldMk cId="3748753873"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1168404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 Thực hiện phép toán tích chập trên khối đặc trưng có chiều dài và rộng nhỏ hơn</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3303188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Bức ảnh đầu vào khi đi qua resnet sẽ thu được 5 khối đặc trưng (5 feature map) đa bậc với kích thước tương ứng. Ví dụ như ảnh qua khối tích chập đầu tiên Conv1 sẽ thu được L1. L1 tiếp tục đi qua các khối tích chập trong Conv2 và thu được L2. Các khối đặc trưng L3, L4 L5 tương tự</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a:p>
        </p:txBody>
      </p:sp>
    </p:spTree>
    <p:extLst>
      <p:ext uri="{BB962C8B-B14F-4D97-AF65-F5344CB8AC3E}">
        <p14:creationId xmlns:p14="http://schemas.microsoft.com/office/powerpoint/2010/main" val="3254607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Vì vùng nhìn thấy của nơ-ron ở các lớp tích chập đầu tiên nhỏ, chỉ rút trích được các thông tin cục bộ như biên cạnh vật thể.</a:t>
            </a:r>
          </a:p>
          <a:p>
            <a:pPr marL="0" indent="0">
              <a:buNone/>
            </a:pPr>
            <a:r>
              <a:rPr lang="en-US"/>
              <a:t>4. Ví dụ như khối L1 có chiều dài chiều rộng gấp 16 lần khối L5 nhưng L5 lại chứa thông tin phức tạp hơn và toàn cục của bức ảnh.  chỉ nên tích hợp 2 khối đặc trưng L1, L2 hoặc L4 và L5 thay vì nối (concatenate) 5 khối lại.</a:t>
            </a:r>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3880568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Mô-đun WCAT đóng vai trò là cơ chế channel attention và được đề cập ở phần sau. Kết quả của quá trình là 5 khối đặc trưng S1, S2, S3, S4, S5 có chiều dài và rộng tương ứng với 5 khối Li ngoại trừ số kênh đã được giảm xuống 64 và tất cả các khối Si đều đã có thông tin toàn cục. Mô-đun chỉ tích hợp đặc trưng liền kề.</a:t>
            </a:r>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a:p>
        </p:txBody>
      </p:sp>
    </p:spTree>
    <p:extLst>
      <p:ext uri="{BB962C8B-B14F-4D97-AF65-F5344CB8AC3E}">
        <p14:creationId xmlns:p14="http://schemas.microsoft.com/office/powerpoint/2010/main" val="4150626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 xem hai khối đặc trưng đầu vào là khối đặc trưng cha và mẹ thì khối đặc trưng con sẽ thừa kế những đặc trưng có ích nhất cho nó trong việc phân lớp chính xác. Các phép toán nhân và cộng trên từng phần từ nhằm tăng cường các đặc trưng trọng yếu tương đồng ở hai khối đặc trưng trong lần lọc đầu tiên (rõ ràng  thông tin nhiễu sẽ không nhiều  bằng thông tin trọng yếu vì tham số mô hình được tối ưu hóa cho việc truyền luồng thông tin trọng yếu).Kết quả của mô-đun là khối đặc trưng có kích thước bằng với khối đặc trưng đầu vào bên trái. Mô-đun chỉ tích hợp đặc trưng liền kề.</a:t>
            </a:r>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a:p>
        </p:txBody>
      </p:sp>
    </p:spTree>
    <p:extLst>
      <p:ext uri="{BB962C8B-B14F-4D97-AF65-F5344CB8AC3E}">
        <p14:creationId xmlns:p14="http://schemas.microsoft.com/office/powerpoint/2010/main" val="287519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L1-L5 là các đặc trưng được rút trích từ Resnet.</a:t>
            </a:r>
          </a:p>
          <a:p>
            <a:r>
              <a:rPr lang="en-US"/>
              <a:t>Các khối xanh là các đặc trưng S1-S5.</a:t>
            </a:r>
          </a:p>
          <a:p>
            <a:r>
              <a:rPr lang="en-US"/>
              <a:t>Bởi vì bài toán là dự đoán trên từng điểm ảnh, việc khôi phục khối đặc trưng có độ phân giải cao là việc tất yếu.</a:t>
            </a:r>
          </a:p>
          <a:p>
            <a:r>
              <a:rPr lang="en-US"/>
              <a:t>Với mỗi mô-đun AFM cho ra kết quả khối đặc trưng có độ phân giải bằng với khối đậc trưng đầu vào bên trái.</a:t>
            </a:r>
          </a:p>
          <a:p>
            <a:r>
              <a:rPr lang="en-US"/>
              <a:t> Vì vậy kiến trúc có hình dạng kim tự tháp chỉ tích hợp các khối đặc trưng liền kề cho ra khối đặc trưng cuối cùng có kích thước H/2 x W/2 x64.  Nếu làm phẳng (flatten) khối đặc trưng sẽ thu được H/2 x W/2 véc-tơ đặc trưng cho từng điểm ảnh và có thể phân lớp độc lập.</a:t>
            </a:r>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a:p>
        </p:txBody>
      </p:sp>
    </p:spTree>
    <p:extLst>
      <p:ext uri="{BB962C8B-B14F-4D97-AF65-F5344CB8AC3E}">
        <p14:creationId xmlns:p14="http://schemas.microsoft.com/office/powerpoint/2010/main" val="584087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đặc trưng và bản đồ điểm quan trọng (saliency map) thu được từ PFSNet sẽ được làm phẳng (flatten). Véc-tơ đại diện cho mức độ trọng yếu sẽ được tính toán bằng trung bình có trọng số giữa các véc-tơ đặc trưng của từng điểm ảnh với bản đồ điểm quan trọng từ PFSNet làm trọng số.</a:t>
            </a:r>
          </a:p>
          <a:p>
            <a:r>
              <a:rPr lang="en-US"/>
              <a:t>Véc-tơ đại diện cho mức độ trọng yếu sẽ đóng vai trò là khóa (key) và giá trị (value) trong cơ chế self-attention.</a:t>
            </a:r>
          </a:p>
          <a:p>
            <a:r>
              <a:rPr lang="en-US"/>
              <a:t>Còn các véc-tơ đặc trưng của từng điểm ảnh đóng vai trò là truy vấn (query).</a:t>
            </a:r>
          </a:p>
          <a:p>
            <a:r>
              <a:rPr lang="en-US"/>
              <a:t>Sau quá trình self-attention này thu được khối đặc trưng x.</a:t>
            </a:r>
          </a:p>
          <a:p>
            <a:r>
              <a:rPr lang="en-US"/>
              <a:t>Khối đăc trưng cuối cùng để dự đoán bản đồ điểm quan trọng cuối cùng là kết quả của việc nối Finterm và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điều chỉnh mức độ trọng yếu của điểm ảnh dựa vào sự tương đồng giữa véc-tơ đặc trưng của nó và véc-tơ đại diện cho mức độ trọng yếu.</a:t>
            </a:r>
          </a:p>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a:p>
        </p:txBody>
      </p:sp>
    </p:spTree>
    <p:extLst>
      <p:ext uri="{BB962C8B-B14F-4D97-AF65-F5344CB8AC3E}">
        <p14:creationId xmlns:p14="http://schemas.microsoft.com/office/powerpoint/2010/main" val="332302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Trọng số khi cài đặt đơn giản sử dụng 3 lớp average pool với kích thước kernel ;à 3, 15, 31 lên cùng một nhãn.</a:t>
            </a:r>
          </a:p>
          <a:p>
            <a:r>
              <a:rPr lang="en-US"/>
              <a:t>Trọng số + 1 để tránh bỏ sót sai số của đa số điểm ảnh không thuộc biên canh – nhìn tử số khi wij =0 nếu k  1 sẽ ntn</a:t>
            </a:r>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a:p>
        </p:txBody>
      </p:sp>
    </p:spTree>
    <p:extLst>
      <p:ext uri="{BB962C8B-B14F-4D97-AF65-F5344CB8AC3E}">
        <p14:creationId xmlns:p14="http://schemas.microsoft.com/office/powerpoint/2010/main" val="186324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GPU RTX 200 8gb. Khóa luận huấn luyện mô hình cải tiến với hai cấu hình., khác nhau ở số kênh khóa channel là 64 và 128. hiển nhiên số kênh của query và value bằng với số kênh khóa</a:t>
            </a:r>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a:p>
        </p:txBody>
      </p:sp>
    </p:spTree>
    <p:extLst>
      <p:ext uri="{BB962C8B-B14F-4D97-AF65-F5344CB8AC3E}">
        <p14:creationId xmlns:p14="http://schemas.microsoft.com/office/powerpoint/2010/main" val="2031897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Từ bảng khóa luận đưa ra một số nhận xét sau đây:</a:t>
            </a:r>
          </a:p>
          <a:p>
            <a:r>
              <a:rPr lang="en-US"/>
              <a:t>Các số liệu độ đo khi chạy khảo sát mô hình gốc khớp với số liệu trên bài báo (trên bài báo làm tròn 2 chữ số thập phân).</a:t>
            </a:r>
          </a:p>
          <a:p>
            <a:r>
              <a:rPr lang="en-US"/>
              <a:t>Độ chính xác tăng khi số kênh của khóa tăng.</a:t>
            </a:r>
          </a:p>
          <a:p>
            <a:r>
              <a:rPr lang="en-US"/>
              <a:t>Cấu hình hai có số liệu trong 2 độ đo F và MAE nhỉnh hơn một tí so với mô hình gốc nhưng chưa đủ ấn tượng.</a:t>
            </a:r>
          </a:p>
          <a:p>
            <a:r>
              <a:rPr lang="en-US"/>
              <a:t>Nhóm khảo sát bản đồ điểm quan trọng (saliency map) trên tập DUTS-TE của mô hình gốc với mô hình cải tiến cấu hình 2 thì thu được các kết quả cho thấy OCR hoạt động đúng như mong đợi.</a:t>
            </a:r>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a:p>
        </p:txBody>
      </p:sp>
    </p:spTree>
    <p:extLst>
      <p:ext uri="{BB962C8B-B14F-4D97-AF65-F5344CB8AC3E}">
        <p14:creationId xmlns:p14="http://schemas.microsoft.com/office/powerpoint/2010/main" val="26472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3732498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chemeClr val="bg1"/>
                </a:solidFill>
              </a:rPr>
              <a:t>OCR</a:t>
            </a:r>
            <a:r>
              <a:rPr lang="en-US">
                <a:solidFill>
                  <a:schemeClr val="bg1"/>
                </a:solidFill>
              </a:rPr>
              <a:t> có thể tự động loại bỏ các vùng, điểm ảnh không trọng yếu( cái nệm, bức tường, đám mây) và khôi phục các vật thể quan trọng(con chim ảnh 2 và 3 chú chim trên cành thay vì 2 như mô hình gốc).</a:t>
            </a:r>
          </a:p>
          <a:p>
            <a:r>
              <a:rPr lang="en-US">
                <a:solidFill>
                  <a:schemeClr val="bg1"/>
                </a:solidFill>
              </a:rPr>
              <a:t>Các bức ảnh cùng màu hay nằm sau phông nền đều được </a:t>
            </a:r>
            <a:r>
              <a:rPr lang="en-US" b="1">
                <a:solidFill>
                  <a:schemeClr val="bg1"/>
                </a:solidFill>
              </a:rPr>
              <a:t>OCR</a:t>
            </a:r>
            <a:r>
              <a:rPr lang="en-US">
                <a:solidFill>
                  <a:schemeClr val="bg1"/>
                </a:solidFill>
              </a:rPr>
              <a:t> phát hiện tốt hơn mô hình gốc (như hình ảnh chứ khỉ sau đám cỏ, chú chim sau rơm, chú vịt có màu tương đồng với phông nền).</a:t>
            </a:r>
          </a:p>
          <a:p>
            <a:r>
              <a:rPr lang="en-US">
                <a:solidFill>
                  <a:schemeClr val="bg1"/>
                </a:solidFill>
              </a:rPr>
              <a:t>Các vật thể đa kích thước được phát hiện tốt hơn.</a:t>
            </a:r>
          </a:p>
          <a:p>
            <a:r>
              <a:rPr lang="en-US">
                <a:solidFill>
                  <a:schemeClr val="bg1"/>
                </a:solidFill>
              </a:rPr>
              <a:t>Tránh bỏ sót đối tượng trọng yếu cũng như phát hiện sai đối tượng.</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a:p>
        </p:txBody>
      </p:sp>
    </p:spTree>
    <p:extLst>
      <p:ext uri="{BB962C8B-B14F-4D97-AF65-F5344CB8AC3E}">
        <p14:creationId xmlns:p14="http://schemas.microsoft.com/office/powerpoint/2010/main" val="2013470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a:t>Ví dụ véc-tơ đặc trưng cho điểm ảnh của bài toán phát hiện đối tượng trọng yếu phải có thông tin toàn cục của bức ảnh, vùng nhìn thấy của nơ-ron phải lớn, từ đó mới có thể xác định điểm ảnh đó có trọng yếu hay không. Trong khi phân đoạn ngữ nghĩa không cần nhiều thông tin toàn cục này. Từ đó ảnh hưởng đến việc thiết kế kiến trúc rút trích và tích hợp đặc trưng.</a:t>
            </a:r>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a:p>
        </p:txBody>
      </p:sp>
    </p:spTree>
    <p:extLst>
      <p:ext uri="{BB962C8B-B14F-4D97-AF65-F5344CB8AC3E}">
        <p14:creationId xmlns:p14="http://schemas.microsoft.com/office/powerpoint/2010/main" val="406703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kiến trúc Vision Transformer cho phép các điểm ảnh tự do tập trung vào bất kì vùng nào của bức ảnh ngay từ ban đầu thay vì mạng tích chập các đặc trưng được rút trích dựa trên các điểm lân cận của cửa sổ bộ lọc và thông tin toàn cục phải qua nhiều lớp sau mới hình thành.</a:t>
            </a:r>
          </a:p>
          <a:p>
            <a:r>
              <a:rPr lang="en-US"/>
              <a:t>Tuy nhiên vision transformer đánh đổi số phép toán thực thi khi mỗi điểm ảnh phải nhìn tất cả các điểm ảnh khác và số lượng dữ liệu lớn để mô hình biết tập trung vào vùng nào của bức ảnh là tốt nhất cho từng trường hợp.</a:t>
            </a:r>
          </a:p>
          <a:p>
            <a:r>
              <a:rPr lang="en-US"/>
              <a:t>Các kiến trúc hiện đại như SegFormer đã giải quyết khá tốt mặt độ phức tạp của mô hình và có thể thể hiện tối trên phát hiện đối tượng trọng yếu.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Điều  ngắn nhóm phát triển tiếp là nguồn lực tính toán, cụ thể là phần cứng gpus.</a:t>
            </a:r>
          </a:p>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a:p>
        </p:txBody>
      </p:sp>
    </p:spTree>
    <p:extLst>
      <p:ext uri="{BB962C8B-B14F-4D97-AF65-F5344CB8AC3E}">
        <p14:creationId xmlns:p14="http://schemas.microsoft.com/office/powerpoint/2010/main" val="79837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318796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Tuy nhiên đó chỉ là những nhận định chung về đối tượng trọng yếu trong các trường hợp đơn giản. Trong cách bức ảnh chứa vật thể có đặc trưng thị giác tương đồng với phông nền cũng như kích thước và vị trí của nó trong ảnh thì các nhận định trên không còn phù hợp nữa. (ví dụ như bức ảnh ở chính giữa, cô gái được xem là đối tượng trọng yếu trong khi có kích thước nhỏ so với bức ảnh, vị trí gần biên cạnh của bức ảnh</a:t>
            </a:r>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391735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Một vật thể - không có sự mơ hồ khi nhận định.</a:t>
            </a:r>
          </a:p>
          <a:p>
            <a:r>
              <a:rPr lang="en-US"/>
              <a:t>Ảnh ở dòng 1 dự đoán tất cả các bạn nhỏ đều là trọng yếu trong khi ảnh ở dòng 2 chỉ là người đàn ông ở chính giữa bức ảnh</a:t>
            </a:r>
          </a:p>
          <a:p>
            <a:r>
              <a:rPr lang="en-US"/>
              <a:t>Ảnh ở dòng 3  dự đoán cả con bướm và bông hoa là trọng yếu trong khi ảnh ở dòng cuối chỉ dự đoán con bướm mà thôi</a:t>
            </a:r>
          </a:p>
          <a:p>
            <a:r>
              <a:rPr lang="en-US"/>
              <a:t>Phương pháp tích hợp – đề cập sau ở phần các nghiên cứu liên quan</a:t>
            </a:r>
          </a:p>
          <a:p>
            <a:endParaRPr lang="en-US"/>
          </a:p>
          <a:p>
            <a:r>
              <a:rPr lang="en-US"/>
              <a:t>Giải quyết thách thức</a:t>
            </a:r>
          </a:p>
          <a:p>
            <a:pPr marL="342900" indent="-342900">
              <a:buFont typeface="Arial" panose="020B0604020202020204" pitchFamily="34" charset="0"/>
              <a:buChar char="•"/>
            </a:pPr>
            <a:r>
              <a:rPr lang="en-US"/>
              <a:t>Để giảm tính chủ quan, các bộ dữ liệu chuẩn cho việc huấn luyện và đánh giá sử dụng 3-7 người có khả năng nhận thức bình thường đánh nhãn cho từng ảnh. Các vật thể được xem là trọng yếu có sự nhất trí cao giữa đa số người đánh nhãn sẽ được giữ lại. Trong trường hợp việc xác định đối tượng trọng yếu là mơ hồ, bức ảnh đó sẽ được bỏ đi khỏi tập dữ liệu.</a:t>
            </a:r>
          </a:p>
          <a:p>
            <a:pPr marL="342900" indent="-342900">
              <a:buFont typeface="Arial" panose="020B0604020202020204" pitchFamily="34" charset="0"/>
              <a:buChar char="•"/>
            </a:pPr>
            <a:r>
              <a:rPr lang="en-US"/>
              <a:t>Trong bối cảnh cơ chế Visual attention chưa có lời giải, việc đánh nhãn dữ liệu từ nhiều người có khả năng nhận thức bình thường sẽ truyền đạt gián tiếp cơ chế hoạt động này cho mô hình để nó có thể học mô phỏng sát nhất.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Mạng học sâu cụ thể là mạng nơ-ron tích chập cho thấy sự hiệu quả vượt trội khi chúng có thể học và được huấn luyện dựa trên bộ dữ liệu được đánh nhãn tốt.</a:t>
            </a:r>
          </a:p>
          <a:p>
            <a:pPr marL="342900" indent="-342900">
              <a:buFont typeface="Arial" panose="020B0604020202020204" pitchFamily="34" charset="0"/>
              <a:buChar char="•"/>
            </a:pPr>
            <a:endParaRPr lang="en-US"/>
          </a:p>
          <a:p>
            <a:endParaRPr lang="en-US"/>
          </a:p>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1754413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197400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Đã và đang được các học giả từ nhiều lĩnh vực nghiên cứu và gần đây thu hút nhiều nhà nghiên cứu từ lĩnh vực trí tuệ nhân tạo nói chung, thị giác máy tính nói riêng.</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326373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Trước năm 2015, khi mà mạng tích chập chưa bùng nổ, các mô hình chủ yếu sử dụng các phương pháp đề xuất ứng viên,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chia ảnh thành nhiều super-pixel.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Với mỗi super-pixel sẽ được rút trích thủ công một véc-tơ đặc trưng tương ứng như bảng ở giữa(sự cách biệt về đặc trưng thị giác, màu sắc so với các super-pixel xung quanh, khoảng cách của super-pixel so với trung tâm bức ảnh.</a:t>
            </a:r>
          </a:p>
          <a:p>
            <a:r>
              <a:rPr lang="en-US"/>
              <a:t>). </a:t>
            </a:r>
          </a:p>
          <a:p>
            <a:r>
              <a:rPr lang="en-US"/>
              <a:t>Việc dự đoán super-pixel trong yếu sẽ thông qua thuật toán phân lớp ví dụ như SVM.</a:t>
            </a:r>
          </a:p>
          <a:p>
            <a:r>
              <a:rPr lang="en-US"/>
              <a:t>Quá trình hậu xử lý, chủ yếu xử dụng phương pháp conditional random field để tinh chỉnh kết quả tốt hơn.</a:t>
            </a:r>
          </a:p>
          <a:p>
            <a:r>
              <a:rPr lang="en-US"/>
              <a:t>Tuy nhiên như đã đề cập ở phần trước, các đặc trưng được rút trích từ nhận định đơn giản không còn phù hợp trong các bộ dữ liệu thử thách hiện đại bây giờ.</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12537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Tốn thời gian do phải thực hiện trên từng ứng viên hay super-pixel, độ hiệu quả phụ thuộc vào các thuật toán đề xuất ứng viên, chia ảnh thành các superpixel. Chính xác không cao do rút trích đặc trưng và phân lớp trên từng ứng viên thay vì điểm ảnh.</a:t>
            </a:r>
          </a:p>
          <a:p>
            <a:pPr marL="0" indent="0">
              <a:buNone/>
            </a:pPr>
            <a:r>
              <a:rPr lang="en-US"/>
              <a:t>3. vì việc cung cấp thông tin toàn cục của bức ảnh cho từng điểm ảnh là vô cùng quan trọng. Vài nghiên cứu sử dụng lớp tích chập LSTM như trong bài báo bên góc trên phải </a:t>
            </a:r>
            <a:r>
              <a:rPr lang="en-US" sz="1200">
                <a:solidFill>
                  <a:schemeClr val="tx1"/>
                </a:solidFill>
              </a:rPr>
              <a:t>Pixel-Wise Contextual Attention for Saliency Detection </a:t>
            </a:r>
            <a:r>
              <a:rPr lang="en-US"/>
              <a:t>để cung cấp thông tin toàn cục này cho điểm ảnh, tuy nhiên độ chính xác đạt được không đáng kể so với độ phức tạp của mô hình.</a:t>
            </a:r>
          </a:p>
          <a:p>
            <a:pPr marL="0" indent="0">
              <a:buNone/>
            </a:pPr>
            <a:r>
              <a:rPr lang="en-US"/>
              <a:t>4. spatial-attention nhằm chọn lọc các điểm theo hai chiều dài và rộng của khối đặc trưng. Channel-attention nhằm lựa chọn đặc trưng được rút trích từ bộ lọc nào của lớp tích chập là có ích cho việc phân lớp, khác với spatial-attention là đặt trọng số trên từng kênh của khối đặc trưng.</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2805708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679AF75-15E3-4E99-862F-48F3C35A472B}" type="datetime1">
              <a:rPr lang="vi-VN" smtClean="0"/>
              <a:t>15/07/2022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Cao Lê Minh Hiếu</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B4C49C92-220F-425C-AD3F-E7CB5362DF2F}" type="datetime1">
              <a:rPr lang="vi-VN" smtClean="0"/>
              <a:t>15/07/2022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Cao Lê Minh Hiếu</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A9E2BAE2-7E8E-4D5C-981F-67AE76E26D4A}" type="datetime1">
              <a:rPr lang="vi-VN" smtClean="0"/>
              <a:t>15/07/2022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Cao Lê Minh Hiếu</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39AE74EC-7BC7-4ACC-95C7-27F3D818CA43}" type="datetime1">
              <a:rPr lang="vi-VN" smtClean="0"/>
              <a:t>15/07/2022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Cao Lê Minh Hiếu</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369B2CAB-4C09-4330-B448-2C872CF5C70C}" type="datetime1">
              <a:rPr lang="vi-VN" smtClean="0"/>
              <a:t>15/07/2022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Cao Lê Minh Hiếu</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2A74E363-B48F-4484-9C5F-66D03379A607}" type="datetime1">
              <a:rPr lang="vi-VN" smtClean="0"/>
              <a:t>15/07/2022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Cao Lê Minh Hiếu</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9075A43B-0BBE-42F6-9DBA-99DFB61F3A5A}" type="datetime1">
              <a:rPr lang="vi-VN" smtClean="0"/>
              <a:t>15/07/2022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Cao Lê Minh Hiếu</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584017E0-0CD7-47D7-9121-239A5B0347E0}" type="datetime1">
              <a:rPr lang="vi-VN" smtClean="0"/>
              <a:t>15/07/2022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Cao Lê Minh Hiếu</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117E6EDA-AA4E-4489-BA32-C96D40B42869}" type="datetime1">
              <a:rPr lang="vi-VN" smtClean="0"/>
              <a:t>15/07/2022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Cao Lê Minh Hiếu</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7D5FDC0-2CD0-4BF5-87A4-B9DFF4173556}" type="datetime1">
              <a:rPr lang="vi-VN" smtClean="0"/>
              <a:t>15/07/2022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Cao Lê Minh Hiếu</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A71E9B54-A6E8-4289-AE75-4A6CBAF64A82}" type="datetime1">
              <a:rPr lang="vi-VN" smtClean="0"/>
              <a:t>15/07/2022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Cao Lê Minh Hiếu</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jpe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38.jpeg"/><Relationship Id="rId18" Type="http://schemas.openxmlformats.org/officeDocument/2006/relationships/image" Target="../media/image41.jpeg"/><Relationship Id="rId26" Type="http://schemas.openxmlformats.org/officeDocument/2006/relationships/image" Target="../media/image47.jpeg"/><Relationship Id="rId3" Type="http://schemas.openxmlformats.org/officeDocument/2006/relationships/image" Target="../media/image30.jpeg"/><Relationship Id="rId21" Type="http://schemas.openxmlformats.org/officeDocument/2006/relationships/image" Target="../media/image44.jpeg"/><Relationship Id="rId34" Type="http://schemas.openxmlformats.org/officeDocument/2006/relationships/image" Target="../media/image53.jpeg"/><Relationship Id="rId7" Type="http://schemas.openxmlformats.org/officeDocument/2006/relationships/image" Target="../media/image3.jpeg"/><Relationship Id="rId12" Type="http://schemas.openxmlformats.org/officeDocument/2006/relationships/image" Target="../media/image37.png"/><Relationship Id="rId17" Type="http://schemas.openxmlformats.org/officeDocument/2006/relationships/image" Target="../media/image40.jpeg"/><Relationship Id="rId25" Type="http://schemas.openxmlformats.org/officeDocument/2006/relationships/image" Target="../media/image46.jpeg"/><Relationship Id="rId33" Type="http://schemas.openxmlformats.org/officeDocument/2006/relationships/image" Target="../media/image52.jpeg"/><Relationship Id="rId2" Type="http://schemas.openxmlformats.org/officeDocument/2006/relationships/notesSlide" Target="../notesSlides/notesSlide20.xml"/><Relationship Id="rId16" Type="http://schemas.openxmlformats.org/officeDocument/2006/relationships/image" Target="../media/image19.png"/><Relationship Id="rId20" Type="http://schemas.openxmlformats.org/officeDocument/2006/relationships/image" Target="../media/image43.png"/><Relationship Id="rId29" Type="http://schemas.openxmlformats.org/officeDocument/2006/relationships/image" Target="../media/image48.jpeg"/><Relationship Id="rId1" Type="http://schemas.openxmlformats.org/officeDocument/2006/relationships/slideLayout" Target="../slideLayouts/slideLayout7.xml"/><Relationship Id="rId6" Type="http://schemas.openxmlformats.org/officeDocument/2006/relationships/image" Target="../media/image33.jpeg"/><Relationship Id="rId11" Type="http://schemas.openxmlformats.org/officeDocument/2006/relationships/image" Target="../media/image36.jpeg"/><Relationship Id="rId24" Type="http://schemas.openxmlformats.org/officeDocument/2006/relationships/image" Target="../media/image21.png"/><Relationship Id="rId32" Type="http://schemas.openxmlformats.org/officeDocument/2006/relationships/image" Target="../media/image51.png"/><Relationship Id="rId5" Type="http://schemas.openxmlformats.org/officeDocument/2006/relationships/image" Target="../media/image32.jpeg"/><Relationship Id="rId15" Type="http://schemas.openxmlformats.org/officeDocument/2006/relationships/image" Target="../media/image18.jpeg"/><Relationship Id="rId23" Type="http://schemas.openxmlformats.org/officeDocument/2006/relationships/image" Target="../media/image20.jpeg"/><Relationship Id="rId28" Type="http://schemas.openxmlformats.org/officeDocument/2006/relationships/image" Target="../media/image6.png"/><Relationship Id="rId10" Type="http://schemas.openxmlformats.org/officeDocument/2006/relationships/image" Target="../media/image35.jpeg"/><Relationship Id="rId19" Type="http://schemas.openxmlformats.org/officeDocument/2006/relationships/image" Target="../media/image42.jpeg"/><Relationship Id="rId31" Type="http://schemas.openxmlformats.org/officeDocument/2006/relationships/image" Target="../media/image50.jpeg"/><Relationship Id="rId4" Type="http://schemas.openxmlformats.org/officeDocument/2006/relationships/image" Target="../media/image31.png"/><Relationship Id="rId9" Type="http://schemas.openxmlformats.org/officeDocument/2006/relationships/image" Target="../media/image34.jpeg"/><Relationship Id="rId14" Type="http://schemas.openxmlformats.org/officeDocument/2006/relationships/image" Target="../media/image39.jpeg"/><Relationship Id="rId22" Type="http://schemas.openxmlformats.org/officeDocument/2006/relationships/image" Target="../media/image45.jpeg"/><Relationship Id="rId27" Type="http://schemas.openxmlformats.org/officeDocument/2006/relationships/image" Target="../media/image5.jpeg"/><Relationship Id="rId30" Type="http://schemas.openxmlformats.org/officeDocument/2006/relationships/image" Target="../media/image4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0" y="2369609"/>
            <a:ext cx="8458200" cy="1410078"/>
          </a:xfrm>
        </p:spPr>
        <p:txBody>
          <a:bodyPr/>
          <a:lstStyle/>
          <a:p>
            <a:pPr algn="ctr"/>
            <a:r>
              <a:rPr lang="en-US" sz="4800" err="1">
                <a:latin typeface="Times New Roman" panose="02020603050405020304" pitchFamily="18" charset="0"/>
                <a:cs typeface="Times New Roman" panose="02020603050405020304" pitchFamily="18" charset="0"/>
              </a:rPr>
              <a:t>Phát</a:t>
            </a:r>
            <a:r>
              <a:rPr lang="en-US" sz="4800">
                <a:latin typeface="Times New Roman" panose="02020603050405020304" pitchFamily="18" charset="0"/>
                <a:cs typeface="Times New Roman" panose="02020603050405020304" pitchFamily="18" charset="0"/>
              </a:rPr>
              <a:t> </a:t>
            </a:r>
            <a:r>
              <a:rPr lang="en-US" sz="4800" err="1">
                <a:latin typeface="Times New Roman" panose="02020603050405020304" pitchFamily="18" charset="0"/>
                <a:cs typeface="Times New Roman" panose="02020603050405020304" pitchFamily="18" charset="0"/>
              </a:rPr>
              <a:t>hiện</a:t>
            </a:r>
            <a:r>
              <a:rPr lang="en-US" sz="4800">
                <a:latin typeface="Times New Roman" panose="02020603050405020304" pitchFamily="18" charset="0"/>
                <a:cs typeface="Times New Roman" panose="02020603050405020304" pitchFamily="18" charset="0"/>
              </a:rPr>
              <a:t> </a:t>
            </a:r>
            <a:r>
              <a:rPr lang="en-US" sz="4800" err="1">
                <a:latin typeface="Times New Roman" panose="02020603050405020304" pitchFamily="18" charset="0"/>
                <a:cs typeface="Times New Roman" panose="02020603050405020304" pitchFamily="18" charset="0"/>
              </a:rPr>
              <a:t>đối</a:t>
            </a:r>
            <a:r>
              <a:rPr lang="en-US" sz="4800">
                <a:latin typeface="Times New Roman" panose="02020603050405020304" pitchFamily="18" charset="0"/>
                <a:cs typeface="Times New Roman" panose="02020603050405020304" pitchFamily="18" charset="0"/>
              </a:rPr>
              <a:t> </a:t>
            </a:r>
            <a:r>
              <a:rPr lang="en-US" sz="4800" err="1">
                <a:latin typeface="Times New Roman" panose="02020603050405020304" pitchFamily="18" charset="0"/>
                <a:cs typeface="Times New Roman" panose="02020603050405020304" pitchFamily="18" charset="0"/>
              </a:rPr>
              <a:t>tượng</a:t>
            </a:r>
            <a:r>
              <a:rPr lang="en-US" sz="4800">
                <a:latin typeface="Times New Roman" panose="02020603050405020304" pitchFamily="18" charset="0"/>
                <a:cs typeface="Times New Roman" panose="02020603050405020304" pitchFamily="18" charset="0"/>
              </a:rPr>
              <a:t> </a:t>
            </a:r>
            <a:r>
              <a:rPr lang="en-US" sz="4800" err="1">
                <a:latin typeface="Times New Roman" panose="02020603050405020304" pitchFamily="18" charset="0"/>
                <a:cs typeface="Times New Roman" panose="02020603050405020304" pitchFamily="18" charset="0"/>
              </a:rPr>
              <a:t>trọng</a:t>
            </a:r>
            <a:r>
              <a:rPr lang="en-US" sz="4800">
                <a:latin typeface="Times New Roman" panose="02020603050405020304" pitchFamily="18" charset="0"/>
                <a:cs typeface="Times New Roman" panose="02020603050405020304" pitchFamily="18" charset="0"/>
              </a:rPr>
              <a:t> yếu </a:t>
            </a:r>
            <a:br>
              <a:rPr lang="en-US" sz="4800">
                <a:latin typeface="Times New Roman" panose="02020603050405020304" pitchFamily="18" charset="0"/>
                <a:cs typeface="Times New Roman" panose="02020603050405020304" pitchFamily="18" charset="0"/>
              </a:rPr>
            </a:br>
            <a:r>
              <a:rPr lang="en-US" sz="4800">
                <a:latin typeface="Times New Roman" panose="02020603050405020304" pitchFamily="18" charset="0"/>
                <a:cs typeface="Times New Roman" panose="02020603050405020304" pitchFamily="18" charset="0"/>
              </a:rPr>
              <a:t>dựa vào</a:t>
            </a:r>
            <a:br>
              <a:rPr lang="en-US" sz="4800">
                <a:latin typeface="Times New Roman" panose="02020603050405020304" pitchFamily="18" charset="0"/>
                <a:cs typeface="Times New Roman" panose="02020603050405020304" pitchFamily="18" charset="0"/>
              </a:rPr>
            </a:br>
            <a:r>
              <a:rPr lang="en-US" sz="4800">
                <a:latin typeface="Times New Roman" panose="02020603050405020304" pitchFamily="18" charset="0"/>
                <a:cs typeface="Times New Roman" panose="02020603050405020304" pitchFamily="18" charset="0"/>
              </a:rPr>
              <a:t> mạng nơ-ron tích chập</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88897" y="5275195"/>
            <a:ext cx="9500507" cy="806675"/>
          </a:xfrm>
        </p:spPr>
        <p:txBody>
          <a:bodyPr/>
          <a:lstStyle/>
          <a:p>
            <a:r>
              <a:rPr lang="en-US" b="1" err="1">
                <a:latin typeface="Times New Roman" panose="02020603050405020304" pitchFamily="18" charset="0"/>
                <a:cs typeface="Times New Roman" panose="02020603050405020304" pitchFamily="18" charset="0"/>
              </a:rPr>
              <a:t>Sinh</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viên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thực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hiện</a:t>
            </a:r>
            <a:r>
              <a:rPr lang="en-US" b="1">
                <a:latin typeface="Times New Roman" panose="02020603050405020304" pitchFamily="18" charset="0"/>
                <a:cs typeface="Times New Roman" panose="02020603050405020304" pitchFamily="18" charset="0"/>
              </a:rPr>
              <a:t>: Cao Lê Minh </a:t>
            </a:r>
            <a:r>
              <a:rPr lang="en-US" b="1" err="1">
                <a:latin typeface="Times New Roman" panose="02020603050405020304" pitchFamily="18" charset="0"/>
                <a:cs typeface="Times New Roman" panose="02020603050405020304" pitchFamily="18" charset="0"/>
              </a:rPr>
              <a:t>Hiếu</a:t>
            </a:r>
            <a:r>
              <a:rPr lang="en-US" b="1">
                <a:latin typeface="Times New Roman" panose="02020603050405020304" pitchFamily="18" charset="0"/>
                <a:cs typeface="Times New Roman" panose="02020603050405020304" pitchFamily="18" charset="0"/>
              </a:rPr>
              <a:t>.</a:t>
            </a:r>
          </a:p>
          <a:p>
            <a:r>
              <a:rPr lang="en-US" b="1" err="1">
                <a:latin typeface="Times New Roman" panose="02020603050405020304" pitchFamily="18" charset="0"/>
                <a:cs typeface="Times New Roman" panose="02020603050405020304" pitchFamily="18" charset="0"/>
              </a:rPr>
              <a:t>Giáo</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viên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hướng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dẫn</a:t>
            </a:r>
            <a:r>
              <a:rPr lang="en-US" b="1">
                <a:latin typeface="Times New Roman" panose="02020603050405020304" pitchFamily="18" charset="0"/>
                <a:cs typeface="Times New Roman" panose="02020603050405020304" pitchFamily="18" charset="0"/>
              </a:rPr>
              <a:t>: TS.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Đức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Hoàng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Hạ</a:t>
            </a:r>
            <a:endParaRPr lang="en-US" b="1">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4DC1EAA-FA64-746B-7EB2-E356FE5EC2E5}"/>
              </a:ext>
            </a:extLst>
          </p:cNvPr>
          <p:cNvSpPr txBox="1">
            <a:spLocks/>
          </p:cNvSpPr>
          <p:nvPr/>
        </p:nvSpPr>
        <p:spPr>
          <a:xfrm>
            <a:off x="1597616" y="275387"/>
            <a:ext cx="5415367" cy="5987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ctr"/>
            <a:r>
              <a:rPr lang="vi-VN" sz="2400">
                <a:latin typeface="Times New Roman" panose="02020603050405020304" pitchFamily="18" charset="0"/>
                <a:cs typeface="Times New Roman" panose="02020603050405020304" pitchFamily="18" charset="0"/>
              </a:rPr>
              <a:t>Trường Đại học Khoa học Tự nhiên  Đại học Quốc gia TP.HCM</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53092" y="2555889"/>
            <a:ext cx="10330409" cy="3983023"/>
          </a:xfrm>
        </p:spPr>
        <p:txBody>
          <a:bodyPr vert="horz" lIns="91440" tIns="45720" rIns="91440" bIns="45720" rtlCol="0" anchor="t">
            <a:normAutofit/>
          </a:bodyPr>
          <a:lstStyle/>
          <a:p>
            <a:pPr marL="342900" indent="-342900">
              <a:buFont typeface="Arial" panose="020B0604020202020204" pitchFamily="34" charset="0"/>
              <a:buChar char="•"/>
            </a:pPr>
            <a:r>
              <a:rPr lang="en-US"/>
              <a:t>Bài toán nhìn chung gồm bốn giai đoạn chính là đề xuất ứng viên, rút trích và chọn lọc đặc trưng, phân lớp, hậu xử lý.</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A3FB87B9-120E-43A9-9E43-FC2990C14490}"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a:p>
        </p:txBody>
      </p:sp>
      <p:sp>
        <p:nvSpPr>
          <p:cNvPr id="5" name="Footer Placeholder 4">
            <a:extLst>
              <a:ext uri="{FF2B5EF4-FFF2-40B4-BE49-F238E27FC236}">
                <a16:creationId xmlns:a16="http://schemas.microsoft.com/office/drawing/2014/main" id="{178A11DF-9969-3683-E123-90A8B34899E7}"/>
              </a:ext>
            </a:extLst>
          </p:cNvPr>
          <p:cNvSpPr>
            <a:spLocks noGrp="1"/>
          </p:cNvSpPr>
          <p:nvPr>
            <p:ph type="ftr" sz="quarter" idx="11"/>
          </p:nvPr>
        </p:nvSpPr>
        <p:spPr/>
        <p:txBody>
          <a:bodyPr/>
          <a:lstStyle/>
          <a:p>
            <a:r>
              <a:rPr lang="en-US"/>
              <a:t>Cao Lê Minh Hiếu</a:t>
            </a:r>
          </a:p>
        </p:txBody>
      </p:sp>
      <p:pic>
        <p:nvPicPr>
          <p:cNvPr id="8" name="Picture 7">
            <a:extLst>
              <a:ext uri="{FF2B5EF4-FFF2-40B4-BE49-F238E27FC236}">
                <a16:creationId xmlns:a16="http://schemas.microsoft.com/office/drawing/2014/main" id="{D70C7F2E-3C75-A3FB-A4DE-EFD5DE21624F}"/>
              </a:ext>
            </a:extLst>
          </p:cNvPr>
          <p:cNvPicPr>
            <a:picLocks noChangeAspect="1"/>
          </p:cNvPicPr>
          <p:nvPr/>
        </p:nvPicPr>
        <p:blipFill>
          <a:blip r:embed="rId3"/>
          <a:stretch>
            <a:fillRect/>
          </a:stretch>
        </p:blipFill>
        <p:spPr>
          <a:xfrm>
            <a:off x="3821330" y="3854012"/>
            <a:ext cx="3267531" cy="1991003"/>
          </a:xfrm>
          <a:prstGeom prst="rect">
            <a:avLst/>
          </a:prstGeom>
        </p:spPr>
      </p:pic>
      <p:pic>
        <p:nvPicPr>
          <p:cNvPr id="10" name="Picture 9">
            <a:extLst>
              <a:ext uri="{FF2B5EF4-FFF2-40B4-BE49-F238E27FC236}">
                <a16:creationId xmlns:a16="http://schemas.microsoft.com/office/drawing/2014/main" id="{F171DCF6-EB9D-11B9-9DA9-1DE9E9986075}"/>
              </a:ext>
            </a:extLst>
          </p:cNvPr>
          <p:cNvPicPr>
            <a:picLocks noChangeAspect="1"/>
          </p:cNvPicPr>
          <p:nvPr/>
        </p:nvPicPr>
        <p:blipFill>
          <a:blip r:embed="rId4"/>
          <a:stretch>
            <a:fillRect/>
          </a:stretch>
        </p:blipFill>
        <p:spPr>
          <a:xfrm>
            <a:off x="468062" y="4637149"/>
            <a:ext cx="3353268" cy="838317"/>
          </a:xfrm>
          <a:prstGeom prst="rect">
            <a:avLst/>
          </a:prstGeom>
        </p:spPr>
      </p:pic>
      <p:sp>
        <p:nvSpPr>
          <p:cNvPr id="13" name="TextBox 12">
            <a:extLst>
              <a:ext uri="{FF2B5EF4-FFF2-40B4-BE49-F238E27FC236}">
                <a16:creationId xmlns:a16="http://schemas.microsoft.com/office/drawing/2014/main" id="{3C3C8F69-3025-4060-7E1C-AC31858D789E}"/>
              </a:ext>
            </a:extLst>
          </p:cNvPr>
          <p:cNvSpPr txBox="1"/>
          <p:nvPr/>
        </p:nvSpPr>
        <p:spPr>
          <a:xfrm>
            <a:off x="-71673" y="5833130"/>
            <a:ext cx="7587209" cy="523220"/>
          </a:xfrm>
          <a:prstGeom prst="rect">
            <a:avLst/>
          </a:prstGeom>
          <a:noFill/>
        </p:spPr>
        <p:txBody>
          <a:bodyPr wrap="square" rtlCol="0">
            <a:spAutoFit/>
          </a:bodyPr>
          <a:lstStyle/>
          <a:p>
            <a:pPr algn="ctr"/>
            <a:r>
              <a:rPr lang="en-US" sz="1400">
                <a:solidFill>
                  <a:schemeClr val="bg1"/>
                </a:solidFill>
              </a:rPr>
              <a:t>Cơ chế chia ảnh thành super-pixel </a:t>
            </a:r>
            <a:r>
              <a:rPr lang="en-US" sz="1400" b="1">
                <a:solidFill>
                  <a:schemeClr val="bg1"/>
                </a:solidFill>
              </a:rPr>
              <a:t>(bên trái) </a:t>
            </a:r>
            <a:r>
              <a:rPr lang="en-US" sz="1400">
                <a:solidFill>
                  <a:schemeClr val="bg1"/>
                </a:solidFill>
              </a:rPr>
              <a:t>và rút trích đặc trưng thủ công </a:t>
            </a:r>
            <a:r>
              <a:rPr lang="en-US" sz="1400" b="1">
                <a:solidFill>
                  <a:schemeClr val="bg1"/>
                </a:solidFill>
              </a:rPr>
              <a:t>(bên phải) </a:t>
            </a:r>
            <a:r>
              <a:rPr lang="en-US" sz="1400">
                <a:solidFill>
                  <a:schemeClr val="bg1"/>
                </a:solidFill>
              </a:rPr>
              <a:t>trong</a:t>
            </a:r>
          </a:p>
          <a:p>
            <a:pPr algn="ctr"/>
            <a:r>
              <a:rPr lang="en-US" sz="1400">
                <a:solidFill>
                  <a:schemeClr val="bg1"/>
                </a:solidFill>
              </a:rPr>
              <a:t>“Deep Saliency with Encoded Low level Distance Map and High Level Features</a:t>
            </a:r>
          </a:p>
        </p:txBody>
      </p:sp>
      <p:pic>
        <p:nvPicPr>
          <p:cNvPr id="11" name="Picture 10">
            <a:extLst>
              <a:ext uri="{FF2B5EF4-FFF2-40B4-BE49-F238E27FC236}">
                <a16:creationId xmlns:a16="http://schemas.microsoft.com/office/drawing/2014/main" id="{6D5F1242-F69C-0C6E-79BB-FE353BAD31D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88006" y="3147711"/>
            <a:ext cx="1580981" cy="915570"/>
          </a:xfrm>
          <a:prstGeom prst="rect">
            <a:avLst/>
          </a:prstGeom>
          <a:noFill/>
          <a:ln>
            <a:noFill/>
          </a:ln>
        </p:spPr>
      </p:pic>
      <p:pic>
        <p:nvPicPr>
          <p:cNvPr id="12" name="Picture 11">
            <a:extLst>
              <a:ext uri="{FF2B5EF4-FFF2-40B4-BE49-F238E27FC236}">
                <a16:creationId xmlns:a16="http://schemas.microsoft.com/office/drawing/2014/main" id="{44FDA378-A6DA-2091-FD97-90512D7B627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937186" y="3135588"/>
            <a:ext cx="1563975" cy="915570"/>
          </a:xfrm>
          <a:prstGeom prst="rect">
            <a:avLst/>
          </a:prstGeom>
          <a:noFill/>
          <a:ln>
            <a:noFill/>
          </a:ln>
        </p:spPr>
      </p:pic>
      <p:pic>
        <p:nvPicPr>
          <p:cNvPr id="14" name="Picture 13">
            <a:extLst>
              <a:ext uri="{FF2B5EF4-FFF2-40B4-BE49-F238E27FC236}">
                <a16:creationId xmlns:a16="http://schemas.microsoft.com/office/drawing/2014/main" id="{AA6231D8-99C7-E5B8-9BA6-F3F8F163786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86700" y="4173124"/>
            <a:ext cx="1580981" cy="915570"/>
          </a:xfrm>
          <a:prstGeom prst="rect">
            <a:avLst/>
          </a:prstGeom>
          <a:noFill/>
          <a:ln>
            <a:noFill/>
          </a:ln>
        </p:spPr>
      </p:pic>
      <p:pic>
        <p:nvPicPr>
          <p:cNvPr id="15" name="Picture 14">
            <a:extLst>
              <a:ext uri="{FF2B5EF4-FFF2-40B4-BE49-F238E27FC236}">
                <a16:creationId xmlns:a16="http://schemas.microsoft.com/office/drawing/2014/main" id="{A669C5FC-EE08-2B19-9A61-FA7A265D89B6}"/>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65517" y="4173125"/>
            <a:ext cx="1529779" cy="915569"/>
          </a:xfrm>
          <a:prstGeom prst="rect">
            <a:avLst/>
          </a:prstGeom>
          <a:noFill/>
          <a:ln>
            <a:noFill/>
          </a:ln>
        </p:spPr>
      </p:pic>
      <p:pic>
        <p:nvPicPr>
          <p:cNvPr id="16" name="Picture 15">
            <a:extLst>
              <a:ext uri="{FF2B5EF4-FFF2-40B4-BE49-F238E27FC236}">
                <a16:creationId xmlns:a16="http://schemas.microsoft.com/office/drawing/2014/main" id="{5CB0DBFA-739D-10F5-6678-72A7E1C509E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886700" y="5257479"/>
            <a:ext cx="1580981" cy="1463996"/>
          </a:xfrm>
          <a:prstGeom prst="rect">
            <a:avLst/>
          </a:prstGeom>
          <a:noFill/>
          <a:ln>
            <a:noFill/>
          </a:ln>
        </p:spPr>
      </p:pic>
      <p:pic>
        <p:nvPicPr>
          <p:cNvPr id="17" name="Picture 16">
            <a:extLst>
              <a:ext uri="{FF2B5EF4-FFF2-40B4-BE49-F238E27FC236}">
                <a16:creationId xmlns:a16="http://schemas.microsoft.com/office/drawing/2014/main" id="{DAEEAEB8-F323-62D2-486D-777F31D9CF3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977716" y="5257480"/>
            <a:ext cx="1517580" cy="1463996"/>
          </a:xfrm>
          <a:prstGeom prst="rect">
            <a:avLst/>
          </a:prstGeom>
          <a:noFill/>
          <a:ln>
            <a:noFill/>
          </a:ln>
        </p:spPr>
      </p:pic>
      <p:sp>
        <p:nvSpPr>
          <p:cNvPr id="18" name="Title 1">
            <a:extLst>
              <a:ext uri="{FF2B5EF4-FFF2-40B4-BE49-F238E27FC236}">
                <a16:creationId xmlns:a16="http://schemas.microsoft.com/office/drawing/2014/main" id="{ABAD8AB6-CB6C-7A9A-8388-FC41D1A00731}"/>
              </a:ext>
            </a:extLst>
          </p:cNvPr>
          <p:cNvSpPr txBox="1">
            <a:spLocks/>
          </p:cNvSpPr>
          <p:nvPr/>
        </p:nvSpPr>
        <p:spPr>
          <a:xfrm>
            <a:off x="1065399" y="776056"/>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a:t>Các nghiên cứu liên quan</a:t>
            </a:r>
          </a:p>
          <a:p>
            <a:r>
              <a:rPr lang="en-US"/>
              <a:t>Chia bài toán thành nhiều giai đoạn</a:t>
            </a:r>
          </a:p>
        </p:txBody>
      </p:sp>
    </p:spTree>
    <p:extLst>
      <p:ext uri="{BB962C8B-B14F-4D97-AF65-F5344CB8AC3E}">
        <p14:creationId xmlns:p14="http://schemas.microsoft.com/office/powerpoint/2010/main" val="11430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065399" y="776056"/>
            <a:ext cx="9779183" cy="1325563"/>
          </a:xfrm>
        </p:spPr>
        <p:txBody>
          <a:bodyPr/>
          <a:lstStyle/>
          <a:p>
            <a:r>
              <a:rPr lang="en-US" err="1"/>
              <a:t>Các</a:t>
            </a:r>
            <a:r>
              <a:rPr lang="en-US"/>
              <a:t> </a:t>
            </a:r>
            <a:r>
              <a:rPr lang="en-US" err="1"/>
              <a:t>nghiên</a:t>
            </a:r>
            <a:r>
              <a:rPr lang="en-US"/>
              <a:t> </a:t>
            </a:r>
            <a:r>
              <a:rPr lang="en-US" err="1"/>
              <a:t>cứu</a:t>
            </a:r>
            <a:r>
              <a:rPr lang="en-US"/>
              <a:t> </a:t>
            </a:r>
            <a:r>
              <a:rPr lang="en-US" err="1"/>
              <a:t>liên</a:t>
            </a:r>
            <a:r>
              <a:rPr lang="en-US"/>
              <a:t> quan</a:t>
            </a:r>
            <a:br>
              <a:rPr lang="en-US"/>
            </a:br>
            <a:r>
              <a:rPr lang="en-US"/>
              <a:t>Xu hướng phát triển</a:t>
            </a:r>
            <a:br>
              <a:rPr lang="en-US"/>
            </a:br>
            <a:r>
              <a:rPr lang="en-US"/>
              <a:t>Mô hình đầu cuối</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89717" y="2290801"/>
            <a:ext cx="11621283" cy="4165586"/>
          </a:xfrm>
        </p:spPr>
        <p:txBody>
          <a:bodyPr vert="horz" lIns="91440" tIns="45720" rIns="91440" bIns="45720" rtlCol="0" anchor="t">
            <a:normAutofit fontScale="85000" lnSpcReduction="10000"/>
          </a:bodyPr>
          <a:lstStyle/>
          <a:p>
            <a:pPr marL="342900" indent="-342900">
              <a:buFont typeface="Arial" panose="020B0604020202020204" pitchFamily="34" charset="0"/>
              <a:buChar char="•"/>
            </a:pPr>
            <a:r>
              <a:rPr lang="en-US"/>
              <a:t>Lược bỏ đi hai giai đoạn đề xuất ứng viên và hậu xử lý. Sử </a:t>
            </a:r>
            <a:r>
              <a:rPr lang="en-US" err="1"/>
              <a:t>dụng</a:t>
            </a:r>
            <a:r>
              <a:rPr lang="en-US"/>
              <a:t> một mạng nơ-ron tích chập đầu cuối để rút trích, chọn lọc, tích đặc trưng đa bậc và phân lớp.</a:t>
            </a:r>
          </a:p>
          <a:p>
            <a:pPr marL="342900" indent="-342900">
              <a:buFont typeface="Arial" panose="020B0604020202020204" pitchFamily="34" charset="0"/>
              <a:buChar char="•"/>
            </a:pPr>
            <a:r>
              <a:rPr lang="en-US"/>
              <a:t>Kiến trúc được sử dụng để rút trích đặc trưng phải hiệu quả, ít tham số và số phép toán thực hiện</a:t>
            </a:r>
            <a:r>
              <a:rPr lang="en-US" b="1"/>
              <a:t>: </a:t>
            </a:r>
            <a:r>
              <a:rPr lang="en-US"/>
              <a:t>dần</a:t>
            </a:r>
            <a:r>
              <a:rPr lang="en-US" b="1"/>
              <a:t> </a:t>
            </a:r>
            <a:r>
              <a:rPr lang="en-US"/>
              <a:t>thay thế VGGNet [1][3][5] bởi Resnet [2][4], EfficientNet[6].</a:t>
            </a:r>
          </a:p>
          <a:p>
            <a:pPr marL="342900" indent="-342900">
              <a:buFont typeface="Arial" panose="020B0604020202020204" pitchFamily="34" charset="0"/>
              <a:buChar char="•"/>
            </a:pPr>
            <a:r>
              <a:rPr lang="en-US"/>
              <a:t>Phát </a:t>
            </a:r>
            <a:r>
              <a:rPr lang="en-US" err="1"/>
              <a:t>hiện</a:t>
            </a:r>
            <a:r>
              <a:rPr lang="en-US"/>
              <a:t> </a:t>
            </a:r>
            <a:r>
              <a:rPr lang="en-US" err="1"/>
              <a:t>đối</a:t>
            </a:r>
            <a:r>
              <a:rPr lang="en-US"/>
              <a:t> </a:t>
            </a:r>
            <a:r>
              <a:rPr lang="en-US" err="1"/>
              <a:t>tượng</a:t>
            </a:r>
            <a:r>
              <a:rPr lang="en-US"/>
              <a:t> </a:t>
            </a:r>
            <a:r>
              <a:rPr lang="en-US" err="1"/>
              <a:t>đa</a:t>
            </a:r>
            <a:r>
              <a:rPr lang="en-US"/>
              <a:t> </a:t>
            </a:r>
            <a:r>
              <a:rPr lang="en-US" err="1"/>
              <a:t>kích</a:t>
            </a:r>
            <a:r>
              <a:rPr lang="en-US"/>
              <a:t> thước, tăng vùng nhìn thấy của nơ-ron (receptive field): </a:t>
            </a:r>
            <a:r>
              <a:rPr lang="en-US" err="1"/>
              <a:t>sử</a:t>
            </a:r>
            <a:r>
              <a:rPr lang="en-US"/>
              <a:t> </a:t>
            </a:r>
            <a:r>
              <a:rPr lang="en-US" err="1"/>
              <a:t>dụng</a:t>
            </a:r>
            <a:r>
              <a:rPr lang="en-US"/>
              <a:t> </a:t>
            </a:r>
            <a:r>
              <a:rPr lang="en-US" err="1"/>
              <a:t>tích</a:t>
            </a:r>
            <a:r>
              <a:rPr lang="en-US"/>
              <a:t> </a:t>
            </a:r>
            <a:r>
              <a:rPr lang="en-US" err="1"/>
              <a:t>chập</a:t>
            </a:r>
            <a:r>
              <a:rPr lang="en-US"/>
              <a:t> </a:t>
            </a:r>
            <a:r>
              <a:rPr lang="en-US" err="1"/>
              <a:t>giãn</a:t>
            </a:r>
            <a:r>
              <a:rPr lang="en-US"/>
              <a:t> nở (dilated convolutions) [2][3][4][6].</a:t>
            </a:r>
          </a:p>
          <a:p>
            <a:pPr marL="342900" indent="-342900">
              <a:buFont typeface="Arial" panose="020B0604020202020204" pitchFamily="34" charset="0"/>
              <a:buChar char="•"/>
            </a:pPr>
            <a:r>
              <a:rPr lang="en-US" err="1"/>
              <a:t>Kĩ</a:t>
            </a:r>
            <a:r>
              <a:rPr lang="en-US"/>
              <a:t> </a:t>
            </a:r>
            <a:r>
              <a:rPr lang="en-US" err="1"/>
              <a:t>thuật</a:t>
            </a:r>
            <a:r>
              <a:rPr lang="en-US"/>
              <a:t> Attention được sử dụng để chọn lọc đặc trưng: spatial-attention[6], channel attention[4][6].</a:t>
            </a:r>
          </a:p>
          <a:p>
            <a:pPr marL="342900" indent="-342900">
              <a:buFont typeface="Arial" panose="020B0604020202020204" pitchFamily="34" charset="0"/>
              <a:buChar char="•"/>
            </a:pPr>
            <a:r>
              <a:rPr lang="en-US"/>
              <a:t>Kết hợp các hàm </a:t>
            </a:r>
            <a:r>
              <a:rPr lang="en-US" err="1"/>
              <a:t>mất</a:t>
            </a:r>
            <a:r>
              <a:rPr lang="en-US"/>
              <a:t> </a:t>
            </a:r>
            <a:r>
              <a:rPr lang="en-US" err="1"/>
              <a:t>mát</a:t>
            </a:r>
            <a:r>
              <a:rPr lang="en-US"/>
              <a:t>: Binary Cross Entropy (BCE), Intersection over Union (IoU), L1.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A3FB87B9-120E-43A9-9E43-FC2990C14490}"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a:p>
        </p:txBody>
      </p:sp>
      <p:sp>
        <p:nvSpPr>
          <p:cNvPr id="5" name="Footer Placeholder 4">
            <a:extLst>
              <a:ext uri="{FF2B5EF4-FFF2-40B4-BE49-F238E27FC236}">
                <a16:creationId xmlns:a16="http://schemas.microsoft.com/office/drawing/2014/main" id="{178A11DF-9969-3683-E123-90A8B34899E7}"/>
              </a:ext>
            </a:extLst>
          </p:cNvPr>
          <p:cNvSpPr>
            <a:spLocks noGrp="1"/>
          </p:cNvSpPr>
          <p:nvPr>
            <p:ph type="ftr" sz="quarter" idx="11"/>
          </p:nvPr>
        </p:nvSpPr>
        <p:spPr/>
        <p:txBody>
          <a:bodyPr/>
          <a:lstStyle/>
          <a:p>
            <a:r>
              <a:rPr lang="en-US"/>
              <a:t>Cao Lê Minh Hiếu</a:t>
            </a:r>
          </a:p>
        </p:txBody>
      </p:sp>
      <p:sp>
        <p:nvSpPr>
          <p:cNvPr id="8" name="Content Placeholder 2">
            <a:extLst>
              <a:ext uri="{FF2B5EF4-FFF2-40B4-BE49-F238E27FC236}">
                <a16:creationId xmlns:a16="http://schemas.microsoft.com/office/drawing/2014/main" id="{1106C26C-7746-9BB3-C726-E49FDA6F0D98}"/>
              </a:ext>
            </a:extLst>
          </p:cNvPr>
          <p:cNvSpPr txBox="1">
            <a:spLocks/>
          </p:cNvSpPr>
          <p:nvPr/>
        </p:nvSpPr>
        <p:spPr>
          <a:xfrm>
            <a:off x="7822195" y="136525"/>
            <a:ext cx="4369806" cy="2254313"/>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000">
                <a:solidFill>
                  <a:schemeClr val="tx1"/>
                </a:solidFill>
              </a:rPr>
              <a:t>[1] Amulet Aggregating Multi-level Convolutional Features for Salient Object Detection</a:t>
            </a:r>
            <a:br>
              <a:rPr lang="en-US" sz="1000">
                <a:solidFill>
                  <a:schemeClr val="tx1"/>
                </a:solidFill>
              </a:rPr>
            </a:br>
            <a:r>
              <a:rPr lang="en-US" sz="1000">
                <a:solidFill>
                  <a:schemeClr val="tx1"/>
                </a:solidFill>
              </a:rPr>
              <a:t>[2] BASNet Boundary-Aware Salient Object Detection</a:t>
            </a:r>
            <a:br>
              <a:rPr lang="en-US" sz="1000">
                <a:solidFill>
                  <a:schemeClr val="tx1"/>
                </a:solidFill>
              </a:rPr>
            </a:br>
            <a:r>
              <a:rPr lang="en-US" sz="1000">
                <a:solidFill>
                  <a:schemeClr val="tx1"/>
                </a:solidFill>
              </a:rPr>
              <a:t>[3] A Bi-Directional Message Passing Model for Salient Object Detection</a:t>
            </a:r>
            <a:br>
              <a:rPr lang="en-US" sz="1000">
                <a:solidFill>
                  <a:schemeClr val="tx1"/>
                </a:solidFill>
              </a:rPr>
            </a:br>
            <a:r>
              <a:rPr lang="en-US" sz="1000">
                <a:solidFill>
                  <a:schemeClr val="tx1"/>
                </a:solidFill>
              </a:rPr>
              <a:t>[4] Pyramidal Feature Shrinking for Salient Object Detection</a:t>
            </a:r>
            <a:br>
              <a:rPr lang="en-US" sz="1000">
                <a:solidFill>
                  <a:schemeClr val="tx1"/>
                </a:solidFill>
              </a:rPr>
            </a:br>
            <a:r>
              <a:rPr lang="en-US" sz="1000">
                <a:solidFill>
                  <a:schemeClr val="tx1"/>
                </a:solidFill>
              </a:rPr>
              <a:t>[5] PiCANet Learning Pixel-Wise Contextual Attention for Saliency Detection</a:t>
            </a:r>
            <a:br>
              <a:rPr lang="en-US" sz="1000">
                <a:solidFill>
                  <a:schemeClr val="tx1"/>
                </a:solidFill>
              </a:rPr>
            </a:br>
            <a:r>
              <a:rPr lang="en-US" sz="1000">
                <a:solidFill>
                  <a:schemeClr val="tx1"/>
                </a:solidFill>
              </a:rPr>
              <a:t>[6] TRACER Extreme Attention Guided Salient Object Tracing Network</a:t>
            </a:r>
          </a:p>
        </p:txBody>
      </p:sp>
    </p:spTree>
    <p:extLst>
      <p:ext uri="{BB962C8B-B14F-4D97-AF65-F5344CB8AC3E}">
        <p14:creationId xmlns:p14="http://schemas.microsoft.com/office/powerpoint/2010/main" val="402934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Phương pháp đề xuất</a:t>
            </a:r>
            <a:br>
              <a:rPr lang="en-US"/>
            </a:br>
            <a:r>
              <a:rPr lang="en-US"/>
              <a:t>Rút trích đặc trưng – Resnet50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53092" y="2555889"/>
            <a:ext cx="10330409" cy="3983023"/>
          </a:xfrm>
        </p:spPr>
        <p:txBody>
          <a:bodyPr vert="horz" lIns="91440" tIns="45720" rIns="91440" bIns="45720" rtlCol="0" anchor="t">
            <a:normAutofit/>
          </a:bodyPr>
          <a:lstStyle/>
          <a:p>
            <a:pPr marL="342900" indent="-342900">
              <a:buFont typeface="Arial" panose="020B0604020202020204" pitchFamily="34" charset="0"/>
              <a:buChar char="•"/>
            </a:pPr>
            <a:r>
              <a:rPr lang="en-US"/>
              <a:t>Giảm số lượng tham số so với VGG16 (23 triệu so với 138 triệu).</a:t>
            </a:r>
          </a:p>
          <a:p>
            <a:pPr marL="342900" indent="-342900">
              <a:buFont typeface="Arial" panose="020B0604020202020204" pitchFamily="34" charset="0"/>
              <a:buChar char="•"/>
            </a:pPr>
            <a:r>
              <a:rPr lang="en-US"/>
              <a:t>Kiến trúc nhiều lớp, sâu hơn và vùng nhìn thấy của nơ-ron rộng hơn.</a:t>
            </a:r>
          </a:p>
          <a:p>
            <a:pPr marL="342900" indent="-342900">
              <a:buFont typeface="Arial" panose="020B0604020202020204" pitchFamily="34" charset="0"/>
              <a:buChar char="•"/>
            </a:pPr>
            <a:r>
              <a:rPr lang="en-US"/>
              <a:t>Số phép toán giảm đi đáng kể khi ảnh đầu vào nhanh chóng bị giảm kích thước khi đi qua vài lớp tích chập đầu tiên.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A3FB87B9-120E-43A9-9E43-FC2990C14490}"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a:p>
        </p:txBody>
      </p:sp>
      <p:sp>
        <p:nvSpPr>
          <p:cNvPr id="5" name="Footer Placeholder 4">
            <a:extLst>
              <a:ext uri="{FF2B5EF4-FFF2-40B4-BE49-F238E27FC236}">
                <a16:creationId xmlns:a16="http://schemas.microsoft.com/office/drawing/2014/main" id="{178A11DF-9969-3683-E123-90A8B34899E7}"/>
              </a:ext>
            </a:extLst>
          </p:cNvPr>
          <p:cNvSpPr>
            <a:spLocks noGrp="1"/>
          </p:cNvSpPr>
          <p:nvPr>
            <p:ph type="ftr" sz="quarter" idx="11"/>
          </p:nvPr>
        </p:nvSpPr>
        <p:spPr/>
        <p:txBody>
          <a:bodyPr/>
          <a:lstStyle/>
          <a:p>
            <a:r>
              <a:rPr lang="en-US"/>
              <a:t>Cao Lê Minh Hiếu</a:t>
            </a:r>
          </a:p>
        </p:txBody>
      </p:sp>
    </p:spTree>
    <p:extLst>
      <p:ext uri="{BB962C8B-B14F-4D97-AF65-F5344CB8AC3E}">
        <p14:creationId xmlns:p14="http://schemas.microsoft.com/office/powerpoint/2010/main" val="62605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Phương pháp đề xuất</a:t>
            </a:r>
            <a:br>
              <a:rPr lang="en-US"/>
            </a:br>
            <a:r>
              <a:rPr lang="en-US"/>
              <a:t>Rút trích đặc trưng – Resnet50</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A3FB87B9-120E-43A9-9E43-FC2990C14490}"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a:p>
        </p:txBody>
      </p:sp>
      <p:sp>
        <p:nvSpPr>
          <p:cNvPr id="5" name="Footer Placeholder 4">
            <a:extLst>
              <a:ext uri="{FF2B5EF4-FFF2-40B4-BE49-F238E27FC236}">
                <a16:creationId xmlns:a16="http://schemas.microsoft.com/office/drawing/2014/main" id="{178A11DF-9969-3683-E123-90A8B34899E7}"/>
              </a:ext>
            </a:extLst>
          </p:cNvPr>
          <p:cNvSpPr>
            <a:spLocks noGrp="1"/>
          </p:cNvSpPr>
          <p:nvPr>
            <p:ph type="ftr" sz="quarter" idx="11"/>
          </p:nvPr>
        </p:nvSpPr>
        <p:spPr/>
        <p:txBody>
          <a:bodyPr/>
          <a:lstStyle/>
          <a:p>
            <a:r>
              <a:rPr lang="en-US"/>
              <a:t>Cao Lê Minh Hiếu</a:t>
            </a:r>
          </a:p>
        </p:txBody>
      </p:sp>
      <mc:AlternateContent xmlns:mc="http://schemas.openxmlformats.org/markup-compatibility/2006" xmlns:a14="http://schemas.microsoft.com/office/drawing/2010/main">
        <mc:Choice Requires="a14">
          <p:graphicFrame>
            <p:nvGraphicFramePr>
              <p:cNvPr id="9" name="Table 11">
                <a:extLst>
                  <a:ext uri="{FF2B5EF4-FFF2-40B4-BE49-F238E27FC236}">
                    <a16:creationId xmlns:a16="http://schemas.microsoft.com/office/drawing/2014/main" id="{FA79DB30-6810-CE7A-538B-0FA67DF613FB}"/>
                  </a:ext>
                </a:extLst>
              </p:cNvPr>
              <p:cNvGraphicFramePr>
                <a:graphicFrameLocks noGrp="1"/>
              </p:cNvGraphicFramePr>
              <p:nvPr>
                <p:extLst>
                  <p:ext uri="{D42A27DB-BD31-4B8C-83A1-F6EECF244321}">
                    <p14:modId xmlns:p14="http://schemas.microsoft.com/office/powerpoint/2010/main" val="3308512348"/>
                  </p:ext>
                </p:extLst>
              </p:nvPr>
            </p:nvGraphicFramePr>
            <p:xfrm>
              <a:off x="508626" y="1772993"/>
              <a:ext cx="5730285" cy="5161083"/>
            </p:xfrm>
            <a:graphic>
              <a:graphicData uri="http://schemas.openxmlformats.org/drawingml/2006/table">
                <a:tbl>
                  <a:tblPr firstRow="1" bandRow="1">
                    <a:tableStyleId>{93296810-A885-4BE3-A3E7-6D5BEEA58F35}</a:tableStyleId>
                  </a:tblPr>
                  <a:tblGrid>
                    <a:gridCol w="1160480">
                      <a:extLst>
                        <a:ext uri="{9D8B030D-6E8A-4147-A177-3AD203B41FA5}">
                          <a16:colId xmlns:a16="http://schemas.microsoft.com/office/drawing/2014/main" val="2539029902"/>
                        </a:ext>
                      </a:extLst>
                    </a:gridCol>
                    <a:gridCol w="2071732">
                      <a:extLst>
                        <a:ext uri="{9D8B030D-6E8A-4147-A177-3AD203B41FA5}">
                          <a16:colId xmlns:a16="http://schemas.microsoft.com/office/drawing/2014/main" val="2789427460"/>
                        </a:ext>
                      </a:extLst>
                    </a:gridCol>
                    <a:gridCol w="1566640">
                      <a:extLst>
                        <a:ext uri="{9D8B030D-6E8A-4147-A177-3AD203B41FA5}">
                          <a16:colId xmlns:a16="http://schemas.microsoft.com/office/drawing/2014/main" val="2710838644"/>
                        </a:ext>
                      </a:extLst>
                    </a:gridCol>
                    <a:gridCol w="931433">
                      <a:extLst>
                        <a:ext uri="{9D8B030D-6E8A-4147-A177-3AD203B41FA5}">
                          <a16:colId xmlns:a16="http://schemas.microsoft.com/office/drawing/2014/main" val="4209808283"/>
                        </a:ext>
                      </a:extLst>
                    </a:gridCol>
                  </a:tblGrid>
                  <a:tr h="538198">
                    <a:tc>
                      <a:txBody>
                        <a:bodyPr/>
                        <a:lstStyle/>
                        <a:p>
                          <a:pPr algn="ctr"/>
                          <a:r>
                            <a:rPr lang="en-US" sz="1400" b="1" kern="1200" err="1">
                              <a:solidFill>
                                <a:schemeClr val="tx1"/>
                              </a:solidFill>
                              <a:effectLst/>
                              <a:latin typeface="+mn-lt"/>
                              <a:ea typeface="+mn-ea"/>
                              <a:cs typeface="+mn-cs"/>
                            </a:rPr>
                            <a:t>Tên</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khối</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tích</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chập</a:t>
                          </a:r>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1400" b="1" kern="1200">
                              <a:solidFill>
                                <a:schemeClr val="tx1"/>
                              </a:solidFill>
                              <a:effectLst/>
                              <a:latin typeface="+mn-lt"/>
                              <a:ea typeface="+mn-ea"/>
                              <a:cs typeface="+mn-cs"/>
                            </a:rPr>
                            <a:t>Resnet-50</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kern="1200" err="1">
                              <a:solidFill>
                                <a:schemeClr val="tx1"/>
                              </a:solidFill>
                              <a:effectLst/>
                              <a:latin typeface="+mn-lt"/>
                              <a:ea typeface="+mn-ea"/>
                              <a:cs typeface="+mn-cs"/>
                            </a:rPr>
                            <a:t>Kích</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thước</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đầu</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ra</a:t>
                          </a:r>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kern="1200" err="1">
                              <a:solidFill>
                                <a:schemeClr val="tx1"/>
                              </a:solidFill>
                              <a:effectLst/>
                              <a:latin typeface="+mn-lt"/>
                              <a:ea typeface="+mn-ea"/>
                              <a:cs typeface="+mn-cs"/>
                            </a:rPr>
                            <a:t>Tên</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đầu</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ra</a:t>
                          </a:r>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8026476"/>
                      </a:ext>
                    </a:extLst>
                  </a:tr>
                  <a:tr h="583332">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7x7, 64 stride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14:m>
                            <m:oMathPara xmlns:m="http://schemas.openxmlformats.org/officeDocument/2006/math">
                              <m:oMathParaPr>
                                <m:jc m:val="centerGroup"/>
                              </m:oMathParaPr>
                              <m:oMath xmlns:m="http://schemas.openxmlformats.org/officeDocument/2006/math">
                                <m:f>
                                  <m:fPr>
                                    <m:ctrlPr>
                                      <a:rPr lang="en-US" sz="10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𝐻</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f>
                                  <m:fPr>
                                    <m:ctrlP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𝑊</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64</m:t>
                                </m:r>
                              </m:oMath>
                            </m:oMathPara>
                          </a14:m>
                          <a:endPar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000191"/>
                      </a:ext>
                    </a:extLst>
                  </a:tr>
                  <a:tr h="252072">
                    <a:tc rowSpan="2">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Conv2_x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3x3 maxpool, stride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704216"/>
                      </a:ext>
                    </a:extLst>
                  </a:tr>
                  <a:tr h="787608">
                    <a:tc vMerge="1">
                      <a:txBody>
                        <a:bodyPr/>
                        <a:lstStyle/>
                        <a:p>
                          <a:endParaRPr lang="en-US"/>
                        </a:p>
                      </a:txBody>
                      <a:tcPr/>
                    </a:tc>
                    <a:tc>
                      <a:txBody>
                        <a:bodyPr/>
                        <a:lstStyle/>
                        <a:p>
                          <a:pPr indent="228600" algn="ctr">
                            <a:lnSpc>
                              <a:spcPct val="150000"/>
                            </a:lnSpc>
                            <a:spcAft>
                              <a:spcPts val="400"/>
                            </a:spcAft>
                          </a:pPr>
                          <a14:m>
                            <m:oMath xmlns:m="http://schemas.openxmlformats.org/officeDocument/2006/math">
                              <m:d>
                                <m:dPr>
                                  <m:begChr m:val="["/>
                                  <m:endChr m:val="]"/>
                                  <m:ctrlPr>
                                    <a:rPr lang="en-US" sz="13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3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1,64</m:t>
                                      </m:r>
                                    </m:e>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3,64</m:t>
                                      </m:r>
                                    </m:e>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1,256</m:t>
                                      </m:r>
                                    </m:e>
                                  </m:eqArr>
                                </m:e>
                              </m:d>
                            </m:oMath>
                          </a14:m>
                          <a:r>
                            <a:rPr lang="en-US" sz="13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x3</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14:m>
                            <m:oMathPara xmlns:m="http://schemas.openxmlformats.org/officeDocument/2006/math">
                              <m:oMathParaPr>
                                <m:jc m:val="centerGroup"/>
                              </m:oMathParaPr>
                              <m:oMath xmlns:m="http://schemas.openxmlformats.org/officeDocument/2006/math">
                                <m:f>
                                  <m:fPr>
                                    <m:ctrlPr>
                                      <a:rPr lang="en-US" sz="10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𝐻</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f>
                                  <m:fPr>
                                    <m:ctrlP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𝑊</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256</m:t>
                                </m:r>
                              </m:oMath>
                            </m:oMathPara>
                          </a14:m>
                          <a:endPar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524822943"/>
                      </a:ext>
                    </a:extLst>
                  </a:tr>
                  <a:tr h="787608">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Conv3_x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14:m>
                            <m:oMath xmlns:m="http://schemas.openxmlformats.org/officeDocument/2006/math">
                              <m:d>
                                <m:dPr>
                                  <m:begChr m:val="["/>
                                  <m:endChr m:val="]"/>
                                  <m:ctrlPr>
                                    <a:rPr lang="en-US" sz="13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3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3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128</m:t>
                                      </m:r>
                                    </m:e>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m:t>
                                      </m:r>
                                      <m:r>
                                        <a:rPr lang="en-US" sz="13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128</m:t>
                                      </m:r>
                                    </m:e>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3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512</m:t>
                                      </m:r>
                                    </m:e>
                                  </m:eqArr>
                                </m:e>
                              </m:d>
                            </m:oMath>
                          </a14:m>
                          <a:r>
                            <a:rPr lang="en-US" sz="13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x4</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14:m>
                            <m:oMathPara xmlns:m="http://schemas.openxmlformats.org/officeDocument/2006/math">
                              <m:oMathParaPr>
                                <m:jc m:val="centerGroup"/>
                              </m:oMathParaPr>
                              <m:oMath xmlns:m="http://schemas.openxmlformats.org/officeDocument/2006/math">
                                <m:f>
                                  <m:fPr>
                                    <m:ctrlPr>
                                      <a:rPr lang="en-US" sz="10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𝐻</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8</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f>
                                  <m:fPr>
                                    <m:ctrlP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𝑊</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8</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512</m:t>
                                </m:r>
                              </m:oMath>
                            </m:oMathPara>
                          </a14:m>
                          <a:endPar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421131"/>
                      </a:ext>
                    </a:extLst>
                  </a:tr>
                  <a:tr h="793483">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Conv4_x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14:m>
                            <m:oMath xmlns:m="http://schemas.openxmlformats.org/officeDocument/2006/math">
                              <m:d>
                                <m:dPr>
                                  <m:begChr m:val="["/>
                                  <m:endChr m:val="]"/>
                                  <m:ctrlPr>
                                    <a:rPr lang="en-US" sz="13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3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1,256</m:t>
                                      </m:r>
                                    </m:e>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3,256</m:t>
                                      </m:r>
                                    </m:e>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1,1024</m:t>
                                      </m:r>
                                    </m:e>
                                  </m:eqArr>
                                </m:e>
                              </m:d>
                            </m:oMath>
                          </a14:m>
                          <a:r>
                            <a:rPr lang="en-US" sz="13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x6</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14:m>
                            <m:oMathPara xmlns:m="http://schemas.openxmlformats.org/officeDocument/2006/math">
                              <m:oMathParaPr>
                                <m:jc m:val="centerGroup"/>
                              </m:oMathParaPr>
                              <m:oMath xmlns:m="http://schemas.openxmlformats.org/officeDocument/2006/math">
                                <m:f>
                                  <m:fPr>
                                    <m:ctrlPr>
                                      <a:rPr lang="en-US" sz="10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𝐻</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16</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f>
                                  <m:fPr>
                                    <m:ctrlP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𝑊</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16</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1024</m:t>
                                </m:r>
                              </m:oMath>
                            </m:oMathPara>
                          </a14:m>
                          <a:endPar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4788653"/>
                      </a:ext>
                    </a:extLst>
                  </a:tr>
                  <a:tr h="793483">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Conv5_x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14:m>
                            <m:oMath xmlns:m="http://schemas.openxmlformats.org/officeDocument/2006/math">
                              <m:d>
                                <m:dPr>
                                  <m:begChr m:val="["/>
                                  <m:endChr m:val="]"/>
                                  <m:ctrlPr>
                                    <a:rPr lang="en-US" sz="13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3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1,512</m:t>
                                      </m:r>
                                    </m:e>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3,512</m:t>
                                      </m:r>
                                    </m:e>
                                    <m:e>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x</m:t>
                                      </m:r>
                                      <m:r>
                                        <a:rPr lang="en-US" sz="13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1,2048</m:t>
                                      </m:r>
                                    </m:e>
                                  </m:eqArr>
                                </m:e>
                              </m:d>
                            </m:oMath>
                          </a14:m>
                          <a:r>
                            <a:rPr lang="en-US" sz="13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x3</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14:m>
                            <m:oMathPara xmlns:m="http://schemas.openxmlformats.org/officeDocument/2006/math">
                              <m:oMathParaPr>
                                <m:jc m:val="centerGroup"/>
                              </m:oMathParaPr>
                              <m:oMath xmlns:m="http://schemas.openxmlformats.org/officeDocument/2006/math">
                                <m:f>
                                  <m:fPr>
                                    <m:ctrlPr>
                                      <a:rPr lang="en-US" sz="10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𝐻</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32</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f>
                                  <m:fPr>
                                    <m:ctrlP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𝑊</m:t>
                                    </m:r>
                                  </m:num>
                                  <m:den>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32</m:t>
                                    </m:r>
                                  </m:den>
                                </m:f>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10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2048</m:t>
                                </m:r>
                              </m:oMath>
                            </m:oMathPara>
                          </a14:m>
                          <a:endPar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8467241"/>
                      </a:ext>
                    </a:extLst>
                  </a:tr>
                </a:tbl>
              </a:graphicData>
            </a:graphic>
          </p:graphicFrame>
        </mc:Choice>
        <mc:Fallback xmlns="">
          <p:graphicFrame>
            <p:nvGraphicFramePr>
              <p:cNvPr id="9" name="Table 11">
                <a:extLst>
                  <a:ext uri="{FF2B5EF4-FFF2-40B4-BE49-F238E27FC236}">
                    <a16:creationId xmlns:a16="http://schemas.microsoft.com/office/drawing/2014/main" id="{FA79DB30-6810-CE7A-538B-0FA67DF613FB}"/>
                  </a:ext>
                </a:extLst>
              </p:cNvPr>
              <p:cNvGraphicFramePr>
                <a:graphicFrameLocks noGrp="1"/>
              </p:cNvGraphicFramePr>
              <p:nvPr>
                <p:extLst>
                  <p:ext uri="{D42A27DB-BD31-4B8C-83A1-F6EECF244321}">
                    <p14:modId xmlns:p14="http://schemas.microsoft.com/office/powerpoint/2010/main" val="3308512348"/>
                  </p:ext>
                </p:extLst>
              </p:nvPr>
            </p:nvGraphicFramePr>
            <p:xfrm>
              <a:off x="508626" y="1772993"/>
              <a:ext cx="5730285" cy="4664259"/>
            </p:xfrm>
            <a:graphic>
              <a:graphicData uri="http://schemas.openxmlformats.org/drawingml/2006/table">
                <a:tbl>
                  <a:tblPr firstRow="1" bandRow="1">
                    <a:tableStyleId>{93296810-A885-4BE3-A3E7-6D5BEEA58F35}</a:tableStyleId>
                  </a:tblPr>
                  <a:tblGrid>
                    <a:gridCol w="1160480">
                      <a:extLst>
                        <a:ext uri="{9D8B030D-6E8A-4147-A177-3AD203B41FA5}">
                          <a16:colId xmlns:a16="http://schemas.microsoft.com/office/drawing/2014/main" val="2539029902"/>
                        </a:ext>
                      </a:extLst>
                    </a:gridCol>
                    <a:gridCol w="2071732">
                      <a:extLst>
                        <a:ext uri="{9D8B030D-6E8A-4147-A177-3AD203B41FA5}">
                          <a16:colId xmlns:a16="http://schemas.microsoft.com/office/drawing/2014/main" val="2789427460"/>
                        </a:ext>
                      </a:extLst>
                    </a:gridCol>
                    <a:gridCol w="1566640">
                      <a:extLst>
                        <a:ext uri="{9D8B030D-6E8A-4147-A177-3AD203B41FA5}">
                          <a16:colId xmlns:a16="http://schemas.microsoft.com/office/drawing/2014/main" val="2710838644"/>
                        </a:ext>
                      </a:extLst>
                    </a:gridCol>
                    <a:gridCol w="931433">
                      <a:extLst>
                        <a:ext uri="{9D8B030D-6E8A-4147-A177-3AD203B41FA5}">
                          <a16:colId xmlns:a16="http://schemas.microsoft.com/office/drawing/2014/main" val="4209808283"/>
                        </a:ext>
                      </a:extLst>
                    </a:gridCol>
                  </a:tblGrid>
                  <a:tr h="538198">
                    <a:tc>
                      <a:txBody>
                        <a:bodyPr/>
                        <a:lstStyle/>
                        <a:p>
                          <a:pPr algn="ctr"/>
                          <a:r>
                            <a:rPr lang="en-US" sz="1400" b="1" kern="1200" err="1">
                              <a:solidFill>
                                <a:schemeClr val="tx1"/>
                              </a:solidFill>
                              <a:effectLst/>
                              <a:latin typeface="+mn-lt"/>
                              <a:ea typeface="+mn-ea"/>
                              <a:cs typeface="+mn-cs"/>
                            </a:rPr>
                            <a:t>Tên</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khối</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tích</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chập</a:t>
                          </a:r>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1400" b="1" kern="1200">
                              <a:solidFill>
                                <a:schemeClr val="tx1"/>
                              </a:solidFill>
                              <a:effectLst/>
                              <a:latin typeface="+mn-lt"/>
                              <a:ea typeface="+mn-ea"/>
                              <a:cs typeface="+mn-cs"/>
                            </a:rPr>
                            <a:t>Resnet-50</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kern="1200" err="1">
                              <a:solidFill>
                                <a:schemeClr val="tx1"/>
                              </a:solidFill>
                              <a:effectLst/>
                              <a:latin typeface="+mn-lt"/>
                              <a:ea typeface="+mn-ea"/>
                              <a:cs typeface="+mn-cs"/>
                            </a:rPr>
                            <a:t>Kích</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thước</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đầu</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ra</a:t>
                          </a:r>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kern="1200" err="1">
                              <a:solidFill>
                                <a:schemeClr val="tx1"/>
                              </a:solidFill>
                              <a:effectLst/>
                              <a:latin typeface="+mn-lt"/>
                              <a:ea typeface="+mn-ea"/>
                              <a:cs typeface="+mn-cs"/>
                            </a:rPr>
                            <a:t>Tên</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đầu</a:t>
                          </a:r>
                          <a:r>
                            <a:rPr lang="en-US" sz="1400" b="1" kern="1200">
                              <a:solidFill>
                                <a:schemeClr val="tx1"/>
                              </a:solidFill>
                              <a:effectLst/>
                              <a:latin typeface="+mn-lt"/>
                              <a:ea typeface="+mn-ea"/>
                              <a:cs typeface="+mn-cs"/>
                            </a:rPr>
                            <a:t> </a:t>
                          </a:r>
                          <a:r>
                            <a:rPr lang="en-US" sz="1400" b="1" kern="1200" err="1">
                              <a:solidFill>
                                <a:schemeClr val="tx1"/>
                              </a:solidFill>
                              <a:effectLst/>
                              <a:latin typeface="+mn-lt"/>
                              <a:ea typeface="+mn-ea"/>
                              <a:cs typeface="+mn-cs"/>
                            </a:rPr>
                            <a:t>ra</a:t>
                          </a:r>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8026476"/>
                      </a:ext>
                    </a:extLst>
                  </a:tr>
                  <a:tr h="583332">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7x7, 64 stride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7004" t="-92708" r="-60311" b="-609375"/>
                          </a:stretch>
                        </a:blipFill>
                      </a:tcPr>
                    </a:tc>
                    <a:tc>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000191"/>
                      </a:ext>
                    </a:extLst>
                  </a:tr>
                  <a:tr h="261557">
                    <a:tc rowSpan="2">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Conv2_x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3x3 maxpool, stride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ctr">
                            <a:lnSpc>
                              <a:spcPct val="150000"/>
                            </a:lnSpc>
                            <a:spcAft>
                              <a:spcPts val="400"/>
                            </a:spcAft>
                          </a:pPr>
                          <a:r>
                            <a:rPr lang="en-US" sz="1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704216"/>
                      </a:ext>
                    </a:extLst>
                  </a:tr>
                  <a:tr h="817245">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6471" t="-170149" r="-121176" b="-30447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7004" t="-170149" r="-60311" b="-304478"/>
                          </a:stretch>
                        </a:blipFill>
                      </a:tcPr>
                    </a:tc>
                    <a:tc vMerge="1">
                      <a:txBody>
                        <a:bodyPr/>
                        <a:lstStyle/>
                        <a:p>
                          <a:endParaRPr lang="en-US"/>
                        </a:p>
                      </a:txBody>
                      <a:tcPr/>
                    </a:tc>
                    <a:extLst>
                      <a:ext uri="{0D108BD9-81ED-4DB2-BD59-A6C34878D82A}">
                        <a16:rowId xmlns:a16="http://schemas.microsoft.com/office/drawing/2014/main" val="2524822943"/>
                      </a:ext>
                    </a:extLst>
                  </a:tr>
                  <a:tr h="817245">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Conv3_x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6471" t="-268148" r="-121176" b="-202222"/>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7004" t="-268148" r="-60311" b="-202222"/>
                          </a:stretch>
                        </a:blipFill>
                      </a:tcPr>
                    </a:tc>
                    <a:tc>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421131"/>
                      </a:ext>
                    </a:extLst>
                  </a:tr>
                  <a:tr h="823341">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Conv4_x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6471" t="-368148" r="-121176" b="-102222"/>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7004" t="-368148" r="-60311" b="-102222"/>
                          </a:stretch>
                        </a:blipFill>
                      </a:tcPr>
                    </a:tc>
                    <a:tc>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4788653"/>
                      </a:ext>
                    </a:extLst>
                  </a:tr>
                  <a:tr h="823341">
                    <a:tc>
                      <a:txBody>
                        <a:bodyPr/>
                        <a:lstStyle/>
                        <a:p>
                          <a:pPr indent="228600" algn="ctr">
                            <a:lnSpc>
                              <a:spcPct val="150000"/>
                            </a:lnSpc>
                            <a:spcAft>
                              <a:spcPts val="400"/>
                            </a:spcAft>
                          </a:pPr>
                          <a:r>
                            <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Conv5_x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6471" t="-468148" r="-121176" b="-2222"/>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7004" t="-468148" r="-60311" b="-2222"/>
                          </a:stretch>
                        </a:blipFill>
                      </a:tcPr>
                    </a:tc>
                    <a:tc>
                      <a:txBody>
                        <a:bodyPr/>
                        <a:lstStyle/>
                        <a:p>
                          <a:pPr indent="228600" algn="ctr">
                            <a:lnSpc>
                              <a:spcPct val="150000"/>
                            </a:lnSpc>
                            <a:spcAft>
                              <a:spcPts val="400"/>
                            </a:spcAft>
                          </a:pPr>
                          <a:r>
                            <a:rPr lang="en-US" sz="20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8467241"/>
                      </a:ext>
                    </a:extLst>
                  </a:tr>
                </a:tbl>
              </a:graphicData>
            </a:graphic>
          </p:graphicFrame>
        </mc:Fallback>
      </mc:AlternateContent>
    </p:spTree>
    <p:extLst>
      <p:ext uri="{BB962C8B-B14F-4D97-AF65-F5344CB8AC3E}">
        <p14:creationId xmlns:p14="http://schemas.microsoft.com/office/powerpoint/2010/main" val="3618463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015908" y="553244"/>
            <a:ext cx="9779183" cy="1325563"/>
          </a:xfrm>
        </p:spPr>
        <p:txBody>
          <a:bodyPr/>
          <a:lstStyle/>
          <a:p>
            <a:r>
              <a:rPr lang="en-US"/>
              <a:t>Phương pháp đề xuất</a:t>
            </a:r>
            <a:br>
              <a:rPr lang="en-US"/>
            </a:br>
            <a:r>
              <a:rPr lang="en-US" sz="3200">
                <a:solidFill>
                  <a:schemeClr val="tx1"/>
                </a:solidFill>
              </a:rPr>
              <a:t>Chọn lọc và tích hợp đặc trưng</a:t>
            </a:r>
            <a:br>
              <a:rPr lang="en-US" sz="3200">
                <a:solidFill>
                  <a:schemeClr val="tx1"/>
                </a:solidFill>
              </a:rPr>
            </a:br>
            <a:endParaRPr lang="en-US" sz="320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27A08641-FD83-4EAB-9B96-4AED5B6FC2A6}"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a:p>
        </p:txBody>
      </p:sp>
      <p:sp>
        <p:nvSpPr>
          <p:cNvPr id="3" name="Footer Placeholder 2">
            <a:extLst>
              <a:ext uri="{FF2B5EF4-FFF2-40B4-BE49-F238E27FC236}">
                <a16:creationId xmlns:a16="http://schemas.microsoft.com/office/drawing/2014/main" id="{01C4C25F-056D-3F93-197A-84BA6CA72116}"/>
              </a:ext>
            </a:extLst>
          </p:cNvPr>
          <p:cNvSpPr>
            <a:spLocks noGrp="1"/>
          </p:cNvSpPr>
          <p:nvPr>
            <p:ph type="ftr" sz="quarter" idx="11"/>
          </p:nvPr>
        </p:nvSpPr>
        <p:spPr/>
        <p:txBody>
          <a:bodyPr/>
          <a:lstStyle/>
          <a:p>
            <a:r>
              <a:rPr lang="en-US"/>
              <a:t>Cao Lê Minh Hiếu</a:t>
            </a:r>
          </a:p>
        </p:txBody>
      </p:sp>
      <p:sp>
        <p:nvSpPr>
          <p:cNvPr id="10" name="Content Placeholder 2">
            <a:extLst>
              <a:ext uri="{FF2B5EF4-FFF2-40B4-BE49-F238E27FC236}">
                <a16:creationId xmlns:a16="http://schemas.microsoft.com/office/drawing/2014/main" id="{FCF37741-E320-0E22-10AA-DEFC63D0CC4D}"/>
              </a:ext>
            </a:extLst>
          </p:cNvPr>
          <p:cNvSpPr>
            <a:spLocks noGrp="1"/>
          </p:cNvSpPr>
          <p:nvPr>
            <p:ph type="body" idx="1"/>
          </p:nvPr>
        </p:nvSpPr>
        <p:spPr>
          <a:xfrm>
            <a:off x="253092" y="2555889"/>
            <a:ext cx="10665387" cy="3983023"/>
          </a:xfrm>
        </p:spPr>
        <p:txBody>
          <a:bodyPr vert="horz" lIns="91440" tIns="45720" rIns="91440" bIns="45720" rtlCol="0" anchor="t">
            <a:normAutofit fontScale="85000" lnSpcReduction="10000"/>
          </a:bodyPr>
          <a:lstStyle/>
          <a:p>
            <a:pPr marL="342900" indent="-342900">
              <a:buFont typeface="Arial" panose="020B0604020202020204" pitchFamily="34" charset="0"/>
              <a:buChar char="•"/>
            </a:pPr>
            <a:r>
              <a:rPr lang="en-US"/>
              <a:t>Các khối đặc trưng (feature map) đầu tiên L1, L2 rút trích được các biên cạnh (không phân biệt vật thể trọng yếu).</a:t>
            </a:r>
          </a:p>
          <a:p>
            <a:pPr marL="342900" indent="-342900">
              <a:buFont typeface="Arial" panose="020B0604020202020204" pitchFamily="34" charset="0"/>
              <a:buChar char="•"/>
            </a:pPr>
            <a:r>
              <a:rPr lang="en-US"/>
              <a:t>Khối đặc trưng L5 chứa thông tin toàn cục, giàu ngữ nghĩa nhất. Việc phát hiện đối tượng trọng yếu chính xác phụ thuộc rất nhiều vào lượng thông tin này.</a:t>
            </a:r>
          </a:p>
          <a:p>
            <a:pPr marL="342900" indent="-342900">
              <a:buFont typeface="Arial" panose="020B0604020202020204" pitchFamily="34" charset="0"/>
              <a:buChar char="•"/>
            </a:pPr>
            <a:r>
              <a:rPr lang="en-US"/>
              <a:t>Là bài toán phân lớp trên từng điểm ảnh, quá trình tích hợp đặc trưng đa bậc hiệu quả khôi phục độ phân giải là điều tất yếu.</a:t>
            </a:r>
          </a:p>
          <a:p>
            <a:pPr marL="342900" indent="-342900">
              <a:buFont typeface="Arial" panose="020B0604020202020204" pitchFamily="34" charset="0"/>
              <a:buChar char="•"/>
            </a:pPr>
            <a:r>
              <a:rPr lang="en-US"/>
              <a:t>Do có sự cách biệt về độ phân giải cũng như mức độ ngữ nghĩa được rút trích, quá trình tích hợp chỉ nên thực hiện trên các khối đặc trưng liền kề, có sự cách biệt thấp nhất.</a:t>
            </a:r>
          </a:p>
          <a:p>
            <a:pPr marL="342900" indent="-342900">
              <a:buFont typeface="Arial" panose="020B0604020202020204" pitchFamily="34" charset="0"/>
              <a:buChar char="•"/>
            </a:pPr>
            <a:endParaRPr lang="en-US"/>
          </a:p>
        </p:txBody>
      </p:sp>
    </p:spTree>
    <p:extLst>
      <p:ext uri="{BB962C8B-B14F-4D97-AF65-F5344CB8AC3E}">
        <p14:creationId xmlns:p14="http://schemas.microsoft.com/office/powerpoint/2010/main" val="103698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015908" y="553244"/>
            <a:ext cx="9779183" cy="1325563"/>
          </a:xfrm>
        </p:spPr>
        <p:txBody>
          <a:bodyPr/>
          <a:lstStyle/>
          <a:p>
            <a:r>
              <a:rPr lang="en-US"/>
              <a:t>Phương pháp đề xuất</a:t>
            </a:r>
            <a:br>
              <a:rPr lang="en-US"/>
            </a:br>
            <a:r>
              <a:rPr lang="en-US" sz="3200">
                <a:solidFill>
                  <a:schemeClr val="tx1"/>
                </a:solidFill>
              </a:rPr>
              <a:t>Chọn lọc và tích hợp đặc trưng</a:t>
            </a:r>
            <a:br>
              <a:rPr lang="en-US" sz="3200">
                <a:solidFill>
                  <a:schemeClr val="tx1"/>
                </a:solidFill>
              </a:rPr>
            </a:br>
            <a:r>
              <a:rPr lang="en-US" sz="3200">
                <a:solidFill>
                  <a:schemeClr val="tx1"/>
                </a:solidFill>
              </a:rPr>
              <a:t>Mô-đun Scale-aware Enrichment Module (SEM)</a:t>
            </a:r>
            <a:endParaRPr lang="en-US" sz="320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27A08641-FD83-4EAB-9B96-4AED5B6FC2A6}"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a:p>
        </p:txBody>
      </p:sp>
      <p:pic>
        <p:nvPicPr>
          <p:cNvPr id="13" name="Picture 12" descr="A picture containing diagram&#10;&#10;Description automatically generated">
            <a:extLst>
              <a:ext uri="{FF2B5EF4-FFF2-40B4-BE49-F238E27FC236}">
                <a16:creationId xmlns:a16="http://schemas.microsoft.com/office/drawing/2014/main" id="{FCA8DA22-EDD4-BC2F-2B5C-2A8D34F0C3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0528" y="2299580"/>
            <a:ext cx="5974534" cy="3015558"/>
          </a:xfrm>
          <a:prstGeom prst="rect">
            <a:avLst/>
          </a:prstGeom>
        </p:spPr>
      </p:pic>
      <p:sp>
        <p:nvSpPr>
          <p:cNvPr id="3" name="Footer Placeholder 2">
            <a:extLst>
              <a:ext uri="{FF2B5EF4-FFF2-40B4-BE49-F238E27FC236}">
                <a16:creationId xmlns:a16="http://schemas.microsoft.com/office/drawing/2014/main" id="{01C4C25F-056D-3F93-197A-84BA6CA72116}"/>
              </a:ext>
            </a:extLst>
          </p:cNvPr>
          <p:cNvSpPr>
            <a:spLocks noGrp="1"/>
          </p:cNvSpPr>
          <p:nvPr>
            <p:ph type="ftr" sz="quarter" idx="11"/>
          </p:nvPr>
        </p:nvSpPr>
        <p:spPr/>
        <p:txBody>
          <a:bodyPr/>
          <a:lstStyle/>
          <a:p>
            <a:r>
              <a:rPr lang="en-US"/>
              <a:t>Cao Lê Minh Hiếu</a:t>
            </a:r>
          </a:p>
        </p:txBody>
      </p:sp>
      <p:sp>
        <p:nvSpPr>
          <p:cNvPr id="10" name="Content Placeholder 2">
            <a:extLst>
              <a:ext uri="{FF2B5EF4-FFF2-40B4-BE49-F238E27FC236}">
                <a16:creationId xmlns:a16="http://schemas.microsoft.com/office/drawing/2014/main" id="{FCF37741-E320-0E22-10AA-DEFC63D0CC4D}"/>
              </a:ext>
            </a:extLst>
          </p:cNvPr>
          <p:cNvSpPr>
            <a:spLocks noGrp="1"/>
          </p:cNvSpPr>
          <p:nvPr>
            <p:ph type="body" idx="1"/>
          </p:nvPr>
        </p:nvSpPr>
        <p:spPr>
          <a:xfrm>
            <a:off x="253093" y="2555889"/>
            <a:ext cx="5297436" cy="3983023"/>
          </a:xfrm>
        </p:spPr>
        <p:txBody>
          <a:bodyPr vert="horz" lIns="91440" tIns="45720" rIns="91440" bIns="45720" rtlCol="0" anchor="t">
            <a:normAutofit fontScale="62500" lnSpcReduction="20000"/>
          </a:bodyPr>
          <a:lstStyle/>
          <a:p>
            <a:r>
              <a:rPr lang="en-US"/>
              <a:t>Mô-đun nhận đầu vào là các khối đặc trưng </a:t>
            </a:r>
            <a:r>
              <a:rPr lang="en-US" b="1"/>
              <a:t>Li</a:t>
            </a:r>
            <a:r>
              <a:rPr lang="en-US"/>
              <a:t>, nhằm đạt được các mục đích sau:</a:t>
            </a:r>
          </a:p>
          <a:p>
            <a:pPr marL="342900" indent="-342900">
              <a:buFont typeface="Arial" panose="020B0604020202020204" pitchFamily="34" charset="0"/>
              <a:buChar char="•"/>
            </a:pPr>
            <a:r>
              <a:rPr lang="en-US"/>
              <a:t>Truyền thông tin toàn cục của khối đặc trưng L5 đến các khối đặc trưng trước để lọc các điểm ảnh trọng yếu lần một.</a:t>
            </a:r>
          </a:p>
          <a:p>
            <a:pPr marL="342900" indent="-342900">
              <a:buFont typeface="Arial" panose="020B0604020202020204" pitchFamily="34" charset="0"/>
              <a:buChar char="•"/>
            </a:pPr>
            <a:r>
              <a:rPr lang="en-US"/>
              <a:t>Sử dụng tích chập giãn nở để có thể phát hiện các đối tượng đa kích thước cũng như tăng vùng nhìn thấy của nơ-ron.</a:t>
            </a:r>
          </a:p>
          <a:p>
            <a:pPr marL="342900" indent="-342900">
              <a:buFont typeface="Arial" panose="020B0604020202020204" pitchFamily="34" charset="0"/>
              <a:buChar char="•"/>
            </a:pPr>
            <a:r>
              <a:rPr lang="en-US"/>
              <a:t>Giảm số kênh (channels) của các khối đặc trưng nhằm giảm tham số mô hình thông qua các lớp tích chập ít số lượng bộ lọc hơn.</a:t>
            </a:r>
          </a:p>
        </p:txBody>
      </p:sp>
    </p:spTree>
    <p:extLst>
      <p:ext uri="{BB962C8B-B14F-4D97-AF65-F5344CB8AC3E}">
        <p14:creationId xmlns:p14="http://schemas.microsoft.com/office/powerpoint/2010/main" val="374875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99F0D717-C908-4515-A75C-CD8D9AC25A73}"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a:p>
        </p:txBody>
      </p:sp>
      <p:sp>
        <p:nvSpPr>
          <p:cNvPr id="8" name="Text Placeholder 7">
            <a:extLst>
              <a:ext uri="{FF2B5EF4-FFF2-40B4-BE49-F238E27FC236}">
                <a16:creationId xmlns:a16="http://schemas.microsoft.com/office/drawing/2014/main" id="{F4B7D9AC-F338-E965-69A9-1AD899CB98D5}"/>
              </a:ext>
            </a:extLst>
          </p:cNvPr>
          <p:cNvSpPr>
            <a:spLocks noGrp="1"/>
          </p:cNvSpPr>
          <p:nvPr>
            <p:ph type="body" idx="1"/>
          </p:nvPr>
        </p:nvSpPr>
        <p:spPr>
          <a:xfrm>
            <a:off x="380999" y="2653167"/>
            <a:ext cx="5979341" cy="3651589"/>
          </a:xfrm>
        </p:spPr>
        <p:txBody>
          <a:bodyPr/>
          <a:lstStyle/>
          <a:p>
            <a:r>
              <a:rPr lang="en-US" sz="1500"/>
              <a:t>Tiếp tục tích hợp các khối đặc trưng liền kề </a:t>
            </a:r>
            <a:r>
              <a:rPr lang="en-US" sz="1500" b="1"/>
              <a:t>Si </a:t>
            </a:r>
            <a:r>
              <a:rPr lang="en-US" sz="1500"/>
              <a:t>do lọc lần một nhiễu xuất hiện trong quá trình truyền luồng thông tin trọng yếu. </a:t>
            </a:r>
            <a:endParaRPr lang="en-US" sz="1500" b="1"/>
          </a:p>
          <a:p>
            <a:r>
              <a:rPr lang="en-US" sz="1500"/>
              <a:t>Mô-đun được thiết kế nhằm loại bỏ đi nhiễu cũng như tăng cường thông tin trọng yếu.</a:t>
            </a:r>
          </a:p>
        </p:txBody>
      </p:sp>
      <p:pic>
        <p:nvPicPr>
          <p:cNvPr id="10" name="Picture 9" descr="Timeline&#10;&#10;Description automatically generated with low confidence">
            <a:extLst>
              <a:ext uri="{FF2B5EF4-FFF2-40B4-BE49-F238E27FC236}">
                <a16:creationId xmlns:a16="http://schemas.microsoft.com/office/drawing/2014/main" id="{CDFDF163-377A-09B2-98C2-34338F578C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0" y="2275519"/>
            <a:ext cx="4346371" cy="3947481"/>
          </a:xfrm>
          <a:prstGeom prst="rect">
            <a:avLst/>
          </a:prstGeom>
        </p:spPr>
      </p:pic>
      <p:sp>
        <p:nvSpPr>
          <p:cNvPr id="3" name="Footer Placeholder 2">
            <a:extLst>
              <a:ext uri="{FF2B5EF4-FFF2-40B4-BE49-F238E27FC236}">
                <a16:creationId xmlns:a16="http://schemas.microsoft.com/office/drawing/2014/main" id="{C5DC556C-5A2C-9AFE-AA5B-A17BB0B5E716}"/>
              </a:ext>
            </a:extLst>
          </p:cNvPr>
          <p:cNvSpPr>
            <a:spLocks noGrp="1"/>
          </p:cNvSpPr>
          <p:nvPr>
            <p:ph type="ftr" sz="quarter" idx="11"/>
          </p:nvPr>
        </p:nvSpPr>
        <p:spPr/>
        <p:txBody>
          <a:bodyPr/>
          <a:lstStyle/>
          <a:p>
            <a:r>
              <a:rPr lang="en-US"/>
              <a:t>Cao Lê Minh Hiếu</a:t>
            </a:r>
          </a:p>
        </p:txBody>
      </p:sp>
      <p:sp>
        <p:nvSpPr>
          <p:cNvPr id="12" name="Title 1">
            <a:extLst>
              <a:ext uri="{FF2B5EF4-FFF2-40B4-BE49-F238E27FC236}">
                <a16:creationId xmlns:a16="http://schemas.microsoft.com/office/drawing/2014/main" id="{38D56BC6-39B4-3428-4D3E-A287B7A0BC86}"/>
              </a:ext>
            </a:extLst>
          </p:cNvPr>
          <p:cNvSpPr>
            <a:spLocks noGrp="1"/>
          </p:cNvSpPr>
          <p:nvPr>
            <p:ph type="title"/>
          </p:nvPr>
        </p:nvSpPr>
        <p:spPr>
          <a:xfrm>
            <a:off x="1015908" y="553244"/>
            <a:ext cx="9779183" cy="1325563"/>
          </a:xfrm>
        </p:spPr>
        <p:txBody>
          <a:bodyPr/>
          <a:lstStyle/>
          <a:p>
            <a:r>
              <a:rPr lang="en-US"/>
              <a:t>Phương pháp đề xuất</a:t>
            </a:r>
            <a:br>
              <a:rPr lang="en-US"/>
            </a:br>
            <a:r>
              <a:rPr lang="en-US" sz="3200">
                <a:solidFill>
                  <a:schemeClr val="tx1"/>
                </a:solidFill>
              </a:rPr>
              <a:t>Chọn lọc và tích hợp đặc trưng</a:t>
            </a:r>
            <a:br>
              <a:rPr lang="en-US" sz="3200">
                <a:solidFill>
                  <a:schemeClr val="tx1"/>
                </a:solidFill>
              </a:rPr>
            </a:br>
            <a:r>
              <a:rPr lang="en-US" sz="3200">
                <a:solidFill>
                  <a:schemeClr val="tx1"/>
                </a:solidFill>
              </a:rPr>
              <a:t>Mô-đun Adjacent Fusion Module (AFM)</a:t>
            </a:r>
            <a:endParaRPr lang="en-US" sz="3200"/>
          </a:p>
        </p:txBody>
      </p:sp>
    </p:spTree>
    <p:extLst>
      <p:ext uri="{BB962C8B-B14F-4D97-AF65-F5344CB8AC3E}">
        <p14:creationId xmlns:p14="http://schemas.microsoft.com/office/powerpoint/2010/main" val="402655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Phương pháp đề xuất</a:t>
            </a:r>
            <a:br>
              <a:rPr lang="en-US"/>
            </a:br>
            <a:r>
              <a:rPr lang="en-US" sz="3200">
                <a:solidFill>
                  <a:schemeClr val="tx1"/>
                </a:solidFill>
              </a:rPr>
              <a:t>Cả quá trình rút trích và tích hợp – Mô hình gốc</a:t>
            </a:r>
            <a:br>
              <a:rPr lang="en-US" sz="3200">
                <a:solidFill>
                  <a:schemeClr val="tx1"/>
                </a:solidFill>
              </a:rPr>
            </a:br>
            <a:r>
              <a:rPr lang="en-US" sz="3200">
                <a:solidFill>
                  <a:schemeClr val="tx1"/>
                </a:solidFill>
              </a:rPr>
              <a:t>Pyramidal Feature Shrinking Network (PFSNet)</a:t>
            </a:r>
            <a:endParaRPr lang="en-US" sz="320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526B3D86-E0BD-41A9-9D19-6C5C0F2F2229}" type="datetime1">
              <a:rPr lang="vi-VN" smtClean="0"/>
              <a:t>15/07/2022</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Cao Lê Minh Hiếu</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a:p>
        </p:txBody>
      </p:sp>
      <p:pic>
        <p:nvPicPr>
          <p:cNvPr id="9" name="Picture 8" descr="Diagram&#10;&#10;Description automatically generated">
            <a:extLst>
              <a:ext uri="{FF2B5EF4-FFF2-40B4-BE49-F238E27FC236}">
                <a16:creationId xmlns:a16="http://schemas.microsoft.com/office/drawing/2014/main" id="{0875F4AA-09C5-9FAA-E5E1-6A5C5F211897}"/>
              </a:ext>
            </a:extLst>
          </p:cNvPr>
          <p:cNvPicPr>
            <a:picLocks noChangeAspect="1"/>
          </p:cNvPicPr>
          <p:nvPr/>
        </p:nvPicPr>
        <p:blipFill>
          <a:blip r:embed="rId3"/>
          <a:stretch>
            <a:fillRect/>
          </a:stretch>
        </p:blipFill>
        <p:spPr>
          <a:xfrm>
            <a:off x="4161473" y="2299662"/>
            <a:ext cx="5388928" cy="4558338"/>
          </a:xfrm>
          <a:prstGeom prst="rect">
            <a:avLst/>
          </a:prstGeom>
        </p:spPr>
      </p:pic>
      <mc:AlternateContent xmlns:mc="http://schemas.openxmlformats.org/markup-compatibility/2006" xmlns:a14="http://schemas.microsoft.com/office/drawing/2010/main">
        <mc:Choice Requires="a14">
          <p:sp>
            <p:nvSpPr>
              <p:cNvPr id="10" name="Text Placeholder 7">
                <a:extLst>
                  <a:ext uri="{FF2B5EF4-FFF2-40B4-BE49-F238E27FC236}">
                    <a16:creationId xmlns:a16="http://schemas.microsoft.com/office/drawing/2014/main" id="{2C700978-1D5F-ACF1-D6FA-7C5B2D8A5CAB}"/>
                  </a:ext>
                </a:extLst>
              </p:cNvPr>
              <p:cNvSpPr>
                <a:spLocks noGrp="1"/>
              </p:cNvSpPr>
              <p:nvPr>
                <p:ph type="body" idx="1"/>
              </p:nvPr>
            </p:nvSpPr>
            <p:spPr>
              <a:xfrm>
                <a:off x="381000" y="2653167"/>
                <a:ext cx="3780474" cy="3651589"/>
              </a:xfrm>
            </p:spPr>
            <p:txBody>
              <a:bodyPr/>
              <a:lstStyle/>
              <a:p>
                <a:r>
                  <a:rPr lang="en-US" sz="1500" b="1"/>
                  <a:t>Đầu vào:</a:t>
                </a:r>
                <a:r>
                  <a:rPr lang="en-US" sz="1500"/>
                  <a:t> ảnh có kích thước HxWx3. </a:t>
                </a:r>
              </a:p>
              <a:p>
                <a:r>
                  <a:rPr lang="en-US" sz="1500" b="1"/>
                  <a:t>Đầu ra: </a:t>
                </a:r>
                <a:r>
                  <a:rPr lang="en-US" sz="1500"/>
                  <a:t>khối đặc trưng </a:t>
                </a:r>
                <a:r>
                  <a:rPr lang="en-US" sz="1500" b="1"/>
                  <a:t>F</a:t>
                </a:r>
                <a:r>
                  <a:rPr lang="en-US" sz="1500" b="1" baseline="-25000"/>
                  <a:t>interm </a:t>
                </a:r>
                <a:r>
                  <a:rPr lang="en-US" sz="1500"/>
                  <a:t>có kích thước </a:t>
                </a:r>
                <a14:m>
                  <m:oMath xmlns:m="http://schemas.openxmlformats.org/officeDocument/2006/math">
                    <m:f>
                      <m:fPr>
                        <m:ctrlPr>
                          <a:rPr lang="en-US" sz="16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𝐻</m:t>
                        </m:r>
                      </m:num>
                      <m:den>
                        <m:r>
                          <a:rPr lang="en-US"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f>
                      <m:fPr>
                        <m:ctrlPr>
                          <a:rPr lang="en-US"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𝑊</m:t>
                        </m:r>
                      </m:num>
                      <m:den>
                        <m:r>
                          <a:rPr lang="en-US"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64</m:t>
                    </m:r>
                  </m:oMath>
                </a14:m>
                <a:r>
                  <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và bản đồ điểm quan trọng (saliency map) </a:t>
                </a:r>
                <a:r>
                  <a:rPr lang="en-US" sz="1600" b="1"/>
                  <a:t>Sal</a:t>
                </a:r>
                <a:r>
                  <a:rPr lang="en-US" sz="1600" b="1" baseline="-25000"/>
                  <a:t>interm</a:t>
                </a:r>
                <a:r>
                  <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được phân lớp trên khối đặc trưng trên.</a:t>
                </a:r>
              </a:p>
              <a:p>
                <a:endParaRPr lang="en-US" sz="1500"/>
              </a:p>
              <a:p>
                <a:endParaRPr lang="en-US" sz="1500"/>
              </a:p>
            </p:txBody>
          </p:sp>
        </mc:Choice>
        <mc:Fallback xmlns="">
          <p:sp>
            <p:nvSpPr>
              <p:cNvPr id="10" name="Text Placeholder 7">
                <a:extLst>
                  <a:ext uri="{FF2B5EF4-FFF2-40B4-BE49-F238E27FC236}">
                    <a16:creationId xmlns:a16="http://schemas.microsoft.com/office/drawing/2014/main" id="{2C700978-1D5F-ACF1-D6FA-7C5B2D8A5CAB}"/>
                  </a:ext>
                </a:extLst>
              </p:cNvPr>
              <p:cNvSpPr>
                <a:spLocks noGrp="1" noRot="1" noChangeAspect="1" noMove="1" noResize="1" noEditPoints="1" noAdjustHandles="1" noChangeArrowheads="1" noChangeShapeType="1" noTextEdit="1"/>
              </p:cNvSpPr>
              <p:nvPr>
                <p:ph type="body" idx="1"/>
              </p:nvPr>
            </p:nvSpPr>
            <p:spPr>
              <a:xfrm>
                <a:off x="381000" y="2653167"/>
                <a:ext cx="3780474" cy="3651589"/>
              </a:xfrm>
              <a:blipFill>
                <a:blip r:embed="rId4"/>
                <a:stretch>
                  <a:fillRect l="-968"/>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0D24F1A0-7A76-9FCE-61D0-7808489A4E13}"/>
              </a:ext>
            </a:extLst>
          </p:cNvPr>
          <p:cNvSpPr txBox="1">
            <a:spLocks/>
          </p:cNvSpPr>
          <p:nvPr/>
        </p:nvSpPr>
        <p:spPr>
          <a:xfrm>
            <a:off x="5036431" y="1987599"/>
            <a:ext cx="4369806" cy="624126"/>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000">
                <a:solidFill>
                  <a:schemeClr val="tx1"/>
                </a:solidFill>
              </a:rPr>
              <a:t>[4] Pyramidal Feature Shrinking for Salient Object Detection</a:t>
            </a:r>
            <a:br>
              <a:rPr lang="en-US" sz="1000">
                <a:solidFill>
                  <a:schemeClr val="tx1"/>
                </a:solidFill>
              </a:rPr>
            </a:br>
            <a:endParaRPr lang="en-US" sz="1000">
              <a:solidFill>
                <a:schemeClr val="tx1"/>
              </a:solidFill>
            </a:endParaRPr>
          </a:p>
        </p:txBody>
      </p:sp>
    </p:spTree>
    <p:extLst>
      <p:ext uri="{BB962C8B-B14F-4D97-AF65-F5344CB8AC3E}">
        <p14:creationId xmlns:p14="http://schemas.microsoft.com/office/powerpoint/2010/main" val="31526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Phương </a:t>
            </a:r>
            <a:r>
              <a:rPr lang="en-US" err="1"/>
              <a:t>pháp</a:t>
            </a:r>
            <a:r>
              <a:rPr lang="en-US"/>
              <a:t> </a:t>
            </a:r>
            <a:r>
              <a:rPr lang="en-US" err="1"/>
              <a:t>đề</a:t>
            </a:r>
            <a:r>
              <a:rPr lang="en-US"/>
              <a:t> </a:t>
            </a:r>
            <a:r>
              <a:rPr lang="en-US" err="1"/>
              <a:t>xuất</a:t>
            </a:r>
            <a:br>
              <a:rPr lang="en-US"/>
            </a:br>
            <a:r>
              <a:rPr lang="en-US" sz="3200" err="1">
                <a:solidFill>
                  <a:schemeClr val="tx1"/>
                </a:solidFill>
              </a:rPr>
              <a:t>Cơ</a:t>
            </a:r>
            <a:r>
              <a:rPr lang="en-US" sz="3200">
                <a:solidFill>
                  <a:schemeClr val="tx1"/>
                </a:solidFill>
              </a:rPr>
              <a:t> </a:t>
            </a:r>
            <a:r>
              <a:rPr lang="en-US" sz="3200" err="1">
                <a:solidFill>
                  <a:schemeClr val="tx1"/>
                </a:solidFill>
              </a:rPr>
              <a:t>chế</a:t>
            </a:r>
            <a:r>
              <a:rPr lang="en-US" sz="3200">
                <a:solidFill>
                  <a:schemeClr val="tx1"/>
                </a:solidFill>
              </a:rPr>
              <a:t> Object Context Representation – cải tiến</a:t>
            </a:r>
            <a:endParaRPr lang="en-US" sz="320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15F212EE-F1DA-4481-8609-39C051412F91}" type="datetime1">
              <a:rPr lang="vi-VN" smtClean="0"/>
              <a:t>15/07/2022</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Cao Lê Minh Hiếu</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a:p>
        </p:txBody>
      </p:sp>
      <p:sp>
        <p:nvSpPr>
          <p:cNvPr id="8" name="Text Placeholder 7">
            <a:extLst>
              <a:ext uri="{FF2B5EF4-FFF2-40B4-BE49-F238E27FC236}">
                <a16:creationId xmlns:a16="http://schemas.microsoft.com/office/drawing/2014/main" id="{F4B7D9AC-F338-E965-69A9-1AD899CB98D5}"/>
              </a:ext>
            </a:extLst>
          </p:cNvPr>
          <p:cNvSpPr>
            <a:spLocks noGrp="1"/>
          </p:cNvSpPr>
          <p:nvPr>
            <p:ph type="body" idx="1"/>
          </p:nvPr>
        </p:nvSpPr>
        <p:spPr>
          <a:xfrm>
            <a:off x="199491" y="2835729"/>
            <a:ext cx="11715184" cy="3703183"/>
          </a:xfrm>
        </p:spPr>
        <p:txBody>
          <a:bodyPr/>
          <a:lstStyle/>
          <a:p>
            <a:pPr marL="342900" indent="-342900">
              <a:buFont typeface="Arial" panose="020B0604020202020204" pitchFamily="34" charset="0"/>
              <a:buChar char="•"/>
            </a:pPr>
            <a:r>
              <a:rPr lang="en-US" sz="2000"/>
              <a:t>Mô-đun này cho kết quả tốt trong bài toán phân đoạn ngữ nghĩa “</a:t>
            </a:r>
            <a:r>
              <a:rPr lang="en-US" sz="2000" b="1"/>
              <a:t>Object-Contextual Representations for Semantic Segmentation</a:t>
            </a:r>
            <a:r>
              <a:rPr lang="en-US" sz="2000"/>
              <a:t>”.</a:t>
            </a:r>
          </a:p>
          <a:p>
            <a:pPr marL="342900" indent="-342900">
              <a:buFont typeface="Arial" panose="020B0604020202020204" pitchFamily="34" charset="0"/>
              <a:buChar char="•"/>
            </a:pPr>
            <a:r>
              <a:rPr lang="en-US" sz="2000"/>
              <a:t>Áp dụng mô-đun này cho bài toán phát hiện đối tượng trọng yếu lần đầu tiên.</a:t>
            </a:r>
          </a:p>
          <a:p>
            <a:pPr marL="342900" indent="-342900">
              <a:buFont typeface="Arial" panose="020B0604020202020204" pitchFamily="34" charset="0"/>
              <a:buChar char="•"/>
            </a:pPr>
            <a:r>
              <a:rPr lang="en-US" sz="2000"/>
              <a:t>Mô-đun dựa trên cơ chế self-attention, sẽ điều chỉnh mức độ trọng yếu của điểm ảnh dựa vào sự tương đồng giữa véc-tơ đặc trưng của nó và véc-tơ đại diện cho mức độ trọng yếu.</a:t>
            </a:r>
          </a:p>
          <a:p>
            <a:endParaRPr lang="en-US" sz="2000"/>
          </a:p>
        </p:txBody>
      </p:sp>
    </p:spTree>
    <p:extLst>
      <p:ext uri="{BB962C8B-B14F-4D97-AF65-F5344CB8AC3E}">
        <p14:creationId xmlns:p14="http://schemas.microsoft.com/office/powerpoint/2010/main" val="1556857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5CB4B96-7A34-169C-CABC-1800D2024546}"/>
              </a:ext>
            </a:extLst>
          </p:cNvPr>
          <p:cNvSpPr>
            <a:spLocks noGrp="1"/>
          </p:cNvSpPr>
          <p:nvPr>
            <p:ph type="dt" sz="half" idx="10"/>
          </p:nvPr>
        </p:nvSpPr>
        <p:spPr/>
        <p:txBody>
          <a:bodyPr/>
          <a:lstStyle/>
          <a:p>
            <a:fld id="{6F30A90A-E300-449E-98A1-102C8E6B1461}" type="datetime1">
              <a:rPr lang="vi-VN" smtClean="0"/>
              <a:t>15/07/2022</a:t>
            </a:fld>
            <a:endParaRPr lang="en-US"/>
          </a:p>
        </p:txBody>
      </p:sp>
      <p:sp>
        <p:nvSpPr>
          <p:cNvPr id="7" name="Footer Placeholder 6">
            <a:extLst>
              <a:ext uri="{FF2B5EF4-FFF2-40B4-BE49-F238E27FC236}">
                <a16:creationId xmlns:a16="http://schemas.microsoft.com/office/drawing/2014/main" id="{13C17685-CFA9-EED2-6720-73AB0838CCBA}"/>
              </a:ext>
            </a:extLst>
          </p:cNvPr>
          <p:cNvSpPr>
            <a:spLocks noGrp="1"/>
          </p:cNvSpPr>
          <p:nvPr>
            <p:ph type="ftr" sz="quarter" idx="11"/>
          </p:nvPr>
        </p:nvSpPr>
        <p:spPr/>
        <p:txBody>
          <a:bodyPr/>
          <a:lstStyle/>
          <a:p>
            <a:r>
              <a:rPr lang="en-US"/>
              <a:t>Cao Lê Minh Hiếu</a:t>
            </a:r>
          </a:p>
        </p:txBody>
      </p:sp>
      <p:sp>
        <p:nvSpPr>
          <p:cNvPr id="8" name="Slide Number Placeholder 7">
            <a:extLst>
              <a:ext uri="{FF2B5EF4-FFF2-40B4-BE49-F238E27FC236}">
                <a16:creationId xmlns:a16="http://schemas.microsoft.com/office/drawing/2014/main" id="{C31CD7F1-A8CC-DEF3-8BA3-EAD62E0D6F14}"/>
              </a:ext>
            </a:extLst>
          </p:cNvPr>
          <p:cNvSpPr>
            <a:spLocks noGrp="1"/>
          </p:cNvSpPr>
          <p:nvPr>
            <p:ph type="sldNum" sz="quarter" idx="12"/>
          </p:nvPr>
        </p:nvSpPr>
        <p:spPr/>
        <p:txBody>
          <a:bodyPr/>
          <a:lstStyle/>
          <a:p>
            <a:fld id="{294A09A9-5501-47C1-A89A-A340965A2BE2}" type="slidenum">
              <a:rPr lang="en-US" smtClean="0"/>
              <a:pPr/>
              <a:t>19</a:t>
            </a:fld>
            <a:endParaRPr lang="en-US"/>
          </a:p>
        </p:txBody>
      </p:sp>
      <p:sp>
        <p:nvSpPr>
          <p:cNvPr id="58" name="Title 1">
            <a:extLst>
              <a:ext uri="{FF2B5EF4-FFF2-40B4-BE49-F238E27FC236}">
                <a16:creationId xmlns:a16="http://schemas.microsoft.com/office/drawing/2014/main" id="{4779E153-F6A0-E3FE-96E5-22FE273C46FE}"/>
              </a:ext>
            </a:extLst>
          </p:cNvPr>
          <p:cNvSpPr txBox="1">
            <a:spLocks/>
          </p:cNvSpPr>
          <p:nvPr/>
        </p:nvSpPr>
        <p:spPr>
          <a:xfrm>
            <a:off x="-706881" y="130515"/>
            <a:ext cx="8974581" cy="1219984"/>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b="1"/>
              <a:t>Phương pháp đề xuất</a:t>
            </a:r>
            <a:br>
              <a:rPr lang="en-US" b="1"/>
            </a:br>
            <a:r>
              <a:rPr lang="en-US" sz="4800" b="1"/>
              <a:t>Cơ chế OCR dựa</a:t>
            </a:r>
            <a:endParaRPr lang="en-US" b="1"/>
          </a:p>
        </p:txBody>
      </p:sp>
      <p:graphicFrame>
        <p:nvGraphicFramePr>
          <p:cNvPr id="55" name="Table 10">
            <a:extLst>
              <a:ext uri="{FF2B5EF4-FFF2-40B4-BE49-F238E27FC236}">
                <a16:creationId xmlns:a16="http://schemas.microsoft.com/office/drawing/2014/main" id="{E6E4C9E7-80DB-17CB-967C-269ECF2190C5}"/>
              </a:ext>
            </a:extLst>
          </p:cNvPr>
          <p:cNvGraphicFramePr>
            <a:graphicFrameLocks noGrp="1"/>
          </p:cNvGraphicFramePr>
          <p:nvPr>
            <p:extLst>
              <p:ext uri="{D42A27DB-BD31-4B8C-83A1-F6EECF244321}">
                <p14:modId xmlns:p14="http://schemas.microsoft.com/office/powerpoint/2010/main" val="3590205798"/>
              </p:ext>
            </p:extLst>
          </p:nvPr>
        </p:nvGraphicFramePr>
        <p:xfrm>
          <a:off x="5905500" y="2182738"/>
          <a:ext cx="6108072" cy="3142197"/>
        </p:xfrm>
        <a:graphic>
          <a:graphicData uri="http://schemas.openxmlformats.org/drawingml/2006/table">
            <a:tbl>
              <a:tblPr firstRow="1" bandRow="1">
                <a:tableStyleId>{93296810-A885-4BE3-A3E7-6D5BEEA58F35}</a:tableStyleId>
              </a:tblPr>
              <a:tblGrid>
                <a:gridCol w="1342880">
                  <a:extLst>
                    <a:ext uri="{9D8B030D-6E8A-4147-A177-3AD203B41FA5}">
                      <a16:colId xmlns:a16="http://schemas.microsoft.com/office/drawing/2014/main" val="3850793037"/>
                    </a:ext>
                  </a:extLst>
                </a:gridCol>
                <a:gridCol w="2382596">
                  <a:extLst>
                    <a:ext uri="{9D8B030D-6E8A-4147-A177-3AD203B41FA5}">
                      <a16:colId xmlns:a16="http://schemas.microsoft.com/office/drawing/2014/main" val="1877427299"/>
                    </a:ext>
                  </a:extLst>
                </a:gridCol>
                <a:gridCol w="2382596">
                  <a:extLst>
                    <a:ext uri="{9D8B030D-6E8A-4147-A177-3AD203B41FA5}">
                      <a16:colId xmlns:a16="http://schemas.microsoft.com/office/drawing/2014/main" val="4113762875"/>
                    </a:ext>
                  </a:extLst>
                </a:gridCol>
              </a:tblGrid>
              <a:tr h="666527">
                <a:tc>
                  <a:txBody>
                    <a:bodyPr/>
                    <a:lstStyle/>
                    <a:p>
                      <a:endParaRPr lang="en-US">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solidFill>
                            <a:schemeClr val="bg1"/>
                          </a:solidFill>
                        </a:rPr>
                        <a:t>Phân đoạn ngữ nghĩa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solidFill>
                            <a:schemeClr val="bg1"/>
                          </a:solidFill>
                        </a:rPr>
                        <a:t>Phát hiện đối tượng trọng yếu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8714005"/>
                  </a:ext>
                </a:extLst>
              </a:tr>
              <a:tr h="952181">
                <a:tc>
                  <a:txBody>
                    <a:bodyPr/>
                    <a:lstStyle/>
                    <a:p>
                      <a:pPr algn="ctr"/>
                      <a:r>
                        <a:rPr lang="en-US" b="1">
                          <a:solidFill>
                            <a:schemeClr val="bg1"/>
                          </a:solidFill>
                        </a:rPr>
                        <a:t>Phân lớp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bg1"/>
                          </a:solidFill>
                        </a:rPr>
                        <a:t>Dự đoán </a:t>
                      </a:r>
                      <a:r>
                        <a:rPr lang="en-US" b="1">
                          <a:solidFill>
                            <a:schemeClr val="bg1"/>
                          </a:solidFill>
                        </a:rPr>
                        <a:t>N</a:t>
                      </a:r>
                      <a:r>
                        <a:rPr lang="en-US">
                          <a:solidFill>
                            <a:schemeClr val="bg1"/>
                          </a:solidFill>
                        </a:rPr>
                        <a:t> lớp vật thể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bg1"/>
                          </a:solidFill>
                        </a:rPr>
                        <a:t>Phân lớp các đối tượng trọng yếu, không trọng yếu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5864516"/>
                  </a:ext>
                </a:extLst>
              </a:tr>
              <a:tr h="1523489">
                <a:tc>
                  <a:txBody>
                    <a:bodyPr/>
                    <a:lstStyle/>
                    <a:p>
                      <a:pPr algn="ctr"/>
                      <a:r>
                        <a:rPr lang="en-US" b="1">
                          <a:solidFill>
                            <a:schemeClr val="bg1"/>
                          </a:solidFill>
                        </a:rPr>
                        <a:t>Số lượng véc-tơ đại diện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a:solidFill>
                            <a:schemeClr val="bg1"/>
                          </a:solidFill>
                        </a:rPr>
                        <a:t>N</a:t>
                      </a:r>
                      <a:r>
                        <a:rPr lang="en-US">
                          <a:solidFill>
                            <a:schemeClr val="bg1"/>
                          </a:solidFill>
                        </a:rPr>
                        <a:t> véc-tơ đại diện cho </a:t>
                      </a:r>
                      <a:r>
                        <a:rPr lang="en-US" b="1">
                          <a:solidFill>
                            <a:schemeClr val="bg1"/>
                          </a:solidFill>
                        </a:rPr>
                        <a:t>N</a:t>
                      </a:r>
                      <a:r>
                        <a:rPr lang="en-US">
                          <a:solidFill>
                            <a:schemeClr val="bg1"/>
                          </a:solidFill>
                        </a:rPr>
                        <a:t> lớp vật thể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a:solidFill>
                            <a:schemeClr val="bg1"/>
                          </a:solidFill>
                        </a:rPr>
                        <a:t>1</a:t>
                      </a:r>
                      <a:r>
                        <a:rPr lang="en-US">
                          <a:solidFill>
                            <a:schemeClr val="bg1"/>
                          </a:solidFill>
                        </a:rPr>
                        <a:t> véc-tơ đại diện cho mức độ trọng yếu (xem véc-tơ đại diện cho không trọng yếu là phần bù)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289469"/>
                  </a:ext>
                </a:extLst>
              </a:tr>
            </a:tbl>
          </a:graphicData>
        </a:graphic>
      </p:graphicFrame>
      <p:pic>
        <p:nvPicPr>
          <p:cNvPr id="5" name="Picture 4">
            <a:extLst>
              <a:ext uri="{FF2B5EF4-FFF2-40B4-BE49-F238E27FC236}">
                <a16:creationId xmlns:a16="http://schemas.microsoft.com/office/drawing/2014/main" id="{E0C45CF3-AA98-05C9-21CF-F42EFEEC8FDE}"/>
              </a:ext>
            </a:extLst>
          </p:cNvPr>
          <p:cNvPicPr preferRelativeResize="0">
            <a:picLocks/>
          </p:cNvPicPr>
          <p:nvPr/>
        </p:nvPicPr>
        <p:blipFill>
          <a:blip r:embed="rId3"/>
          <a:stretch>
            <a:fillRect/>
          </a:stretch>
        </p:blipFill>
        <p:spPr>
          <a:xfrm>
            <a:off x="80772" y="1801208"/>
            <a:ext cx="5705856" cy="4572000"/>
          </a:xfrm>
          <a:prstGeom prst="rect">
            <a:avLst/>
          </a:prstGeom>
        </p:spPr>
      </p:pic>
    </p:spTree>
    <p:extLst>
      <p:ext uri="{BB962C8B-B14F-4D97-AF65-F5344CB8AC3E}">
        <p14:creationId xmlns:p14="http://schemas.microsoft.com/office/powerpoint/2010/main" val="79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err="1"/>
              <a:t>Mục</a:t>
            </a:r>
            <a:r>
              <a:rPr lang="en-US"/>
              <a:t> </a:t>
            </a:r>
            <a:r>
              <a:rPr lang="en-US" err="1"/>
              <a:t>lục</a:t>
            </a:r>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514350" indent="-514350">
              <a:buFont typeface="+mj-lt"/>
              <a:buAutoNum type="arabicPeriod"/>
            </a:pPr>
            <a:r>
              <a:rPr lang="en-US" err="1">
                <a:latin typeface="+mj-lt"/>
              </a:rPr>
              <a:t>Giới</a:t>
            </a:r>
            <a:r>
              <a:rPr lang="en-US">
                <a:latin typeface="+mj-lt"/>
              </a:rPr>
              <a:t> </a:t>
            </a:r>
            <a:r>
              <a:rPr lang="en-US" err="1">
                <a:latin typeface="+mj-lt"/>
              </a:rPr>
              <a:t>thiệu</a:t>
            </a:r>
            <a:r>
              <a:rPr lang="en-US">
                <a:latin typeface="+mj-lt"/>
              </a:rPr>
              <a:t> </a:t>
            </a:r>
            <a:r>
              <a:rPr lang="en-US" err="1">
                <a:latin typeface="+mj-lt"/>
              </a:rPr>
              <a:t>đề</a:t>
            </a:r>
            <a:r>
              <a:rPr lang="en-US">
                <a:latin typeface="+mj-lt"/>
              </a:rPr>
              <a:t> </a:t>
            </a:r>
            <a:r>
              <a:rPr lang="en-US" err="1">
                <a:latin typeface="+mj-lt"/>
              </a:rPr>
              <a:t>tài</a:t>
            </a:r>
            <a:endParaRPr lang="en-US">
              <a:latin typeface="+mj-lt"/>
            </a:endParaRPr>
          </a:p>
          <a:p>
            <a:pPr marL="514350" indent="-514350">
              <a:buFont typeface="+mj-lt"/>
              <a:buAutoNum type="arabicPeriod"/>
            </a:pPr>
            <a:r>
              <a:rPr lang="en-US" err="1">
                <a:latin typeface="+mj-lt"/>
              </a:rPr>
              <a:t>Các</a:t>
            </a:r>
            <a:r>
              <a:rPr lang="en-US">
                <a:latin typeface="+mj-lt"/>
              </a:rPr>
              <a:t> </a:t>
            </a:r>
            <a:r>
              <a:rPr lang="en-US" err="1">
                <a:latin typeface="+mj-lt"/>
              </a:rPr>
              <a:t>nghiên</a:t>
            </a:r>
            <a:r>
              <a:rPr lang="en-US">
                <a:latin typeface="+mj-lt"/>
              </a:rPr>
              <a:t> </a:t>
            </a:r>
            <a:r>
              <a:rPr lang="en-US" err="1">
                <a:latin typeface="+mj-lt"/>
              </a:rPr>
              <a:t>cứu</a:t>
            </a:r>
            <a:r>
              <a:rPr lang="en-US">
                <a:latin typeface="+mj-lt"/>
              </a:rPr>
              <a:t> </a:t>
            </a:r>
            <a:r>
              <a:rPr lang="en-US" err="1">
                <a:latin typeface="+mj-lt"/>
              </a:rPr>
              <a:t>liên</a:t>
            </a:r>
            <a:r>
              <a:rPr lang="en-US">
                <a:latin typeface="+mj-lt"/>
              </a:rPr>
              <a:t> </a:t>
            </a:r>
            <a:r>
              <a:rPr lang="en-US" err="1">
                <a:latin typeface="+mj-lt"/>
              </a:rPr>
              <a:t>quan</a:t>
            </a:r>
            <a:endParaRPr lang="en-US">
              <a:latin typeface="+mj-lt"/>
            </a:endParaRPr>
          </a:p>
          <a:p>
            <a:pPr marL="514350" indent="-514350">
              <a:buFont typeface="+mj-lt"/>
              <a:buAutoNum type="arabicPeriod"/>
            </a:pPr>
            <a:r>
              <a:rPr lang="en-US">
                <a:latin typeface="+mj-lt"/>
              </a:rPr>
              <a:t>Phương </a:t>
            </a:r>
            <a:r>
              <a:rPr lang="en-US" err="1">
                <a:latin typeface="+mj-lt"/>
              </a:rPr>
              <a:t>pháp</a:t>
            </a:r>
            <a:r>
              <a:rPr lang="en-US">
                <a:latin typeface="+mj-lt"/>
              </a:rPr>
              <a:t> </a:t>
            </a:r>
            <a:r>
              <a:rPr lang="en-US" err="1">
                <a:latin typeface="+mj-lt"/>
              </a:rPr>
              <a:t>đề</a:t>
            </a:r>
            <a:r>
              <a:rPr lang="en-US">
                <a:latin typeface="+mj-lt"/>
              </a:rPr>
              <a:t> xuất</a:t>
            </a:r>
          </a:p>
          <a:p>
            <a:pPr marL="514350" indent="-514350">
              <a:buFont typeface="+mj-lt"/>
              <a:buAutoNum type="arabicPeriod"/>
            </a:pPr>
            <a:r>
              <a:rPr lang="en-US">
                <a:latin typeface="+mj-lt"/>
              </a:rPr>
              <a:t>Kết quả thử nghiệm</a:t>
            </a:r>
          </a:p>
          <a:p>
            <a:pPr marL="514350" indent="-514350">
              <a:buFont typeface="+mj-lt"/>
              <a:buAutoNum type="arabicPeriod"/>
            </a:pPr>
            <a:r>
              <a:rPr lang="en-US">
                <a:latin typeface="+mj-lt"/>
              </a:rPr>
              <a:t>Hướng phát triển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9E5E0FEF-2D50-49FF-89A7-CEB0E1A39766}" type="datetime1">
              <a:rPr lang="vi-VN" smtClean="0"/>
              <a:t>15/07/2022</a:t>
            </a:fld>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
        <p:nvSpPr>
          <p:cNvPr id="5" name="Footer Placeholder 4">
            <a:extLst>
              <a:ext uri="{FF2B5EF4-FFF2-40B4-BE49-F238E27FC236}">
                <a16:creationId xmlns:a16="http://schemas.microsoft.com/office/drawing/2014/main" id="{6BB2CA1E-AB55-5790-DF7E-657A31319778}"/>
              </a:ext>
            </a:extLst>
          </p:cNvPr>
          <p:cNvSpPr>
            <a:spLocks noGrp="1"/>
          </p:cNvSpPr>
          <p:nvPr>
            <p:ph type="ftr" sz="quarter" idx="3"/>
          </p:nvPr>
        </p:nvSpPr>
        <p:spPr/>
        <p:txBody>
          <a:bodyPr/>
          <a:lstStyle/>
          <a:p>
            <a:r>
              <a:rPr lang="en-US"/>
              <a:t>Cao Lê Minh Hiếu</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Phương </a:t>
            </a:r>
            <a:r>
              <a:rPr lang="en-US" err="1"/>
              <a:t>pháp</a:t>
            </a:r>
            <a:r>
              <a:rPr lang="en-US"/>
              <a:t> </a:t>
            </a:r>
            <a:r>
              <a:rPr lang="en-US" err="1"/>
              <a:t>đề</a:t>
            </a:r>
            <a:r>
              <a:rPr lang="en-US"/>
              <a:t> </a:t>
            </a:r>
            <a:r>
              <a:rPr lang="en-US" err="1"/>
              <a:t>xuất</a:t>
            </a:r>
            <a:br>
              <a:rPr lang="en-US"/>
            </a:br>
            <a:r>
              <a:rPr lang="en-US" sz="3200" err="1">
                <a:solidFill>
                  <a:schemeClr val="tx1"/>
                </a:solidFill>
              </a:rPr>
              <a:t>Hàm</a:t>
            </a:r>
            <a:r>
              <a:rPr lang="en-US" sz="3200">
                <a:solidFill>
                  <a:schemeClr val="tx1"/>
                </a:solidFill>
              </a:rPr>
              <a:t> </a:t>
            </a:r>
            <a:r>
              <a:rPr lang="en-US" sz="3200" err="1">
                <a:solidFill>
                  <a:schemeClr val="tx1"/>
                </a:solidFill>
              </a:rPr>
              <a:t>lỗi</a:t>
            </a:r>
            <a:r>
              <a:rPr lang="en-US" sz="3200">
                <a:solidFill>
                  <a:schemeClr val="tx1"/>
                </a:solidFill>
              </a:rPr>
              <a:t> Adaptive Pixel Intensity (API)[6]</a:t>
            </a:r>
            <a:endParaRPr lang="en-US" sz="320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9C0CC571-4772-4D21-8D77-2047C47FD0F5}"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20</a:t>
            </a:fld>
            <a:endParaRPr lang="en-US"/>
          </a:p>
        </p:txBody>
      </p:sp>
      <p:sp>
        <p:nvSpPr>
          <p:cNvPr id="8" name="Text Placeholder 7">
            <a:extLst>
              <a:ext uri="{FF2B5EF4-FFF2-40B4-BE49-F238E27FC236}">
                <a16:creationId xmlns:a16="http://schemas.microsoft.com/office/drawing/2014/main" id="{F4B7D9AC-F338-E965-69A9-1AD899CB98D5}"/>
              </a:ext>
            </a:extLst>
          </p:cNvPr>
          <p:cNvSpPr>
            <a:spLocks noGrp="1"/>
          </p:cNvSpPr>
          <p:nvPr>
            <p:ph type="body" idx="1"/>
          </p:nvPr>
        </p:nvSpPr>
        <p:spPr>
          <a:xfrm>
            <a:off x="0" y="2324674"/>
            <a:ext cx="6400799" cy="1632331"/>
          </a:xfrm>
        </p:spPr>
        <p:txBody>
          <a:bodyPr/>
          <a:lstStyle/>
          <a:p>
            <a:r>
              <a:rPr lang="en-US" err="1"/>
              <a:t>Kết</a:t>
            </a:r>
            <a:r>
              <a:rPr lang="en-US"/>
              <a:t> </a:t>
            </a:r>
            <a:r>
              <a:rPr lang="en-US" err="1"/>
              <a:t>hợp</a:t>
            </a:r>
            <a:r>
              <a:rPr lang="en-US"/>
              <a:t> </a:t>
            </a:r>
            <a:r>
              <a:rPr lang="en-US" err="1"/>
              <a:t>ba</a:t>
            </a:r>
            <a:r>
              <a:rPr lang="en-US"/>
              <a:t> </a:t>
            </a:r>
            <a:r>
              <a:rPr lang="en-US" err="1"/>
              <a:t>hàm</a:t>
            </a:r>
            <a:r>
              <a:rPr lang="en-US"/>
              <a:t> </a:t>
            </a:r>
            <a:r>
              <a:rPr lang="en-US" err="1"/>
              <a:t>lỗi</a:t>
            </a:r>
            <a:r>
              <a:rPr lang="en-US"/>
              <a:t> </a:t>
            </a:r>
            <a:r>
              <a:rPr lang="en-US" b="1"/>
              <a:t>BCE</a:t>
            </a:r>
            <a:r>
              <a:rPr lang="en-US"/>
              <a:t>, </a:t>
            </a:r>
            <a:r>
              <a:rPr lang="en-US" b="1" err="1"/>
              <a:t>IoU</a:t>
            </a:r>
            <a:r>
              <a:rPr lang="en-US"/>
              <a:t> </a:t>
            </a:r>
            <a:r>
              <a:rPr lang="en-US" err="1"/>
              <a:t>và</a:t>
            </a:r>
            <a:r>
              <a:rPr lang="en-US"/>
              <a:t> </a:t>
            </a:r>
            <a:r>
              <a:rPr lang="en-US" b="1"/>
              <a:t>L1</a:t>
            </a:r>
            <a:r>
              <a:rPr lang="en-US"/>
              <a:t> </a:t>
            </a:r>
            <a:r>
              <a:rPr lang="en-US" err="1"/>
              <a:t>với</a:t>
            </a:r>
            <a:r>
              <a:rPr lang="en-US"/>
              <a:t> </a:t>
            </a:r>
            <a:r>
              <a:rPr lang="en-US" err="1"/>
              <a:t>trọng</a:t>
            </a:r>
            <a:r>
              <a:rPr lang="en-US"/>
              <a:t> </a:t>
            </a:r>
            <a:r>
              <a:rPr lang="en-US" err="1"/>
              <a:t>số</a:t>
            </a:r>
            <a:r>
              <a:rPr lang="en-US"/>
              <a:t> </a:t>
            </a:r>
            <a:r>
              <a:rPr lang="en-US" err="1"/>
              <a:t>đánh</a:t>
            </a:r>
            <a:r>
              <a:rPr lang="en-US"/>
              <a:t> </a:t>
            </a:r>
            <a:r>
              <a:rPr lang="en-US" err="1"/>
              <a:t>mạnh</a:t>
            </a:r>
            <a:r>
              <a:rPr lang="en-US"/>
              <a:t> </a:t>
            </a:r>
            <a:r>
              <a:rPr lang="en-US" err="1"/>
              <a:t>vào</a:t>
            </a:r>
            <a:r>
              <a:rPr lang="en-US"/>
              <a:t> </a:t>
            </a:r>
            <a:r>
              <a:rPr lang="en-US" err="1"/>
              <a:t>biên</a:t>
            </a:r>
            <a:r>
              <a:rPr lang="en-US"/>
              <a:t> </a:t>
            </a:r>
            <a:r>
              <a:rPr lang="en-US" err="1"/>
              <a:t>cạnh</a:t>
            </a:r>
            <a:r>
              <a:rPr lang="en-US"/>
              <a:t> </a:t>
            </a:r>
            <a:r>
              <a:rPr lang="en-US" err="1"/>
              <a:t>đối</a:t>
            </a:r>
            <a:r>
              <a:rPr lang="en-US"/>
              <a:t> tượng:</a:t>
            </a:r>
          </a:p>
        </p:txBody>
      </p:sp>
      <p:pic>
        <p:nvPicPr>
          <p:cNvPr id="7" name="Picture 6">
            <a:extLst>
              <a:ext uri="{FF2B5EF4-FFF2-40B4-BE49-F238E27FC236}">
                <a16:creationId xmlns:a16="http://schemas.microsoft.com/office/drawing/2014/main" id="{EAC1E639-D9CD-FBD7-DAAF-890301592D19}"/>
              </a:ext>
            </a:extLst>
          </p:cNvPr>
          <p:cNvPicPr>
            <a:picLocks noChangeAspect="1"/>
          </p:cNvPicPr>
          <p:nvPr/>
        </p:nvPicPr>
        <p:blipFill>
          <a:blip r:embed="rId3"/>
          <a:stretch>
            <a:fillRect/>
          </a:stretch>
        </p:blipFill>
        <p:spPr>
          <a:xfrm>
            <a:off x="7233268" y="2324675"/>
            <a:ext cx="4806331" cy="1632330"/>
          </a:xfrm>
          <a:prstGeom prst="rect">
            <a:avLst/>
          </a:prstGeom>
        </p:spPr>
      </p:pic>
      <p:sp>
        <p:nvSpPr>
          <p:cNvPr id="3" name="Footer Placeholder 2">
            <a:extLst>
              <a:ext uri="{FF2B5EF4-FFF2-40B4-BE49-F238E27FC236}">
                <a16:creationId xmlns:a16="http://schemas.microsoft.com/office/drawing/2014/main" id="{81C170FE-B733-1AB7-14DA-8948E65F6B35}"/>
              </a:ext>
            </a:extLst>
          </p:cNvPr>
          <p:cNvSpPr>
            <a:spLocks noGrp="1"/>
          </p:cNvSpPr>
          <p:nvPr>
            <p:ph type="ftr" sz="quarter" idx="11"/>
          </p:nvPr>
        </p:nvSpPr>
        <p:spPr/>
        <p:txBody>
          <a:bodyPr/>
          <a:lstStyle/>
          <a:p>
            <a:r>
              <a:rPr lang="en-US"/>
              <a:t>Cao Lê Minh Hiếu</a:t>
            </a:r>
          </a:p>
        </p:txBody>
      </p:sp>
      <p:pic>
        <p:nvPicPr>
          <p:cNvPr id="11" name="Picture 10">
            <a:extLst>
              <a:ext uri="{FF2B5EF4-FFF2-40B4-BE49-F238E27FC236}">
                <a16:creationId xmlns:a16="http://schemas.microsoft.com/office/drawing/2014/main" id="{7BB9700F-D3D8-B4A6-1C54-51C6EC92A44F}"/>
              </a:ext>
            </a:extLst>
          </p:cNvPr>
          <p:cNvPicPr>
            <a:picLocks noChangeAspect="1"/>
          </p:cNvPicPr>
          <p:nvPr/>
        </p:nvPicPr>
        <p:blipFill>
          <a:blip r:embed="rId4"/>
          <a:stretch>
            <a:fillRect/>
          </a:stretch>
        </p:blipFill>
        <p:spPr>
          <a:xfrm>
            <a:off x="7317757" y="4050730"/>
            <a:ext cx="4637352" cy="1048774"/>
          </a:xfrm>
          <a:prstGeom prst="rect">
            <a:avLst/>
          </a:prstGeom>
        </p:spPr>
      </p:pic>
      <p:pic>
        <p:nvPicPr>
          <p:cNvPr id="13" name="Picture 12">
            <a:extLst>
              <a:ext uri="{FF2B5EF4-FFF2-40B4-BE49-F238E27FC236}">
                <a16:creationId xmlns:a16="http://schemas.microsoft.com/office/drawing/2014/main" id="{772C1CD6-9F36-C451-0A00-E44A5EFCFA1B}"/>
              </a:ext>
            </a:extLst>
          </p:cNvPr>
          <p:cNvPicPr>
            <a:picLocks noChangeAspect="1"/>
          </p:cNvPicPr>
          <p:nvPr/>
        </p:nvPicPr>
        <p:blipFill>
          <a:blip r:embed="rId5"/>
          <a:stretch>
            <a:fillRect/>
          </a:stretch>
        </p:blipFill>
        <p:spPr>
          <a:xfrm>
            <a:off x="236891" y="3693924"/>
            <a:ext cx="6343517" cy="2286089"/>
          </a:xfrm>
          <a:prstGeom prst="rect">
            <a:avLst/>
          </a:prstGeom>
        </p:spPr>
      </p:pic>
      <p:sp>
        <p:nvSpPr>
          <p:cNvPr id="14" name="Content Placeholder 2">
            <a:extLst>
              <a:ext uri="{FF2B5EF4-FFF2-40B4-BE49-F238E27FC236}">
                <a16:creationId xmlns:a16="http://schemas.microsoft.com/office/drawing/2014/main" id="{E40C63EB-5248-3426-4B1A-3BA98E2E604C}"/>
              </a:ext>
            </a:extLst>
          </p:cNvPr>
          <p:cNvSpPr txBox="1">
            <a:spLocks/>
          </p:cNvSpPr>
          <p:nvPr/>
        </p:nvSpPr>
        <p:spPr>
          <a:xfrm>
            <a:off x="7822194" y="7315"/>
            <a:ext cx="4369806" cy="2254313"/>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000">
                <a:solidFill>
                  <a:schemeClr val="tx1"/>
                </a:solidFill>
              </a:rPr>
              <a:t>[6] TRACER Extreme Attention Guided Salient Object Tracing Network</a:t>
            </a:r>
          </a:p>
        </p:txBody>
      </p:sp>
    </p:spTree>
    <p:extLst>
      <p:ext uri="{BB962C8B-B14F-4D97-AF65-F5344CB8AC3E}">
        <p14:creationId xmlns:p14="http://schemas.microsoft.com/office/powerpoint/2010/main" val="3160130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Kết</a:t>
            </a:r>
            <a:r>
              <a:rPr lang="en-US"/>
              <a:t> </a:t>
            </a:r>
            <a:r>
              <a:rPr lang="en-US" err="1"/>
              <a:t>quả</a:t>
            </a:r>
            <a:r>
              <a:rPr lang="en-US"/>
              <a:t> </a:t>
            </a:r>
            <a:r>
              <a:rPr lang="en-US" err="1"/>
              <a:t>thử</a:t>
            </a:r>
            <a:r>
              <a:rPr lang="en-US"/>
              <a:t> </a:t>
            </a:r>
            <a:r>
              <a:rPr lang="en-US" err="1"/>
              <a:t>nghiệm</a:t>
            </a:r>
            <a:br>
              <a:rPr lang="en-US"/>
            </a:br>
            <a:r>
              <a:rPr lang="en-US" sz="3200" err="1"/>
              <a:t>Công</a:t>
            </a:r>
            <a:r>
              <a:rPr lang="en-US" sz="3200"/>
              <a:t> </a:t>
            </a:r>
            <a:r>
              <a:rPr lang="en-US" sz="3200" err="1"/>
              <a:t>tác</a:t>
            </a:r>
            <a:r>
              <a:rPr lang="en-US" sz="3200"/>
              <a:t> </a:t>
            </a:r>
            <a:r>
              <a:rPr lang="en-US" sz="3200" err="1"/>
              <a:t>chuẩn</a:t>
            </a:r>
            <a:r>
              <a:rPr lang="en-US" sz="3200"/>
              <a:t> </a:t>
            </a:r>
            <a:r>
              <a:rPr lang="en-US" sz="3200" err="1"/>
              <a:t>bị</a:t>
            </a:r>
            <a:endParaRPr lang="en-US" sz="320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9BED50F9-3DF6-4F79-A953-CF85F8500801}"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a:p>
        </p:txBody>
      </p:sp>
      <p:sp>
        <p:nvSpPr>
          <p:cNvPr id="8" name="Text Placeholder 7">
            <a:extLst>
              <a:ext uri="{FF2B5EF4-FFF2-40B4-BE49-F238E27FC236}">
                <a16:creationId xmlns:a16="http://schemas.microsoft.com/office/drawing/2014/main" id="{F4B7D9AC-F338-E965-69A9-1AD899CB98D5}"/>
              </a:ext>
            </a:extLst>
          </p:cNvPr>
          <p:cNvSpPr>
            <a:spLocks noGrp="1"/>
          </p:cNvSpPr>
          <p:nvPr>
            <p:ph type="body" idx="1"/>
          </p:nvPr>
        </p:nvSpPr>
        <p:spPr>
          <a:xfrm>
            <a:off x="381001" y="2680327"/>
            <a:ext cx="4806636" cy="3436483"/>
          </a:xfrm>
        </p:spPr>
        <p:txBody>
          <a:bodyPr/>
          <a:lstStyle/>
          <a:p>
            <a:r>
              <a:rPr lang="en-US" sz="2000" b="1" u="sng" err="1"/>
              <a:t>Quá</a:t>
            </a:r>
            <a:r>
              <a:rPr lang="en-US" sz="2000" b="1" u="sng"/>
              <a:t> </a:t>
            </a:r>
            <a:r>
              <a:rPr lang="en-US" sz="2000" b="1" u="sng" err="1"/>
              <a:t>trình</a:t>
            </a:r>
            <a:r>
              <a:rPr lang="en-US" sz="2000" b="1" u="sng"/>
              <a:t> </a:t>
            </a:r>
            <a:r>
              <a:rPr lang="en-US" sz="2000" b="1" u="sng" err="1"/>
              <a:t>huấn</a:t>
            </a:r>
            <a:r>
              <a:rPr lang="en-US" sz="2000" b="1" u="sng"/>
              <a:t> </a:t>
            </a:r>
            <a:r>
              <a:rPr lang="en-US" sz="2000" b="1" u="sng" err="1"/>
              <a:t>luyện</a:t>
            </a:r>
            <a:endParaRPr lang="en-US" sz="2000" b="1" u="sng"/>
          </a:p>
          <a:p>
            <a:pPr marL="342900" indent="-342900">
              <a:buFont typeface="Arial" panose="020B0604020202020204" pitchFamily="34" charset="0"/>
              <a:buChar char="•"/>
            </a:pPr>
            <a:r>
              <a:rPr lang="en-US" sz="2000" err="1"/>
              <a:t>Bộ</a:t>
            </a:r>
            <a:r>
              <a:rPr lang="en-US" sz="2000"/>
              <a:t> </a:t>
            </a:r>
            <a:r>
              <a:rPr lang="en-US" sz="2000" err="1"/>
              <a:t>dữ</a:t>
            </a:r>
            <a:r>
              <a:rPr lang="en-US" sz="2000"/>
              <a:t> </a:t>
            </a:r>
            <a:r>
              <a:rPr lang="en-US" sz="2000" err="1"/>
              <a:t>liệu</a:t>
            </a:r>
            <a:r>
              <a:rPr lang="en-US" sz="2000"/>
              <a:t> </a:t>
            </a:r>
            <a:r>
              <a:rPr lang="en-US" sz="2000" b="1"/>
              <a:t>DUTS-TR</a:t>
            </a:r>
            <a:r>
              <a:rPr lang="en-US" sz="2000"/>
              <a:t> </a:t>
            </a:r>
            <a:r>
              <a:rPr lang="en-US" sz="2000" err="1"/>
              <a:t>gồm</a:t>
            </a:r>
            <a:r>
              <a:rPr lang="en-US" sz="2000"/>
              <a:t> 10553 </a:t>
            </a:r>
            <a:r>
              <a:rPr lang="en-US" sz="2000" err="1"/>
              <a:t>bức</a:t>
            </a:r>
            <a:r>
              <a:rPr lang="en-US" sz="2000"/>
              <a:t> </a:t>
            </a:r>
            <a:r>
              <a:rPr lang="en-US" sz="2000" err="1"/>
              <a:t>ảnh</a:t>
            </a:r>
            <a:r>
              <a:rPr lang="en-US" sz="2000"/>
              <a:t> </a:t>
            </a:r>
            <a:r>
              <a:rPr lang="en-US" sz="2000" err="1"/>
              <a:t>và</a:t>
            </a:r>
            <a:r>
              <a:rPr lang="en-US" sz="2000"/>
              <a:t> </a:t>
            </a:r>
            <a:r>
              <a:rPr lang="en-US" sz="2000" err="1"/>
              <a:t>nhãn</a:t>
            </a:r>
            <a:r>
              <a:rPr lang="en-US" sz="2000"/>
              <a:t> </a:t>
            </a:r>
            <a:r>
              <a:rPr lang="en-US" sz="2000" err="1"/>
              <a:t>được</a:t>
            </a:r>
            <a:r>
              <a:rPr lang="en-US" sz="2000"/>
              <a:t> </a:t>
            </a:r>
            <a:r>
              <a:rPr lang="en-US" sz="2000" err="1"/>
              <a:t>sử</a:t>
            </a:r>
            <a:r>
              <a:rPr lang="en-US" sz="2000"/>
              <a:t> </a:t>
            </a:r>
            <a:r>
              <a:rPr lang="en-US" sz="2000" err="1"/>
              <a:t>dụng</a:t>
            </a:r>
            <a:r>
              <a:rPr lang="en-US" sz="2000"/>
              <a:t> </a:t>
            </a:r>
            <a:r>
              <a:rPr lang="en-US" sz="2000" err="1"/>
              <a:t>để</a:t>
            </a:r>
            <a:r>
              <a:rPr lang="en-US" sz="2000"/>
              <a:t> </a:t>
            </a:r>
            <a:r>
              <a:rPr lang="en-US" sz="2000" err="1"/>
              <a:t>huấn</a:t>
            </a:r>
            <a:r>
              <a:rPr lang="en-US" sz="2000"/>
              <a:t> luyện (5% dữ liệu cho tập validation).</a:t>
            </a:r>
          </a:p>
          <a:p>
            <a:pPr marL="342900" indent="-342900">
              <a:buFont typeface="Arial" panose="020B0604020202020204" pitchFamily="34" charset="0"/>
              <a:buChar char="•"/>
            </a:pPr>
            <a:r>
              <a:rPr lang="en-US" sz="2000" b="1" err="1"/>
              <a:t>Tăng</a:t>
            </a:r>
            <a:r>
              <a:rPr lang="en-US" sz="2000" b="1"/>
              <a:t> </a:t>
            </a:r>
            <a:r>
              <a:rPr lang="en-US" sz="2000" b="1" err="1"/>
              <a:t>cường</a:t>
            </a:r>
            <a:r>
              <a:rPr lang="en-US" sz="2000" b="1"/>
              <a:t> </a:t>
            </a:r>
            <a:r>
              <a:rPr lang="en-US" sz="2000" b="1" err="1"/>
              <a:t>dữ</a:t>
            </a:r>
            <a:r>
              <a:rPr lang="en-US" sz="2000" b="1"/>
              <a:t> </a:t>
            </a:r>
            <a:r>
              <a:rPr lang="en-US" sz="2000" b="1" err="1"/>
              <a:t>liệu</a:t>
            </a:r>
            <a:r>
              <a:rPr lang="en-US" sz="2000"/>
              <a:t>: </a:t>
            </a:r>
            <a:r>
              <a:rPr lang="en-US" sz="2000" err="1"/>
              <a:t>lật</a:t>
            </a:r>
            <a:r>
              <a:rPr lang="en-US" sz="2000"/>
              <a:t> </a:t>
            </a:r>
            <a:r>
              <a:rPr lang="en-US" sz="2000" err="1"/>
              <a:t>ảnh</a:t>
            </a:r>
            <a:r>
              <a:rPr lang="en-US" sz="2000"/>
              <a:t>, </a:t>
            </a:r>
            <a:r>
              <a:rPr lang="en-US" sz="2000" err="1"/>
              <a:t>xoay</a:t>
            </a:r>
            <a:r>
              <a:rPr lang="en-US" sz="2000"/>
              <a:t> 90 </a:t>
            </a:r>
            <a:r>
              <a:rPr lang="en-US" sz="2000" err="1"/>
              <a:t>độ</a:t>
            </a:r>
            <a:r>
              <a:rPr lang="en-US" sz="2000"/>
              <a:t>, </a:t>
            </a:r>
            <a:r>
              <a:rPr lang="en-US" sz="2000" err="1"/>
              <a:t>làm</a:t>
            </a:r>
            <a:r>
              <a:rPr lang="en-US" sz="2000"/>
              <a:t> </a:t>
            </a:r>
            <a:r>
              <a:rPr lang="en-US" sz="2000" err="1"/>
              <a:t>mờ</a:t>
            </a:r>
            <a:r>
              <a:rPr lang="en-US" sz="2000"/>
              <a:t> </a:t>
            </a:r>
            <a:r>
              <a:rPr lang="en-US" sz="2000" err="1"/>
              <a:t>và</a:t>
            </a:r>
            <a:r>
              <a:rPr lang="en-US" sz="2000"/>
              <a:t> </a:t>
            </a:r>
            <a:r>
              <a:rPr lang="en-US" sz="2000" err="1"/>
              <a:t>nhiễu</a:t>
            </a:r>
            <a:r>
              <a:rPr lang="en-US" sz="2000"/>
              <a:t> Gauss, </a:t>
            </a:r>
            <a:r>
              <a:rPr lang="en-US" sz="2000" err="1"/>
              <a:t>điều</a:t>
            </a:r>
            <a:r>
              <a:rPr lang="en-US" sz="2000"/>
              <a:t> </a:t>
            </a:r>
            <a:r>
              <a:rPr lang="en-US" sz="2000" err="1"/>
              <a:t>chỉnh</a:t>
            </a:r>
            <a:r>
              <a:rPr lang="en-US" sz="2000"/>
              <a:t> </a:t>
            </a:r>
            <a:r>
              <a:rPr lang="en-US" sz="2000" err="1"/>
              <a:t>độ</a:t>
            </a:r>
            <a:r>
              <a:rPr lang="en-US" sz="2000"/>
              <a:t> </a:t>
            </a:r>
            <a:r>
              <a:rPr lang="en-US" sz="2000" err="1"/>
              <a:t>tương</a:t>
            </a:r>
            <a:r>
              <a:rPr lang="en-US" sz="2000"/>
              <a:t> </a:t>
            </a:r>
            <a:r>
              <a:rPr lang="en-US" sz="2000" err="1"/>
              <a:t>phản</a:t>
            </a:r>
            <a:r>
              <a:rPr lang="en-US" sz="2000"/>
              <a:t>, </a:t>
            </a:r>
            <a:r>
              <a:rPr lang="en-US" sz="2000" err="1"/>
              <a:t>độ</a:t>
            </a:r>
            <a:r>
              <a:rPr lang="en-US" sz="2000"/>
              <a:t> </a:t>
            </a:r>
            <a:r>
              <a:rPr lang="en-US" sz="2000" err="1"/>
              <a:t>sáng</a:t>
            </a:r>
            <a:r>
              <a:rPr lang="en-US" sz="2000"/>
              <a:t>.</a:t>
            </a:r>
          </a:p>
        </p:txBody>
      </p:sp>
      <p:sp>
        <p:nvSpPr>
          <p:cNvPr id="11" name="Text Placeholder 7">
            <a:extLst>
              <a:ext uri="{FF2B5EF4-FFF2-40B4-BE49-F238E27FC236}">
                <a16:creationId xmlns:a16="http://schemas.microsoft.com/office/drawing/2014/main" id="{80DF4C3A-336A-8A8A-931E-568BC07D45F1}"/>
              </a:ext>
            </a:extLst>
          </p:cNvPr>
          <p:cNvSpPr txBox="1">
            <a:spLocks/>
          </p:cNvSpPr>
          <p:nvPr/>
        </p:nvSpPr>
        <p:spPr>
          <a:xfrm>
            <a:off x="6084998" y="2680326"/>
            <a:ext cx="4806636" cy="343648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u="sng" err="1"/>
              <a:t>Quá</a:t>
            </a:r>
            <a:r>
              <a:rPr lang="en-US" sz="2000" b="1" u="sng"/>
              <a:t> </a:t>
            </a:r>
            <a:r>
              <a:rPr lang="en-US" sz="2000" b="1" u="sng" err="1"/>
              <a:t>trình</a:t>
            </a:r>
            <a:r>
              <a:rPr lang="en-US" sz="2000" b="1" u="sng"/>
              <a:t> </a:t>
            </a:r>
            <a:r>
              <a:rPr lang="en-US" sz="2000" b="1" u="sng" err="1"/>
              <a:t>đánh</a:t>
            </a:r>
            <a:r>
              <a:rPr lang="en-US" sz="2000" b="1" u="sng"/>
              <a:t> </a:t>
            </a:r>
            <a:r>
              <a:rPr lang="en-US" sz="2000" b="1" u="sng" err="1"/>
              <a:t>giá</a:t>
            </a:r>
            <a:endParaRPr lang="en-US" sz="2000" b="1" u="sng"/>
          </a:p>
          <a:p>
            <a:pPr marL="342900" indent="-342900">
              <a:buFont typeface="Arial" panose="020B0604020202020204" pitchFamily="34" charset="0"/>
              <a:buChar char="•"/>
            </a:pPr>
            <a:r>
              <a:rPr lang="en-US" sz="2000" err="1"/>
              <a:t>Đánh</a:t>
            </a:r>
            <a:r>
              <a:rPr lang="en-US" sz="2000"/>
              <a:t> </a:t>
            </a:r>
            <a:r>
              <a:rPr lang="en-US" sz="2000" err="1"/>
              <a:t>giá</a:t>
            </a:r>
            <a:r>
              <a:rPr lang="en-US" sz="2000"/>
              <a:t> </a:t>
            </a:r>
            <a:r>
              <a:rPr lang="en-US" sz="2000" err="1"/>
              <a:t>mô</a:t>
            </a:r>
            <a:r>
              <a:rPr lang="en-US" sz="2000"/>
              <a:t> </a:t>
            </a:r>
            <a:r>
              <a:rPr lang="en-US" sz="2000" err="1"/>
              <a:t>hình</a:t>
            </a:r>
            <a:r>
              <a:rPr lang="en-US" sz="2000"/>
              <a:t> </a:t>
            </a:r>
            <a:r>
              <a:rPr lang="en-US" sz="2000" err="1"/>
              <a:t>trên</a:t>
            </a:r>
            <a:r>
              <a:rPr lang="en-US" sz="2000"/>
              <a:t> </a:t>
            </a:r>
            <a:r>
              <a:rPr lang="en-US" sz="2000" err="1"/>
              <a:t>các</a:t>
            </a:r>
            <a:r>
              <a:rPr lang="en-US" sz="2000"/>
              <a:t> </a:t>
            </a:r>
            <a:r>
              <a:rPr lang="en-US" sz="2000" err="1"/>
              <a:t>bộ</a:t>
            </a:r>
            <a:r>
              <a:rPr lang="en-US" sz="2000"/>
              <a:t> </a:t>
            </a:r>
            <a:r>
              <a:rPr lang="en-US" sz="2000" err="1"/>
              <a:t>dữ</a:t>
            </a:r>
            <a:r>
              <a:rPr lang="en-US" sz="2000"/>
              <a:t> </a:t>
            </a:r>
            <a:r>
              <a:rPr lang="en-US" sz="2000" err="1"/>
              <a:t>liệu</a:t>
            </a:r>
            <a:r>
              <a:rPr lang="en-US" sz="2000"/>
              <a:t> </a:t>
            </a:r>
            <a:r>
              <a:rPr lang="en-US" sz="2000" b="1"/>
              <a:t>ECSSD </a:t>
            </a:r>
            <a:r>
              <a:rPr lang="en-US" sz="2000"/>
              <a:t>(1000 ảnh), </a:t>
            </a:r>
            <a:r>
              <a:rPr lang="en-US" sz="2000" b="1"/>
              <a:t>DUTS-TE </a:t>
            </a:r>
            <a:r>
              <a:rPr lang="en-US" sz="2000"/>
              <a:t>(5019 ảnh).</a:t>
            </a:r>
          </a:p>
          <a:p>
            <a:pPr marL="342900" indent="-342900">
              <a:buFont typeface="Arial" panose="020B0604020202020204" pitchFamily="34" charset="0"/>
              <a:buChar char="•"/>
            </a:pPr>
            <a:r>
              <a:rPr lang="en-US" sz="2000" b="1" err="1"/>
              <a:t>Độ</a:t>
            </a:r>
            <a:r>
              <a:rPr lang="en-US" sz="2000" b="1"/>
              <a:t> </a:t>
            </a:r>
            <a:r>
              <a:rPr lang="en-US" sz="2000" b="1" err="1"/>
              <a:t>đo</a:t>
            </a:r>
            <a:r>
              <a:rPr lang="en-US" sz="2000"/>
              <a:t>: F-measure, S-measure, MAE</a:t>
            </a:r>
          </a:p>
        </p:txBody>
      </p:sp>
      <p:sp>
        <p:nvSpPr>
          <p:cNvPr id="3" name="Footer Placeholder 2">
            <a:extLst>
              <a:ext uri="{FF2B5EF4-FFF2-40B4-BE49-F238E27FC236}">
                <a16:creationId xmlns:a16="http://schemas.microsoft.com/office/drawing/2014/main" id="{1EBA1D46-CE98-68DC-50AC-318292DE3DAB}"/>
              </a:ext>
            </a:extLst>
          </p:cNvPr>
          <p:cNvSpPr>
            <a:spLocks noGrp="1"/>
          </p:cNvSpPr>
          <p:nvPr>
            <p:ph type="ftr" sz="quarter" idx="11"/>
          </p:nvPr>
        </p:nvSpPr>
        <p:spPr/>
        <p:txBody>
          <a:bodyPr/>
          <a:lstStyle/>
          <a:p>
            <a:r>
              <a:rPr lang="en-US"/>
              <a:t>Cao Lê Minh Hiếu</a:t>
            </a:r>
          </a:p>
        </p:txBody>
      </p:sp>
    </p:spTree>
    <p:extLst>
      <p:ext uri="{BB962C8B-B14F-4D97-AF65-F5344CB8AC3E}">
        <p14:creationId xmlns:p14="http://schemas.microsoft.com/office/powerpoint/2010/main" val="221991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Kết</a:t>
            </a:r>
            <a:r>
              <a:rPr lang="en-US"/>
              <a:t> </a:t>
            </a:r>
            <a:r>
              <a:rPr lang="en-US" err="1"/>
              <a:t>quả</a:t>
            </a:r>
            <a:r>
              <a:rPr lang="en-US"/>
              <a:t> </a:t>
            </a:r>
            <a:r>
              <a:rPr lang="en-US" err="1"/>
              <a:t>thử</a:t>
            </a:r>
            <a:r>
              <a:rPr lang="en-US"/>
              <a:t> </a:t>
            </a:r>
            <a:r>
              <a:rPr lang="en-US" err="1"/>
              <a:t>nghiệm</a:t>
            </a:r>
            <a:br>
              <a:rPr lang="en-US"/>
            </a:br>
            <a:r>
              <a:rPr lang="en-US" sz="3200"/>
              <a:t>Quá trình huấn luyện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AE2EB233-7F5C-4197-A54C-86BC8A9D13EF}" type="datetime1">
              <a:rPr lang="vi-VN" smtClean="0"/>
              <a:t>15/07/2022</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Cao Lê Minh Hiếu</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a:p>
        </p:txBody>
      </p:sp>
      <p:graphicFrame>
        <p:nvGraphicFramePr>
          <p:cNvPr id="10" name="Table 10">
            <a:extLst>
              <a:ext uri="{FF2B5EF4-FFF2-40B4-BE49-F238E27FC236}">
                <a16:creationId xmlns:a16="http://schemas.microsoft.com/office/drawing/2014/main" id="{4ACE4B94-5A0B-8CE2-F8A9-7A52FD6137E0}"/>
              </a:ext>
            </a:extLst>
          </p:cNvPr>
          <p:cNvGraphicFramePr>
            <a:graphicFrameLocks noGrp="1"/>
          </p:cNvGraphicFramePr>
          <p:nvPr>
            <p:extLst>
              <p:ext uri="{D42A27DB-BD31-4B8C-83A1-F6EECF244321}">
                <p14:modId xmlns:p14="http://schemas.microsoft.com/office/powerpoint/2010/main" val="2823308227"/>
              </p:ext>
            </p:extLst>
          </p:nvPr>
        </p:nvGraphicFramePr>
        <p:xfrm>
          <a:off x="513773" y="1648981"/>
          <a:ext cx="7965210" cy="5212080"/>
        </p:xfrm>
        <a:graphic>
          <a:graphicData uri="http://schemas.openxmlformats.org/drawingml/2006/table">
            <a:tbl>
              <a:tblPr firstRow="1" bandRow="1">
                <a:tableStyleId>{93296810-A885-4BE3-A3E7-6D5BEEA58F35}</a:tableStyleId>
              </a:tblPr>
              <a:tblGrid>
                <a:gridCol w="1351973">
                  <a:extLst>
                    <a:ext uri="{9D8B030D-6E8A-4147-A177-3AD203B41FA5}">
                      <a16:colId xmlns:a16="http://schemas.microsoft.com/office/drawing/2014/main" val="3850793037"/>
                    </a:ext>
                  </a:extLst>
                </a:gridCol>
                <a:gridCol w="3958167">
                  <a:extLst>
                    <a:ext uri="{9D8B030D-6E8A-4147-A177-3AD203B41FA5}">
                      <a16:colId xmlns:a16="http://schemas.microsoft.com/office/drawing/2014/main" val="1877427299"/>
                    </a:ext>
                  </a:extLst>
                </a:gridCol>
                <a:gridCol w="2655070">
                  <a:extLst>
                    <a:ext uri="{9D8B030D-6E8A-4147-A177-3AD203B41FA5}">
                      <a16:colId xmlns:a16="http://schemas.microsoft.com/office/drawing/2014/main" val="4113762875"/>
                    </a:ext>
                  </a:extLst>
                </a:gridCol>
              </a:tblGrid>
              <a:tr h="594017">
                <a:tc>
                  <a:txBody>
                    <a:bodyPr/>
                    <a:lstStyle/>
                    <a:p>
                      <a:endParaRPr lang="en-US"/>
                    </a:p>
                  </a:txBody>
                  <a:tcPr/>
                </a:tc>
                <a:tc>
                  <a:txBody>
                    <a:bodyPr/>
                    <a:lstStyle/>
                    <a:p>
                      <a:pPr algn="ctr"/>
                      <a:r>
                        <a:rPr lang="en-US"/>
                        <a:t>PFSNet + OCR</a:t>
                      </a:r>
                    </a:p>
                    <a:p>
                      <a:pPr algn="ctr"/>
                      <a:r>
                        <a:rPr lang="en-US"/>
                        <a:t>(key channels = 64)</a:t>
                      </a:r>
                    </a:p>
                  </a:txBody>
                  <a:tcPr/>
                </a:tc>
                <a:tc>
                  <a:txBody>
                    <a:bodyPr/>
                    <a:lstStyle/>
                    <a:p>
                      <a:pPr algn="ctr"/>
                      <a:r>
                        <a:rPr lang="en-US"/>
                        <a:t>PFSNet + OCR </a:t>
                      </a:r>
                    </a:p>
                    <a:p>
                      <a:pPr algn="ctr"/>
                      <a:r>
                        <a:rPr lang="en-US"/>
                        <a:t>(key channels = 128)</a:t>
                      </a:r>
                    </a:p>
                  </a:txBody>
                  <a:tcPr/>
                </a:tc>
                <a:extLst>
                  <a:ext uri="{0D108BD9-81ED-4DB2-BD59-A6C34878D82A}">
                    <a16:rowId xmlns:a16="http://schemas.microsoft.com/office/drawing/2014/main" val="3418714005"/>
                  </a:ext>
                </a:extLst>
              </a:tr>
              <a:tr h="594017">
                <a:tc>
                  <a:txBody>
                    <a:bodyPr/>
                    <a:lstStyle/>
                    <a:p>
                      <a:pPr algn="ctr"/>
                      <a:r>
                        <a:rPr lang="en-US" b="1"/>
                        <a:t>Số lượng tham số</a:t>
                      </a:r>
                    </a:p>
                  </a:txBody>
                  <a:tcPr anchor="ctr"/>
                </a:tc>
                <a:tc>
                  <a:txBody>
                    <a:bodyPr/>
                    <a:lstStyle/>
                    <a:p>
                      <a:pPr algn="ctr"/>
                      <a:r>
                        <a:rPr lang="en-US"/>
                        <a:t>31.33 triệu</a:t>
                      </a:r>
                    </a:p>
                  </a:txBody>
                  <a:tcPr/>
                </a:tc>
                <a:tc>
                  <a:txBody>
                    <a:bodyPr/>
                    <a:lstStyle/>
                    <a:p>
                      <a:pPr algn="ctr"/>
                      <a:r>
                        <a:rPr lang="en-US"/>
                        <a:t>31.63 triệu</a:t>
                      </a:r>
                    </a:p>
                  </a:txBody>
                  <a:tcPr/>
                </a:tc>
                <a:extLst>
                  <a:ext uri="{0D108BD9-81ED-4DB2-BD59-A6C34878D82A}">
                    <a16:rowId xmlns:a16="http://schemas.microsoft.com/office/drawing/2014/main" val="2035864516"/>
                  </a:ext>
                </a:extLst>
              </a:tr>
              <a:tr h="3648964">
                <a:tc>
                  <a:txBody>
                    <a:bodyPr/>
                    <a:lstStyle/>
                    <a:p>
                      <a:pPr algn="ctr"/>
                      <a:r>
                        <a:rPr lang="en-US" b="1"/>
                        <a:t>Quá trình huấn luyện</a:t>
                      </a:r>
                    </a:p>
                  </a:txBody>
                  <a:tcPr anchor="ctr"/>
                </a:tc>
                <a:tc>
                  <a:txBody>
                    <a:bodyPr/>
                    <a:lstStyle/>
                    <a:p>
                      <a:r>
                        <a:rPr lang="en-US"/>
                        <a:t>Cả mô hình được huấn luyện đầu cuối với learning rate cho backbone là 0.005 và các mô-đun khác là 0.05. Weight decay là 0.0005. Kích thước lô là 8. Kích thước ảnh đầu vào là 352x352</a:t>
                      </a:r>
                    </a:p>
                    <a:p>
                      <a:endParaRPr lang="en-US"/>
                    </a:p>
                    <a:p>
                      <a:endParaRPr lang="en-US"/>
                    </a:p>
                    <a:p>
                      <a:r>
                        <a:rPr lang="en-US"/>
                        <a:t>Chạy hơn 100 epochs với thời gian chạy ~10 phút/epoch. </a:t>
                      </a:r>
                    </a:p>
                    <a:p>
                      <a:r>
                        <a:rPr lang="en-US"/>
                        <a:t>Tổng thời gian của cả quá trình là 18-19 giờ.</a:t>
                      </a:r>
                    </a:p>
                  </a:txBody>
                  <a:tcPr/>
                </a:tc>
                <a:tc>
                  <a:txBody>
                    <a:bodyPr/>
                    <a:lstStyle/>
                    <a:p>
                      <a:r>
                        <a:rPr lang="en-US"/>
                        <a:t>Huấn luyện với các siêu tham số như cấu hình 1.</a:t>
                      </a:r>
                    </a:p>
                    <a:p>
                      <a:endParaRPr lang="en-US"/>
                    </a:p>
                    <a:p>
                      <a:endParaRPr lang="en-US"/>
                    </a:p>
                    <a:p>
                      <a:endParaRPr lang="en-US"/>
                    </a:p>
                    <a:p>
                      <a:endParaRPr lang="en-US"/>
                    </a:p>
                    <a:p>
                      <a:endParaRPr lang="en-US"/>
                    </a:p>
                    <a:p>
                      <a:r>
                        <a:rPr lang="en-US"/>
                        <a:t>Chạy hơn 100 epochs với thời gian chạy ~13 phút/epoch. </a:t>
                      </a:r>
                    </a:p>
                    <a:p>
                      <a:r>
                        <a:rPr lang="en-US"/>
                        <a:t>Tổng thời gian của cả quá trình là 22-23 giờ.</a:t>
                      </a:r>
                    </a:p>
                    <a:p>
                      <a:endParaRPr lang="en-US"/>
                    </a:p>
                  </a:txBody>
                  <a:tcPr/>
                </a:tc>
                <a:extLst>
                  <a:ext uri="{0D108BD9-81ED-4DB2-BD59-A6C34878D82A}">
                    <a16:rowId xmlns:a16="http://schemas.microsoft.com/office/drawing/2014/main" val="3775289469"/>
                  </a:ext>
                </a:extLst>
              </a:tr>
            </a:tbl>
          </a:graphicData>
        </a:graphic>
      </p:graphicFrame>
    </p:spTree>
    <p:extLst>
      <p:ext uri="{BB962C8B-B14F-4D97-AF65-F5344CB8AC3E}">
        <p14:creationId xmlns:p14="http://schemas.microsoft.com/office/powerpoint/2010/main" val="1748626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Kết</a:t>
            </a:r>
            <a:r>
              <a:rPr lang="en-US"/>
              <a:t> </a:t>
            </a:r>
            <a:r>
              <a:rPr lang="en-US" err="1"/>
              <a:t>quả</a:t>
            </a:r>
            <a:r>
              <a:rPr lang="en-US"/>
              <a:t> </a:t>
            </a:r>
            <a:r>
              <a:rPr lang="en-US" err="1"/>
              <a:t>thử</a:t>
            </a:r>
            <a:r>
              <a:rPr lang="en-US"/>
              <a:t> </a:t>
            </a:r>
            <a:r>
              <a:rPr lang="en-US" err="1"/>
              <a:t>nghiệm</a:t>
            </a:r>
            <a:br>
              <a:rPr lang="en-US"/>
            </a:br>
            <a:r>
              <a:rPr lang="en-US" sz="3200"/>
              <a:t>Số liệu</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3D540F2C-422E-4336-A983-C2DC912E3E7A}"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23</a:t>
            </a:fld>
            <a:endParaRPr lang="en-US"/>
          </a:p>
        </p:txBody>
      </p:sp>
      <p:graphicFrame>
        <p:nvGraphicFramePr>
          <p:cNvPr id="3" name="Table 6">
            <a:extLst>
              <a:ext uri="{FF2B5EF4-FFF2-40B4-BE49-F238E27FC236}">
                <a16:creationId xmlns:a16="http://schemas.microsoft.com/office/drawing/2014/main" id="{FC24E402-8B98-A038-0742-65138904111E}"/>
              </a:ext>
            </a:extLst>
          </p:cNvPr>
          <p:cNvGraphicFramePr>
            <a:graphicFrameLocks noGrp="1"/>
          </p:cNvGraphicFramePr>
          <p:nvPr>
            <p:extLst>
              <p:ext uri="{D42A27DB-BD31-4B8C-83A1-F6EECF244321}">
                <p14:modId xmlns:p14="http://schemas.microsoft.com/office/powerpoint/2010/main" val="2957271628"/>
              </p:ext>
            </p:extLst>
          </p:nvPr>
        </p:nvGraphicFramePr>
        <p:xfrm>
          <a:off x="0" y="2298932"/>
          <a:ext cx="10012219" cy="4559068"/>
        </p:xfrm>
        <a:graphic>
          <a:graphicData uri="http://schemas.openxmlformats.org/drawingml/2006/table">
            <a:tbl>
              <a:tblPr firstRow="1" bandRow="1">
                <a:tableStyleId>{93296810-A885-4BE3-A3E7-6D5BEEA58F35}</a:tableStyleId>
              </a:tblPr>
              <a:tblGrid>
                <a:gridCol w="1430317">
                  <a:extLst>
                    <a:ext uri="{9D8B030D-6E8A-4147-A177-3AD203B41FA5}">
                      <a16:colId xmlns:a16="http://schemas.microsoft.com/office/drawing/2014/main" val="3609424110"/>
                    </a:ext>
                  </a:extLst>
                </a:gridCol>
                <a:gridCol w="1430317">
                  <a:extLst>
                    <a:ext uri="{9D8B030D-6E8A-4147-A177-3AD203B41FA5}">
                      <a16:colId xmlns:a16="http://schemas.microsoft.com/office/drawing/2014/main" val="2099553967"/>
                    </a:ext>
                  </a:extLst>
                </a:gridCol>
                <a:gridCol w="1430317">
                  <a:extLst>
                    <a:ext uri="{9D8B030D-6E8A-4147-A177-3AD203B41FA5}">
                      <a16:colId xmlns:a16="http://schemas.microsoft.com/office/drawing/2014/main" val="1216754534"/>
                    </a:ext>
                  </a:extLst>
                </a:gridCol>
                <a:gridCol w="1430317">
                  <a:extLst>
                    <a:ext uri="{9D8B030D-6E8A-4147-A177-3AD203B41FA5}">
                      <a16:colId xmlns:a16="http://schemas.microsoft.com/office/drawing/2014/main" val="1585389364"/>
                    </a:ext>
                  </a:extLst>
                </a:gridCol>
                <a:gridCol w="1430317">
                  <a:extLst>
                    <a:ext uri="{9D8B030D-6E8A-4147-A177-3AD203B41FA5}">
                      <a16:colId xmlns:a16="http://schemas.microsoft.com/office/drawing/2014/main" val="1738471151"/>
                    </a:ext>
                  </a:extLst>
                </a:gridCol>
                <a:gridCol w="1430317">
                  <a:extLst>
                    <a:ext uri="{9D8B030D-6E8A-4147-A177-3AD203B41FA5}">
                      <a16:colId xmlns:a16="http://schemas.microsoft.com/office/drawing/2014/main" val="3022317503"/>
                    </a:ext>
                  </a:extLst>
                </a:gridCol>
                <a:gridCol w="1430317">
                  <a:extLst>
                    <a:ext uri="{9D8B030D-6E8A-4147-A177-3AD203B41FA5}">
                      <a16:colId xmlns:a16="http://schemas.microsoft.com/office/drawing/2014/main" val="3963132865"/>
                    </a:ext>
                  </a:extLst>
                </a:gridCol>
              </a:tblGrid>
              <a:tr h="652483">
                <a:tc>
                  <a:txBody>
                    <a:bodyPr/>
                    <a:lstStyle/>
                    <a:p>
                      <a:pPr algn="ctr"/>
                      <a:r>
                        <a:rPr lang="en-US"/>
                        <a:t>Bộ dữ liệu</a:t>
                      </a:r>
                    </a:p>
                  </a:txBody>
                  <a:tcPr anchor="ctr"/>
                </a:tc>
                <a:tc gridSpan="3">
                  <a:txBody>
                    <a:bodyPr/>
                    <a:lstStyle/>
                    <a:p>
                      <a:pPr algn="ctr"/>
                      <a:r>
                        <a:rPr lang="en-US"/>
                        <a:t>DUTS-TE</a:t>
                      </a:r>
                    </a:p>
                  </a:txBody>
                  <a:tcPr anchor="ctr"/>
                </a:tc>
                <a:tc hMerge="1">
                  <a:txBody>
                    <a:bodyPr/>
                    <a:lstStyle/>
                    <a:p>
                      <a:endParaRPr lang="en-US"/>
                    </a:p>
                  </a:txBody>
                  <a:tcPr/>
                </a:tc>
                <a:tc hMerge="1">
                  <a:txBody>
                    <a:bodyPr/>
                    <a:lstStyle/>
                    <a:p>
                      <a:endParaRPr lang="en-US"/>
                    </a:p>
                  </a:txBody>
                  <a:tcPr/>
                </a:tc>
                <a:tc gridSpan="3">
                  <a:txBody>
                    <a:bodyPr/>
                    <a:lstStyle/>
                    <a:p>
                      <a:pPr algn="ctr"/>
                      <a:r>
                        <a:rPr lang="en-US"/>
                        <a:t> ECSSD</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1819788"/>
                  </a:ext>
                </a:extLst>
              </a:tr>
              <a:tr h="407059">
                <a:tc>
                  <a:txBody>
                    <a:bodyPr/>
                    <a:lstStyle/>
                    <a:p>
                      <a:pPr algn="ctr"/>
                      <a:r>
                        <a:rPr lang="en-US" b="1"/>
                        <a:t>Độ đo</a:t>
                      </a:r>
                    </a:p>
                  </a:txBody>
                  <a:tcPr anchor="ctr"/>
                </a:tc>
                <a:tc rowSpan="2">
                  <a:txBody>
                    <a:bodyPr/>
                    <a:lstStyle/>
                    <a:p>
                      <a:pPr algn="ctr"/>
                      <a:r>
                        <a:rPr lang="en-US" b="1"/>
                        <a:t>Avg F</a:t>
                      </a:r>
                    </a:p>
                  </a:txBody>
                  <a:tcPr anchor="ctr"/>
                </a:tc>
                <a:tc rowSpan="2">
                  <a:txBody>
                    <a:bodyPr/>
                    <a:lstStyle/>
                    <a:p>
                      <a:pPr algn="ctr"/>
                      <a:r>
                        <a:rPr lang="en-US" b="1"/>
                        <a:t>S</a:t>
                      </a:r>
                    </a:p>
                  </a:txBody>
                  <a:tcPr anchor="ctr"/>
                </a:tc>
                <a:tc rowSpan="2">
                  <a:txBody>
                    <a:bodyPr/>
                    <a:lstStyle/>
                    <a:p>
                      <a:pPr algn="ctr"/>
                      <a:r>
                        <a:rPr lang="en-US" b="1"/>
                        <a:t>MAE</a:t>
                      </a:r>
                    </a:p>
                  </a:txBody>
                  <a:tcPr anchor="ctr"/>
                </a:tc>
                <a:tc rowSpan="2">
                  <a:txBody>
                    <a:bodyPr/>
                    <a:lstStyle/>
                    <a:p>
                      <a:pPr algn="ctr"/>
                      <a:r>
                        <a:rPr lang="en-US" b="1"/>
                        <a:t>Avg F</a:t>
                      </a:r>
                    </a:p>
                  </a:txBody>
                  <a:tcPr anchor="ctr"/>
                </a:tc>
                <a:tc rowSpan="2">
                  <a:txBody>
                    <a:bodyPr/>
                    <a:lstStyle/>
                    <a:p>
                      <a:pPr algn="ctr"/>
                      <a:r>
                        <a:rPr lang="en-US" b="1"/>
                        <a:t>S</a:t>
                      </a:r>
                    </a:p>
                  </a:txBody>
                  <a:tcPr anchor="ctr"/>
                </a:tc>
                <a:tc rowSpan="2">
                  <a:txBody>
                    <a:bodyPr/>
                    <a:lstStyle/>
                    <a:p>
                      <a:pPr algn="ctr"/>
                      <a:r>
                        <a:rPr lang="en-US" b="1"/>
                        <a:t>MAE</a:t>
                      </a:r>
                    </a:p>
                  </a:txBody>
                  <a:tcPr anchor="ctr"/>
                </a:tc>
                <a:extLst>
                  <a:ext uri="{0D108BD9-81ED-4DB2-BD59-A6C34878D82A}">
                    <a16:rowId xmlns:a16="http://schemas.microsoft.com/office/drawing/2014/main" val="2025825228"/>
                  </a:ext>
                </a:extLst>
              </a:tr>
              <a:tr h="0">
                <a:tc>
                  <a:txBody>
                    <a:bodyPr/>
                    <a:lstStyle/>
                    <a:p>
                      <a:pPr algn="ctr"/>
                      <a:r>
                        <a:rPr lang="en-US" b="1"/>
                        <a:t>Mô hình</a:t>
                      </a:r>
                    </a:p>
                  </a:txBody>
                  <a:tcPr anchor="ctr"/>
                </a:tc>
                <a:tc vMerge="1">
                  <a:txBody>
                    <a:bodyPr/>
                    <a:lstStyle/>
                    <a:p>
                      <a:pPr algn="ctr"/>
                      <a:endParaRPr lang="en-US"/>
                    </a:p>
                  </a:txBody>
                  <a:tcPr anchor="ctr"/>
                </a:tc>
                <a:tc vMerge="1">
                  <a:txBody>
                    <a:bodyPr/>
                    <a:lstStyle/>
                    <a:p>
                      <a:pPr algn="ctr"/>
                      <a:endParaRPr lang="en-US"/>
                    </a:p>
                  </a:txBody>
                  <a:tcPr anchor="ctr"/>
                </a:tc>
                <a:tc vMerge="1">
                  <a:txBody>
                    <a:bodyPr/>
                    <a:lstStyle/>
                    <a:p>
                      <a:pPr algn="ctr"/>
                      <a:endParaRPr lang="en-US" b="0"/>
                    </a:p>
                  </a:txBody>
                  <a:tcPr anchor="ctr"/>
                </a:tc>
                <a:tc vMerge="1">
                  <a:txBody>
                    <a:bodyPr/>
                    <a:lstStyle/>
                    <a:p>
                      <a:pPr algn="ctr"/>
                      <a:endParaRPr lang="en-US"/>
                    </a:p>
                  </a:txBody>
                  <a:tcPr anchor="ctr"/>
                </a:tc>
                <a:tc vMerge="1">
                  <a:txBody>
                    <a:bodyPr/>
                    <a:lstStyle/>
                    <a:p>
                      <a:pPr algn="ctr"/>
                      <a:endParaRPr lang="en-US"/>
                    </a:p>
                  </a:txBody>
                  <a:tcPr anchor="ctr"/>
                </a:tc>
                <a:tc vMerge="1">
                  <a:txBody>
                    <a:bodyPr/>
                    <a:lstStyle/>
                    <a:p>
                      <a:pPr algn="ctr"/>
                      <a:endParaRPr lang="en-US"/>
                    </a:p>
                  </a:txBody>
                  <a:tcPr anchor="ctr"/>
                </a:tc>
                <a:extLst>
                  <a:ext uri="{0D108BD9-81ED-4DB2-BD59-A6C34878D82A}">
                    <a16:rowId xmlns:a16="http://schemas.microsoft.com/office/drawing/2014/main" val="397472816"/>
                  </a:ext>
                </a:extLst>
              </a:tr>
              <a:tr h="652483">
                <a:tc>
                  <a:txBody>
                    <a:bodyPr/>
                    <a:lstStyle/>
                    <a:p>
                      <a:pPr algn="ctr"/>
                      <a:r>
                        <a:rPr lang="en-US"/>
                        <a:t>PFSNet </a:t>
                      </a:r>
                    </a:p>
                    <a:p>
                      <a:pPr algn="ctr"/>
                      <a:r>
                        <a:rPr lang="en-US"/>
                        <a:t>(số liệu theo paper)</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b="0"/>
                        <a:t>.0360</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.0310</a:t>
                      </a:r>
                    </a:p>
                  </a:txBody>
                  <a:tcPr anchor="ctr"/>
                </a:tc>
                <a:extLst>
                  <a:ext uri="{0D108BD9-81ED-4DB2-BD59-A6C34878D82A}">
                    <a16:rowId xmlns:a16="http://schemas.microsoft.com/office/drawing/2014/main" val="3587752497"/>
                  </a:ext>
                </a:extLst>
              </a:tr>
              <a:tr h="327363">
                <a:tc>
                  <a:txBody>
                    <a:bodyPr/>
                    <a:lstStyle/>
                    <a:p>
                      <a:pPr algn="ctr"/>
                      <a:r>
                        <a:rPr lang="en-US"/>
                        <a:t>PFSNet (chạy kiểm chứng)</a:t>
                      </a:r>
                    </a:p>
                  </a:txBody>
                  <a:tcPr anchor="ctr"/>
                </a:tc>
                <a:tc>
                  <a:txBody>
                    <a:bodyPr/>
                    <a:lstStyle/>
                    <a:p>
                      <a:pPr algn="ctr"/>
                      <a:r>
                        <a:rPr lang="en-US"/>
                        <a:t>.8533</a:t>
                      </a:r>
                    </a:p>
                  </a:txBody>
                  <a:tcPr anchor="ctr"/>
                </a:tc>
                <a:tc>
                  <a:txBody>
                    <a:bodyPr/>
                    <a:lstStyle/>
                    <a:p>
                      <a:pPr algn="ctr"/>
                      <a:r>
                        <a:rPr lang="en-US" b="1">
                          <a:solidFill>
                            <a:srgbClr val="FF0000"/>
                          </a:solidFill>
                        </a:rPr>
                        <a:t>.8924</a:t>
                      </a:r>
                    </a:p>
                  </a:txBody>
                  <a:tcPr anchor="ctr"/>
                </a:tc>
                <a:tc>
                  <a:txBody>
                    <a:bodyPr/>
                    <a:lstStyle/>
                    <a:p>
                      <a:pPr algn="ctr"/>
                      <a:r>
                        <a:rPr lang="en-US"/>
                        <a:t>.0359</a:t>
                      </a:r>
                    </a:p>
                  </a:txBody>
                  <a:tcPr anchor="ctr"/>
                </a:tc>
                <a:tc>
                  <a:txBody>
                    <a:bodyPr/>
                    <a:lstStyle/>
                    <a:p>
                      <a:pPr algn="ctr"/>
                      <a:r>
                        <a:rPr lang="en-US"/>
                        <a:t>.9260</a:t>
                      </a:r>
                    </a:p>
                  </a:txBody>
                  <a:tcPr anchor="ctr"/>
                </a:tc>
                <a:tc>
                  <a:txBody>
                    <a:bodyPr/>
                    <a:lstStyle/>
                    <a:p>
                      <a:pPr algn="ctr"/>
                      <a:r>
                        <a:rPr lang="en-US" b="1">
                          <a:solidFill>
                            <a:srgbClr val="FF0000"/>
                          </a:solidFill>
                        </a:rPr>
                        <a:t>.9292</a:t>
                      </a:r>
                    </a:p>
                  </a:txBody>
                  <a:tcPr anchor="ctr"/>
                </a:tc>
                <a:tc>
                  <a:txBody>
                    <a:bodyPr/>
                    <a:lstStyle/>
                    <a:p>
                      <a:pPr algn="ctr"/>
                      <a:r>
                        <a:rPr lang="en-US"/>
                        <a:t>.0314</a:t>
                      </a:r>
                    </a:p>
                  </a:txBody>
                  <a:tcPr anchor="ctr"/>
                </a:tc>
                <a:extLst>
                  <a:ext uri="{0D108BD9-81ED-4DB2-BD59-A6C34878D82A}">
                    <a16:rowId xmlns:a16="http://schemas.microsoft.com/office/drawing/2014/main" val="1232837265"/>
                  </a:ext>
                </a:extLst>
              </a:tr>
              <a:tr h="652483">
                <a:tc>
                  <a:txBody>
                    <a:bodyPr/>
                    <a:lstStyle/>
                    <a:p>
                      <a:pPr algn="ctr"/>
                      <a:r>
                        <a:rPr lang="en-US" b="1"/>
                        <a:t>PFSNet</a:t>
                      </a:r>
                    </a:p>
                    <a:p>
                      <a:pPr algn="ctr"/>
                      <a:r>
                        <a:rPr lang="en-US" b="1"/>
                        <a:t>OCR 64</a:t>
                      </a:r>
                    </a:p>
                  </a:txBody>
                  <a:tcPr anchor="ctr"/>
                </a:tc>
                <a:tc>
                  <a:txBody>
                    <a:bodyPr/>
                    <a:lstStyle/>
                    <a:p>
                      <a:pPr algn="ctr"/>
                      <a:r>
                        <a:rPr lang="en-US"/>
                        <a:t>.8390</a:t>
                      </a:r>
                    </a:p>
                  </a:txBody>
                  <a:tcPr anchor="ctr"/>
                </a:tc>
                <a:tc>
                  <a:txBody>
                    <a:bodyPr/>
                    <a:lstStyle/>
                    <a:p>
                      <a:pPr algn="ctr"/>
                      <a:r>
                        <a:rPr lang="en-US"/>
                        <a:t>.8764</a:t>
                      </a:r>
                    </a:p>
                  </a:txBody>
                  <a:tcPr anchor="ctr"/>
                </a:tc>
                <a:tc>
                  <a:txBody>
                    <a:bodyPr/>
                    <a:lstStyle/>
                    <a:p>
                      <a:pPr algn="ctr"/>
                      <a:r>
                        <a:rPr lang="en-US"/>
                        <a:t>.0376</a:t>
                      </a:r>
                    </a:p>
                  </a:txBody>
                  <a:tcPr anchor="ctr"/>
                </a:tc>
                <a:tc>
                  <a:txBody>
                    <a:bodyPr/>
                    <a:lstStyle/>
                    <a:p>
                      <a:pPr algn="ctr"/>
                      <a:r>
                        <a:rPr lang="en-US"/>
                        <a:t>.9228</a:t>
                      </a:r>
                    </a:p>
                  </a:txBody>
                  <a:tcPr anchor="ctr"/>
                </a:tc>
                <a:tc>
                  <a:txBody>
                    <a:bodyPr/>
                    <a:lstStyle/>
                    <a:p>
                      <a:pPr algn="ctr"/>
                      <a:r>
                        <a:rPr lang="en-US"/>
                        <a:t>.9230</a:t>
                      </a:r>
                    </a:p>
                  </a:txBody>
                  <a:tcPr anchor="ctr"/>
                </a:tc>
                <a:tc>
                  <a:txBody>
                    <a:bodyPr/>
                    <a:lstStyle/>
                    <a:p>
                      <a:pPr algn="ctr"/>
                      <a:r>
                        <a:rPr lang="en-US"/>
                        <a:t>.0323</a:t>
                      </a:r>
                    </a:p>
                  </a:txBody>
                  <a:tcPr anchor="ctr"/>
                </a:tc>
                <a:extLst>
                  <a:ext uri="{0D108BD9-81ED-4DB2-BD59-A6C34878D82A}">
                    <a16:rowId xmlns:a16="http://schemas.microsoft.com/office/drawing/2014/main" val="3776162532"/>
                  </a:ext>
                </a:extLst>
              </a:tr>
              <a:tr h="652483">
                <a:tc>
                  <a:txBody>
                    <a:bodyPr/>
                    <a:lstStyle/>
                    <a:p>
                      <a:pPr algn="ctr"/>
                      <a:r>
                        <a:rPr lang="en-US" b="1"/>
                        <a:t>PFSNet</a:t>
                      </a:r>
                    </a:p>
                    <a:p>
                      <a:pPr algn="ctr"/>
                      <a:r>
                        <a:rPr lang="en-US" b="1"/>
                        <a:t>OCR 128</a:t>
                      </a:r>
                    </a:p>
                  </a:txBody>
                  <a:tcPr anchor="ctr"/>
                </a:tc>
                <a:tc>
                  <a:txBody>
                    <a:bodyPr/>
                    <a:lstStyle/>
                    <a:p>
                      <a:pPr algn="ctr"/>
                      <a:r>
                        <a:rPr lang="en-US" b="1">
                          <a:solidFill>
                            <a:srgbClr val="FF0000"/>
                          </a:solidFill>
                        </a:rPr>
                        <a:t>.8538</a:t>
                      </a:r>
                    </a:p>
                  </a:txBody>
                  <a:tcPr anchor="ctr"/>
                </a:tc>
                <a:tc>
                  <a:txBody>
                    <a:bodyPr/>
                    <a:lstStyle/>
                    <a:p>
                      <a:pPr algn="ctr"/>
                      <a:r>
                        <a:rPr lang="en-US"/>
                        <a:t>.8864</a:t>
                      </a:r>
                    </a:p>
                  </a:txBody>
                  <a:tcPr anchor="ctr"/>
                </a:tc>
                <a:tc>
                  <a:txBody>
                    <a:bodyPr/>
                    <a:lstStyle/>
                    <a:p>
                      <a:pPr algn="ctr"/>
                      <a:r>
                        <a:rPr lang="en-US" b="1">
                          <a:solidFill>
                            <a:srgbClr val="FF0000"/>
                          </a:solidFill>
                        </a:rPr>
                        <a:t>.0358</a:t>
                      </a:r>
                    </a:p>
                  </a:txBody>
                  <a:tcPr anchor="ctr"/>
                </a:tc>
                <a:tc>
                  <a:txBody>
                    <a:bodyPr/>
                    <a:lstStyle/>
                    <a:p>
                      <a:pPr algn="ctr"/>
                      <a:r>
                        <a:rPr lang="en-US" b="1">
                          <a:solidFill>
                            <a:srgbClr val="FF0000"/>
                          </a:solidFill>
                        </a:rPr>
                        <a:t>.9280</a:t>
                      </a:r>
                    </a:p>
                  </a:txBody>
                  <a:tcPr anchor="ctr"/>
                </a:tc>
                <a:tc>
                  <a:txBody>
                    <a:bodyPr/>
                    <a:lstStyle/>
                    <a:p>
                      <a:pPr algn="ctr"/>
                      <a:r>
                        <a:rPr lang="en-US"/>
                        <a:t>.9264</a:t>
                      </a:r>
                    </a:p>
                  </a:txBody>
                  <a:tcPr anchor="ctr"/>
                </a:tc>
                <a:tc>
                  <a:txBody>
                    <a:bodyPr/>
                    <a:lstStyle/>
                    <a:p>
                      <a:pPr algn="ctr"/>
                      <a:r>
                        <a:rPr lang="en-US" b="1">
                          <a:solidFill>
                            <a:srgbClr val="FF0000"/>
                          </a:solidFill>
                        </a:rPr>
                        <a:t>.0302</a:t>
                      </a:r>
                    </a:p>
                  </a:txBody>
                  <a:tcPr anchor="ctr"/>
                </a:tc>
                <a:extLst>
                  <a:ext uri="{0D108BD9-81ED-4DB2-BD59-A6C34878D82A}">
                    <a16:rowId xmlns:a16="http://schemas.microsoft.com/office/drawing/2014/main" val="1693769192"/>
                  </a:ext>
                </a:extLst>
              </a:tr>
            </a:tbl>
          </a:graphicData>
        </a:graphic>
      </p:graphicFrame>
      <p:sp>
        <p:nvSpPr>
          <p:cNvPr id="5" name="Footer Placeholder 4">
            <a:extLst>
              <a:ext uri="{FF2B5EF4-FFF2-40B4-BE49-F238E27FC236}">
                <a16:creationId xmlns:a16="http://schemas.microsoft.com/office/drawing/2014/main" id="{7194598A-E077-30A2-E2BC-06E2DD659304}"/>
              </a:ext>
            </a:extLst>
          </p:cNvPr>
          <p:cNvSpPr>
            <a:spLocks noGrp="1"/>
          </p:cNvSpPr>
          <p:nvPr>
            <p:ph type="ftr" sz="quarter" idx="11"/>
          </p:nvPr>
        </p:nvSpPr>
        <p:spPr/>
        <p:txBody>
          <a:bodyPr/>
          <a:lstStyle/>
          <a:p>
            <a:r>
              <a:rPr lang="en-US"/>
              <a:t>Cao Lê Minh Hiếu</a:t>
            </a:r>
          </a:p>
        </p:txBody>
      </p:sp>
    </p:spTree>
    <p:extLst>
      <p:ext uri="{BB962C8B-B14F-4D97-AF65-F5344CB8AC3E}">
        <p14:creationId xmlns:p14="http://schemas.microsoft.com/office/powerpoint/2010/main" val="410364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5CB4B96-7A34-169C-CABC-1800D2024546}"/>
              </a:ext>
            </a:extLst>
          </p:cNvPr>
          <p:cNvSpPr>
            <a:spLocks noGrp="1"/>
          </p:cNvSpPr>
          <p:nvPr>
            <p:ph type="dt" sz="half" idx="10"/>
          </p:nvPr>
        </p:nvSpPr>
        <p:spPr/>
        <p:txBody>
          <a:bodyPr/>
          <a:lstStyle/>
          <a:p>
            <a:fld id="{6F30A90A-E300-449E-98A1-102C8E6B1461}" type="datetime1">
              <a:rPr lang="vi-VN" smtClean="0"/>
              <a:t>15/07/2022</a:t>
            </a:fld>
            <a:endParaRPr lang="en-US"/>
          </a:p>
        </p:txBody>
      </p:sp>
      <p:sp>
        <p:nvSpPr>
          <p:cNvPr id="7" name="Footer Placeholder 6">
            <a:extLst>
              <a:ext uri="{FF2B5EF4-FFF2-40B4-BE49-F238E27FC236}">
                <a16:creationId xmlns:a16="http://schemas.microsoft.com/office/drawing/2014/main" id="{13C17685-CFA9-EED2-6720-73AB0838CCBA}"/>
              </a:ext>
            </a:extLst>
          </p:cNvPr>
          <p:cNvSpPr>
            <a:spLocks noGrp="1"/>
          </p:cNvSpPr>
          <p:nvPr>
            <p:ph type="ftr" sz="quarter" idx="11"/>
          </p:nvPr>
        </p:nvSpPr>
        <p:spPr/>
        <p:txBody>
          <a:bodyPr/>
          <a:lstStyle/>
          <a:p>
            <a:r>
              <a:rPr lang="en-US"/>
              <a:t>Cao Lê Minh Hiếu</a:t>
            </a:r>
          </a:p>
        </p:txBody>
      </p:sp>
      <p:sp>
        <p:nvSpPr>
          <p:cNvPr id="8" name="Slide Number Placeholder 7">
            <a:extLst>
              <a:ext uri="{FF2B5EF4-FFF2-40B4-BE49-F238E27FC236}">
                <a16:creationId xmlns:a16="http://schemas.microsoft.com/office/drawing/2014/main" id="{C31CD7F1-A8CC-DEF3-8BA3-EAD62E0D6F14}"/>
              </a:ext>
            </a:extLst>
          </p:cNvPr>
          <p:cNvSpPr>
            <a:spLocks noGrp="1"/>
          </p:cNvSpPr>
          <p:nvPr>
            <p:ph type="sldNum" sz="quarter" idx="12"/>
          </p:nvPr>
        </p:nvSpPr>
        <p:spPr/>
        <p:txBody>
          <a:bodyPr/>
          <a:lstStyle/>
          <a:p>
            <a:fld id="{294A09A9-5501-47C1-A89A-A340965A2BE2}" type="slidenum">
              <a:rPr lang="en-US" smtClean="0"/>
              <a:pPr/>
              <a:t>24</a:t>
            </a:fld>
            <a:endParaRPr lang="en-US"/>
          </a:p>
        </p:txBody>
      </p:sp>
      <p:grpSp>
        <p:nvGrpSpPr>
          <p:cNvPr id="54" name="Group 53">
            <a:extLst>
              <a:ext uri="{FF2B5EF4-FFF2-40B4-BE49-F238E27FC236}">
                <a16:creationId xmlns:a16="http://schemas.microsoft.com/office/drawing/2014/main" id="{53881ED4-A2BB-E0F6-F9BA-A2E51310D493}"/>
              </a:ext>
            </a:extLst>
          </p:cNvPr>
          <p:cNvGrpSpPr/>
          <p:nvPr/>
        </p:nvGrpSpPr>
        <p:grpSpPr>
          <a:xfrm>
            <a:off x="1072129" y="1521913"/>
            <a:ext cx="11032786" cy="4730117"/>
            <a:chOff x="233928" y="843367"/>
            <a:chExt cx="11032786" cy="4730117"/>
          </a:xfrm>
        </p:grpSpPr>
        <p:grpSp>
          <p:nvGrpSpPr>
            <p:cNvPr id="48" name="Group 47">
              <a:extLst>
                <a:ext uri="{FF2B5EF4-FFF2-40B4-BE49-F238E27FC236}">
                  <a16:creationId xmlns:a16="http://schemas.microsoft.com/office/drawing/2014/main" id="{7CDD74F3-4923-AD40-3CA4-E069A7190494}"/>
                </a:ext>
              </a:extLst>
            </p:cNvPr>
            <p:cNvGrpSpPr/>
            <p:nvPr/>
          </p:nvGrpSpPr>
          <p:grpSpPr>
            <a:xfrm>
              <a:off x="233928" y="843367"/>
              <a:ext cx="9291072" cy="4730117"/>
              <a:chOff x="233847" y="843367"/>
              <a:chExt cx="11718561" cy="4719233"/>
            </a:xfrm>
          </p:grpSpPr>
          <p:grpSp>
            <p:nvGrpSpPr>
              <p:cNvPr id="42" name="Group 41">
                <a:extLst>
                  <a:ext uri="{FF2B5EF4-FFF2-40B4-BE49-F238E27FC236}">
                    <a16:creationId xmlns:a16="http://schemas.microsoft.com/office/drawing/2014/main" id="{5E9AF94E-946B-F085-819E-6E505CA20639}"/>
                  </a:ext>
                </a:extLst>
              </p:cNvPr>
              <p:cNvGrpSpPr/>
              <p:nvPr/>
            </p:nvGrpSpPr>
            <p:grpSpPr>
              <a:xfrm>
                <a:off x="233847" y="843367"/>
                <a:ext cx="9966068" cy="4719233"/>
                <a:chOff x="647472" y="810709"/>
                <a:chExt cx="10752830" cy="4776455"/>
              </a:xfrm>
            </p:grpSpPr>
            <p:grpSp>
              <p:nvGrpSpPr>
                <p:cNvPr id="36" name="Group 35">
                  <a:extLst>
                    <a:ext uri="{FF2B5EF4-FFF2-40B4-BE49-F238E27FC236}">
                      <a16:creationId xmlns:a16="http://schemas.microsoft.com/office/drawing/2014/main" id="{7F313105-998B-1E11-C563-BF05892A3659}"/>
                    </a:ext>
                  </a:extLst>
                </p:cNvPr>
                <p:cNvGrpSpPr/>
                <p:nvPr/>
              </p:nvGrpSpPr>
              <p:grpSpPr>
                <a:xfrm>
                  <a:off x="647472" y="810709"/>
                  <a:ext cx="8982884" cy="4776455"/>
                  <a:chOff x="1180872" y="799823"/>
                  <a:chExt cx="8982884" cy="4776455"/>
                </a:xfrm>
              </p:grpSpPr>
              <p:grpSp>
                <p:nvGrpSpPr>
                  <p:cNvPr id="20" name="Group 19">
                    <a:extLst>
                      <a:ext uri="{FF2B5EF4-FFF2-40B4-BE49-F238E27FC236}">
                        <a16:creationId xmlns:a16="http://schemas.microsoft.com/office/drawing/2014/main" id="{F6D8D907-58D1-BE02-3BF2-C839704E0B9A}"/>
                      </a:ext>
                    </a:extLst>
                  </p:cNvPr>
                  <p:cNvGrpSpPr/>
                  <p:nvPr/>
                </p:nvGrpSpPr>
                <p:grpSpPr>
                  <a:xfrm>
                    <a:off x="1180872" y="799823"/>
                    <a:ext cx="1784165" cy="4734411"/>
                    <a:chOff x="1180872" y="799823"/>
                    <a:chExt cx="1784165" cy="4734411"/>
                  </a:xfrm>
                </p:grpSpPr>
                <p:pic>
                  <p:nvPicPr>
                    <p:cNvPr id="10" name="Picture 9">
                      <a:extLst>
                        <a:ext uri="{FF2B5EF4-FFF2-40B4-BE49-F238E27FC236}">
                          <a16:creationId xmlns:a16="http://schemas.microsoft.com/office/drawing/2014/main" id="{3DCDCD38-3A11-B71B-AA18-885ACDA598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1297" y="799823"/>
                      <a:ext cx="1772560" cy="1188720"/>
                    </a:xfrm>
                    <a:prstGeom prst="rect">
                      <a:avLst/>
                    </a:prstGeom>
                    <a:noFill/>
                    <a:ln>
                      <a:noFill/>
                    </a:ln>
                  </p:spPr>
                </p:pic>
                <p:pic>
                  <p:nvPicPr>
                    <p:cNvPr id="12" name="Picture 11">
                      <a:extLst>
                        <a:ext uri="{FF2B5EF4-FFF2-40B4-BE49-F238E27FC236}">
                          <a16:creationId xmlns:a16="http://schemas.microsoft.com/office/drawing/2014/main" id="{68E8259A-FFCA-49E3-29EC-FB5A7F04BBC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0872" y="1993978"/>
                      <a:ext cx="1772984" cy="1188720"/>
                    </a:xfrm>
                    <a:prstGeom prst="rect">
                      <a:avLst/>
                    </a:prstGeom>
                    <a:noFill/>
                    <a:ln>
                      <a:noFill/>
                    </a:ln>
                  </p:spPr>
                </p:pic>
                <p:pic>
                  <p:nvPicPr>
                    <p:cNvPr id="13" name="Picture 12">
                      <a:extLst>
                        <a:ext uri="{FF2B5EF4-FFF2-40B4-BE49-F238E27FC236}">
                          <a16:creationId xmlns:a16="http://schemas.microsoft.com/office/drawing/2014/main" id="{FF7F85C1-575B-DFA4-A70D-31C8FE11957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0872" y="3173241"/>
                      <a:ext cx="1773272" cy="1188720"/>
                    </a:xfrm>
                    <a:prstGeom prst="rect">
                      <a:avLst/>
                    </a:prstGeom>
                    <a:noFill/>
                    <a:ln>
                      <a:noFill/>
                    </a:ln>
                  </p:spPr>
                </p:pic>
                <p:pic>
                  <p:nvPicPr>
                    <p:cNvPr id="14" name="Picture 13">
                      <a:extLst>
                        <a:ext uri="{FF2B5EF4-FFF2-40B4-BE49-F238E27FC236}">
                          <a16:creationId xmlns:a16="http://schemas.microsoft.com/office/drawing/2014/main" id="{09CFAEEE-9F9D-504D-43E1-F52C292B40F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1238" y="4345514"/>
                      <a:ext cx="1773799" cy="1188720"/>
                    </a:xfrm>
                    <a:prstGeom prst="rect">
                      <a:avLst/>
                    </a:prstGeom>
                    <a:noFill/>
                    <a:ln>
                      <a:noFill/>
                    </a:ln>
                  </p:spPr>
                </p:pic>
              </p:grpSp>
              <p:grpSp>
                <p:nvGrpSpPr>
                  <p:cNvPr id="21" name="Group 20">
                    <a:extLst>
                      <a:ext uri="{FF2B5EF4-FFF2-40B4-BE49-F238E27FC236}">
                        <a16:creationId xmlns:a16="http://schemas.microsoft.com/office/drawing/2014/main" id="{387155E3-3A7D-4E0E-1298-06E4C4F3A454}"/>
                      </a:ext>
                    </a:extLst>
                  </p:cNvPr>
                  <p:cNvGrpSpPr/>
                  <p:nvPr/>
                </p:nvGrpSpPr>
                <p:grpSpPr>
                  <a:xfrm>
                    <a:off x="2953858" y="799823"/>
                    <a:ext cx="1772560" cy="4755058"/>
                    <a:chOff x="5270729" y="1035786"/>
                    <a:chExt cx="1773937" cy="4715633"/>
                  </a:xfrm>
                </p:grpSpPr>
                <p:pic>
                  <p:nvPicPr>
                    <p:cNvPr id="11" name="Picture 10">
                      <a:extLst>
                        <a:ext uri="{FF2B5EF4-FFF2-40B4-BE49-F238E27FC236}">
                          <a16:creationId xmlns:a16="http://schemas.microsoft.com/office/drawing/2014/main" id="{21003B85-7A52-EB2C-01AD-42BA1C64FC77}"/>
                        </a:ext>
                      </a:extLst>
                    </p:cNvPr>
                    <p:cNvPicPr preferRelativeResize="0">
                      <a:picLocks/>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70729" y="1035786"/>
                      <a:ext cx="1773936" cy="1188720"/>
                    </a:xfrm>
                    <a:prstGeom prst="rect">
                      <a:avLst/>
                    </a:prstGeom>
                    <a:noFill/>
                    <a:ln>
                      <a:noFill/>
                    </a:ln>
                  </p:spPr>
                </p:pic>
                <p:pic>
                  <p:nvPicPr>
                    <p:cNvPr id="15" name="Picture 14">
                      <a:extLst>
                        <a:ext uri="{FF2B5EF4-FFF2-40B4-BE49-F238E27FC236}">
                          <a16:creationId xmlns:a16="http://schemas.microsoft.com/office/drawing/2014/main" id="{A0990D70-68C6-F54A-C111-5994C3836271}"/>
                        </a:ext>
                      </a:extLst>
                    </p:cNvPr>
                    <p:cNvPicPr preferRelativeResize="0">
                      <a:picLocks/>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70729" y="2211424"/>
                      <a:ext cx="1773936" cy="1188720"/>
                    </a:xfrm>
                    <a:prstGeom prst="rect">
                      <a:avLst/>
                    </a:prstGeom>
                    <a:noFill/>
                    <a:ln>
                      <a:noFill/>
                    </a:ln>
                  </p:spPr>
                </p:pic>
                <p:pic>
                  <p:nvPicPr>
                    <p:cNvPr id="16" name="Picture 15">
                      <a:extLst>
                        <a:ext uri="{FF2B5EF4-FFF2-40B4-BE49-F238E27FC236}">
                          <a16:creationId xmlns:a16="http://schemas.microsoft.com/office/drawing/2014/main" id="{3D88A9EB-C24A-DC92-7CFF-0ED1646FEF1D}"/>
                        </a:ext>
                      </a:extLst>
                    </p:cNvPr>
                    <p:cNvPicPr preferRelativeResize="0">
                      <a:picLocks/>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70729" y="3387062"/>
                      <a:ext cx="1773936" cy="1188720"/>
                    </a:xfrm>
                    <a:prstGeom prst="rect">
                      <a:avLst/>
                    </a:prstGeom>
                    <a:noFill/>
                    <a:ln>
                      <a:noFill/>
                    </a:ln>
                  </p:spPr>
                </p:pic>
                <p:pic>
                  <p:nvPicPr>
                    <p:cNvPr id="17" name="Picture 16">
                      <a:extLst>
                        <a:ext uri="{FF2B5EF4-FFF2-40B4-BE49-F238E27FC236}">
                          <a16:creationId xmlns:a16="http://schemas.microsoft.com/office/drawing/2014/main" id="{269A39FF-F5E9-C98B-AC0C-E71CED30579C}"/>
                        </a:ext>
                      </a:extLst>
                    </p:cNvPr>
                    <p:cNvPicPr preferRelativeResize="0">
                      <a:picLocks/>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70730" y="4562699"/>
                      <a:ext cx="1773936" cy="1188720"/>
                    </a:xfrm>
                    <a:prstGeom prst="rect">
                      <a:avLst/>
                    </a:prstGeom>
                    <a:noFill/>
                    <a:ln>
                      <a:noFill/>
                    </a:ln>
                  </p:spPr>
                </p:pic>
              </p:grpSp>
              <p:grpSp>
                <p:nvGrpSpPr>
                  <p:cNvPr id="24" name="Group 23">
                    <a:extLst>
                      <a:ext uri="{FF2B5EF4-FFF2-40B4-BE49-F238E27FC236}">
                        <a16:creationId xmlns:a16="http://schemas.microsoft.com/office/drawing/2014/main" id="{1C57CF2B-1D23-5EBB-E6DB-DD50A3979536}"/>
                      </a:ext>
                    </a:extLst>
                  </p:cNvPr>
                  <p:cNvGrpSpPr/>
                  <p:nvPr/>
                </p:nvGrpSpPr>
                <p:grpSpPr>
                  <a:xfrm>
                    <a:off x="4725041" y="825971"/>
                    <a:ext cx="1894833" cy="4728910"/>
                    <a:chOff x="6083913" y="796570"/>
                    <a:chExt cx="1773936" cy="4702702"/>
                  </a:xfrm>
                </p:grpSpPr>
                <p:pic>
                  <p:nvPicPr>
                    <p:cNvPr id="18" name="Picture 17">
                      <a:extLst>
                        <a:ext uri="{FF2B5EF4-FFF2-40B4-BE49-F238E27FC236}">
                          <a16:creationId xmlns:a16="http://schemas.microsoft.com/office/drawing/2014/main" id="{367EEAFC-3927-825F-7EF1-AE7E5077B54D}"/>
                        </a:ext>
                      </a:extLst>
                    </p:cNvPr>
                    <p:cNvPicPr preferRelativeResize="0">
                      <a:picLocks/>
                    </p:cNvPicPr>
                    <p:nvPr/>
                  </p:nvPicPr>
                  <p:blipFill>
                    <a:blip r:embed="rId11">
                      <a:extLst>
                        <a:ext uri="{28A0092B-C50C-407E-A947-70E740481C1C}">
                          <a14:useLocalDpi xmlns:a14="http://schemas.microsoft.com/office/drawing/2010/main" val="0"/>
                        </a:ext>
                      </a:extLst>
                    </a:blip>
                    <a:srcRect/>
                    <a:stretch>
                      <a:fillRect/>
                    </a:stretch>
                  </p:blipFill>
                  <p:spPr bwMode="auto">
                    <a:xfrm>
                      <a:off x="6083913" y="796570"/>
                      <a:ext cx="1773936" cy="1188720"/>
                    </a:xfrm>
                    <a:prstGeom prst="rect">
                      <a:avLst/>
                    </a:prstGeom>
                    <a:noFill/>
                    <a:ln>
                      <a:noFill/>
                    </a:ln>
                  </p:spPr>
                </p:pic>
                <p:pic>
                  <p:nvPicPr>
                    <p:cNvPr id="19" name="Picture 18">
                      <a:extLst>
                        <a:ext uri="{FF2B5EF4-FFF2-40B4-BE49-F238E27FC236}">
                          <a16:creationId xmlns:a16="http://schemas.microsoft.com/office/drawing/2014/main" id="{89440A44-59EC-2478-ED71-07461A844E67}"/>
                        </a:ext>
                      </a:extLst>
                    </p:cNvPr>
                    <p:cNvPicPr preferRelativeResize="0">
                      <a:picLocks/>
                    </p:cNvPicPr>
                    <p:nvPr/>
                  </p:nvPicPr>
                  <p:blipFill>
                    <a:blip r:embed="rId12">
                      <a:extLst>
                        <a:ext uri="{28A0092B-C50C-407E-A947-70E740481C1C}">
                          <a14:useLocalDpi xmlns:a14="http://schemas.microsoft.com/office/drawing/2010/main" val="0"/>
                        </a:ext>
                      </a:extLst>
                    </a:blip>
                    <a:srcRect/>
                    <a:stretch>
                      <a:fillRect/>
                    </a:stretch>
                  </p:blipFill>
                  <p:spPr bwMode="auto">
                    <a:xfrm>
                      <a:off x="6083913" y="1967897"/>
                      <a:ext cx="1773936" cy="1188720"/>
                    </a:xfrm>
                    <a:prstGeom prst="rect">
                      <a:avLst/>
                    </a:prstGeom>
                    <a:noFill/>
                    <a:ln>
                      <a:noFill/>
                    </a:ln>
                  </p:spPr>
                </p:pic>
                <p:pic>
                  <p:nvPicPr>
                    <p:cNvPr id="22" name="Picture 21">
                      <a:extLst>
                        <a:ext uri="{FF2B5EF4-FFF2-40B4-BE49-F238E27FC236}">
                          <a16:creationId xmlns:a16="http://schemas.microsoft.com/office/drawing/2014/main" id="{8A029DB5-68ED-A7D7-E489-D3295A5EBC26}"/>
                        </a:ext>
                      </a:extLst>
                    </p:cNvPr>
                    <p:cNvPicPr preferRelativeResize="0">
                      <a:picLocks/>
                    </p:cNvPicPr>
                    <p:nvPr/>
                  </p:nvPicPr>
                  <p:blipFill>
                    <a:blip r:embed="rId13">
                      <a:extLst>
                        <a:ext uri="{28A0092B-C50C-407E-A947-70E740481C1C}">
                          <a14:useLocalDpi xmlns:a14="http://schemas.microsoft.com/office/drawing/2010/main" val="0"/>
                        </a:ext>
                      </a:extLst>
                    </a:blip>
                    <a:srcRect/>
                    <a:stretch>
                      <a:fillRect/>
                    </a:stretch>
                  </p:blipFill>
                  <p:spPr bwMode="auto">
                    <a:xfrm>
                      <a:off x="6083913" y="3139224"/>
                      <a:ext cx="1773936" cy="1188720"/>
                    </a:xfrm>
                    <a:prstGeom prst="rect">
                      <a:avLst/>
                    </a:prstGeom>
                    <a:noFill/>
                    <a:ln>
                      <a:noFill/>
                    </a:ln>
                  </p:spPr>
                </p:pic>
                <p:pic>
                  <p:nvPicPr>
                    <p:cNvPr id="23" name="Picture 22">
                      <a:extLst>
                        <a:ext uri="{FF2B5EF4-FFF2-40B4-BE49-F238E27FC236}">
                          <a16:creationId xmlns:a16="http://schemas.microsoft.com/office/drawing/2014/main" id="{BDAAA1CC-64C9-A04B-F728-7106884B4C0C}"/>
                        </a:ext>
                      </a:extLst>
                    </p:cNvPr>
                    <p:cNvPicPr preferRelativeResize="0">
                      <a:picLocks/>
                    </p:cNvPicPr>
                    <p:nvPr/>
                  </p:nvPicPr>
                  <p:blipFill>
                    <a:blip r:embed="rId14">
                      <a:extLst>
                        <a:ext uri="{28A0092B-C50C-407E-A947-70E740481C1C}">
                          <a14:useLocalDpi xmlns:a14="http://schemas.microsoft.com/office/drawing/2010/main" val="0"/>
                        </a:ext>
                      </a:extLst>
                    </a:blip>
                    <a:srcRect/>
                    <a:stretch>
                      <a:fillRect/>
                    </a:stretch>
                  </p:blipFill>
                  <p:spPr bwMode="auto">
                    <a:xfrm>
                      <a:off x="6083913" y="4310552"/>
                      <a:ext cx="1773936" cy="1188720"/>
                    </a:xfrm>
                    <a:prstGeom prst="rect">
                      <a:avLst/>
                    </a:prstGeom>
                    <a:noFill/>
                    <a:ln>
                      <a:noFill/>
                    </a:ln>
                  </p:spPr>
                </p:pic>
              </p:grpSp>
              <p:grpSp>
                <p:nvGrpSpPr>
                  <p:cNvPr id="30" name="Group 29">
                    <a:extLst>
                      <a:ext uri="{FF2B5EF4-FFF2-40B4-BE49-F238E27FC236}">
                        <a16:creationId xmlns:a16="http://schemas.microsoft.com/office/drawing/2014/main" id="{2FC1F8ED-7F3F-B39C-C566-B6DE097E76B7}"/>
                      </a:ext>
                    </a:extLst>
                  </p:cNvPr>
                  <p:cNvGrpSpPr/>
                  <p:nvPr/>
                </p:nvGrpSpPr>
                <p:grpSpPr>
                  <a:xfrm>
                    <a:off x="6619874" y="840340"/>
                    <a:ext cx="1773936" cy="4727792"/>
                    <a:chOff x="6959281" y="705765"/>
                    <a:chExt cx="1773936" cy="4727792"/>
                  </a:xfrm>
                </p:grpSpPr>
                <p:pic>
                  <p:nvPicPr>
                    <p:cNvPr id="25" name="Picture 24">
                      <a:extLst>
                        <a:ext uri="{FF2B5EF4-FFF2-40B4-BE49-F238E27FC236}">
                          <a16:creationId xmlns:a16="http://schemas.microsoft.com/office/drawing/2014/main" id="{791CB05A-E292-BCB5-FD5C-03619B52C61E}"/>
                        </a:ext>
                      </a:extLst>
                    </p:cNvPr>
                    <p:cNvPicPr preferRelativeResize="0">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6959281" y="705765"/>
                      <a:ext cx="1773936" cy="1188720"/>
                    </a:xfrm>
                    <a:prstGeom prst="rect">
                      <a:avLst/>
                    </a:prstGeom>
                    <a:noFill/>
                    <a:ln>
                      <a:noFill/>
                    </a:ln>
                  </p:spPr>
                </p:pic>
                <p:pic>
                  <p:nvPicPr>
                    <p:cNvPr id="26" name="Picture 25">
                      <a:extLst>
                        <a:ext uri="{FF2B5EF4-FFF2-40B4-BE49-F238E27FC236}">
                          <a16:creationId xmlns:a16="http://schemas.microsoft.com/office/drawing/2014/main" id="{2638DA1E-BAD8-A2BF-EBD6-D2E397655BE3}"/>
                        </a:ext>
                      </a:extLst>
                    </p:cNvPr>
                    <p:cNvPicPr preferRelativeResize="0">
                      <a:picLocks/>
                    </p:cNvPicPr>
                    <p:nvPr/>
                  </p:nvPicPr>
                  <p:blipFill>
                    <a:blip r:embed="rId16">
                      <a:extLst>
                        <a:ext uri="{28A0092B-C50C-407E-A947-70E740481C1C}">
                          <a14:useLocalDpi xmlns:a14="http://schemas.microsoft.com/office/drawing/2010/main" val="0"/>
                        </a:ext>
                      </a:extLst>
                    </a:blip>
                    <a:srcRect/>
                    <a:stretch>
                      <a:fillRect/>
                    </a:stretch>
                  </p:blipFill>
                  <p:spPr bwMode="auto">
                    <a:xfrm>
                      <a:off x="6959281" y="1885456"/>
                      <a:ext cx="1773936" cy="1188720"/>
                    </a:xfrm>
                    <a:prstGeom prst="rect">
                      <a:avLst/>
                    </a:prstGeom>
                    <a:noFill/>
                    <a:ln>
                      <a:noFill/>
                    </a:ln>
                  </p:spPr>
                </p:pic>
                <p:pic>
                  <p:nvPicPr>
                    <p:cNvPr id="28" name="Picture 27">
                      <a:extLst>
                        <a:ext uri="{FF2B5EF4-FFF2-40B4-BE49-F238E27FC236}">
                          <a16:creationId xmlns:a16="http://schemas.microsoft.com/office/drawing/2014/main" id="{F59E4FF0-A4DC-FC19-15B9-DA0255A146FC}"/>
                        </a:ext>
                      </a:extLst>
                    </p:cNvPr>
                    <p:cNvPicPr preferRelativeResize="0">
                      <a:picLocks/>
                    </p:cNvPicPr>
                    <p:nvPr/>
                  </p:nvPicPr>
                  <p:blipFill>
                    <a:blip r:embed="rId17">
                      <a:extLst>
                        <a:ext uri="{28A0092B-C50C-407E-A947-70E740481C1C}">
                          <a14:useLocalDpi xmlns:a14="http://schemas.microsoft.com/office/drawing/2010/main" val="0"/>
                        </a:ext>
                      </a:extLst>
                    </a:blip>
                    <a:srcRect/>
                    <a:stretch>
                      <a:fillRect/>
                    </a:stretch>
                  </p:blipFill>
                  <p:spPr bwMode="auto">
                    <a:xfrm>
                      <a:off x="6959281" y="3065147"/>
                      <a:ext cx="1773936" cy="1188720"/>
                    </a:xfrm>
                    <a:prstGeom prst="rect">
                      <a:avLst/>
                    </a:prstGeom>
                    <a:noFill/>
                    <a:ln>
                      <a:noFill/>
                    </a:ln>
                  </p:spPr>
                </p:pic>
                <p:pic>
                  <p:nvPicPr>
                    <p:cNvPr id="29" name="Picture 28">
                      <a:extLst>
                        <a:ext uri="{FF2B5EF4-FFF2-40B4-BE49-F238E27FC236}">
                          <a16:creationId xmlns:a16="http://schemas.microsoft.com/office/drawing/2014/main" id="{C510F562-0430-0242-7E2D-91809066E444}"/>
                        </a:ext>
                      </a:extLst>
                    </p:cNvPr>
                    <p:cNvPicPr preferRelativeResize="0">
                      <a:picLocks/>
                    </p:cNvPicPr>
                    <p:nvPr/>
                  </p:nvPicPr>
                  <p:blipFill>
                    <a:blip r:embed="rId18">
                      <a:extLst>
                        <a:ext uri="{28A0092B-C50C-407E-A947-70E740481C1C}">
                          <a14:useLocalDpi xmlns:a14="http://schemas.microsoft.com/office/drawing/2010/main" val="0"/>
                        </a:ext>
                      </a:extLst>
                    </a:blip>
                    <a:srcRect/>
                    <a:stretch>
                      <a:fillRect/>
                    </a:stretch>
                  </p:blipFill>
                  <p:spPr bwMode="auto">
                    <a:xfrm>
                      <a:off x="6959281" y="4244837"/>
                      <a:ext cx="1773936" cy="1188720"/>
                    </a:xfrm>
                    <a:prstGeom prst="rect">
                      <a:avLst/>
                    </a:prstGeom>
                    <a:noFill/>
                    <a:ln>
                      <a:noFill/>
                    </a:ln>
                  </p:spPr>
                </p:pic>
              </p:grpSp>
              <p:grpSp>
                <p:nvGrpSpPr>
                  <p:cNvPr id="35" name="Group 34">
                    <a:extLst>
                      <a:ext uri="{FF2B5EF4-FFF2-40B4-BE49-F238E27FC236}">
                        <a16:creationId xmlns:a16="http://schemas.microsoft.com/office/drawing/2014/main" id="{A3E5240C-D86C-695B-4E72-13185C75F1CD}"/>
                      </a:ext>
                    </a:extLst>
                  </p:cNvPr>
                  <p:cNvGrpSpPr/>
                  <p:nvPr/>
                </p:nvGrpSpPr>
                <p:grpSpPr>
                  <a:xfrm>
                    <a:off x="8389820" y="841223"/>
                    <a:ext cx="1773936" cy="4735055"/>
                    <a:chOff x="8953247" y="452400"/>
                    <a:chExt cx="1773936" cy="4735055"/>
                  </a:xfrm>
                </p:grpSpPr>
                <p:pic>
                  <p:nvPicPr>
                    <p:cNvPr id="31" name="Picture 30">
                      <a:extLst>
                        <a:ext uri="{FF2B5EF4-FFF2-40B4-BE49-F238E27FC236}">
                          <a16:creationId xmlns:a16="http://schemas.microsoft.com/office/drawing/2014/main" id="{8EA1B0FA-269F-9BA1-70CA-1F7886727619}"/>
                        </a:ext>
                      </a:extLst>
                    </p:cNvPr>
                    <p:cNvPicPr preferRelativeResize="0">
                      <a:picLocks/>
                    </p:cNvPicPr>
                    <p:nvPr/>
                  </p:nvPicPr>
                  <p:blipFill>
                    <a:blip r:embed="rId19">
                      <a:extLst>
                        <a:ext uri="{28A0092B-C50C-407E-A947-70E740481C1C}">
                          <a14:useLocalDpi xmlns:a14="http://schemas.microsoft.com/office/drawing/2010/main" val="0"/>
                        </a:ext>
                      </a:extLst>
                    </a:blip>
                    <a:srcRect/>
                    <a:stretch>
                      <a:fillRect/>
                    </a:stretch>
                  </p:blipFill>
                  <p:spPr bwMode="auto">
                    <a:xfrm>
                      <a:off x="8953247" y="452400"/>
                      <a:ext cx="1773936" cy="1188720"/>
                    </a:xfrm>
                    <a:prstGeom prst="rect">
                      <a:avLst/>
                    </a:prstGeom>
                    <a:noFill/>
                    <a:ln>
                      <a:noFill/>
                    </a:ln>
                  </p:spPr>
                </p:pic>
                <p:pic>
                  <p:nvPicPr>
                    <p:cNvPr id="32" name="Picture 31">
                      <a:extLst>
                        <a:ext uri="{FF2B5EF4-FFF2-40B4-BE49-F238E27FC236}">
                          <a16:creationId xmlns:a16="http://schemas.microsoft.com/office/drawing/2014/main" id="{9A147C67-3646-E84D-EAE0-5346A6086C37}"/>
                        </a:ext>
                      </a:extLst>
                    </p:cNvPr>
                    <p:cNvPicPr preferRelativeResize="0">
                      <a:picLocks/>
                    </p:cNvPicPr>
                    <p:nvPr/>
                  </p:nvPicPr>
                  <p:blipFill>
                    <a:blip r:embed="rId20">
                      <a:extLst>
                        <a:ext uri="{28A0092B-C50C-407E-A947-70E740481C1C}">
                          <a14:useLocalDpi xmlns:a14="http://schemas.microsoft.com/office/drawing/2010/main" val="0"/>
                        </a:ext>
                      </a:extLst>
                    </a:blip>
                    <a:srcRect/>
                    <a:stretch>
                      <a:fillRect/>
                    </a:stretch>
                  </p:blipFill>
                  <p:spPr bwMode="auto">
                    <a:xfrm>
                      <a:off x="8953247" y="1634512"/>
                      <a:ext cx="1773936" cy="1188720"/>
                    </a:xfrm>
                    <a:prstGeom prst="rect">
                      <a:avLst/>
                    </a:prstGeom>
                    <a:noFill/>
                    <a:ln>
                      <a:noFill/>
                    </a:ln>
                  </p:spPr>
                </p:pic>
                <p:pic>
                  <p:nvPicPr>
                    <p:cNvPr id="33" name="Picture 32">
                      <a:extLst>
                        <a:ext uri="{FF2B5EF4-FFF2-40B4-BE49-F238E27FC236}">
                          <a16:creationId xmlns:a16="http://schemas.microsoft.com/office/drawing/2014/main" id="{E3044F24-B8DA-396C-8DDC-3A958E79AC87}"/>
                        </a:ext>
                      </a:extLst>
                    </p:cNvPr>
                    <p:cNvPicPr preferRelativeResize="0">
                      <a:picLocks/>
                    </p:cNvPicPr>
                    <p:nvPr/>
                  </p:nvPicPr>
                  <p:blipFill>
                    <a:blip r:embed="rId21">
                      <a:extLst>
                        <a:ext uri="{28A0092B-C50C-407E-A947-70E740481C1C}">
                          <a14:useLocalDpi xmlns:a14="http://schemas.microsoft.com/office/drawing/2010/main" val="0"/>
                        </a:ext>
                      </a:extLst>
                    </a:blip>
                    <a:srcRect/>
                    <a:stretch>
                      <a:fillRect/>
                    </a:stretch>
                  </p:blipFill>
                  <p:spPr bwMode="auto">
                    <a:xfrm>
                      <a:off x="8953247" y="2816624"/>
                      <a:ext cx="1773936" cy="1188720"/>
                    </a:xfrm>
                    <a:prstGeom prst="rect">
                      <a:avLst/>
                    </a:prstGeom>
                    <a:noFill/>
                    <a:ln>
                      <a:noFill/>
                    </a:ln>
                  </p:spPr>
                </p:pic>
                <p:pic>
                  <p:nvPicPr>
                    <p:cNvPr id="34" name="Picture 33">
                      <a:extLst>
                        <a:ext uri="{FF2B5EF4-FFF2-40B4-BE49-F238E27FC236}">
                          <a16:creationId xmlns:a16="http://schemas.microsoft.com/office/drawing/2014/main" id="{5F35FE17-10B7-7A36-BF78-C4756C05C3C8}"/>
                        </a:ext>
                      </a:extLst>
                    </p:cNvPr>
                    <p:cNvPicPr preferRelativeResize="0">
                      <a:picLocks/>
                    </p:cNvPicPr>
                    <p:nvPr/>
                  </p:nvPicPr>
                  <p:blipFill>
                    <a:blip r:embed="rId22">
                      <a:extLst>
                        <a:ext uri="{28A0092B-C50C-407E-A947-70E740481C1C}">
                          <a14:useLocalDpi xmlns:a14="http://schemas.microsoft.com/office/drawing/2010/main" val="0"/>
                        </a:ext>
                      </a:extLst>
                    </a:blip>
                    <a:srcRect/>
                    <a:stretch>
                      <a:fillRect/>
                    </a:stretch>
                  </p:blipFill>
                  <p:spPr bwMode="auto">
                    <a:xfrm>
                      <a:off x="8953247" y="3998735"/>
                      <a:ext cx="1773936" cy="1188720"/>
                    </a:xfrm>
                    <a:prstGeom prst="rect">
                      <a:avLst/>
                    </a:prstGeom>
                    <a:noFill/>
                    <a:ln>
                      <a:noFill/>
                    </a:ln>
                  </p:spPr>
                </p:pic>
              </p:grpSp>
            </p:grpSp>
            <p:grpSp>
              <p:nvGrpSpPr>
                <p:cNvPr id="41" name="Group 40">
                  <a:extLst>
                    <a:ext uri="{FF2B5EF4-FFF2-40B4-BE49-F238E27FC236}">
                      <a16:creationId xmlns:a16="http://schemas.microsoft.com/office/drawing/2014/main" id="{A6548E0F-27FC-C0AA-A134-33562D90F637}"/>
                    </a:ext>
                  </a:extLst>
                </p:cNvPr>
                <p:cNvGrpSpPr/>
                <p:nvPr/>
              </p:nvGrpSpPr>
              <p:grpSpPr>
                <a:xfrm>
                  <a:off x="9626366" y="851226"/>
                  <a:ext cx="1773936" cy="4696116"/>
                  <a:chOff x="9669165" y="717470"/>
                  <a:chExt cx="1773936" cy="4696116"/>
                </a:xfrm>
              </p:grpSpPr>
              <p:pic>
                <p:nvPicPr>
                  <p:cNvPr id="37" name="Picture 36">
                    <a:extLst>
                      <a:ext uri="{FF2B5EF4-FFF2-40B4-BE49-F238E27FC236}">
                        <a16:creationId xmlns:a16="http://schemas.microsoft.com/office/drawing/2014/main" id="{B688044E-987C-FF7F-FF7F-67AFC729EE2C}"/>
                      </a:ext>
                    </a:extLst>
                  </p:cNvPr>
                  <p:cNvPicPr preferRelativeResize="0">
                    <a:picLocks/>
                  </p:cNvPicPr>
                  <p:nvPr/>
                </p:nvPicPr>
                <p:blipFill>
                  <a:blip r:embed="rId23">
                    <a:extLst>
                      <a:ext uri="{28A0092B-C50C-407E-A947-70E740481C1C}">
                        <a14:useLocalDpi xmlns:a14="http://schemas.microsoft.com/office/drawing/2010/main" val="0"/>
                      </a:ext>
                    </a:extLst>
                  </a:blip>
                  <a:srcRect/>
                  <a:stretch>
                    <a:fillRect/>
                  </a:stretch>
                </p:blipFill>
                <p:spPr bwMode="auto">
                  <a:xfrm>
                    <a:off x="9669165" y="717470"/>
                    <a:ext cx="1773936" cy="1188720"/>
                  </a:xfrm>
                  <a:prstGeom prst="rect">
                    <a:avLst/>
                  </a:prstGeom>
                  <a:noFill/>
                  <a:ln>
                    <a:noFill/>
                  </a:ln>
                </p:spPr>
              </p:pic>
              <p:pic>
                <p:nvPicPr>
                  <p:cNvPr id="38" name="Picture 37">
                    <a:extLst>
                      <a:ext uri="{FF2B5EF4-FFF2-40B4-BE49-F238E27FC236}">
                        <a16:creationId xmlns:a16="http://schemas.microsoft.com/office/drawing/2014/main" id="{4F03E8B3-4BC2-A185-B4E4-0515136BD11B}"/>
                      </a:ext>
                    </a:extLst>
                  </p:cNvPr>
                  <p:cNvPicPr preferRelativeResize="0">
                    <a:picLocks/>
                  </p:cNvPicPr>
                  <p:nvPr/>
                </p:nvPicPr>
                <p:blipFill>
                  <a:blip r:embed="rId24">
                    <a:extLst>
                      <a:ext uri="{28A0092B-C50C-407E-A947-70E740481C1C}">
                        <a14:useLocalDpi xmlns:a14="http://schemas.microsoft.com/office/drawing/2010/main" val="0"/>
                      </a:ext>
                    </a:extLst>
                  </a:blip>
                  <a:srcRect/>
                  <a:stretch>
                    <a:fillRect/>
                  </a:stretch>
                </p:blipFill>
                <p:spPr bwMode="auto">
                  <a:xfrm>
                    <a:off x="9669165" y="1890266"/>
                    <a:ext cx="1773936" cy="1188720"/>
                  </a:xfrm>
                  <a:prstGeom prst="rect">
                    <a:avLst/>
                  </a:prstGeom>
                  <a:noFill/>
                  <a:ln>
                    <a:noFill/>
                  </a:ln>
                </p:spPr>
              </p:pic>
              <p:pic>
                <p:nvPicPr>
                  <p:cNvPr id="39" name="Picture 38">
                    <a:extLst>
                      <a:ext uri="{FF2B5EF4-FFF2-40B4-BE49-F238E27FC236}">
                        <a16:creationId xmlns:a16="http://schemas.microsoft.com/office/drawing/2014/main" id="{FCFDDBAE-B078-0DDE-9A2B-E6F2BC6E4FF6}"/>
                      </a:ext>
                    </a:extLst>
                  </p:cNvPr>
                  <p:cNvPicPr preferRelativeResize="0">
                    <a:picLocks/>
                  </p:cNvPicPr>
                  <p:nvPr/>
                </p:nvPicPr>
                <p:blipFill>
                  <a:blip r:embed="rId25">
                    <a:extLst>
                      <a:ext uri="{28A0092B-C50C-407E-A947-70E740481C1C}">
                        <a14:useLocalDpi xmlns:a14="http://schemas.microsoft.com/office/drawing/2010/main" val="0"/>
                      </a:ext>
                    </a:extLst>
                  </a:blip>
                  <a:srcRect/>
                  <a:stretch>
                    <a:fillRect/>
                  </a:stretch>
                </p:blipFill>
                <p:spPr bwMode="auto">
                  <a:xfrm>
                    <a:off x="9669165" y="3063062"/>
                    <a:ext cx="1773936" cy="1188720"/>
                  </a:xfrm>
                  <a:prstGeom prst="rect">
                    <a:avLst/>
                  </a:prstGeom>
                  <a:noFill/>
                  <a:ln>
                    <a:noFill/>
                  </a:ln>
                </p:spPr>
              </p:pic>
              <p:pic>
                <p:nvPicPr>
                  <p:cNvPr id="40" name="Picture 39">
                    <a:extLst>
                      <a:ext uri="{FF2B5EF4-FFF2-40B4-BE49-F238E27FC236}">
                        <a16:creationId xmlns:a16="http://schemas.microsoft.com/office/drawing/2014/main" id="{C83559CE-B2BF-277E-C376-4A8C875EDD34}"/>
                      </a:ext>
                    </a:extLst>
                  </p:cNvPr>
                  <p:cNvPicPr preferRelativeResize="0">
                    <a:picLocks/>
                  </p:cNvPicPr>
                  <p:nvPr/>
                </p:nvPicPr>
                <p:blipFill>
                  <a:blip r:embed="rId26">
                    <a:extLst>
                      <a:ext uri="{28A0092B-C50C-407E-A947-70E740481C1C}">
                        <a14:useLocalDpi xmlns:a14="http://schemas.microsoft.com/office/drawing/2010/main" val="0"/>
                      </a:ext>
                    </a:extLst>
                  </a:blip>
                  <a:srcRect/>
                  <a:stretch>
                    <a:fillRect/>
                  </a:stretch>
                </p:blipFill>
                <p:spPr bwMode="auto">
                  <a:xfrm>
                    <a:off x="9669165" y="4224866"/>
                    <a:ext cx="1773936" cy="1188720"/>
                  </a:xfrm>
                  <a:prstGeom prst="rect">
                    <a:avLst/>
                  </a:prstGeom>
                  <a:noFill/>
                  <a:ln>
                    <a:noFill/>
                  </a:ln>
                </p:spPr>
              </p:pic>
            </p:grpSp>
          </p:grpSp>
          <p:grpSp>
            <p:nvGrpSpPr>
              <p:cNvPr id="47" name="Group 46">
                <a:extLst>
                  <a:ext uri="{FF2B5EF4-FFF2-40B4-BE49-F238E27FC236}">
                    <a16:creationId xmlns:a16="http://schemas.microsoft.com/office/drawing/2014/main" id="{363068C5-E2E5-4ED7-B1E3-F6207E8A7E39}"/>
                  </a:ext>
                </a:extLst>
              </p:cNvPr>
              <p:cNvGrpSpPr/>
              <p:nvPr/>
            </p:nvGrpSpPr>
            <p:grpSpPr>
              <a:xfrm>
                <a:off x="10196216" y="882528"/>
                <a:ext cx="1756192" cy="4669213"/>
                <a:chOff x="10304006" y="1056390"/>
                <a:chExt cx="1773936" cy="4745712"/>
              </a:xfrm>
            </p:grpSpPr>
            <p:pic>
              <p:nvPicPr>
                <p:cNvPr id="43" name="Picture 42">
                  <a:extLst>
                    <a:ext uri="{FF2B5EF4-FFF2-40B4-BE49-F238E27FC236}">
                      <a16:creationId xmlns:a16="http://schemas.microsoft.com/office/drawing/2014/main" id="{EA47C907-F30F-5869-57E1-BF9E0EF7929F}"/>
                    </a:ext>
                  </a:extLst>
                </p:cNvPr>
                <p:cNvPicPr preferRelativeResize="0">
                  <a:picLocks/>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0304006" y="1056390"/>
                  <a:ext cx="1773936" cy="1188720"/>
                </a:xfrm>
                <a:prstGeom prst="rect">
                  <a:avLst/>
                </a:prstGeom>
                <a:noFill/>
                <a:ln>
                  <a:noFill/>
                </a:ln>
              </p:spPr>
            </p:pic>
            <p:pic>
              <p:nvPicPr>
                <p:cNvPr id="44" name="Picture 43">
                  <a:extLst>
                    <a:ext uri="{FF2B5EF4-FFF2-40B4-BE49-F238E27FC236}">
                      <a16:creationId xmlns:a16="http://schemas.microsoft.com/office/drawing/2014/main" id="{9852ADF8-00C6-24A1-C955-E6E60843D8E4}"/>
                    </a:ext>
                  </a:extLst>
                </p:cNvPr>
                <p:cNvPicPr preferRelativeResize="0">
                  <a:picLocks/>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0304006" y="2245734"/>
                  <a:ext cx="1773936" cy="1188720"/>
                </a:xfrm>
                <a:prstGeom prst="rect">
                  <a:avLst/>
                </a:prstGeom>
                <a:noFill/>
                <a:ln>
                  <a:noFill/>
                </a:ln>
              </p:spPr>
            </p:pic>
            <p:pic>
              <p:nvPicPr>
                <p:cNvPr id="45" name="Picture 44">
                  <a:extLst>
                    <a:ext uri="{FF2B5EF4-FFF2-40B4-BE49-F238E27FC236}">
                      <a16:creationId xmlns:a16="http://schemas.microsoft.com/office/drawing/2014/main" id="{DE2DD7A7-090C-22CB-47D4-96B0F8EB9148}"/>
                    </a:ext>
                  </a:extLst>
                </p:cNvPr>
                <p:cNvPicPr preferRelativeResize="0">
                  <a:picLocks/>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0304006" y="3435078"/>
                  <a:ext cx="1773936" cy="1188720"/>
                </a:xfrm>
                <a:prstGeom prst="rect">
                  <a:avLst/>
                </a:prstGeom>
                <a:noFill/>
                <a:ln>
                  <a:noFill/>
                </a:ln>
              </p:spPr>
            </p:pic>
            <p:pic>
              <p:nvPicPr>
                <p:cNvPr id="46" name="Picture 45">
                  <a:extLst>
                    <a:ext uri="{FF2B5EF4-FFF2-40B4-BE49-F238E27FC236}">
                      <a16:creationId xmlns:a16="http://schemas.microsoft.com/office/drawing/2014/main" id="{D2F008E6-3EA5-BC3B-B7F9-DA1E8E137BE6}"/>
                    </a:ext>
                  </a:extLst>
                </p:cNvPr>
                <p:cNvPicPr preferRelativeResize="0">
                  <a:picLocks/>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0304006" y="4613382"/>
                  <a:ext cx="1773936" cy="1188720"/>
                </a:xfrm>
                <a:prstGeom prst="rect">
                  <a:avLst/>
                </a:prstGeom>
                <a:noFill/>
                <a:ln>
                  <a:noFill/>
                </a:ln>
              </p:spPr>
            </p:pic>
          </p:grpSp>
        </p:grpSp>
        <p:grpSp>
          <p:nvGrpSpPr>
            <p:cNvPr id="53" name="Group 52">
              <a:extLst>
                <a:ext uri="{FF2B5EF4-FFF2-40B4-BE49-F238E27FC236}">
                  <a16:creationId xmlns:a16="http://schemas.microsoft.com/office/drawing/2014/main" id="{C7E5B45E-9FC6-809E-084C-4B1D93214529}"/>
                </a:ext>
              </a:extLst>
            </p:cNvPr>
            <p:cNvGrpSpPr/>
            <p:nvPr/>
          </p:nvGrpSpPr>
          <p:grpSpPr>
            <a:xfrm>
              <a:off x="9525000" y="882618"/>
              <a:ext cx="1741714" cy="4679981"/>
              <a:chOff x="9878952" y="866965"/>
              <a:chExt cx="1773936" cy="4748828"/>
            </a:xfrm>
          </p:grpSpPr>
          <p:pic>
            <p:nvPicPr>
              <p:cNvPr id="49" name="Picture 48">
                <a:extLst>
                  <a:ext uri="{FF2B5EF4-FFF2-40B4-BE49-F238E27FC236}">
                    <a16:creationId xmlns:a16="http://schemas.microsoft.com/office/drawing/2014/main" id="{29486D32-58AC-AA2A-868B-7A2F287CBA0D}"/>
                  </a:ext>
                </a:extLst>
              </p:cNvPr>
              <p:cNvPicPr preferRelativeResize="0">
                <a:picLocks/>
              </p:cNvPicPr>
              <p:nvPr/>
            </p:nvPicPr>
            <p:blipFill>
              <a:blip r:embed="rId31">
                <a:extLst>
                  <a:ext uri="{28A0092B-C50C-407E-A947-70E740481C1C}">
                    <a14:useLocalDpi xmlns:a14="http://schemas.microsoft.com/office/drawing/2010/main" val="0"/>
                  </a:ext>
                </a:extLst>
              </a:blip>
              <a:srcRect/>
              <a:stretch>
                <a:fillRect/>
              </a:stretch>
            </p:blipFill>
            <p:spPr bwMode="auto">
              <a:xfrm>
                <a:off x="9878952" y="866965"/>
                <a:ext cx="1773936" cy="1188720"/>
              </a:xfrm>
              <a:prstGeom prst="rect">
                <a:avLst/>
              </a:prstGeom>
              <a:noFill/>
              <a:ln>
                <a:noFill/>
              </a:ln>
            </p:spPr>
          </p:pic>
          <p:pic>
            <p:nvPicPr>
              <p:cNvPr id="50" name="Picture 49">
                <a:extLst>
                  <a:ext uri="{FF2B5EF4-FFF2-40B4-BE49-F238E27FC236}">
                    <a16:creationId xmlns:a16="http://schemas.microsoft.com/office/drawing/2014/main" id="{DAD8DF79-55E6-6428-B708-9A7E17550751}"/>
                  </a:ext>
                </a:extLst>
              </p:cNvPr>
              <p:cNvPicPr preferRelativeResize="0">
                <a:picLocks/>
              </p:cNvPicPr>
              <p:nvPr/>
            </p:nvPicPr>
            <p:blipFill>
              <a:blip r:embed="rId32">
                <a:extLst>
                  <a:ext uri="{28A0092B-C50C-407E-A947-70E740481C1C}">
                    <a14:useLocalDpi xmlns:a14="http://schemas.microsoft.com/office/drawing/2010/main" val="0"/>
                  </a:ext>
                </a:extLst>
              </a:blip>
              <a:srcRect/>
              <a:stretch>
                <a:fillRect/>
              </a:stretch>
            </p:blipFill>
            <p:spPr bwMode="auto">
              <a:xfrm>
                <a:off x="9878952" y="2057350"/>
                <a:ext cx="1773936" cy="1188720"/>
              </a:xfrm>
              <a:prstGeom prst="rect">
                <a:avLst/>
              </a:prstGeom>
              <a:noFill/>
              <a:ln>
                <a:noFill/>
              </a:ln>
            </p:spPr>
          </p:pic>
          <p:pic>
            <p:nvPicPr>
              <p:cNvPr id="51" name="Picture 50">
                <a:extLst>
                  <a:ext uri="{FF2B5EF4-FFF2-40B4-BE49-F238E27FC236}">
                    <a16:creationId xmlns:a16="http://schemas.microsoft.com/office/drawing/2014/main" id="{A5F6A6EA-6DB0-0CC6-FB2E-37D2A3758179}"/>
                  </a:ext>
                </a:extLst>
              </p:cNvPr>
              <p:cNvPicPr preferRelativeResize="0">
                <a:picLocks/>
              </p:cNvPicPr>
              <p:nvPr/>
            </p:nvPicPr>
            <p:blipFill>
              <a:blip r:embed="rId33">
                <a:extLst>
                  <a:ext uri="{28A0092B-C50C-407E-A947-70E740481C1C}">
                    <a14:useLocalDpi xmlns:a14="http://schemas.microsoft.com/office/drawing/2010/main" val="0"/>
                  </a:ext>
                </a:extLst>
              </a:blip>
              <a:srcRect/>
              <a:stretch>
                <a:fillRect/>
              </a:stretch>
            </p:blipFill>
            <p:spPr bwMode="auto">
              <a:xfrm>
                <a:off x="9878952" y="3247735"/>
                <a:ext cx="1773936" cy="1188720"/>
              </a:xfrm>
              <a:prstGeom prst="rect">
                <a:avLst/>
              </a:prstGeom>
              <a:noFill/>
              <a:ln>
                <a:noFill/>
              </a:ln>
            </p:spPr>
          </p:pic>
          <p:pic>
            <p:nvPicPr>
              <p:cNvPr id="52" name="Picture 51">
                <a:extLst>
                  <a:ext uri="{FF2B5EF4-FFF2-40B4-BE49-F238E27FC236}">
                    <a16:creationId xmlns:a16="http://schemas.microsoft.com/office/drawing/2014/main" id="{B06B7CED-54A4-A83E-3DF5-DA45B08E7CEE}"/>
                  </a:ext>
                </a:extLst>
              </p:cNvPr>
              <p:cNvPicPr preferRelativeResize="0">
                <a:picLocks/>
              </p:cNvPicPr>
              <p:nvPr/>
            </p:nvPicPr>
            <p:blipFill>
              <a:blip r:embed="rId34">
                <a:extLst>
                  <a:ext uri="{28A0092B-C50C-407E-A947-70E740481C1C}">
                    <a14:useLocalDpi xmlns:a14="http://schemas.microsoft.com/office/drawing/2010/main" val="0"/>
                  </a:ext>
                </a:extLst>
              </a:blip>
              <a:srcRect/>
              <a:stretch>
                <a:fillRect/>
              </a:stretch>
            </p:blipFill>
            <p:spPr bwMode="auto">
              <a:xfrm>
                <a:off x="9878952" y="4427073"/>
                <a:ext cx="1773936" cy="1188720"/>
              </a:xfrm>
              <a:prstGeom prst="rect">
                <a:avLst/>
              </a:prstGeom>
              <a:noFill/>
              <a:ln>
                <a:noFill/>
              </a:ln>
            </p:spPr>
          </p:pic>
        </p:grpSp>
      </p:grpSp>
      <p:sp>
        <p:nvSpPr>
          <p:cNvPr id="58" name="Title 1">
            <a:extLst>
              <a:ext uri="{FF2B5EF4-FFF2-40B4-BE49-F238E27FC236}">
                <a16:creationId xmlns:a16="http://schemas.microsoft.com/office/drawing/2014/main" id="{4779E153-F6A0-E3FE-96E5-22FE273C46FE}"/>
              </a:ext>
            </a:extLst>
          </p:cNvPr>
          <p:cNvSpPr txBox="1">
            <a:spLocks/>
          </p:cNvSpPr>
          <p:nvPr/>
        </p:nvSpPr>
        <p:spPr>
          <a:xfrm>
            <a:off x="-1765392" y="196350"/>
            <a:ext cx="9779183" cy="1325563"/>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b="1"/>
              <a:t>Kết quả thực nghiệm</a:t>
            </a:r>
          </a:p>
        </p:txBody>
      </p:sp>
      <p:sp>
        <p:nvSpPr>
          <p:cNvPr id="59" name="TextBox 58">
            <a:extLst>
              <a:ext uri="{FF2B5EF4-FFF2-40B4-BE49-F238E27FC236}">
                <a16:creationId xmlns:a16="http://schemas.microsoft.com/office/drawing/2014/main" id="{64D34B70-ECF0-3EEE-9467-B77C6ECC8C1F}"/>
              </a:ext>
            </a:extLst>
          </p:cNvPr>
          <p:cNvSpPr txBox="1"/>
          <p:nvPr/>
        </p:nvSpPr>
        <p:spPr>
          <a:xfrm>
            <a:off x="38562" y="3059668"/>
            <a:ext cx="950753" cy="369332"/>
          </a:xfrm>
          <a:prstGeom prst="rect">
            <a:avLst/>
          </a:prstGeom>
          <a:noFill/>
        </p:spPr>
        <p:txBody>
          <a:bodyPr wrap="square" rtlCol="0">
            <a:spAutoFit/>
          </a:bodyPr>
          <a:lstStyle/>
          <a:p>
            <a:pPr algn="ctr"/>
            <a:r>
              <a:rPr lang="en-US" b="1">
                <a:solidFill>
                  <a:srgbClr val="00B050"/>
                </a:solidFill>
              </a:rPr>
              <a:t>Nhãn</a:t>
            </a:r>
          </a:p>
        </p:txBody>
      </p:sp>
      <p:sp>
        <p:nvSpPr>
          <p:cNvPr id="60" name="TextBox 59">
            <a:extLst>
              <a:ext uri="{FF2B5EF4-FFF2-40B4-BE49-F238E27FC236}">
                <a16:creationId xmlns:a16="http://schemas.microsoft.com/office/drawing/2014/main" id="{2863565A-86A5-050D-C0E4-8FD53CCB785E}"/>
              </a:ext>
            </a:extLst>
          </p:cNvPr>
          <p:cNvSpPr txBox="1"/>
          <p:nvPr/>
        </p:nvSpPr>
        <p:spPr>
          <a:xfrm>
            <a:off x="0" y="1754429"/>
            <a:ext cx="1121542" cy="646331"/>
          </a:xfrm>
          <a:prstGeom prst="rect">
            <a:avLst/>
          </a:prstGeom>
          <a:noFill/>
        </p:spPr>
        <p:txBody>
          <a:bodyPr wrap="square" rtlCol="0">
            <a:spAutoFit/>
          </a:bodyPr>
          <a:lstStyle/>
          <a:p>
            <a:pPr algn="ctr"/>
            <a:r>
              <a:rPr lang="en-US" b="1">
                <a:solidFill>
                  <a:srgbClr val="FF0000"/>
                </a:solidFill>
              </a:rPr>
              <a:t>Ảnh đầu vào</a:t>
            </a:r>
          </a:p>
        </p:txBody>
      </p:sp>
      <p:sp>
        <p:nvSpPr>
          <p:cNvPr id="61" name="TextBox 60">
            <a:extLst>
              <a:ext uri="{FF2B5EF4-FFF2-40B4-BE49-F238E27FC236}">
                <a16:creationId xmlns:a16="http://schemas.microsoft.com/office/drawing/2014/main" id="{0B750912-1424-83D3-7BBC-C0463905830A}"/>
              </a:ext>
            </a:extLst>
          </p:cNvPr>
          <p:cNvSpPr txBox="1"/>
          <p:nvPr/>
        </p:nvSpPr>
        <p:spPr>
          <a:xfrm>
            <a:off x="38562" y="4365533"/>
            <a:ext cx="1044417" cy="369332"/>
          </a:xfrm>
          <a:prstGeom prst="rect">
            <a:avLst/>
          </a:prstGeom>
          <a:noFill/>
        </p:spPr>
        <p:txBody>
          <a:bodyPr wrap="square" rtlCol="0">
            <a:spAutoFit/>
          </a:bodyPr>
          <a:lstStyle/>
          <a:p>
            <a:r>
              <a:rPr lang="en-US" b="1">
                <a:solidFill>
                  <a:srgbClr val="FFFF00"/>
                </a:solidFill>
              </a:rPr>
              <a:t>PFSNet</a:t>
            </a:r>
          </a:p>
        </p:txBody>
      </p:sp>
      <p:sp>
        <p:nvSpPr>
          <p:cNvPr id="62" name="TextBox 61">
            <a:extLst>
              <a:ext uri="{FF2B5EF4-FFF2-40B4-BE49-F238E27FC236}">
                <a16:creationId xmlns:a16="http://schemas.microsoft.com/office/drawing/2014/main" id="{1AA61D1A-DA59-62D9-6102-BF775E8BF928}"/>
              </a:ext>
            </a:extLst>
          </p:cNvPr>
          <p:cNvSpPr txBox="1"/>
          <p:nvPr/>
        </p:nvSpPr>
        <p:spPr>
          <a:xfrm>
            <a:off x="38562" y="5188527"/>
            <a:ext cx="1044417" cy="923330"/>
          </a:xfrm>
          <a:prstGeom prst="rect">
            <a:avLst/>
          </a:prstGeom>
          <a:noFill/>
        </p:spPr>
        <p:txBody>
          <a:bodyPr wrap="square" rtlCol="0">
            <a:spAutoFit/>
          </a:bodyPr>
          <a:lstStyle/>
          <a:p>
            <a:pPr algn="ctr"/>
            <a:r>
              <a:rPr lang="en-US" b="1">
                <a:solidFill>
                  <a:srgbClr val="7030A0"/>
                </a:solidFill>
              </a:rPr>
              <a:t>PFSNet</a:t>
            </a:r>
          </a:p>
          <a:p>
            <a:pPr algn="ctr"/>
            <a:r>
              <a:rPr lang="en-US" b="1">
                <a:solidFill>
                  <a:srgbClr val="7030A0"/>
                </a:solidFill>
              </a:rPr>
              <a:t>OCR 128</a:t>
            </a:r>
          </a:p>
        </p:txBody>
      </p:sp>
    </p:spTree>
    <p:extLst>
      <p:ext uri="{BB962C8B-B14F-4D97-AF65-F5344CB8AC3E}">
        <p14:creationId xmlns:p14="http://schemas.microsoft.com/office/powerpoint/2010/main" val="416086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Kết luận</a:t>
            </a:r>
            <a:endParaRPr lang="en-US" sz="320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30812653-8627-45B3-AD7A-75E417DF232A}"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25</a:t>
            </a:fld>
            <a:endParaRPr lang="en-US"/>
          </a:p>
        </p:txBody>
      </p:sp>
      <p:sp>
        <p:nvSpPr>
          <p:cNvPr id="10" name="Text Placeholder 7">
            <a:extLst>
              <a:ext uri="{FF2B5EF4-FFF2-40B4-BE49-F238E27FC236}">
                <a16:creationId xmlns:a16="http://schemas.microsoft.com/office/drawing/2014/main" id="{EC299D33-3A56-BC90-F31F-CE88E0640F3C}"/>
              </a:ext>
            </a:extLst>
          </p:cNvPr>
          <p:cNvSpPr>
            <a:spLocks noGrp="1"/>
          </p:cNvSpPr>
          <p:nvPr>
            <p:ph type="body" idx="1"/>
          </p:nvPr>
        </p:nvSpPr>
        <p:spPr>
          <a:xfrm>
            <a:off x="381000" y="2313215"/>
            <a:ext cx="10460628" cy="4544785"/>
          </a:xfrm>
        </p:spPr>
        <p:txBody>
          <a:bodyPr/>
          <a:lstStyle/>
          <a:p>
            <a:pPr marL="342900" indent="-342900">
              <a:buFont typeface="Arial" panose="020B0604020202020204" pitchFamily="34" charset="0"/>
              <a:buChar char="•"/>
            </a:pPr>
            <a:r>
              <a:rPr lang="en-US" sz="1600" b="1"/>
              <a:t>OCR</a:t>
            </a:r>
            <a:r>
              <a:rPr lang="en-US" sz="1600"/>
              <a:t> có thể điều chỉnh mức độ trọng yếu của từng điểm ảnh dựa trên độ mức độ trọng yếu của tất cả các điểm ảnh</a:t>
            </a:r>
          </a:p>
          <a:p>
            <a:pPr marL="342900" indent="-342900">
              <a:buFont typeface="Arial" panose="020B0604020202020204" pitchFamily="34" charset="0"/>
              <a:buChar char="•"/>
            </a:pPr>
            <a:r>
              <a:rPr lang="en-US" sz="1600"/>
              <a:t>Ứng dụng mô-đun </a:t>
            </a:r>
            <a:r>
              <a:rPr lang="en-US" sz="1600" b="1"/>
              <a:t>OCR </a:t>
            </a:r>
            <a:r>
              <a:rPr lang="en-US" sz="1600"/>
              <a:t>từ bài toán phân đoạn ngữ nghĩa cho thấy sự cải thiện so với mô hình gốc.</a:t>
            </a:r>
          </a:p>
          <a:p>
            <a:pPr marL="342900" indent="-342900">
              <a:buFont typeface="Arial" panose="020B0604020202020204" pitchFamily="34" charset="0"/>
              <a:buChar char="•"/>
            </a:pPr>
            <a:r>
              <a:rPr lang="en-US" sz="1600"/>
              <a:t>OCR hoạt động tốt trong các bài toán dự đoán chính xác(như trong phân đoạn ngữ nghĩa và phát hiện đối tượng trọng yếu) trên từng điểm ảnh khi các điểm ảnh đã được rút trích đặc trưng và có thể phân lớp độc lập.</a:t>
            </a:r>
          </a:p>
          <a:p>
            <a:pPr marL="342900" indent="-342900">
              <a:buFont typeface="Arial" panose="020B0604020202020204" pitchFamily="34" charset="0"/>
              <a:buChar char="•"/>
            </a:pPr>
            <a:r>
              <a:rPr lang="en-US" sz="1600"/>
              <a:t>Các bài toán khác nhau yêu cầu việc rút trích véc-tơ đặc trưng cho điểm ảnh là khác nhau. </a:t>
            </a:r>
            <a:endParaRPr lang="en-US" sz="1600" b="1"/>
          </a:p>
        </p:txBody>
      </p:sp>
      <p:sp>
        <p:nvSpPr>
          <p:cNvPr id="3" name="Footer Placeholder 2">
            <a:extLst>
              <a:ext uri="{FF2B5EF4-FFF2-40B4-BE49-F238E27FC236}">
                <a16:creationId xmlns:a16="http://schemas.microsoft.com/office/drawing/2014/main" id="{3E31D5F4-90E2-7CB3-7D78-10D7D3010FAD}"/>
              </a:ext>
            </a:extLst>
          </p:cNvPr>
          <p:cNvSpPr>
            <a:spLocks noGrp="1"/>
          </p:cNvSpPr>
          <p:nvPr>
            <p:ph type="ftr" sz="quarter" idx="11"/>
          </p:nvPr>
        </p:nvSpPr>
        <p:spPr/>
        <p:txBody>
          <a:bodyPr/>
          <a:lstStyle/>
          <a:p>
            <a:r>
              <a:rPr lang="en-US"/>
              <a:t>Cao Lê Minh Hiếu</a:t>
            </a:r>
          </a:p>
        </p:txBody>
      </p:sp>
    </p:spTree>
    <p:extLst>
      <p:ext uri="{BB962C8B-B14F-4D97-AF65-F5344CB8AC3E}">
        <p14:creationId xmlns:p14="http://schemas.microsoft.com/office/powerpoint/2010/main" val="1803972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Hướng</a:t>
            </a:r>
            <a:r>
              <a:rPr lang="en-US"/>
              <a:t> </a:t>
            </a:r>
            <a:r>
              <a:rPr lang="en-US" err="1"/>
              <a:t>phát</a:t>
            </a:r>
            <a:r>
              <a:rPr lang="en-US"/>
              <a:t> </a:t>
            </a:r>
            <a:r>
              <a:rPr lang="en-US" err="1"/>
              <a:t>triển</a:t>
            </a:r>
            <a:endParaRPr lang="en-US" sz="320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545A9576-C169-4620-8308-D6DD27F37EA7}"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26</a:t>
            </a:fld>
            <a:endParaRPr lang="en-US"/>
          </a:p>
        </p:txBody>
      </p:sp>
      <p:sp>
        <p:nvSpPr>
          <p:cNvPr id="10" name="Text Placeholder 7">
            <a:extLst>
              <a:ext uri="{FF2B5EF4-FFF2-40B4-BE49-F238E27FC236}">
                <a16:creationId xmlns:a16="http://schemas.microsoft.com/office/drawing/2014/main" id="{EC299D33-3A56-BC90-F31F-CE88E0640F3C}"/>
              </a:ext>
            </a:extLst>
          </p:cNvPr>
          <p:cNvSpPr>
            <a:spLocks noGrp="1"/>
          </p:cNvSpPr>
          <p:nvPr>
            <p:ph type="body" idx="1"/>
          </p:nvPr>
        </p:nvSpPr>
        <p:spPr>
          <a:xfrm>
            <a:off x="68580" y="2313215"/>
            <a:ext cx="10996584" cy="4544785"/>
          </a:xfrm>
        </p:spPr>
        <p:txBody>
          <a:bodyPr/>
          <a:lstStyle/>
          <a:p>
            <a:pPr marL="342900" indent="-342900">
              <a:buFont typeface="Arial" panose="020B0604020202020204" pitchFamily="34" charset="0"/>
              <a:buChar char="•"/>
            </a:pPr>
            <a:r>
              <a:rPr lang="en-US" sz="2000"/>
              <a:t>Tăng số kênh khóa của </a:t>
            </a:r>
            <a:r>
              <a:rPr lang="en-US" sz="2000" b="1"/>
              <a:t>OCR</a:t>
            </a:r>
            <a:r>
              <a:rPr lang="en-US" sz="2000"/>
              <a:t>, trước tiên là 256 (cũng là lựa chọn của bài toán phân đoạn ngữ nghĩa).</a:t>
            </a:r>
          </a:p>
          <a:p>
            <a:pPr marL="342900" indent="-342900">
              <a:buFont typeface="Arial" panose="020B0604020202020204" pitchFamily="34" charset="0"/>
              <a:buChar char="•"/>
            </a:pPr>
            <a:r>
              <a:rPr lang="en-US" sz="2000"/>
              <a:t>Tăng số lượng kênh đầu vào của các lớp tích chập trong mô-đun </a:t>
            </a:r>
            <a:r>
              <a:rPr lang="en-US" sz="2000" b="1"/>
              <a:t>AFMs, SEM </a:t>
            </a:r>
            <a:r>
              <a:rPr lang="en-US" sz="2000"/>
              <a:t>nếu độ chính xác của mô hình bị gây ra bởi </a:t>
            </a:r>
            <a:r>
              <a:rPr lang="en-US" sz="2000" b="1"/>
              <a:t>bottleneck.</a:t>
            </a:r>
          </a:p>
          <a:p>
            <a:pPr marL="342900" indent="-342900">
              <a:buFont typeface="Arial" panose="020B0604020202020204" pitchFamily="34" charset="0"/>
              <a:buChar char="•"/>
            </a:pPr>
            <a:r>
              <a:rPr lang="en-US" sz="2000"/>
              <a:t> Sử dụng </a:t>
            </a:r>
            <a:r>
              <a:rPr lang="en-US" sz="2000" b="1"/>
              <a:t>backbone</a:t>
            </a:r>
            <a:r>
              <a:rPr lang="en-US" sz="2000"/>
              <a:t> hiệu quả hơn như EfficientNet, DenseNet, … </a:t>
            </a:r>
          </a:p>
          <a:p>
            <a:pPr marL="342900" indent="-342900">
              <a:buFont typeface="Arial" panose="020B0604020202020204" pitchFamily="34" charset="0"/>
              <a:buChar char="•"/>
            </a:pPr>
            <a:r>
              <a:rPr lang="en-US" sz="2000"/>
              <a:t>Bất kể các kiến trúc nào có thể rút trích đặc trưng có thông tin toàn cục và tích hợp một cách có chọn lọc cho ra véc-tơ đặc trưng cho từng điểm ảnh sẽ cho kết quả tốt trong phát hiện đối tượng trọng yếu. Ví dụ như SegFormer dựa trên Transformer ở phân đoạn ngữ nghĩa.</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p:txBody>
      </p:sp>
      <p:sp>
        <p:nvSpPr>
          <p:cNvPr id="3" name="Footer Placeholder 2">
            <a:extLst>
              <a:ext uri="{FF2B5EF4-FFF2-40B4-BE49-F238E27FC236}">
                <a16:creationId xmlns:a16="http://schemas.microsoft.com/office/drawing/2014/main" id="{C54493E0-96A5-4F70-BC0D-169382D19349}"/>
              </a:ext>
            </a:extLst>
          </p:cNvPr>
          <p:cNvSpPr>
            <a:spLocks noGrp="1"/>
          </p:cNvSpPr>
          <p:nvPr>
            <p:ph type="ftr" sz="quarter" idx="11"/>
          </p:nvPr>
        </p:nvSpPr>
        <p:spPr/>
        <p:txBody>
          <a:bodyPr/>
          <a:lstStyle/>
          <a:p>
            <a:r>
              <a:rPr lang="en-US"/>
              <a:t>Cao Lê Minh Hiếu</a:t>
            </a:r>
          </a:p>
        </p:txBody>
      </p:sp>
    </p:spTree>
    <p:extLst>
      <p:ext uri="{BB962C8B-B14F-4D97-AF65-F5344CB8AC3E}">
        <p14:creationId xmlns:p14="http://schemas.microsoft.com/office/powerpoint/2010/main" val="430181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803564" y="2440709"/>
            <a:ext cx="10178573" cy="1325563"/>
          </a:xfrm>
        </p:spPr>
        <p:txBody>
          <a:bodyPr anchor="b">
            <a:normAutofit/>
          </a:bodyPr>
          <a:lstStyle/>
          <a:p>
            <a:pPr algn="ctr"/>
            <a:r>
              <a:rPr lang="en-US" sz="6000"/>
              <a:t>Cảm ơn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46788844-30CC-4014-83DA-53CBE96F4D72}"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27</a:t>
            </a:fld>
            <a:endParaRPr lang="en-US"/>
          </a:p>
        </p:txBody>
      </p:sp>
      <p:sp>
        <p:nvSpPr>
          <p:cNvPr id="3" name="Footer Placeholder 2">
            <a:extLst>
              <a:ext uri="{FF2B5EF4-FFF2-40B4-BE49-F238E27FC236}">
                <a16:creationId xmlns:a16="http://schemas.microsoft.com/office/drawing/2014/main" id="{498C130A-8975-B4E6-949E-8D0E852EAEB2}"/>
              </a:ext>
            </a:extLst>
          </p:cNvPr>
          <p:cNvSpPr>
            <a:spLocks noGrp="1"/>
          </p:cNvSpPr>
          <p:nvPr>
            <p:ph type="ftr" sz="quarter" idx="3"/>
          </p:nvPr>
        </p:nvSpPr>
        <p:spPr/>
        <p:txBody>
          <a:bodyPr/>
          <a:lstStyle/>
          <a:p>
            <a:r>
              <a:rPr lang="en-US"/>
              <a:t>Cao Lê Minh Hiếu</a:t>
            </a:r>
          </a:p>
        </p:txBody>
      </p:sp>
    </p:spTree>
    <p:extLst>
      <p:ext uri="{BB962C8B-B14F-4D97-AF65-F5344CB8AC3E}">
        <p14:creationId xmlns:p14="http://schemas.microsoft.com/office/powerpoint/2010/main" val="81603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Giới</a:t>
            </a:r>
            <a:r>
              <a:rPr lang="en-US"/>
              <a:t> </a:t>
            </a:r>
            <a:r>
              <a:rPr lang="en-US" err="1"/>
              <a:t>thiệu</a:t>
            </a:r>
            <a:r>
              <a:rPr lang="en-US"/>
              <a:t> </a:t>
            </a:r>
            <a:r>
              <a:rPr lang="en-US" err="1"/>
              <a:t>đề</a:t>
            </a:r>
            <a:r>
              <a:rPr lang="en-US"/>
              <a:t> tài</a:t>
            </a:r>
            <a:br>
              <a:rPr lang="en-US"/>
            </a:br>
            <a:r>
              <a:rPr lang="en-US"/>
              <a:t>Phát biểu bài toán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433435" y="2653167"/>
            <a:ext cx="5089179" cy="3638991"/>
          </a:xfrm>
        </p:spPr>
        <p:txBody>
          <a:bodyPr vert="horz" lIns="91440" tIns="45720" rIns="91440" bIns="45720" rtlCol="0" anchor="t">
            <a:normAutofit fontScale="85000" lnSpcReduction="10000"/>
          </a:bodyPr>
          <a:lstStyle/>
          <a:p>
            <a:r>
              <a:rPr lang="en-US" b="1" err="1"/>
              <a:t>Phát</a:t>
            </a:r>
            <a:r>
              <a:rPr lang="en-US" b="1"/>
              <a:t> </a:t>
            </a:r>
            <a:r>
              <a:rPr lang="en-US" b="1" err="1"/>
              <a:t>hiện</a:t>
            </a:r>
            <a:r>
              <a:rPr lang="en-US" b="1"/>
              <a:t> </a:t>
            </a:r>
            <a:r>
              <a:rPr lang="en-US" b="1" err="1"/>
              <a:t>đối</a:t>
            </a:r>
            <a:r>
              <a:rPr lang="en-US" b="1"/>
              <a:t> </a:t>
            </a:r>
            <a:r>
              <a:rPr lang="en-US" b="1" err="1"/>
              <a:t>tượng</a:t>
            </a:r>
            <a:r>
              <a:rPr lang="en-US" b="1"/>
              <a:t> </a:t>
            </a:r>
            <a:r>
              <a:rPr lang="en-US" b="1" err="1"/>
              <a:t>trọng</a:t>
            </a:r>
            <a:r>
              <a:rPr lang="en-US" b="1"/>
              <a:t> </a:t>
            </a:r>
            <a:r>
              <a:rPr lang="en-US" b="1" err="1"/>
              <a:t>yếu</a:t>
            </a:r>
            <a:r>
              <a:rPr lang="en-US" b="1"/>
              <a:t> </a:t>
            </a:r>
            <a:r>
              <a:rPr lang="en-US" err="1"/>
              <a:t>là</a:t>
            </a:r>
            <a:r>
              <a:rPr lang="en-US"/>
              <a:t> </a:t>
            </a:r>
            <a:r>
              <a:rPr lang="en-US" err="1"/>
              <a:t>bài</a:t>
            </a:r>
            <a:r>
              <a:rPr lang="en-US"/>
              <a:t> </a:t>
            </a:r>
            <a:r>
              <a:rPr lang="en-US" err="1"/>
              <a:t>toán</a:t>
            </a:r>
            <a:r>
              <a:rPr lang="en-US"/>
              <a:t> </a:t>
            </a:r>
            <a:r>
              <a:rPr lang="en-US" err="1"/>
              <a:t>phát</a:t>
            </a:r>
            <a:r>
              <a:rPr lang="en-US"/>
              <a:t> </a:t>
            </a:r>
            <a:r>
              <a:rPr lang="en-US" err="1"/>
              <a:t>hiện</a:t>
            </a:r>
            <a:r>
              <a:rPr lang="en-US"/>
              <a:t> </a:t>
            </a:r>
            <a:r>
              <a:rPr lang="en-US" err="1"/>
              <a:t>một</a:t>
            </a:r>
            <a:r>
              <a:rPr lang="en-US"/>
              <a:t> </a:t>
            </a:r>
            <a:r>
              <a:rPr lang="en-US" err="1"/>
              <a:t>hoặc</a:t>
            </a:r>
            <a:r>
              <a:rPr lang="en-US"/>
              <a:t> </a:t>
            </a:r>
            <a:r>
              <a:rPr lang="en-US" err="1"/>
              <a:t>nhiều</a:t>
            </a:r>
            <a:r>
              <a:rPr lang="en-US"/>
              <a:t> </a:t>
            </a:r>
            <a:r>
              <a:rPr lang="en-US" err="1"/>
              <a:t>vật</a:t>
            </a:r>
            <a:r>
              <a:rPr lang="en-US"/>
              <a:t> </a:t>
            </a:r>
            <a:r>
              <a:rPr lang="en-US" err="1"/>
              <a:t>thể</a:t>
            </a:r>
            <a:r>
              <a:rPr lang="en-US"/>
              <a:t> </a:t>
            </a:r>
            <a:r>
              <a:rPr lang="en-US" err="1"/>
              <a:t>quan</a:t>
            </a:r>
            <a:r>
              <a:rPr lang="en-US"/>
              <a:t> trọng, nổi bật nhất </a:t>
            </a:r>
            <a:r>
              <a:rPr lang="en-US" err="1"/>
              <a:t>trong</a:t>
            </a:r>
            <a:r>
              <a:rPr lang="en-US"/>
              <a:t> </a:t>
            </a:r>
            <a:r>
              <a:rPr lang="en-US" err="1"/>
              <a:t>bức</a:t>
            </a:r>
            <a:r>
              <a:rPr lang="en-US"/>
              <a:t> </a:t>
            </a:r>
            <a:r>
              <a:rPr lang="en-US" err="1"/>
              <a:t>ảnh</a:t>
            </a:r>
            <a:r>
              <a:rPr lang="en-US"/>
              <a:t>, </a:t>
            </a:r>
            <a:r>
              <a:rPr lang="en-US" err="1"/>
              <a:t>không</a:t>
            </a:r>
            <a:r>
              <a:rPr lang="en-US"/>
              <a:t> </a:t>
            </a:r>
            <a:r>
              <a:rPr lang="en-US" err="1"/>
              <a:t>phân</a:t>
            </a:r>
            <a:r>
              <a:rPr lang="en-US"/>
              <a:t> </a:t>
            </a:r>
            <a:r>
              <a:rPr lang="en-US" err="1"/>
              <a:t>biệt</a:t>
            </a:r>
            <a:r>
              <a:rPr lang="en-US"/>
              <a:t> lớp vật thể.</a:t>
            </a:r>
          </a:p>
          <a:p>
            <a:r>
              <a:rPr lang="en-US"/>
              <a:t>Tất cả vật thể được xem là trọng yếu sẽ được đánh nhãn </a:t>
            </a:r>
            <a:r>
              <a:rPr lang="en-US" b="1"/>
              <a:t>vùng trắng </a:t>
            </a:r>
            <a:r>
              <a:rPr lang="en-US"/>
              <a:t>(</a:t>
            </a:r>
            <a:r>
              <a:rPr lang="en-US" b="1"/>
              <a:t>vùng trọng yếu</a:t>
            </a:r>
            <a:r>
              <a:rPr lang="en-US"/>
              <a:t>) như hình bên và phần còn lại của bức ảnh là </a:t>
            </a:r>
            <a:r>
              <a:rPr lang="en-US" b="1"/>
              <a:t>vùng đen </a:t>
            </a:r>
            <a:r>
              <a:rPr lang="en-US"/>
              <a:t>(vùng </a:t>
            </a:r>
            <a:r>
              <a:rPr lang="en-US" b="1"/>
              <a:t>không trọng yếu</a:t>
            </a:r>
            <a:r>
              <a:rPr lang="en-US"/>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8EE71377-CDDD-49A1-8656-F662F21AB7EC}"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
        <p:nvSpPr>
          <p:cNvPr id="5" name="Footer Placeholder 4">
            <a:extLst>
              <a:ext uri="{FF2B5EF4-FFF2-40B4-BE49-F238E27FC236}">
                <a16:creationId xmlns:a16="http://schemas.microsoft.com/office/drawing/2014/main" id="{C96E6FCE-2F67-D28D-A52F-EAF8D56C6A1B}"/>
              </a:ext>
            </a:extLst>
          </p:cNvPr>
          <p:cNvSpPr>
            <a:spLocks noGrp="1"/>
          </p:cNvSpPr>
          <p:nvPr>
            <p:ph type="ftr" sz="quarter" idx="11"/>
          </p:nvPr>
        </p:nvSpPr>
        <p:spPr/>
        <p:txBody>
          <a:bodyPr/>
          <a:lstStyle/>
          <a:p>
            <a:r>
              <a:rPr lang="en-US"/>
              <a:t>Cao Lê Minh Hiếu</a:t>
            </a:r>
          </a:p>
        </p:txBody>
      </p:sp>
      <p:pic>
        <p:nvPicPr>
          <p:cNvPr id="12" name="Picture 11" descr="A group of children sitting on a towel by a pool&#10;&#10;Description automatically generated with low confidence">
            <a:extLst>
              <a:ext uri="{FF2B5EF4-FFF2-40B4-BE49-F238E27FC236}">
                <a16:creationId xmlns:a16="http://schemas.microsoft.com/office/drawing/2014/main" id="{CB36992A-6607-3EE9-5CD9-F955A34FD345}"/>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447870" y="2294684"/>
            <a:ext cx="1888610" cy="1645920"/>
          </a:xfrm>
          <a:prstGeom prst="rect">
            <a:avLst/>
          </a:prstGeom>
        </p:spPr>
      </p:pic>
      <p:pic>
        <p:nvPicPr>
          <p:cNvPr id="13" name="Picture 12" descr="A picture containing silhouette&#10;&#10;Description automatically generated">
            <a:extLst>
              <a:ext uri="{FF2B5EF4-FFF2-40B4-BE49-F238E27FC236}">
                <a16:creationId xmlns:a16="http://schemas.microsoft.com/office/drawing/2014/main" id="{66BAEE50-172F-A970-37F4-BB2D6C02D7DE}"/>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5447870" y="4080714"/>
            <a:ext cx="1884528" cy="1645920"/>
          </a:xfrm>
          <a:prstGeom prst="rect">
            <a:avLst/>
          </a:prstGeom>
        </p:spPr>
      </p:pic>
      <p:pic>
        <p:nvPicPr>
          <p:cNvPr id="14" name="Picture 13">
            <a:extLst>
              <a:ext uri="{FF2B5EF4-FFF2-40B4-BE49-F238E27FC236}">
                <a16:creationId xmlns:a16="http://schemas.microsoft.com/office/drawing/2014/main" id="{19FA3E02-EC15-1E60-3A2C-A445DE9D4121}"/>
              </a:ext>
            </a:extLst>
          </p:cNvPr>
          <p:cNvPicPr preferRelativeResize="0">
            <a:picLocks/>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57352" y="2301902"/>
            <a:ext cx="1885997" cy="1613270"/>
          </a:xfrm>
          <a:prstGeom prst="rect">
            <a:avLst/>
          </a:prstGeom>
          <a:noFill/>
          <a:ln>
            <a:noFill/>
          </a:ln>
        </p:spPr>
      </p:pic>
      <p:pic>
        <p:nvPicPr>
          <p:cNvPr id="15" name="Picture 14">
            <a:extLst>
              <a:ext uri="{FF2B5EF4-FFF2-40B4-BE49-F238E27FC236}">
                <a16:creationId xmlns:a16="http://schemas.microsoft.com/office/drawing/2014/main" id="{964E182A-4A60-9BDC-8F6D-3A3EFD7D455D}"/>
              </a:ext>
            </a:extLst>
          </p:cNvPr>
          <p:cNvPicPr preferRelativeResize="0">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98776" y="4080714"/>
            <a:ext cx="1884528" cy="1645920"/>
          </a:xfrm>
          <a:prstGeom prst="rect">
            <a:avLst/>
          </a:prstGeom>
          <a:noFill/>
          <a:ln>
            <a:noFill/>
          </a:ln>
        </p:spPr>
      </p:pic>
      <p:pic>
        <p:nvPicPr>
          <p:cNvPr id="16" name="Picture 15">
            <a:extLst>
              <a:ext uri="{FF2B5EF4-FFF2-40B4-BE49-F238E27FC236}">
                <a16:creationId xmlns:a16="http://schemas.microsoft.com/office/drawing/2014/main" id="{C6D44E62-2BEA-D50E-10FC-154DA99C5E37}"/>
              </a:ext>
            </a:extLst>
          </p:cNvPr>
          <p:cNvPicPr preferRelativeResize="0">
            <a:picLocks/>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268" y="2298598"/>
            <a:ext cx="1825748" cy="1603871"/>
          </a:xfrm>
          <a:prstGeom prst="rect">
            <a:avLst/>
          </a:prstGeom>
          <a:noFill/>
          <a:ln>
            <a:noFill/>
          </a:ln>
        </p:spPr>
      </p:pic>
      <p:pic>
        <p:nvPicPr>
          <p:cNvPr id="17" name="Picture 16">
            <a:extLst>
              <a:ext uri="{FF2B5EF4-FFF2-40B4-BE49-F238E27FC236}">
                <a16:creationId xmlns:a16="http://schemas.microsoft.com/office/drawing/2014/main" id="{55A93117-9BCD-34D8-969F-B5B44D07464D}"/>
              </a:ext>
            </a:extLst>
          </p:cNvPr>
          <p:cNvPicPr preferRelativeResize="0">
            <a:picLocks/>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39267" y="4080714"/>
            <a:ext cx="1825747" cy="1645920"/>
          </a:xfrm>
          <a:prstGeom prst="rect">
            <a:avLst/>
          </a:prstGeom>
          <a:noFill/>
          <a:ln>
            <a:noFill/>
          </a:ln>
        </p:spPr>
      </p:pic>
      <p:sp>
        <p:nvSpPr>
          <p:cNvPr id="18" name="TextBox 17">
            <a:extLst>
              <a:ext uri="{FF2B5EF4-FFF2-40B4-BE49-F238E27FC236}">
                <a16:creationId xmlns:a16="http://schemas.microsoft.com/office/drawing/2014/main" id="{0B97F89D-0984-00E2-B0E1-582B082D3722}"/>
              </a:ext>
            </a:extLst>
          </p:cNvPr>
          <p:cNvSpPr txBox="1"/>
          <p:nvPr/>
        </p:nvSpPr>
        <p:spPr>
          <a:xfrm>
            <a:off x="5731571" y="5764239"/>
            <a:ext cx="5072258" cy="646331"/>
          </a:xfrm>
          <a:prstGeom prst="rect">
            <a:avLst/>
          </a:prstGeom>
          <a:noFill/>
        </p:spPr>
        <p:txBody>
          <a:bodyPr wrap="square" rtlCol="0">
            <a:spAutoFit/>
          </a:bodyPr>
          <a:lstStyle/>
          <a:p>
            <a:r>
              <a:rPr lang="en-US" sz="1200" b="1">
                <a:solidFill>
                  <a:schemeClr val="bg1"/>
                </a:solidFill>
              </a:rPr>
              <a:t>Dòng 1 và 2</a:t>
            </a:r>
            <a:r>
              <a:rPr lang="en-US" sz="1200">
                <a:solidFill>
                  <a:schemeClr val="bg1"/>
                </a:solidFill>
              </a:rPr>
              <a:t>: ảnh đầu vào và nhãn tương ứng.</a:t>
            </a:r>
          </a:p>
          <a:p>
            <a:r>
              <a:rPr lang="en-US" sz="1200" b="1">
                <a:solidFill>
                  <a:schemeClr val="bg1"/>
                </a:solidFill>
              </a:rPr>
              <a:t>Cột 1</a:t>
            </a:r>
            <a:r>
              <a:rPr lang="en-US" sz="1200">
                <a:solidFill>
                  <a:schemeClr val="bg1"/>
                </a:solidFill>
              </a:rPr>
              <a:t> là dữ liệu được lấy trong tập huấn luyện </a:t>
            </a:r>
            <a:r>
              <a:rPr lang="en-US" sz="1200" b="1">
                <a:solidFill>
                  <a:schemeClr val="bg1"/>
                </a:solidFill>
              </a:rPr>
              <a:t>DUTS-TR</a:t>
            </a:r>
            <a:r>
              <a:rPr lang="en-US" sz="1200">
                <a:solidFill>
                  <a:schemeClr val="bg1"/>
                </a:solidFill>
              </a:rPr>
              <a:t>. </a:t>
            </a:r>
            <a:r>
              <a:rPr lang="en-US" sz="1200" b="1">
                <a:solidFill>
                  <a:schemeClr val="bg1"/>
                </a:solidFill>
              </a:rPr>
              <a:t>Cột 2, 3 </a:t>
            </a:r>
            <a:r>
              <a:rPr lang="en-US" sz="1200">
                <a:solidFill>
                  <a:schemeClr val="bg1"/>
                </a:solidFill>
              </a:rPr>
              <a:t>là dữ liệu được lấy từ tập kiểm thử </a:t>
            </a:r>
            <a:r>
              <a:rPr lang="en-US" sz="1200" b="1">
                <a:solidFill>
                  <a:schemeClr val="bg1"/>
                </a:solidFill>
              </a:rPr>
              <a:t>DUTS-TE.</a:t>
            </a:r>
          </a:p>
        </p:txBody>
      </p:sp>
    </p:spTree>
    <p:extLst>
      <p:ext uri="{BB962C8B-B14F-4D97-AF65-F5344CB8AC3E}">
        <p14:creationId xmlns:p14="http://schemas.microsoft.com/office/powerpoint/2010/main" val="111507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Giới</a:t>
            </a:r>
            <a:r>
              <a:rPr lang="en-US"/>
              <a:t> </a:t>
            </a:r>
            <a:r>
              <a:rPr lang="en-US" err="1"/>
              <a:t>thiệu</a:t>
            </a:r>
            <a:r>
              <a:rPr lang="en-US"/>
              <a:t> </a:t>
            </a:r>
            <a:r>
              <a:rPr lang="en-US" err="1"/>
              <a:t>đề</a:t>
            </a:r>
            <a:r>
              <a:rPr lang="en-US"/>
              <a:t> tài</a:t>
            </a:r>
            <a:br>
              <a:rPr lang="en-US"/>
            </a:br>
            <a:r>
              <a:rPr lang="en-US"/>
              <a:t>Phát biểu bài toán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40098" y="2690223"/>
            <a:ext cx="7132136" cy="3436483"/>
          </a:xfrm>
        </p:spPr>
        <p:txBody>
          <a:bodyPr vert="horz" lIns="91440" tIns="45720" rIns="91440" bIns="45720" rtlCol="0" anchor="t">
            <a:noAutofit/>
          </a:bodyPr>
          <a:lstStyle/>
          <a:p>
            <a:r>
              <a:rPr lang="en-US" sz="1400"/>
              <a:t>Bài toán là một nhánh trong lĩnh vực </a:t>
            </a:r>
            <a:r>
              <a:rPr lang="en-US" sz="1400" b="1"/>
              <a:t>phát hiện đối tượng </a:t>
            </a:r>
            <a:r>
              <a:rPr lang="en-US" sz="1400"/>
              <a:t>và có mối tương quan với </a:t>
            </a:r>
            <a:r>
              <a:rPr lang="en-US" sz="1400" b="1"/>
              <a:t>phân đoạn ngữ nghĩa</a:t>
            </a:r>
            <a:r>
              <a:rPr lang="en-US" sz="1400"/>
              <a:t>. Tuy nhiên vẫn có sự khác biệt rõ trong các tác vụ trên (đầu ra của bài toán):</a:t>
            </a:r>
          </a:p>
          <a:p>
            <a:pPr marL="342900" indent="-342900">
              <a:buFont typeface="Arial" panose="020B0604020202020204" pitchFamily="34" charset="0"/>
              <a:buChar char="•"/>
            </a:pPr>
            <a:r>
              <a:rPr lang="en-US" sz="1400" b="1"/>
              <a:t>Phát hiện đối tượng </a:t>
            </a:r>
            <a:r>
              <a:rPr lang="en-US" sz="1400"/>
              <a:t>dự đoán tất cả các vật thể trong ảnh, vị trí của khung bao quanh và lớp của các vật thể đó. Trong khi </a:t>
            </a:r>
            <a:r>
              <a:rPr lang="en-US" sz="1400" b="1"/>
              <a:t>phát đối tượng trọng yếu </a:t>
            </a:r>
            <a:r>
              <a:rPr lang="en-US" sz="1400"/>
              <a:t>là bài toán phân lớp trên từng điểm ảnh và chỉ dự đoán các vật thể trọng yếu thay vì tất cả.</a:t>
            </a:r>
          </a:p>
          <a:p>
            <a:pPr marL="342900" indent="-342900">
              <a:buFont typeface="Arial" panose="020B0604020202020204" pitchFamily="34" charset="0"/>
              <a:buChar char="•"/>
            </a:pPr>
            <a:r>
              <a:rPr lang="en-US" sz="1400" b="1"/>
              <a:t>Phát hiện đối tượng trọng yếu </a:t>
            </a:r>
            <a:r>
              <a:rPr lang="en-US" sz="1400"/>
              <a:t>nhằm phân vùng ảnh chứa đối tượng trọng yếu(vùng trắng) và không trọng yếu (vùng đen), không kể số lương cũng như lớp vật thể. Trong khi </a:t>
            </a:r>
            <a:r>
              <a:rPr lang="en-US" sz="1400" b="1"/>
              <a:t>phân đoạn ngữ nghĩa </a:t>
            </a:r>
            <a:r>
              <a:rPr lang="en-US" sz="1400"/>
              <a:t>dự đoán các vùng trên bức ảnh ở mức độ lớp vật thể.</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8EE71377-CDDD-49A1-8656-F662F21AB7EC}"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a:p>
        </p:txBody>
      </p:sp>
      <p:sp>
        <p:nvSpPr>
          <p:cNvPr id="5" name="Footer Placeholder 4">
            <a:extLst>
              <a:ext uri="{FF2B5EF4-FFF2-40B4-BE49-F238E27FC236}">
                <a16:creationId xmlns:a16="http://schemas.microsoft.com/office/drawing/2014/main" id="{C96E6FCE-2F67-D28D-A52F-EAF8D56C6A1B}"/>
              </a:ext>
            </a:extLst>
          </p:cNvPr>
          <p:cNvSpPr>
            <a:spLocks noGrp="1"/>
          </p:cNvSpPr>
          <p:nvPr>
            <p:ph type="ftr" sz="quarter" idx="11"/>
          </p:nvPr>
        </p:nvSpPr>
        <p:spPr/>
        <p:txBody>
          <a:bodyPr/>
          <a:lstStyle/>
          <a:p>
            <a:r>
              <a:rPr lang="en-US"/>
              <a:t>Cao Lê Minh Hiếu</a:t>
            </a:r>
          </a:p>
        </p:txBody>
      </p:sp>
      <p:pic>
        <p:nvPicPr>
          <p:cNvPr id="12" name="Picture 11" descr="Object detection using a model zoo model | djl">
            <a:extLst>
              <a:ext uri="{FF2B5EF4-FFF2-40B4-BE49-F238E27FC236}">
                <a16:creationId xmlns:a16="http://schemas.microsoft.com/office/drawing/2014/main" id="{2084EF1E-E9D9-AB6D-D659-3EFAB9A505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7395" y="2347459"/>
            <a:ext cx="1805940" cy="1354455"/>
          </a:xfrm>
          <a:prstGeom prst="rect">
            <a:avLst/>
          </a:prstGeom>
          <a:noFill/>
          <a:ln>
            <a:noFill/>
          </a:ln>
        </p:spPr>
      </p:pic>
      <p:pic>
        <p:nvPicPr>
          <p:cNvPr id="13" name="Picture 12" descr="Two men riding a bicycle&#10;&#10;Description automatically generated with medium confidence">
            <a:extLst>
              <a:ext uri="{FF2B5EF4-FFF2-40B4-BE49-F238E27FC236}">
                <a16:creationId xmlns:a16="http://schemas.microsoft.com/office/drawing/2014/main" id="{E817B7D7-9B99-0945-AA1C-D74E7CC15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2863" y="2339634"/>
            <a:ext cx="1838960" cy="1379220"/>
          </a:xfrm>
          <a:prstGeom prst="rect">
            <a:avLst/>
          </a:prstGeom>
        </p:spPr>
      </p:pic>
      <p:pic>
        <p:nvPicPr>
          <p:cNvPr id="14" name="Picture 13" descr="A person riding a bicycle&#10;&#10;Description automatically generated with medium confidence">
            <a:extLst>
              <a:ext uri="{FF2B5EF4-FFF2-40B4-BE49-F238E27FC236}">
                <a16:creationId xmlns:a16="http://schemas.microsoft.com/office/drawing/2014/main" id="{65B035EA-1375-5DE3-77ED-EEEF09239C49}"/>
              </a:ext>
            </a:extLst>
          </p:cNvPr>
          <p:cNvPicPr>
            <a:picLocks noChangeAspect="1"/>
          </p:cNvPicPr>
          <p:nvPr/>
        </p:nvPicPr>
        <p:blipFill>
          <a:blip r:embed="rId5"/>
          <a:stretch>
            <a:fillRect/>
          </a:stretch>
        </p:blipFill>
        <p:spPr>
          <a:xfrm>
            <a:off x="10850880" y="2339204"/>
            <a:ext cx="960120" cy="1362710"/>
          </a:xfrm>
          <a:prstGeom prst="rect">
            <a:avLst/>
          </a:prstGeom>
        </p:spPr>
      </p:pic>
      <p:pic>
        <p:nvPicPr>
          <p:cNvPr id="15" name="Picture 14" descr="Trying to implement YoloV4 in ML.NET but running into some trouble (I'm  quite new to all of this) · Issue #5466 · dotnet/machinelearning · GitHub">
            <a:extLst>
              <a:ext uri="{FF2B5EF4-FFF2-40B4-BE49-F238E27FC236}">
                <a16:creationId xmlns:a16="http://schemas.microsoft.com/office/drawing/2014/main" id="{FF40660A-422C-4BA6-185C-16953D29D1D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78187" y="3775765"/>
            <a:ext cx="1808480" cy="1356360"/>
          </a:xfrm>
          <a:prstGeom prst="rect">
            <a:avLst/>
          </a:prstGeom>
          <a:noFill/>
          <a:ln>
            <a:noFill/>
          </a:ln>
        </p:spPr>
      </p:pic>
      <p:pic>
        <p:nvPicPr>
          <p:cNvPr id="16" name="Picture 15" descr="A picture containing silhouette, vector graphics&#10;&#10;Description automatically generated">
            <a:extLst>
              <a:ext uri="{FF2B5EF4-FFF2-40B4-BE49-F238E27FC236}">
                <a16:creationId xmlns:a16="http://schemas.microsoft.com/office/drawing/2014/main" id="{EF7F99C2-C6D4-BBDB-60FC-D92C98D4D0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32863" y="3737825"/>
            <a:ext cx="1840230" cy="137985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FFAB716C-9BA9-BA76-E3F9-96BAA56B532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64215" y="3718854"/>
            <a:ext cx="933450" cy="1379220"/>
          </a:xfrm>
          <a:prstGeom prst="rect">
            <a:avLst/>
          </a:prstGeom>
        </p:spPr>
      </p:pic>
      <p:sp>
        <p:nvSpPr>
          <p:cNvPr id="18" name="TextBox 17">
            <a:extLst>
              <a:ext uri="{FF2B5EF4-FFF2-40B4-BE49-F238E27FC236}">
                <a16:creationId xmlns:a16="http://schemas.microsoft.com/office/drawing/2014/main" id="{AA0F587F-5E21-0825-9AE6-1BDD255E23BA}"/>
              </a:ext>
            </a:extLst>
          </p:cNvPr>
          <p:cNvSpPr txBox="1"/>
          <p:nvPr/>
        </p:nvSpPr>
        <p:spPr>
          <a:xfrm>
            <a:off x="8153400" y="5172234"/>
            <a:ext cx="2725259" cy="830997"/>
          </a:xfrm>
          <a:prstGeom prst="rect">
            <a:avLst/>
          </a:prstGeom>
          <a:noFill/>
        </p:spPr>
        <p:txBody>
          <a:bodyPr wrap="square" rtlCol="0">
            <a:spAutoFit/>
          </a:bodyPr>
          <a:lstStyle/>
          <a:p>
            <a:r>
              <a:rPr lang="en-US" sz="1200" b="1">
                <a:solidFill>
                  <a:schemeClr val="bg1"/>
                </a:solidFill>
              </a:rPr>
              <a:t>Đầu vào và đầu ra của bài toán</a:t>
            </a:r>
          </a:p>
          <a:p>
            <a:r>
              <a:rPr lang="en-US" sz="1200">
                <a:solidFill>
                  <a:schemeClr val="bg1"/>
                </a:solidFill>
              </a:rPr>
              <a:t>Phát hiện đối tượng (cột 1)</a:t>
            </a:r>
          </a:p>
          <a:p>
            <a:r>
              <a:rPr lang="en-US" sz="1200">
                <a:solidFill>
                  <a:schemeClr val="bg1"/>
                </a:solidFill>
              </a:rPr>
              <a:t>Phát hiện đối tượng trọng yếu (cột 2)</a:t>
            </a:r>
          </a:p>
          <a:p>
            <a:r>
              <a:rPr lang="en-US" sz="1200">
                <a:solidFill>
                  <a:schemeClr val="bg1"/>
                </a:solidFill>
              </a:rPr>
              <a:t>Phân đoạn ngữ nghĩa (cột 3)</a:t>
            </a:r>
          </a:p>
        </p:txBody>
      </p:sp>
    </p:spTree>
    <p:extLst>
      <p:ext uri="{BB962C8B-B14F-4D97-AF65-F5344CB8AC3E}">
        <p14:creationId xmlns:p14="http://schemas.microsoft.com/office/powerpoint/2010/main" val="27807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296662"/>
            <a:ext cx="9779183" cy="1325563"/>
          </a:xfrm>
        </p:spPr>
        <p:txBody>
          <a:bodyPr/>
          <a:lstStyle/>
          <a:p>
            <a:r>
              <a:rPr lang="en-US" err="1"/>
              <a:t>Giới</a:t>
            </a:r>
            <a:r>
              <a:rPr lang="en-US"/>
              <a:t> </a:t>
            </a:r>
            <a:r>
              <a:rPr lang="en-US" err="1"/>
              <a:t>thiệu</a:t>
            </a:r>
            <a:r>
              <a:rPr lang="en-US"/>
              <a:t> </a:t>
            </a:r>
            <a:r>
              <a:rPr lang="en-US" err="1"/>
              <a:t>đề</a:t>
            </a:r>
            <a:r>
              <a:rPr lang="en-US"/>
              <a:t> tài</a:t>
            </a:r>
            <a:br>
              <a:rPr lang="en-US"/>
            </a:br>
            <a:r>
              <a:rPr lang="en-US"/>
              <a:t>Đối tượng trọng yếu là gì?</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24287" y="2211585"/>
            <a:ext cx="5667614" cy="3823833"/>
          </a:xfrm>
        </p:spPr>
        <p:txBody>
          <a:bodyPr vert="horz" lIns="91440" tIns="45720" rIns="91440" bIns="45720" rtlCol="0" anchor="t">
            <a:noAutofit/>
          </a:bodyPr>
          <a:lstStyle/>
          <a:p>
            <a:r>
              <a:rPr lang="en-US" sz="1600"/>
              <a:t>Ảnh mang hai thuộc tính quan trọng là đặc trưng thị giác và ngữ nghĩa. Đối tượng trọng yếu là một vùng trong ảnh nên cũng sẽ mang hai thuộc tính này với một số biểu hiện đặc thù như sau:</a:t>
            </a:r>
          </a:p>
          <a:p>
            <a:pPr marL="342900" indent="-342900">
              <a:buFont typeface="Arial" panose="020B0604020202020204" pitchFamily="34" charset="0"/>
              <a:buChar char="•"/>
            </a:pPr>
            <a:r>
              <a:rPr lang="en-US" sz="1600"/>
              <a:t>Về đặc trưng thị giác: vùng có độ dị biệt về đặc trưng thị giác rõ nét so vói phần còn lại của ảnh</a:t>
            </a:r>
          </a:p>
          <a:p>
            <a:pPr marL="342900" indent="-342900">
              <a:buFont typeface="Arial" panose="020B0604020202020204" pitchFamily="34" charset="0"/>
              <a:buChar char="•"/>
            </a:pPr>
            <a:r>
              <a:rPr lang="en-US" sz="1600"/>
              <a:t>Về ngữ nghĩa: vùng có ngữ nghĩa quan trọng trong ảnh.</a:t>
            </a:r>
          </a:p>
          <a:p>
            <a:pPr marL="342900" indent="-342900">
              <a:buFont typeface="Arial" panose="020B0604020202020204" pitchFamily="34" charset="0"/>
              <a:buChar char="•"/>
            </a:pPr>
            <a:r>
              <a:rPr lang="en-US" sz="1600"/>
              <a:t>Về vị trí, kích thước: thường ở trung tâm của bức ảnh.</a:t>
            </a:r>
          </a:p>
          <a:p>
            <a:r>
              <a:rPr lang="en-US" sz="1600"/>
              <a:t>Đối tượng trọng yếu chưa được định nghĩa và vẫn là đề tài nghiên cứu trong khoa học nhận thức, tâm lý học,…</a:t>
            </a:r>
          </a:p>
          <a:p>
            <a:pPr marL="342900" indent="-342900">
              <a:buFont typeface="Arial" panose="020B0604020202020204" pitchFamily="34" charset="0"/>
              <a:buChar char="•"/>
            </a:pPr>
            <a:endParaRPr lang="en-US" sz="160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8EE71377-CDDD-49A1-8656-F662F21AB7EC}"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a:p>
        </p:txBody>
      </p:sp>
      <p:sp>
        <p:nvSpPr>
          <p:cNvPr id="5" name="Footer Placeholder 4">
            <a:extLst>
              <a:ext uri="{FF2B5EF4-FFF2-40B4-BE49-F238E27FC236}">
                <a16:creationId xmlns:a16="http://schemas.microsoft.com/office/drawing/2014/main" id="{C96E6FCE-2F67-D28D-A52F-EAF8D56C6A1B}"/>
              </a:ext>
            </a:extLst>
          </p:cNvPr>
          <p:cNvSpPr>
            <a:spLocks noGrp="1"/>
          </p:cNvSpPr>
          <p:nvPr>
            <p:ph type="ftr" sz="quarter" idx="11"/>
          </p:nvPr>
        </p:nvSpPr>
        <p:spPr/>
        <p:txBody>
          <a:bodyPr/>
          <a:lstStyle/>
          <a:p>
            <a:r>
              <a:rPr lang="en-US"/>
              <a:t>Cao Lê Minh Hiếu</a:t>
            </a:r>
          </a:p>
        </p:txBody>
      </p:sp>
      <p:pic>
        <p:nvPicPr>
          <p:cNvPr id="8" name="Picture 7" descr="A group of children sitting on a towel by a pool&#10;&#10;Description automatically generated with low confidence">
            <a:extLst>
              <a:ext uri="{FF2B5EF4-FFF2-40B4-BE49-F238E27FC236}">
                <a16:creationId xmlns:a16="http://schemas.microsoft.com/office/drawing/2014/main" id="{95C34FC8-1BA6-5AE1-DAF4-834C5A82A40D}"/>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791901" y="2297427"/>
            <a:ext cx="1888610" cy="1645920"/>
          </a:xfrm>
          <a:prstGeom prst="rect">
            <a:avLst/>
          </a:prstGeom>
        </p:spPr>
      </p:pic>
      <p:pic>
        <p:nvPicPr>
          <p:cNvPr id="9" name="Picture 8" descr="A picture containing silhouette&#10;&#10;Description automatically generated">
            <a:extLst>
              <a:ext uri="{FF2B5EF4-FFF2-40B4-BE49-F238E27FC236}">
                <a16:creationId xmlns:a16="http://schemas.microsoft.com/office/drawing/2014/main" id="{536D8B8B-B8A2-F24E-F82D-6420BA929A84}"/>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5791901" y="4110616"/>
            <a:ext cx="1884528" cy="1645920"/>
          </a:xfrm>
          <a:prstGeom prst="rect">
            <a:avLst/>
          </a:prstGeom>
        </p:spPr>
      </p:pic>
      <p:pic>
        <p:nvPicPr>
          <p:cNvPr id="12" name="Picture 11">
            <a:extLst>
              <a:ext uri="{FF2B5EF4-FFF2-40B4-BE49-F238E27FC236}">
                <a16:creationId xmlns:a16="http://schemas.microsoft.com/office/drawing/2014/main" id="{96D9B08A-D0DF-96B0-78F1-85D07393ADFB}"/>
              </a:ext>
            </a:extLst>
          </p:cNvPr>
          <p:cNvPicPr preferRelativeResize="0">
            <a:picLocks/>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01383" y="2308909"/>
            <a:ext cx="1885997" cy="1613270"/>
          </a:xfrm>
          <a:prstGeom prst="rect">
            <a:avLst/>
          </a:prstGeom>
          <a:noFill/>
          <a:ln>
            <a:noFill/>
          </a:ln>
        </p:spPr>
      </p:pic>
      <p:pic>
        <p:nvPicPr>
          <p:cNvPr id="13" name="Picture 12">
            <a:extLst>
              <a:ext uri="{FF2B5EF4-FFF2-40B4-BE49-F238E27FC236}">
                <a16:creationId xmlns:a16="http://schemas.microsoft.com/office/drawing/2014/main" id="{18293742-5843-82F5-AF09-C80AF6AD5B47}"/>
              </a:ext>
            </a:extLst>
          </p:cNvPr>
          <p:cNvPicPr preferRelativeResize="0">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42807" y="4110616"/>
            <a:ext cx="1884528" cy="1645920"/>
          </a:xfrm>
          <a:prstGeom prst="rect">
            <a:avLst/>
          </a:prstGeom>
          <a:noFill/>
          <a:ln>
            <a:noFill/>
          </a:ln>
        </p:spPr>
      </p:pic>
      <p:pic>
        <p:nvPicPr>
          <p:cNvPr id="14" name="Picture 13">
            <a:extLst>
              <a:ext uri="{FF2B5EF4-FFF2-40B4-BE49-F238E27FC236}">
                <a16:creationId xmlns:a16="http://schemas.microsoft.com/office/drawing/2014/main" id="{060405A2-6347-C937-0159-923F9918801D}"/>
              </a:ext>
            </a:extLst>
          </p:cNvPr>
          <p:cNvPicPr preferRelativeResize="0">
            <a:picLocks/>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83299" y="2297427"/>
            <a:ext cx="1825748" cy="1603871"/>
          </a:xfrm>
          <a:prstGeom prst="rect">
            <a:avLst/>
          </a:prstGeom>
          <a:noFill/>
          <a:ln>
            <a:noFill/>
          </a:ln>
        </p:spPr>
      </p:pic>
      <p:pic>
        <p:nvPicPr>
          <p:cNvPr id="15" name="Picture 14">
            <a:extLst>
              <a:ext uri="{FF2B5EF4-FFF2-40B4-BE49-F238E27FC236}">
                <a16:creationId xmlns:a16="http://schemas.microsoft.com/office/drawing/2014/main" id="{FC3BDFAF-D2C1-EC94-B60C-ACF5BDFE2809}"/>
              </a:ext>
            </a:extLst>
          </p:cNvPr>
          <p:cNvPicPr preferRelativeResize="0">
            <a:picLocks/>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83298" y="4110616"/>
            <a:ext cx="1825747" cy="1603871"/>
          </a:xfrm>
          <a:prstGeom prst="rect">
            <a:avLst/>
          </a:prstGeom>
          <a:noFill/>
          <a:ln>
            <a:noFill/>
          </a:ln>
        </p:spPr>
      </p:pic>
      <p:sp>
        <p:nvSpPr>
          <p:cNvPr id="7" name="TextBox 6">
            <a:extLst>
              <a:ext uri="{FF2B5EF4-FFF2-40B4-BE49-F238E27FC236}">
                <a16:creationId xmlns:a16="http://schemas.microsoft.com/office/drawing/2014/main" id="{D35A8E00-7FE9-96DE-E62F-A524CFB98CB4}"/>
              </a:ext>
            </a:extLst>
          </p:cNvPr>
          <p:cNvSpPr txBox="1"/>
          <p:nvPr/>
        </p:nvSpPr>
        <p:spPr>
          <a:xfrm>
            <a:off x="5731571" y="5764239"/>
            <a:ext cx="5072258" cy="646331"/>
          </a:xfrm>
          <a:prstGeom prst="rect">
            <a:avLst/>
          </a:prstGeom>
          <a:noFill/>
        </p:spPr>
        <p:txBody>
          <a:bodyPr wrap="square" rtlCol="0">
            <a:spAutoFit/>
          </a:bodyPr>
          <a:lstStyle/>
          <a:p>
            <a:r>
              <a:rPr lang="en-US" sz="1200" b="1">
                <a:solidFill>
                  <a:schemeClr val="bg1"/>
                </a:solidFill>
              </a:rPr>
              <a:t>Dòng 1 và 2</a:t>
            </a:r>
            <a:r>
              <a:rPr lang="en-US" sz="1200">
                <a:solidFill>
                  <a:schemeClr val="bg1"/>
                </a:solidFill>
              </a:rPr>
              <a:t>: ảnh đầu vào và nhãn tương ứng.</a:t>
            </a:r>
          </a:p>
          <a:p>
            <a:r>
              <a:rPr lang="en-US" sz="1200" b="1">
                <a:solidFill>
                  <a:schemeClr val="bg1"/>
                </a:solidFill>
              </a:rPr>
              <a:t>Cột 1</a:t>
            </a:r>
            <a:r>
              <a:rPr lang="en-US" sz="1200">
                <a:solidFill>
                  <a:schemeClr val="bg1"/>
                </a:solidFill>
              </a:rPr>
              <a:t> là dữ liệu được lấy trong tập huấn luyện </a:t>
            </a:r>
            <a:r>
              <a:rPr lang="en-US" sz="1200" b="1">
                <a:solidFill>
                  <a:schemeClr val="bg1"/>
                </a:solidFill>
              </a:rPr>
              <a:t>DUTS-TR</a:t>
            </a:r>
            <a:r>
              <a:rPr lang="en-US" sz="1200">
                <a:solidFill>
                  <a:schemeClr val="bg1"/>
                </a:solidFill>
              </a:rPr>
              <a:t>. </a:t>
            </a:r>
            <a:r>
              <a:rPr lang="en-US" sz="1200" b="1">
                <a:solidFill>
                  <a:schemeClr val="bg1"/>
                </a:solidFill>
              </a:rPr>
              <a:t>Cột 2, 3 </a:t>
            </a:r>
            <a:r>
              <a:rPr lang="en-US" sz="1200">
                <a:solidFill>
                  <a:schemeClr val="bg1"/>
                </a:solidFill>
              </a:rPr>
              <a:t>là dữ liệu được lấy từ tập kiểm thử </a:t>
            </a:r>
            <a:r>
              <a:rPr lang="en-US" sz="1200" b="1">
                <a:solidFill>
                  <a:schemeClr val="bg1"/>
                </a:solidFill>
              </a:rPr>
              <a:t>DUTS-TE.</a:t>
            </a:r>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Giới</a:t>
            </a:r>
            <a:r>
              <a:rPr lang="en-US"/>
              <a:t> </a:t>
            </a:r>
            <a:r>
              <a:rPr lang="en-US" err="1"/>
              <a:t>thiệu</a:t>
            </a:r>
            <a:r>
              <a:rPr lang="en-US"/>
              <a:t> </a:t>
            </a:r>
            <a:r>
              <a:rPr lang="en-US" err="1"/>
              <a:t>đề</a:t>
            </a:r>
            <a:r>
              <a:rPr lang="en-US"/>
              <a:t> tài</a:t>
            </a:r>
            <a:br>
              <a:rPr lang="en-US"/>
            </a:br>
            <a:r>
              <a:rPr lang="en-US"/>
              <a:t>Những thách thức</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87056" y="2653167"/>
            <a:ext cx="6907040" cy="3703183"/>
          </a:xfrm>
        </p:spPr>
        <p:txBody>
          <a:bodyPr vert="horz" lIns="91440" tIns="45720" rIns="91440" bIns="45720" rtlCol="0" anchor="t">
            <a:normAutofit fontScale="70000" lnSpcReduction="20000"/>
          </a:bodyPr>
          <a:lstStyle/>
          <a:p>
            <a:pPr marL="342900" indent="-342900">
              <a:buFont typeface="Arial" panose="020B0604020202020204" pitchFamily="34" charset="0"/>
              <a:buChar char="•"/>
            </a:pPr>
            <a:r>
              <a:rPr lang="en-US"/>
              <a:t>Chưa có định </a:t>
            </a:r>
            <a:r>
              <a:rPr lang="en-US" err="1"/>
              <a:t>nghĩa</a:t>
            </a:r>
            <a:r>
              <a:rPr lang="en-US"/>
              <a:t> </a:t>
            </a:r>
            <a:r>
              <a:rPr lang="en-US" err="1"/>
              <a:t>đối</a:t>
            </a:r>
            <a:r>
              <a:rPr lang="en-US"/>
              <a:t> </a:t>
            </a:r>
            <a:r>
              <a:rPr lang="en-US" err="1"/>
              <a:t>tượng</a:t>
            </a:r>
            <a:r>
              <a:rPr lang="en-US"/>
              <a:t> </a:t>
            </a:r>
            <a:r>
              <a:rPr lang="en-US" err="1"/>
              <a:t>trọng</a:t>
            </a:r>
            <a:r>
              <a:rPr lang="en-US"/>
              <a:t> yếu.</a:t>
            </a:r>
          </a:p>
          <a:p>
            <a:pPr marL="342900" indent="-342900">
              <a:buFont typeface="Arial" panose="020B0604020202020204" pitchFamily="34" charset="0"/>
              <a:buChar char="•"/>
            </a:pPr>
            <a:r>
              <a:rPr lang="en-US"/>
              <a:t>Với những ảnh chỉ chứa một đối tượng, rõ ràng vật thể đó là trọng yếu của bức ảnh.</a:t>
            </a:r>
          </a:p>
          <a:p>
            <a:pPr marL="342900" indent="-342900">
              <a:buFont typeface="Arial" panose="020B0604020202020204" pitchFamily="34" charset="0"/>
              <a:buChar char="•"/>
            </a:pPr>
            <a:r>
              <a:rPr lang="en-US"/>
              <a:t>Nhưng với ảnh gồm nhiều vật thể, việc nhận định đối tượng trọng yếu mang tính </a:t>
            </a:r>
            <a:r>
              <a:rPr lang="en-US" err="1"/>
              <a:t>chủ</a:t>
            </a:r>
            <a:r>
              <a:rPr lang="en-US"/>
              <a:t> </a:t>
            </a:r>
            <a:r>
              <a:rPr lang="en-US" err="1"/>
              <a:t>quan</a:t>
            </a:r>
            <a:r>
              <a:rPr lang="en-US"/>
              <a:t> </a:t>
            </a:r>
            <a:r>
              <a:rPr lang="en-US" err="1"/>
              <a:t>và</a:t>
            </a:r>
            <a:r>
              <a:rPr lang="en-US"/>
              <a:t> </a:t>
            </a:r>
            <a:r>
              <a:rPr lang="en-US" err="1"/>
              <a:t>thiếu</a:t>
            </a:r>
            <a:r>
              <a:rPr lang="en-US"/>
              <a:t> </a:t>
            </a:r>
            <a:r>
              <a:rPr lang="en-US" err="1"/>
              <a:t>nhất</a:t>
            </a:r>
            <a:r>
              <a:rPr lang="en-US"/>
              <a:t> quán vì góc nhìn của mỗi người là khác nhau (phụ thuộc vào tâm trạng, giới tính, sở thích và văn hóa của người nhìn).</a:t>
            </a:r>
          </a:p>
          <a:p>
            <a:pPr marL="342900" indent="-342900">
              <a:buFont typeface="Arial" panose="020B0604020202020204" pitchFamily="34" charset="0"/>
              <a:buChar char="•"/>
            </a:pPr>
            <a:r>
              <a:rPr lang="en-US" err="1"/>
              <a:t>Dữ</a:t>
            </a:r>
            <a:r>
              <a:rPr lang="en-US"/>
              <a:t> liệu đánh nhãn dựa trên khả năng nhận thức của con người.</a:t>
            </a:r>
          </a:p>
          <a:p>
            <a:pPr marL="342900" indent="-342900">
              <a:buFont typeface="Arial" panose="020B0604020202020204" pitchFamily="34" charset="0"/>
              <a:buChar char="•"/>
            </a:pPr>
            <a:r>
              <a:rPr lang="en-US"/>
              <a:t>Phương </a:t>
            </a:r>
            <a:r>
              <a:rPr lang="en-US" err="1"/>
              <a:t>pháp</a:t>
            </a:r>
            <a:r>
              <a:rPr lang="en-US"/>
              <a:t> </a:t>
            </a:r>
            <a:r>
              <a:rPr lang="en-US" err="1"/>
              <a:t>tích</a:t>
            </a:r>
            <a:r>
              <a:rPr lang="en-US"/>
              <a:t> hợp các khối </a:t>
            </a:r>
            <a:r>
              <a:rPr lang="en-US" err="1"/>
              <a:t>đặc</a:t>
            </a:r>
            <a:r>
              <a:rPr lang="en-US"/>
              <a:t> trưng đa bậc </a:t>
            </a:r>
            <a:r>
              <a:rPr lang="en-US" err="1"/>
              <a:t>hiệu</a:t>
            </a:r>
            <a:r>
              <a:rPr lang="en-US"/>
              <a:t> </a:t>
            </a:r>
            <a:r>
              <a:rPr lang="en-US" err="1"/>
              <a:t>quả</a:t>
            </a:r>
            <a:r>
              <a:rPr lang="en-US"/>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45C09070-322A-4442-9235-F3A0C90E32BB}"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a:p>
        </p:txBody>
      </p:sp>
      <p:pic>
        <p:nvPicPr>
          <p:cNvPr id="8" name="Picture 7">
            <a:extLst>
              <a:ext uri="{FF2B5EF4-FFF2-40B4-BE49-F238E27FC236}">
                <a16:creationId xmlns:a16="http://schemas.microsoft.com/office/drawing/2014/main" id="{8F30B5C4-603B-A5F2-F7B6-FAEB5B520190}"/>
              </a:ext>
            </a:extLst>
          </p:cNvPr>
          <p:cNvPicPr>
            <a:picLocks noChangeAspect="1"/>
          </p:cNvPicPr>
          <p:nvPr/>
        </p:nvPicPr>
        <p:blipFill>
          <a:blip r:embed="rId3"/>
          <a:stretch>
            <a:fillRect/>
          </a:stretch>
        </p:blipFill>
        <p:spPr>
          <a:xfrm>
            <a:off x="7378575" y="2316847"/>
            <a:ext cx="2702750" cy="4223418"/>
          </a:xfrm>
          <a:prstGeom prst="rect">
            <a:avLst/>
          </a:prstGeom>
        </p:spPr>
      </p:pic>
      <p:sp>
        <p:nvSpPr>
          <p:cNvPr id="5" name="Footer Placeholder 4">
            <a:extLst>
              <a:ext uri="{FF2B5EF4-FFF2-40B4-BE49-F238E27FC236}">
                <a16:creationId xmlns:a16="http://schemas.microsoft.com/office/drawing/2014/main" id="{FA30F052-13CB-B12F-0EDD-495C86752151}"/>
              </a:ext>
            </a:extLst>
          </p:cNvPr>
          <p:cNvSpPr>
            <a:spLocks noGrp="1"/>
          </p:cNvSpPr>
          <p:nvPr>
            <p:ph type="ftr" sz="quarter" idx="11"/>
          </p:nvPr>
        </p:nvSpPr>
        <p:spPr/>
        <p:txBody>
          <a:bodyPr/>
          <a:lstStyle/>
          <a:p>
            <a:r>
              <a:rPr lang="en-US"/>
              <a:t>Cao Lê Minh Hiếu</a:t>
            </a:r>
          </a:p>
        </p:txBody>
      </p:sp>
    </p:spTree>
    <p:extLst>
      <p:ext uri="{BB962C8B-B14F-4D97-AF65-F5344CB8AC3E}">
        <p14:creationId xmlns:p14="http://schemas.microsoft.com/office/powerpoint/2010/main" val="284548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Giới</a:t>
            </a:r>
            <a:r>
              <a:rPr lang="en-US"/>
              <a:t> </a:t>
            </a:r>
            <a:r>
              <a:rPr lang="en-US" err="1"/>
              <a:t>thiệu</a:t>
            </a:r>
            <a:r>
              <a:rPr lang="en-US"/>
              <a:t> </a:t>
            </a:r>
            <a:r>
              <a:rPr lang="en-US" err="1"/>
              <a:t>đề</a:t>
            </a:r>
            <a:r>
              <a:rPr lang="en-US"/>
              <a:t> tài</a:t>
            </a:r>
            <a:br>
              <a:rPr lang="en-US"/>
            </a:br>
            <a:r>
              <a:rPr lang="en-US"/>
              <a:t>Cách thức đánh nhãn dữ liệu</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40098" y="2690223"/>
            <a:ext cx="6939848" cy="3436483"/>
          </a:xfrm>
        </p:spPr>
        <p:txBody>
          <a:bodyPr vert="horz" lIns="91440" tIns="45720" rIns="91440" bIns="45720" rtlCol="0" anchor="t">
            <a:normAutofit fontScale="70000" lnSpcReduction="20000"/>
          </a:bodyPr>
          <a:lstStyle/>
          <a:p>
            <a:r>
              <a:rPr lang="en-US"/>
              <a:t>Có hai cơ chế đánh nhãn phổ biến nhất:</a:t>
            </a:r>
          </a:p>
          <a:p>
            <a:pPr marL="457200" indent="-457200">
              <a:buFont typeface="+mj-lt"/>
              <a:buAutoNum type="arabicPeriod"/>
            </a:pPr>
            <a:r>
              <a:rPr lang="en-US"/>
              <a:t>Các vật thể trong ảnh đã được đóng biên cạnh, người đánh nhãn  sẽ nhập chuột  để chọn các đối tượng mà theo họ là trọng yếu nhất. Trước đó người này sẽ được bảo hãy lựa chọn các đối tượng mà theo họ là nổi bật nhất trong bức ảnh.</a:t>
            </a:r>
          </a:p>
          <a:p>
            <a:pPr marL="457200" indent="-457200">
              <a:buFont typeface="+mj-lt"/>
              <a:buAutoNum type="arabicPeriod"/>
            </a:pPr>
            <a:r>
              <a:rPr lang="en-US"/>
              <a:t>Sử dụng hệ thống theo dõi điểm nhìn của mắt (eye-tracker) để thu thập các điểm nhìn của người đó trong bức ảnh từ 3-5s, vật thể nào chứa số điểm được phát hiện bởi hệ thống nhiều hơn một lượng lớn so với vật thể khác sẽ được xem là trọng yếu.</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8EE71377-CDDD-49A1-8656-F662F21AB7EC}"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a:p>
        </p:txBody>
      </p:sp>
      <p:sp>
        <p:nvSpPr>
          <p:cNvPr id="5" name="Footer Placeholder 4">
            <a:extLst>
              <a:ext uri="{FF2B5EF4-FFF2-40B4-BE49-F238E27FC236}">
                <a16:creationId xmlns:a16="http://schemas.microsoft.com/office/drawing/2014/main" id="{C96E6FCE-2F67-D28D-A52F-EAF8D56C6A1B}"/>
              </a:ext>
            </a:extLst>
          </p:cNvPr>
          <p:cNvSpPr>
            <a:spLocks noGrp="1"/>
          </p:cNvSpPr>
          <p:nvPr>
            <p:ph type="ftr" sz="quarter" idx="11"/>
          </p:nvPr>
        </p:nvSpPr>
        <p:spPr/>
        <p:txBody>
          <a:bodyPr/>
          <a:lstStyle/>
          <a:p>
            <a:r>
              <a:rPr lang="en-US"/>
              <a:t>Cao Lê Minh Hiếu</a:t>
            </a:r>
          </a:p>
        </p:txBody>
      </p:sp>
      <p:pic>
        <p:nvPicPr>
          <p:cNvPr id="19" name="Picture 18" descr="A picture containing text, vessel&#10;&#10;Description automatically generated">
            <a:extLst>
              <a:ext uri="{FF2B5EF4-FFF2-40B4-BE49-F238E27FC236}">
                <a16:creationId xmlns:a16="http://schemas.microsoft.com/office/drawing/2014/main" id="{9B04D4F9-5C3B-815D-C406-2042AF9E3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46" y="2330015"/>
            <a:ext cx="4556707" cy="1452245"/>
          </a:xfrm>
          <a:prstGeom prst="rect">
            <a:avLst/>
          </a:prstGeom>
        </p:spPr>
      </p:pic>
      <p:pic>
        <p:nvPicPr>
          <p:cNvPr id="8" name="Picture 7">
            <a:extLst>
              <a:ext uri="{FF2B5EF4-FFF2-40B4-BE49-F238E27FC236}">
                <a16:creationId xmlns:a16="http://schemas.microsoft.com/office/drawing/2014/main" id="{6A2AD7A1-0D4A-EDE0-EBD6-A29715B55DF5}"/>
              </a:ext>
            </a:extLst>
          </p:cNvPr>
          <p:cNvPicPr>
            <a:picLocks noChangeAspect="1"/>
          </p:cNvPicPr>
          <p:nvPr/>
        </p:nvPicPr>
        <p:blipFill>
          <a:blip r:embed="rId4"/>
          <a:stretch>
            <a:fillRect/>
          </a:stretch>
        </p:blipFill>
        <p:spPr>
          <a:xfrm>
            <a:off x="6979946" y="3964566"/>
            <a:ext cx="4556707" cy="1508518"/>
          </a:xfrm>
          <a:prstGeom prst="rect">
            <a:avLst/>
          </a:prstGeom>
        </p:spPr>
      </p:pic>
    </p:spTree>
    <p:extLst>
      <p:ext uri="{BB962C8B-B14F-4D97-AF65-F5344CB8AC3E}">
        <p14:creationId xmlns:p14="http://schemas.microsoft.com/office/powerpoint/2010/main" val="372865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Giới</a:t>
            </a:r>
            <a:r>
              <a:rPr lang="en-US"/>
              <a:t> </a:t>
            </a:r>
            <a:r>
              <a:rPr lang="en-US" err="1"/>
              <a:t>thiệu</a:t>
            </a:r>
            <a:r>
              <a:rPr lang="en-US"/>
              <a:t> </a:t>
            </a:r>
            <a:r>
              <a:rPr lang="en-US" err="1"/>
              <a:t>đề</a:t>
            </a:r>
            <a:r>
              <a:rPr lang="en-US"/>
              <a:t> tài</a:t>
            </a:r>
            <a:br>
              <a:rPr lang="en-US"/>
            </a:br>
            <a:r>
              <a:rPr lang="en-US"/>
              <a:t>Học thuật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433435" y="2653167"/>
            <a:ext cx="9772883" cy="3436483"/>
          </a:xfrm>
        </p:spPr>
        <p:txBody>
          <a:bodyPr vert="horz" lIns="91440" tIns="45720" rIns="91440" bIns="45720" rtlCol="0" anchor="t">
            <a:normAutofit/>
          </a:bodyPr>
          <a:lstStyle/>
          <a:p>
            <a:pPr marL="342900" indent="-342900">
              <a:buFont typeface="Arial" panose="020B0604020202020204" pitchFamily="34" charset="0"/>
              <a:buChar char="•"/>
            </a:pPr>
            <a:r>
              <a:rPr lang="en-US"/>
              <a:t>Đề tài có nguồn gốc từ khoa học nhận thức (Cognitive Science), khoa học thần kinh (Neuro Science) và tâm lý học. </a:t>
            </a:r>
          </a:p>
          <a:p>
            <a:pPr marL="342900" indent="-342900">
              <a:buFont typeface="Arial" panose="020B0604020202020204" pitchFamily="34" charset="0"/>
              <a:buChar char="•"/>
            </a:pPr>
            <a:r>
              <a:rPr lang="en-US"/>
              <a:t>Mô phỏng cơ chế tập trung về mặt thị giác (Visual Attention) của con người nhờ vào chính bộ dữ liệu thị giác được tạo ra bởi nhiều người đánh nhãn.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8EE71377-CDDD-49A1-8656-F662F21AB7EC}"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a:p>
        </p:txBody>
      </p:sp>
      <p:sp>
        <p:nvSpPr>
          <p:cNvPr id="5" name="Footer Placeholder 4">
            <a:extLst>
              <a:ext uri="{FF2B5EF4-FFF2-40B4-BE49-F238E27FC236}">
                <a16:creationId xmlns:a16="http://schemas.microsoft.com/office/drawing/2014/main" id="{C96E6FCE-2F67-D28D-A52F-EAF8D56C6A1B}"/>
              </a:ext>
            </a:extLst>
          </p:cNvPr>
          <p:cNvSpPr>
            <a:spLocks noGrp="1"/>
          </p:cNvSpPr>
          <p:nvPr>
            <p:ph type="ftr" sz="quarter" idx="11"/>
          </p:nvPr>
        </p:nvSpPr>
        <p:spPr/>
        <p:txBody>
          <a:bodyPr/>
          <a:lstStyle/>
          <a:p>
            <a:r>
              <a:rPr lang="en-US"/>
              <a:t>Cao Lê Minh Hiếu</a:t>
            </a:r>
          </a:p>
        </p:txBody>
      </p:sp>
    </p:spTree>
    <p:extLst>
      <p:ext uri="{BB962C8B-B14F-4D97-AF65-F5344CB8AC3E}">
        <p14:creationId xmlns:p14="http://schemas.microsoft.com/office/powerpoint/2010/main" val="237124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err="1"/>
              <a:t>Giới</a:t>
            </a:r>
            <a:r>
              <a:rPr lang="en-US"/>
              <a:t> </a:t>
            </a:r>
            <a:r>
              <a:rPr lang="en-US" err="1"/>
              <a:t>thiệu</a:t>
            </a:r>
            <a:r>
              <a:rPr lang="en-US"/>
              <a:t> </a:t>
            </a:r>
            <a:r>
              <a:rPr lang="en-US" err="1"/>
              <a:t>đề</a:t>
            </a:r>
            <a:r>
              <a:rPr lang="en-US"/>
              <a:t> tài</a:t>
            </a:r>
            <a:br>
              <a:rPr lang="en-US"/>
            </a:br>
            <a:r>
              <a:rPr lang="en-US"/>
              <a:t>Ứng dụng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10104072" cy="3703183"/>
          </a:xfrm>
        </p:spPr>
        <p:txBody>
          <a:bodyPr vert="horz" lIns="91440" tIns="45720" rIns="91440" bIns="45720" rtlCol="0" anchor="t">
            <a:normAutofit fontScale="85000" lnSpcReduction="10000"/>
          </a:bodyPr>
          <a:lstStyle/>
          <a:p>
            <a:r>
              <a:rPr lang="en-US"/>
              <a:t>Được ứng dụng rộng rãi trong nhiều tác vụ cần rút trích thông tin tóm tắt,tổng quan trong ảnh:</a:t>
            </a:r>
          </a:p>
          <a:p>
            <a:pPr marL="342900" indent="-342900">
              <a:buFont typeface="Arial" panose="020B0604020202020204" pitchFamily="34" charset="0"/>
              <a:buChar char="•"/>
            </a:pPr>
            <a:r>
              <a:rPr lang="en-US"/>
              <a:t>Phát hiện sự kiện trong bức ảnh (event detection).</a:t>
            </a:r>
          </a:p>
          <a:p>
            <a:pPr marL="342900" indent="-342900">
              <a:buFont typeface="Arial" panose="020B0604020202020204" pitchFamily="34" charset="0"/>
              <a:buChar char="•"/>
            </a:pPr>
            <a:r>
              <a:rPr lang="en-US"/>
              <a:t>Tự động chú thích ảnh (image captioning).</a:t>
            </a:r>
          </a:p>
          <a:p>
            <a:pPr marL="342900" indent="-342900">
              <a:buFont typeface="Arial" panose="020B0604020202020204" pitchFamily="34" charset="0"/>
              <a:buChar char="•"/>
            </a:pPr>
            <a:r>
              <a:rPr lang="en-US"/>
              <a:t>Nén ảnh (image compression)</a:t>
            </a:r>
          </a:p>
          <a:p>
            <a:pPr marL="342900" indent="-342900">
              <a:buFont typeface="Arial" panose="020B0604020202020204" pitchFamily="34" charset="0"/>
              <a:buChar char="•"/>
            </a:pPr>
            <a:r>
              <a:rPr lang="en-US"/>
              <a:t>Trong đồ họa máy tính như cắt ảnh tự động (image cropping), làm nổi bật đối tượng.</a:t>
            </a:r>
          </a:p>
          <a:p>
            <a:pPr marL="342900" indent="-342900">
              <a:buFont typeface="Arial" panose="020B0604020202020204" pitchFamily="34" charset="0"/>
              <a:buChar char="•"/>
            </a:pPr>
            <a:r>
              <a:rPr lang="en-US"/>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4C71BBE4-E82C-4F02-B5DA-B3E7A9B0F393}" type="datetime1">
              <a:rPr lang="vi-VN" smtClean="0"/>
              <a:t>15/07/2022</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a:p>
        </p:txBody>
      </p:sp>
      <p:sp>
        <p:nvSpPr>
          <p:cNvPr id="5" name="Footer Placeholder 4">
            <a:extLst>
              <a:ext uri="{FF2B5EF4-FFF2-40B4-BE49-F238E27FC236}">
                <a16:creationId xmlns:a16="http://schemas.microsoft.com/office/drawing/2014/main" id="{4BD71594-C5C1-60FD-3EE1-689E695C1B38}"/>
              </a:ext>
            </a:extLst>
          </p:cNvPr>
          <p:cNvSpPr>
            <a:spLocks noGrp="1"/>
          </p:cNvSpPr>
          <p:nvPr>
            <p:ph type="ftr" sz="quarter" idx="11"/>
          </p:nvPr>
        </p:nvSpPr>
        <p:spPr/>
        <p:txBody>
          <a:bodyPr/>
          <a:lstStyle/>
          <a:p>
            <a:r>
              <a:rPr lang="en-US"/>
              <a:t>Cao Lê Minh Hiếu</a:t>
            </a:r>
          </a:p>
        </p:txBody>
      </p:sp>
    </p:spTree>
    <p:extLst>
      <p:ext uri="{BB962C8B-B14F-4D97-AF65-F5344CB8AC3E}">
        <p14:creationId xmlns:p14="http://schemas.microsoft.com/office/powerpoint/2010/main" val="10037463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1098</TotalTime>
  <Words>4891</Words>
  <Application>Microsoft Office PowerPoint</Application>
  <PresentationFormat>Widescreen</PresentationFormat>
  <Paragraphs>370</Paragraphs>
  <Slides>27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Tenorite</vt:lpstr>
      <vt:lpstr>Times New Roman</vt:lpstr>
      <vt:lpstr>Office Theme</vt:lpstr>
      <vt:lpstr>Phát hiện đối tượng trọng yếu  dựa vào  mạng nơ-ron tích chập</vt:lpstr>
      <vt:lpstr>Mục lục</vt:lpstr>
      <vt:lpstr>Giới thiệu đề tài Phát biểu bài toán</vt:lpstr>
      <vt:lpstr>Giới thiệu đề tài Phát biểu bài toán</vt:lpstr>
      <vt:lpstr>Giới thiệu đề tài Đối tượng trọng yếu là gì?</vt:lpstr>
      <vt:lpstr>Giới thiệu đề tài Những thách thức</vt:lpstr>
      <vt:lpstr>Giới thiệu đề tài Cách thức đánh nhãn dữ liệu</vt:lpstr>
      <vt:lpstr>Giới thiệu đề tài Học thuật</vt:lpstr>
      <vt:lpstr>Giới thiệu đề tài Ứng dụng</vt:lpstr>
      <vt:lpstr>PowerPoint Presentation</vt:lpstr>
      <vt:lpstr>Các nghiên cứu liên quan Xu hướng phát triển Mô hình đầu cuối</vt:lpstr>
      <vt:lpstr>Phương pháp đề xuất Rút trích đặc trưng – Resnet50</vt:lpstr>
      <vt:lpstr>Phương pháp đề xuất Rút trích đặc trưng – Resnet50</vt:lpstr>
      <vt:lpstr>Phương pháp đề xuất Chọn lọc và tích hợp đặc trưng </vt:lpstr>
      <vt:lpstr>Phương pháp đề xuất Chọn lọc và tích hợp đặc trưng Mô-đun Scale-aware Enrichment Module (SEM)</vt:lpstr>
      <vt:lpstr>Phương pháp đề xuất Chọn lọc và tích hợp đặc trưng Mô-đun Adjacent Fusion Module (AFM)</vt:lpstr>
      <vt:lpstr>Phương pháp đề xuất Cả quá trình rút trích và tích hợp – Mô hình gốc Pyramidal Feature Shrinking Network (PFSNet)</vt:lpstr>
      <vt:lpstr>Phương pháp đề xuất Cơ chế Object Context Representation – cải tiến</vt:lpstr>
      <vt:lpstr>PowerPoint Presentation</vt:lpstr>
      <vt:lpstr>Phương pháp đề xuất Hàm lỗi Adaptive Pixel Intensity (API)[6]</vt:lpstr>
      <vt:lpstr>Kết quả thử nghiệm Công tác chuẩn bị</vt:lpstr>
      <vt:lpstr>Kết quả thử nghiệm Quá trình huấn luyện</vt:lpstr>
      <vt:lpstr>Kết quả thử nghiệm Số liệu</vt:lpstr>
      <vt:lpstr>PowerPoint Presentation</vt:lpstr>
      <vt:lpstr>Kết luận</vt:lpstr>
      <vt:lpstr>Hướng phát triển</vt:lpstr>
      <vt:lpstr>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đối tượng trọng yếu</dc:title>
  <dc:creator>Hieu Cao Le Minh</dc:creator>
  <cp:lastModifiedBy>Hieu Cao Le Minh</cp:lastModifiedBy>
  <cp:revision>6</cp:revision>
  <dcterms:created xsi:type="dcterms:W3CDTF">2022-06-24T08:26:27Z</dcterms:created>
  <dcterms:modified xsi:type="dcterms:W3CDTF">2022-07-15T06:27:53Z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