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</p:sldMasterIdLst>
  <p:notesMasterIdLst>
    <p:notesMasterId r:id="rId15"/>
  </p:notesMasterIdLst>
  <p:handoutMasterIdLst>
    <p:handoutMasterId r:id="rId16"/>
  </p:handoutMasterIdLst>
  <p:sldIdLst>
    <p:sldId id="328" r:id="rId2"/>
    <p:sldId id="329" r:id="rId3"/>
    <p:sldId id="330" r:id="rId4"/>
    <p:sldId id="338" r:id="rId5"/>
    <p:sldId id="339" r:id="rId6"/>
    <p:sldId id="334" r:id="rId7"/>
    <p:sldId id="332" r:id="rId8"/>
    <p:sldId id="335" r:id="rId9"/>
    <p:sldId id="337" r:id="rId10"/>
    <p:sldId id="340" r:id="rId11"/>
    <p:sldId id="341" r:id="rId12"/>
    <p:sldId id="331" r:id="rId13"/>
    <p:sldId id="333" r:id="rId14"/>
  </p:sldIdLst>
  <p:sldSz cx="9144000" cy="6858000" type="screen4x3"/>
  <p:notesSz cx="6797675" cy="9926638"/>
  <p:custDataLst>
    <p:tags r:id="rId1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85"/>
    <a:srgbClr val="0066FF"/>
    <a:srgbClr val="F58220"/>
    <a:srgbClr val="173F7E"/>
    <a:srgbClr val="339933"/>
    <a:srgbClr val="006600"/>
    <a:srgbClr val="898989"/>
    <a:srgbClr val="33BB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03" autoAdjust="0"/>
    <p:restoredTop sz="93979" autoAdjust="0"/>
  </p:normalViewPr>
  <p:slideViewPr>
    <p:cSldViewPr snapToGrid="0">
      <p:cViewPr varScale="1">
        <p:scale>
          <a:sx n="71" d="100"/>
          <a:sy n="71" d="100"/>
        </p:scale>
        <p:origin x="1166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10" d="100"/>
        <a:sy n="110" d="100"/>
      </p:scale>
      <p:origin x="0" y="-2936"/>
    </p:cViewPr>
  </p:sorterViewPr>
  <p:notesViewPr>
    <p:cSldViewPr snapToGrid="0">
      <p:cViewPr varScale="1">
        <p:scale>
          <a:sx n="48" d="100"/>
          <a:sy n="48" d="100"/>
        </p:scale>
        <p:origin x="2764" y="4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2945659" cy="496332"/>
          </a:xfrm>
          <a:prstGeom prst="rect">
            <a:avLst/>
          </a:prstGeom>
        </p:spPr>
        <p:txBody>
          <a:bodyPr vert="horz" lIns="95546" tIns="47773" rIns="95546" bIns="4777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5" y="2"/>
            <a:ext cx="2945659" cy="496332"/>
          </a:xfrm>
          <a:prstGeom prst="rect">
            <a:avLst/>
          </a:prstGeom>
        </p:spPr>
        <p:txBody>
          <a:bodyPr vert="horz" lIns="95546" tIns="47773" rIns="95546" bIns="47773" rtlCol="0"/>
          <a:lstStyle>
            <a:lvl1pPr algn="r">
              <a:defRPr sz="1200"/>
            </a:lvl1pPr>
          </a:lstStyle>
          <a:p>
            <a:fld id="{43F1A4C9-FB5C-B247-A357-650712A3F0A8}" type="datetimeFigureOut">
              <a:rPr lang="en-US" smtClean="0"/>
              <a:pPr/>
              <a:t>10/18/2019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428585"/>
            <a:ext cx="2945659" cy="496332"/>
          </a:xfrm>
          <a:prstGeom prst="rect">
            <a:avLst/>
          </a:prstGeom>
        </p:spPr>
        <p:txBody>
          <a:bodyPr vert="horz" lIns="95546" tIns="47773" rIns="95546" bIns="4777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5" y="9428585"/>
            <a:ext cx="2945659" cy="496332"/>
          </a:xfrm>
          <a:prstGeom prst="rect">
            <a:avLst/>
          </a:prstGeom>
        </p:spPr>
        <p:txBody>
          <a:bodyPr vert="horz" lIns="95546" tIns="47773" rIns="95546" bIns="47773" rtlCol="0" anchor="b"/>
          <a:lstStyle>
            <a:lvl1pPr algn="r">
              <a:defRPr sz="1200"/>
            </a:lvl1pPr>
          </a:lstStyle>
          <a:p>
            <a:fld id="{C9D91F05-50D7-A946-8902-88FA310261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9524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3"/>
            <a:ext cx="2945659" cy="498055"/>
          </a:xfrm>
          <a:prstGeom prst="rect">
            <a:avLst/>
          </a:prstGeom>
        </p:spPr>
        <p:txBody>
          <a:bodyPr vert="horz" lIns="95546" tIns="47773" rIns="95546" bIns="47773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5" y="3"/>
            <a:ext cx="2945659" cy="498055"/>
          </a:xfrm>
          <a:prstGeom prst="rect">
            <a:avLst/>
          </a:prstGeom>
        </p:spPr>
        <p:txBody>
          <a:bodyPr vert="horz" lIns="95546" tIns="47773" rIns="95546" bIns="47773" rtlCol="0"/>
          <a:lstStyle>
            <a:lvl1pPr algn="r">
              <a:defRPr sz="1200"/>
            </a:lvl1pPr>
          </a:lstStyle>
          <a:p>
            <a:fld id="{EA4960E5-F060-4C88-B1C5-5A6F5890BEF6}" type="datetimeFigureOut">
              <a:rPr lang="en-SG" smtClean="0"/>
              <a:pPr/>
              <a:t>18/10/2019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39838"/>
            <a:ext cx="4467225" cy="33512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46" tIns="47773" rIns="95546" bIns="47773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5546" tIns="47773" rIns="95546" bIns="4777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28586"/>
            <a:ext cx="2945659" cy="498055"/>
          </a:xfrm>
          <a:prstGeom prst="rect">
            <a:avLst/>
          </a:prstGeom>
        </p:spPr>
        <p:txBody>
          <a:bodyPr vert="horz" lIns="95546" tIns="47773" rIns="95546" bIns="47773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5" y="9428586"/>
            <a:ext cx="2945659" cy="498055"/>
          </a:xfrm>
          <a:prstGeom prst="rect">
            <a:avLst/>
          </a:prstGeom>
        </p:spPr>
        <p:txBody>
          <a:bodyPr vert="horz" lIns="95546" tIns="47773" rIns="95546" bIns="47773" rtlCol="0" anchor="b"/>
          <a:lstStyle>
            <a:lvl1pPr algn="r">
              <a:defRPr sz="1200"/>
            </a:lvl1pPr>
          </a:lstStyle>
          <a:p>
            <a:fld id="{5E13ECD2-14D7-4265-AF23-95505127F74C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63632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gi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1388466" y="2121318"/>
            <a:ext cx="7411601" cy="1280230"/>
          </a:xfrm>
        </p:spPr>
        <p:txBody>
          <a:bodyPr anchor="t">
            <a:normAutofit/>
          </a:bodyPr>
          <a:lstStyle>
            <a:lvl1pPr algn="l">
              <a:defRPr sz="4400" b="1" cap="all" baseline="0">
                <a:solidFill>
                  <a:srgbClr val="173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388466" y="3538489"/>
            <a:ext cx="6863514" cy="463297"/>
          </a:xfrm>
        </p:spPr>
        <p:txBody>
          <a:bodyPr/>
          <a:lstStyle>
            <a:lvl1pPr marL="0" indent="0" algn="l">
              <a:buNone/>
              <a:defRPr sz="2400" b="1" cap="all" baseline="0">
                <a:solidFill>
                  <a:srgbClr val="33BBB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388466" y="4127589"/>
            <a:ext cx="6846887" cy="406148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92325"/>
            <a:ext cx="1177848" cy="109316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725" y="-22280"/>
            <a:ext cx="284673" cy="537321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99937" y="67433"/>
            <a:ext cx="3027124" cy="97996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92325"/>
            <a:ext cx="1177848" cy="109316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725" y="-22280"/>
            <a:ext cx="284673" cy="5373216"/>
          </a:xfrm>
          <a:prstGeom prst="rect">
            <a:avLst/>
          </a:prstGeom>
        </p:spPr>
      </p:pic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98691" y="6492874"/>
            <a:ext cx="1145309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SG" dirty="0" smtClean="0"/>
              <a:t>Page </a:t>
            </a:r>
            <a:fld id="{2F63C605-4FC6-46DE-BC90-871762EA3F52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8956522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250831"/>
            <a:ext cx="6600413" cy="545561"/>
          </a:xfrm>
        </p:spPr>
        <p:txBody>
          <a:bodyPr>
            <a:normAutofit/>
          </a:bodyPr>
          <a:lstStyle>
            <a:lvl1pPr>
              <a:defRPr sz="3200" b="1" cap="none" baseline="0">
                <a:solidFill>
                  <a:srgbClr val="173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Agenda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" y="250831"/>
            <a:ext cx="583844" cy="545560"/>
          </a:xfrm>
          <a:prstGeom prst="rect">
            <a:avLst/>
          </a:prstGeom>
        </p:spPr>
      </p:pic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628650" y="1167027"/>
            <a:ext cx="7886700" cy="4143375"/>
          </a:xfrm>
        </p:spPr>
        <p:txBody>
          <a:bodyPr/>
          <a:lstStyle>
            <a:lvl1pPr marL="514350" indent="-514350" algn="just">
              <a:buFont typeface="Arial" panose="020B0604020202020204" pitchFamily="34" charset="0"/>
              <a:buChar char="•"/>
              <a:defRPr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 dirty="0" smtClean="0"/>
              <a:t>Agenda 1</a:t>
            </a:r>
          </a:p>
          <a:p>
            <a:pPr lvl="0"/>
            <a:r>
              <a:rPr lang="en-US" dirty="0" smtClean="0"/>
              <a:t>Agenda 2</a:t>
            </a:r>
          </a:p>
          <a:p>
            <a:pPr lvl="0"/>
            <a:r>
              <a:rPr lang="en-US" dirty="0" smtClean="0"/>
              <a:t>Agenda 3</a:t>
            </a:r>
          </a:p>
          <a:p>
            <a:pPr lvl="0"/>
            <a:r>
              <a:rPr lang="en-US" dirty="0" smtClean="0"/>
              <a:t>Agenda 4</a:t>
            </a:r>
          </a:p>
          <a:p>
            <a:pPr lvl="0"/>
            <a:r>
              <a:rPr lang="en-US" dirty="0" smtClean="0"/>
              <a:t>Agenda 5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" y="250831"/>
            <a:ext cx="583844" cy="54556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9063" y="-3081"/>
            <a:ext cx="1912776" cy="645447"/>
          </a:xfrm>
          <a:prstGeom prst="rect">
            <a:avLst/>
          </a:prstGeom>
        </p:spPr>
      </p:pic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98691" y="6492874"/>
            <a:ext cx="1145309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SG" dirty="0" smtClean="0"/>
              <a:t>Page </a:t>
            </a:r>
            <a:fld id="{2F63C605-4FC6-46DE-BC90-871762EA3F52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5467951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250831"/>
            <a:ext cx="6600413" cy="545561"/>
          </a:xfrm>
        </p:spPr>
        <p:txBody>
          <a:bodyPr>
            <a:normAutofit/>
          </a:bodyPr>
          <a:lstStyle>
            <a:lvl1pPr>
              <a:defRPr sz="3200" b="1" cap="none" baseline="0">
                <a:solidFill>
                  <a:srgbClr val="173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" y="250831"/>
            <a:ext cx="583844" cy="545560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628650" y="1182205"/>
            <a:ext cx="7886700" cy="4651375"/>
          </a:xfrm>
        </p:spPr>
        <p:txBody>
          <a:bodyPr/>
          <a:lstStyle>
            <a:lvl1pPr marL="357188" indent="-357188" algn="just">
              <a:lnSpc>
                <a:spcPct val="120000"/>
              </a:lnSpc>
              <a:defRPr b="1">
                <a:solidFill>
                  <a:srgbClr val="F58220"/>
                </a:solidFill>
              </a:defRPr>
            </a:lvl1pPr>
            <a:lvl2pPr marL="804863" indent="-447675" algn="just"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163638" indent="-358775" algn="just"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520825" indent="-357188" algn="just">
              <a:lnSpc>
                <a:spcPct val="120000"/>
              </a:lnSpc>
              <a:buFont typeface="Arial" panose="020B0604020202020204" pitchFamily="34" charset="0"/>
              <a:buChar char="─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Level 1</a:t>
            </a:r>
          </a:p>
          <a:p>
            <a:pPr lvl="1"/>
            <a:r>
              <a:rPr lang="en-US" dirty="0" smtClean="0"/>
              <a:t>Level 2</a:t>
            </a:r>
          </a:p>
          <a:p>
            <a:pPr lvl="2"/>
            <a:r>
              <a:rPr lang="en-US" dirty="0" smtClean="0"/>
              <a:t>Level 3</a:t>
            </a:r>
          </a:p>
          <a:p>
            <a:pPr lvl="3"/>
            <a:r>
              <a:rPr lang="en-US" dirty="0" smtClean="0"/>
              <a:t>Level 4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" y="250831"/>
            <a:ext cx="583844" cy="54556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9063" y="-3081"/>
            <a:ext cx="1912776" cy="645447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98691" y="6492874"/>
            <a:ext cx="1145309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SG" dirty="0" smtClean="0"/>
              <a:t>Page </a:t>
            </a:r>
            <a:fld id="{2F63C605-4FC6-46DE-BC90-871762EA3F52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3545577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250831"/>
            <a:ext cx="6600413" cy="545561"/>
          </a:xfrm>
        </p:spPr>
        <p:txBody>
          <a:bodyPr>
            <a:normAutofit/>
          </a:bodyPr>
          <a:lstStyle>
            <a:lvl1pPr>
              <a:defRPr sz="3200" b="1" cap="none" baseline="0">
                <a:solidFill>
                  <a:srgbClr val="173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" y="250831"/>
            <a:ext cx="583844" cy="545560"/>
          </a:xfrm>
          <a:prstGeom prst="rect">
            <a:avLst/>
          </a:prstGeom>
        </p:spPr>
      </p:pic>
      <p:sp>
        <p:nvSpPr>
          <p:cNvPr id="13" name="Content Placeholder 12"/>
          <p:cNvSpPr>
            <a:spLocks noGrp="1"/>
          </p:cNvSpPr>
          <p:nvPr>
            <p:ph sz="quarter" idx="14" hasCustomPrompt="1"/>
          </p:nvPr>
        </p:nvSpPr>
        <p:spPr>
          <a:xfrm>
            <a:off x="4760913" y="1166813"/>
            <a:ext cx="3754437" cy="4143375"/>
          </a:xfrm>
        </p:spPr>
        <p:txBody>
          <a:bodyPr/>
          <a:lstStyle>
            <a:lvl1pPr marL="357188" indent="-357188">
              <a:defRPr b="1">
                <a:solidFill>
                  <a:srgbClr val="F58220"/>
                </a:solidFill>
              </a:defRPr>
            </a:lvl1pPr>
            <a:lvl2pPr marL="685800" indent="-328613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84250" indent="-268288">
              <a:defRPr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41438" indent="-357188">
              <a:buFont typeface="Arial" panose="020B0604020202020204" pitchFamily="34" charset="0"/>
              <a:buChar char="─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Level 1</a:t>
            </a:r>
          </a:p>
          <a:p>
            <a:pPr lvl="1"/>
            <a:r>
              <a:rPr lang="en-US" dirty="0" smtClean="0"/>
              <a:t>Level 2</a:t>
            </a:r>
          </a:p>
          <a:p>
            <a:pPr lvl="2"/>
            <a:r>
              <a:rPr lang="en-US" dirty="0" smtClean="0"/>
              <a:t>Level 3</a:t>
            </a:r>
          </a:p>
          <a:p>
            <a:pPr lvl="3"/>
            <a:r>
              <a:rPr lang="en-US" dirty="0" smtClean="0"/>
              <a:t>Level 4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5" hasCustomPrompt="1"/>
          </p:nvPr>
        </p:nvSpPr>
        <p:spPr>
          <a:xfrm>
            <a:off x="628650" y="1166812"/>
            <a:ext cx="3843959" cy="4143375"/>
          </a:xfrm>
        </p:spPr>
        <p:txBody>
          <a:bodyPr/>
          <a:lstStyle>
            <a:lvl1pPr marL="357188" indent="-357188">
              <a:defRPr b="1">
                <a:solidFill>
                  <a:srgbClr val="F58220"/>
                </a:solidFill>
              </a:defRPr>
            </a:lvl1pPr>
            <a:lvl2pPr marL="685800" indent="-328613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84250" indent="-268288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41438" indent="-357188">
              <a:buFont typeface="Arial" panose="020B0604020202020204" pitchFamily="34" charset="0"/>
              <a:buChar char="─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</a:lstStyle>
          <a:p>
            <a:pPr lvl="0"/>
            <a:r>
              <a:rPr lang="en-US" dirty="0" smtClean="0"/>
              <a:t>Level 1</a:t>
            </a:r>
          </a:p>
          <a:p>
            <a:pPr lvl="1"/>
            <a:r>
              <a:rPr lang="en-US" dirty="0" smtClean="0"/>
              <a:t>Level 2</a:t>
            </a:r>
          </a:p>
          <a:p>
            <a:pPr lvl="2"/>
            <a:r>
              <a:rPr lang="en-US" dirty="0" smtClean="0"/>
              <a:t>Level 3</a:t>
            </a:r>
          </a:p>
          <a:p>
            <a:pPr lvl="3"/>
            <a:r>
              <a:rPr lang="en-US" dirty="0" smtClean="0"/>
              <a:t>Level 4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" y="250831"/>
            <a:ext cx="583844" cy="54556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9063" y="-3081"/>
            <a:ext cx="1912776" cy="645447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98691" y="6492874"/>
            <a:ext cx="1145309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SG" dirty="0" smtClean="0"/>
              <a:t>Page </a:t>
            </a:r>
            <a:fld id="{2F63C605-4FC6-46DE-BC90-871762EA3F52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8943211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841814" y="3318389"/>
            <a:ext cx="7411601" cy="1280230"/>
          </a:xfrm>
        </p:spPr>
        <p:txBody>
          <a:bodyPr anchor="t">
            <a:normAutofit/>
          </a:bodyPr>
          <a:lstStyle>
            <a:lvl1pPr algn="l">
              <a:defRPr sz="4400" b="1" cap="all" baseline="0">
                <a:solidFill>
                  <a:srgbClr val="173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41814" y="4778842"/>
            <a:ext cx="6863514" cy="463297"/>
          </a:xfrm>
        </p:spPr>
        <p:txBody>
          <a:bodyPr/>
          <a:lstStyle>
            <a:lvl1pPr marL="0" indent="0" algn="l">
              <a:buNone/>
              <a:defRPr sz="2400" b="1" cap="all" baseline="0">
                <a:solidFill>
                  <a:srgbClr val="33BBB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Add text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37619"/>
            <a:ext cx="715617" cy="66416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725" y="-22280"/>
            <a:ext cx="284673" cy="537321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37619"/>
            <a:ext cx="715617" cy="66416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725" y="-22280"/>
            <a:ext cx="284673" cy="537321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9734" y="0"/>
            <a:ext cx="4046202" cy="1365350"/>
          </a:xfrm>
          <a:prstGeom prst="rect">
            <a:avLst/>
          </a:prstGeom>
        </p:spPr>
      </p:pic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98691" y="6492874"/>
            <a:ext cx="1145309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SG" dirty="0" smtClean="0"/>
              <a:t>Page </a:t>
            </a:r>
            <a:fld id="{2F63C605-4FC6-46DE-BC90-871762EA3F52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23523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250831"/>
            <a:ext cx="6600413" cy="545561"/>
          </a:xfrm>
        </p:spPr>
        <p:txBody>
          <a:bodyPr>
            <a:normAutofit/>
          </a:bodyPr>
          <a:lstStyle>
            <a:lvl1pPr>
              <a:defRPr sz="3200" b="1" cap="none" baseline="0">
                <a:solidFill>
                  <a:srgbClr val="173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" y="250831"/>
            <a:ext cx="583844" cy="5455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" y="250831"/>
            <a:ext cx="583844" cy="5455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9063" y="-3081"/>
            <a:ext cx="1912776" cy="645447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98691" y="6492874"/>
            <a:ext cx="1145309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SG" dirty="0" smtClean="0"/>
              <a:t>Page </a:t>
            </a:r>
            <a:fld id="{2F63C605-4FC6-46DE-BC90-871762EA3F52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7807070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859791" y="2510394"/>
            <a:ext cx="5464175" cy="803542"/>
          </a:xfrm>
        </p:spPr>
        <p:txBody>
          <a:bodyPr>
            <a:normAutofit/>
          </a:bodyPr>
          <a:lstStyle>
            <a:lvl1pPr marL="0" indent="0" algn="ctr">
              <a:buNone/>
              <a:defRPr sz="4800" b="1" baseline="0">
                <a:solidFill>
                  <a:srgbClr val="33BBBC"/>
                </a:solidFill>
                <a:sym typeface="Wingdings" panose="05000000000000000000" pitchFamily="2" charset="2"/>
              </a:defRPr>
            </a:lvl1pPr>
          </a:lstStyle>
          <a:p>
            <a:pPr lvl="0"/>
            <a:r>
              <a:rPr lang="en-US" dirty="0" smtClean="0"/>
              <a:t>THANK YOU </a:t>
            </a:r>
            <a:endParaRPr lang="en-SG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1859791" y="3647178"/>
            <a:ext cx="5464175" cy="62865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rgbClr val="173F7E"/>
                </a:solidFill>
              </a:defRPr>
            </a:lvl1pPr>
          </a:lstStyle>
          <a:p>
            <a:pPr lvl="0"/>
            <a:r>
              <a:rPr lang="en-US" dirty="0" smtClean="0"/>
              <a:t>Email: xxx@nus.edu.sg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725" y="-22280"/>
            <a:ext cx="284673" cy="537321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725" y="-22280"/>
            <a:ext cx="284673" cy="537321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84489" y="162963"/>
            <a:ext cx="3276677" cy="1125235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98691" y="6492874"/>
            <a:ext cx="1145309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SG" dirty="0" smtClean="0"/>
              <a:t>Page </a:t>
            </a:r>
            <a:fld id="{2F63C605-4FC6-46DE-BC90-871762EA3F52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9227681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98691" y="6492874"/>
            <a:ext cx="1145309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SG" dirty="0" smtClean="0"/>
              <a:t>Page </a:t>
            </a:r>
            <a:fld id="{2F63C605-4FC6-46DE-BC90-871762EA3F52}" type="slidenum">
              <a:rPr lang="en-SG" smtClean="0"/>
              <a:pPr/>
              <a:t>‹#›</a:t>
            </a:fld>
            <a:endParaRPr lang="en-SG" dirty="0"/>
          </a:p>
        </p:txBody>
      </p:sp>
      <p:sp>
        <p:nvSpPr>
          <p:cNvPr id="9" name="Date Placeholder 4"/>
          <p:cNvSpPr txBox="1">
            <a:spLocks/>
          </p:cNvSpPr>
          <p:nvPr userDrawn="1"/>
        </p:nvSpPr>
        <p:spPr>
          <a:xfrm>
            <a:off x="4331855" y="6492874"/>
            <a:ext cx="3987339" cy="24043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1000" kern="1200" baseline="0" dirty="0" smtClean="0">
                <a:solidFill>
                  <a:srgbClr val="898989"/>
                </a:solidFill>
                <a:latin typeface="Arial" panose="020B0604020202020204" pitchFamily="34" charset="0"/>
                <a:ea typeface="+mn-ea"/>
                <a:cs typeface="+mn-cs"/>
              </a:rPr>
              <a:t>© 2019 National University of Singapore. All Rights Reserved</a:t>
            </a:r>
          </a:p>
          <a:p>
            <a:endParaRPr lang="en-SG" sz="1000" kern="1200" baseline="0" dirty="0" smtClean="0">
              <a:solidFill>
                <a:srgbClr val="898989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0462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88466" y="1579352"/>
            <a:ext cx="6762757" cy="164281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Abnormal detection of Chip Temperature Time Series</a:t>
            </a:r>
            <a:endParaRPr lang="en-SG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GC</a:t>
            </a:r>
            <a:endParaRPr lang="en-S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SG" smtClean="0"/>
              <a:t>Page </a:t>
            </a:r>
            <a:fld id="{2F63C605-4FC6-46DE-BC90-871762EA3F52}" type="slidenum">
              <a:rPr lang="en-SG" smtClean="0"/>
              <a:pPr/>
              <a:t>1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834139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SG" smtClean="0"/>
              <a:t>Page </a:t>
            </a:r>
            <a:fld id="{2F63C605-4FC6-46DE-BC90-871762EA3F52}" type="slidenum">
              <a:rPr lang="en-SG" smtClean="0"/>
              <a:pPr/>
              <a:t>10</a:t>
            </a:fld>
            <a:endParaRPr lang="en-S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477" y="1978864"/>
            <a:ext cx="7921046" cy="2767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395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/>
              <a:t>Dateset</a:t>
            </a:r>
            <a:endParaRPr lang="en-US" dirty="0" smtClean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SG" smtClean="0"/>
              <a:t>Page </a:t>
            </a:r>
            <a:fld id="{2F63C605-4FC6-46DE-BC90-871762EA3F52}" type="slidenum">
              <a:rPr lang="en-SG" smtClean="0"/>
              <a:pPr/>
              <a:t>11</a:t>
            </a:fld>
            <a:endParaRPr lang="en-S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379" y="1978864"/>
            <a:ext cx="7563242" cy="340861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90379" y="1978864"/>
            <a:ext cx="2533734" cy="34967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/>
          <p:cNvSpPr/>
          <p:nvPr/>
        </p:nvSpPr>
        <p:spPr>
          <a:xfrm>
            <a:off x="3324113" y="1978864"/>
            <a:ext cx="2533734" cy="34967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Rectangle 7"/>
          <p:cNvSpPr/>
          <p:nvPr/>
        </p:nvSpPr>
        <p:spPr>
          <a:xfrm>
            <a:off x="5857847" y="1978864"/>
            <a:ext cx="2533734" cy="34967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564037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Proposed </a:t>
            </a:r>
            <a:r>
              <a:rPr lang="en-US" dirty="0"/>
              <a:t>A</a:t>
            </a:r>
            <a:r>
              <a:rPr lang="en-US" dirty="0" smtClean="0"/>
              <a:t>pproach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Implement unsupervised anomaly detection </a:t>
            </a:r>
            <a:r>
              <a:rPr lang="en-US" dirty="0"/>
              <a:t>on </a:t>
            </a:r>
            <a:r>
              <a:rPr lang="en-US" dirty="0" smtClean="0"/>
              <a:t>temperature time series data </a:t>
            </a:r>
            <a:endParaRPr lang="en-US" dirty="0"/>
          </a:p>
          <a:p>
            <a:pPr lvl="1"/>
            <a:r>
              <a:rPr lang="en-US" dirty="0" smtClean="0"/>
              <a:t>Temperature time series </a:t>
            </a:r>
            <a:r>
              <a:rPr lang="en-US" dirty="0"/>
              <a:t>data will be generated by </a:t>
            </a:r>
            <a:r>
              <a:rPr lang="en-US" dirty="0" smtClean="0"/>
              <a:t>sensor</a:t>
            </a:r>
          </a:p>
          <a:p>
            <a:pPr lvl="1"/>
            <a:r>
              <a:rPr lang="en-US" dirty="0" smtClean="0"/>
              <a:t>Train </a:t>
            </a:r>
            <a:r>
              <a:rPr lang="en-US" dirty="0"/>
              <a:t>an auto-encoder on the training temperature data </a:t>
            </a:r>
          </a:p>
          <a:p>
            <a:pPr lvl="1"/>
            <a:r>
              <a:rPr lang="en-US" dirty="0"/>
              <a:t>Evaluate it on the validation temperature data and the reconstructed error </a:t>
            </a:r>
            <a:r>
              <a:rPr lang="en-US" dirty="0" smtClean="0"/>
              <a:t>plot</a:t>
            </a:r>
          </a:p>
          <a:p>
            <a:pPr lvl="1"/>
            <a:r>
              <a:rPr lang="en-US" dirty="0" smtClean="0"/>
              <a:t>Choose the threshold and determine the value is abnormal or not</a:t>
            </a:r>
          </a:p>
          <a:p>
            <a:pPr lvl="1"/>
            <a:r>
              <a:rPr lang="en-US" dirty="0" smtClean="0"/>
              <a:t>Label chip as faulty if abnormal value is detected</a:t>
            </a:r>
            <a:endParaRPr lang="en-US" dirty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SG" smtClean="0"/>
              <a:t>Page </a:t>
            </a:r>
            <a:fld id="{2F63C605-4FC6-46DE-BC90-871762EA3F52}" type="slidenum">
              <a:rPr lang="en-SG" smtClean="0"/>
              <a:pPr/>
              <a:t>12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796628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Training Data Loss RMSE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/>
              <a:t>Threshold 166.7</a:t>
            </a:r>
          </a:p>
          <a:p>
            <a:endParaRPr lang="en-US" dirty="0" smtClean="0"/>
          </a:p>
          <a:p>
            <a:r>
              <a:rPr lang="en-US" dirty="0" smtClean="0"/>
              <a:t>Test Data Loss RMSE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SG" smtClean="0"/>
              <a:t>Page </a:t>
            </a:r>
            <a:fld id="{2F63C605-4FC6-46DE-BC90-871762EA3F52}" type="slidenum">
              <a:rPr lang="en-SG" smtClean="0"/>
              <a:pPr/>
              <a:t>13</a:t>
            </a:fld>
            <a:endParaRPr lang="en-S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6250" y="1730585"/>
            <a:ext cx="3066770" cy="190012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6250" y="4099371"/>
            <a:ext cx="2791968" cy="2000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355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members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CAO LIANG</a:t>
            </a:r>
          </a:p>
          <a:p>
            <a:r>
              <a:rPr lang="en-US" dirty="0" smtClean="0"/>
              <a:t>GENG LIANGYU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SG" smtClean="0"/>
              <a:t>Page </a:t>
            </a:r>
            <a:fld id="{2F63C605-4FC6-46DE-BC90-871762EA3F52}" type="slidenum">
              <a:rPr lang="en-SG" smtClean="0"/>
              <a:pPr/>
              <a:t>2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751741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objective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During </a:t>
            </a:r>
            <a:r>
              <a:rPr lang="en-US" dirty="0" smtClean="0"/>
              <a:t>burn-in </a:t>
            </a:r>
            <a:r>
              <a:rPr lang="en-US" dirty="0"/>
              <a:t>testing, the heat will be generated at the </a:t>
            </a:r>
            <a:r>
              <a:rPr lang="en-US" dirty="0" smtClean="0"/>
              <a:t>burn-in </a:t>
            </a:r>
            <a:r>
              <a:rPr lang="en-US" dirty="0"/>
              <a:t>board, and the temperature of chip on the burn-in board </a:t>
            </a:r>
            <a:r>
              <a:rPr lang="en-US" dirty="0" smtClean="0"/>
              <a:t>detected by sensor will </a:t>
            </a:r>
            <a:r>
              <a:rPr lang="en-US" dirty="0"/>
              <a:t>be increased over the testing time </a:t>
            </a:r>
            <a:endParaRPr lang="en-SG" dirty="0"/>
          </a:p>
          <a:p>
            <a:r>
              <a:rPr lang="en-SG" dirty="0" smtClean="0"/>
              <a:t>The abnormal chip temperature during the testing period will have different pattern comparing with normal chip</a:t>
            </a:r>
          </a:p>
          <a:p>
            <a:r>
              <a:rPr lang="en-US" dirty="0" smtClean="0"/>
              <a:t>Normal chips will have a pattern of increasing temperature over time, due to the continuous heating of the oven, and faulty chips will have a different </a:t>
            </a:r>
            <a:r>
              <a:rPr lang="en-US" dirty="0"/>
              <a:t>temperate </a:t>
            </a:r>
            <a:r>
              <a:rPr lang="en-US" dirty="0" smtClean="0"/>
              <a:t>pattern</a:t>
            </a:r>
          </a:p>
          <a:p>
            <a:r>
              <a:rPr lang="en-SG" dirty="0" smtClean="0"/>
              <a:t>Faulty chips will be identified by using the  abnormal temperature pattern detection</a:t>
            </a:r>
            <a:endParaRPr lang="en-SG" dirty="0"/>
          </a:p>
          <a:p>
            <a:endParaRPr lang="en-S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SG" smtClean="0"/>
              <a:t>Page </a:t>
            </a:r>
            <a:fld id="{2F63C605-4FC6-46DE-BC90-871762EA3F52}" type="slidenum">
              <a:rPr lang="en-SG" smtClean="0"/>
              <a:pPr/>
              <a:t>3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89631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Burn-In Test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SG" dirty="0" smtClean="0"/>
              <a:t>Burn-in </a:t>
            </a:r>
            <a:r>
              <a:rPr lang="en-SG" dirty="0"/>
              <a:t>Test</a:t>
            </a:r>
          </a:p>
          <a:p>
            <a:pPr lvl="1"/>
            <a:r>
              <a:rPr lang="en-SG" dirty="0" smtClean="0"/>
              <a:t>Check </a:t>
            </a:r>
            <a:r>
              <a:rPr lang="en-SG" dirty="0"/>
              <a:t>the reliability of </a:t>
            </a:r>
            <a:r>
              <a:rPr lang="en-SG" dirty="0" smtClean="0"/>
              <a:t>chips</a:t>
            </a:r>
          </a:p>
          <a:p>
            <a:pPr lvl="1"/>
            <a:r>
              <a:rPr lang="en-SG" dirty="0" smtClean="0"/>
              <a:t>Burn-in </a:t>
            </a:r>
            <a:r>
              <a:rPr lang="en-SG" dirty="0"/>
              <a:t>boards are inserted into the burn-in oven </a:t>
            </a:r>
            <a:r>
              <a:rPr lang="en-SG" dirty="0" smtClean="0"/>
              <a:t>which </a:t>
            </a:r>
            <a:r>
              <a:rPr lang="en-SG" dirty="0"/>
              <a:t>supplies the necessary voltages to the samples while maintaining the oven </a:t>
            </a:r>
            <a:r>
              <a:rPr lang="en-SG" dirty="0" smtClean="0"/>
              <a:t>temperature</a:t>
            </a:r>
          </a:p>
          <a:p>
            <a:pPr lvl="1"/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SG" smtClean="0"/>
              <a:t>Page </a:t>
            </a:r>
            <a:fld id="{2F63C605-4FC6-46DE-BC90-871762EA3F52}" type="slidenum">
              <a:rPr lang="en-SG" smtClean="0"/>
              <a:pPr/>
              <a:t>4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966461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Burn-In Board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SG" dirty="0"/>
              <a:t>Burn-in Board</a:t>
            </a:r>
          </a:p>
          <a:p>
            <a:pPr lvl="1"/>
            <a:r>
              <a:rPr lang="en-SG" dirty="0"/>
              <a:t>It is used as part of the reliability testing process during which components are stressed to detect failures</a:t>
            </a:r>
          </a:p>
          <a:p>
            <a:pPr lvl="1"/>
            <a:r>
              <a:rPr lang="en-SG" dirty="0"/>
              <a:t>It consist of sockets to accommodate the tested chips and are designed to withstand the hot temperatures during tests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SG" smtClean="0"/>
              <a:t>Page </a:t>
            </a:r>
            <a:fld id="{2F63C605-4FC6-46DE-BC90-871762EA3F52}" type="slidenum">
              <a:rPr lang="en-SG" smtClean="0"/>
              <a:pPr/>
              <a:t>5</a:t>
            </a:fld>
            <a:endParaRPr lang="en-S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5173" y="3646842"/>
            <a:ext cx="1623012" cy="2524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297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dirty="0" smtClean="0"/>
              <a:t>Technical objective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Create model to perform unsupervised </a:t>
            </a:r>
            <a:r>
              <a:rPr lang="en-US" dirty="0"/>
              <a:t>a</a:t>
            </a:r>
            <a:r>
              <a:rPr lang="en-US" dirty="0" smtClean="0"/>
              <a:t>nomaly detection on temperature </a:t>
            </a:r>
            <a:r>
              <a:rPr lang="en-US" dirty="0"/>
              <a:t>d</a:t>
            </a:r>
            <a:r>
              <a:rPr lang="en-US" dirty="0" smtClean="0"/>
              <a:t>ata  </a:t>
            </a:r>
          </a:p>
          <a:p>
            <a:r>
              <a:rPr lang="en-US" dirty="0" smtClean="0"/>
              <a:t>Label chip as normal or faulty based on model output</a:t>
            </a:r>
          </a:p>
          <a:p>
            <a:pPr lvl="1"/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SG" smtClean="0"/>
              <a:t>Page </a:t>
            </a:r>
            <a:fld id="{2F63C605-4FC6-46DE-BC90-871762EA3F52}" type="slidenum">
              <a:rPr lang="en-SG" smtClean="0"/>
              <a:pPr/>
              <a:t>6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814157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Resources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SG" dirty="0" smtClean="0"/>
              <a:t>Dataset</a:t>
            </a:r>
          </a:p>
          <a:p>
            <a:pPr lvl="1"/>
            <a:r>
              <a:rPr lang="en-US" dirty="0" smtClean="0"/>
              <a:t>Masked data based on the original data </a:t>
            </a:r>
            <a:r>
              <a:rPr lang="en-SG" dirty="0" smtClean="0"/>
              <a:t>from </a:t>
            </a:r>
            <a:r>
              <a:rPr lang="en-SG" dirty="0"/>
              <a:t>semi-conductor factory</a:t>
            </a:r>
            <a:endParaRPr lang="en-SG" dirty="0" smtClean="0"/>
          </a:p>
          <a:p>
            <a:pPr lvl="1"/>
            <a:r>
              <a:rPr lang="en-US" dirty="0" smtClean="0"/>
              <a:t>Contains sensor temperature data inside IC chip</a:t>
            </a:r>
          </a:p>
          <a:p>
            <a:pPr lvl="1"/>
            <a:r>
              <a:rPr lang="en-US" dirty="0" smtClean="0"/>
              <a:t>Obtained during burn-in test interval under similar testing environment</a:t>
            </a:r>
          </a:p>
          <a:p>
            <a:pPr lvl="1"/>
            <a:r>
              <a:rPr lang="en-US" dirty="0" smtClean="0"/>
              <a:t>Contains 400 burn-in board, and each board contains 32 x 20 chips</a:t>
            </a:r>
          </a:p>
          <a:p>
            <a:pPr lvl="1"/>
            <a:r>
              <a:rPr lang="en-US" dirty="0" smtClean="0"/>
              <a:t>Each chip has 20 temperature reading in 10 minutes interval</a:t>
            </a:r>
            <a:endParaRPr lang="en-SG" dirty="0" smtClean="0"/>
          </a:p>
          <a:p>
            <a:endParaRPr lang="en-S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SG" smtClean="0"/>
              <a:t>Page </a:t>
            </a:r>
            <a:fld id="{2F63C605-4FC6-46DE-BC90-871762EA3F52}" type="slidenum">
              <a:rPr lang="en-SG" smtClean="0"/>
              <a:pPr/>
              <a:t>7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25590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Resources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SG" dirty="0" smtClean="0"/>
              <a:t>Dataset</a:t>
            </a:r>
          </a:p>
          <a:p>
            <a:endParaRPr lang="en-S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SG" smtClean="0"/>
              <a:t>Page </a:t>
            </a:r>
            <a:fld id="{2F63C605-4FC6-46DE-BC90-871762EA3F52}" type="slidenum">
              <a:rPr lang="en-SG" smtClean="0"/>
              <a:pPr/>
              <a:t>8</a:t>
            </a:fld>
            <a:endParaRPr lang="en-S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349" y="1853747"/>
            <a:ext cx="7648855" cy="2578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034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SG" smtClean="0"/>
              <a:t>Page </a:t>
            </a:r>
            <a:fld id="{2F63C605-4FC6-46DE-BC90-871762EA3F52}" type="slidenum">
              <a:rPr lang="en-SG" smtClean="0"/>
              <a:pPr/>
              <a:t>9</a:t>
            </a:fld>
            <a:endParaRPr lang="en-S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786" y="1949353"/>
            <a:ext cx="7581564" cy="2578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09093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TOFOOTER" val="No"/>
</p:tagLst>
</file>

<file path=ppt/theme/theme1.xml><?xml version="1.0" encoding="utf-8"?>
<a:theme xmlns:a="http://schemas.openxmlformats.org/drawingml/2006/main" name="1_Them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73F7E"/>
      </a:accent1>
      <a:accent2>
        <a:srgbClr val="F58220"/>
      </a:accent2>
      <a:accent3>
        <a:srgbClr val="404040"/>
      </a:accent3>
      <a:accent4>
        <a:srgbClr val="33BBBC"/>
      </a:accent4>
      <a:accent5>
        <a:srgbClr val="7F7F7F"/>
      </a:accent5>
      <a:accent6>
        <a:srgbClr val="FFFFFF"/>
      </a:accent6>
      <a:hlink>
        <a:srgbClr val="173F7E"/>
      </a:hlink>
      <a:folHlink>
        <a:srgbClr val="7F7F7F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err="1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heme1" id="{91B66467-7EFC-4B58-A0EB-3450E8B960CD}" vid="{B85C76FD-7EC2-4663-96A4-3E9E85EF7C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5534</TotalTime>
  <Words>356</Words>
  <Application>Microsoft Office PowerPoint</Application>
  <PresentationFormat>On-screen Show (4:3)</PresentationFormat>
  <Paragraphs>64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Wingdings</vt:lpstr>
      <vt:lpstr>1_Theme1</vt:lpstr>
      <vt:lpstr>Abnormal detection of Chip Temperature Time Series</vt:lpstr>
      <vt:lpstr>Team members</vt:lpstr>
      <vt:lpstr>Business objective</vt:lpstr>
      <vt:lpstr>Burn-In Test</vt:lpstr>
      <vt:lpstr>Burn-In Board</vt:lpstr>
      <vt:lpstr>Technical objective</vt:lpstr>
      <vt:lpstr>Resources</vt:lpstr>
      <vt:lpstr>Resources</vt:lpstr>
      <vt:lpstr>Resource</vt:lpstr>
      <vt:lpstr>Resource</vt:lpstr>
      <vt:lpstr>Resources</vt:lpstr>
      <vt:lpstr>Proposed Approach</vt:lpstr>
      <vt:lpstr>Testing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Xingkang</dc:creator>
  <cp:lastModifiedBy>cl</cp:lastModifiedBy>
  <cp:revision>924</cp:revision>
  <cp:lastPrinted>2017-10-05T01:59:11Z</cp:lastPrinted>
  <dcterms:created xsi:type="dcterms:W3CDTF">2014-12-11T07:55:35Z</dcterms:created>
  <dcterms:modified xsi:type="dcterms:W3CDTF">2019-10-18T14:34:04Z</dcterms:modified>
</cp:coreProperties>
</file>