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0" r:id="rId2"/>
    <p:sldId id="269" r:id="rId3"/>
    <p:sldId id="27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0" r:id="rId12"/>
    <p:sldId id="266" r:id="rId13"/>
    <p:sldId id="265" r:id="rId14"/>
    <p:sldId id="267" r:id="rId15"/>
    <p:sldId id="257" r:id="rId16"/>
    <p:sldId id="264" r:id="rId17"/>
    <p:sldId id="279" r:id="rId18"/>
    <p:sldId id="268" r:id="rId19"/>
    <p:sldId id="262" r:id="rId20"/>
    <p:sldId id="259" r:id="rId21"/>
    <p:sldId id="26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83" autoAdjust="0"/>
  </p:normalViewPr>
  <p:slideViewPr>
    <p:cSldViewPr snapToGrid="0" snapToObjects="1">
      <p:cViewPr varScale="1">
        <p:scale>
          <a:sx n="90" d="100"/>
          <a:sy n="90" d="100"/>
        </p:scale>
        <p:origin x="-10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04A7C-7BDE-1E4C-A58E-C9F329BD8504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A6F83-7859-504F-877B-9DD5D099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3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A6F83-7859-504F-877B-9DD5D099FC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05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A6F83-7859-504F-877B-9DD5D099FC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8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A6F83-7859-504F-877B-9DD5D099FC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8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A6F83-7859-504F-877B-9DD5D099FC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8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CFS-&gt;concurrent</a:t>
            </a:r>
            <a:r>
              <a:rPr lang="en-US" baseline="0" dirty="0" smtClean="0"/>
              <a:t> object </a:t>
            </a:r>
            <a:r>
              <a:rPr lang="en-US" baseline="0" dirty="0" err="1" smtClean="0"/>
              <a:t>queu</a:t>
            </a:r>
            <a:endParaRPr lang="en-US" dirty="0" smtClean="0"/>
          </a:p>
          <a:p>
            <a:r>
              <a:rPr lang="en-US" dirty="0" smtClean="0"/>
              <a:t>Time</a:t>
            </a:r>
            <a:r>
              <a:rPr lang="en-US" baseline="0" dirty="0" smtClean="0"/>
              <a:t> slice is not a fixed value, according to nice -&gt; diff CPU proportion</a:t>
            </a:r>
          </a:p>
          <a:p>
            <a:endParaRPr lang="en-US" baseline="0" dirty="0" smtClean="0"/>
          </a:p>
          <a:p>
            <a:pPr marL="342900" indent="-342900">
              <a:buFont typeface="Arial"/>
              <a:buChar char="•"/>
            </a:pPr>
            <a:r>
              <a:rPr lang="en-US" sz="1600" dirty="0" smtClean="0">
                <a:latin typeface="Times"/>
                <a:cs typeface="Times"/>
              </a:rPr>
              <a:t>Linux CFS </a:t>
            </a:r>
            <a:r>
              <a:rPr lang="en-US" sz="1600" dirty="0" err="1" smtClean="0">
                <a:latin typeface="Times"/>
                <a:cs typeface="Times"/>
              </a:rPr>
              <a:t>vruntime</a:t>
            </a:r>
            <a:r>
              <a:rPr lang="en-US" sz="1600" dirty="0" smtClean="0">
                <a:latin typeface="Times"/>
                <a:cs typeface="Times"/>
              </a:rPr>
              <a:t> formula</a:t>
            </a:r>
          </a:p>
          <a:p>
            <a:r>
              <a:rPr lang="en-US" dirty="0" smtClean="0">
                <a:latin typeface="Times"/>
                <a:cs typeface="Times"/>
              </a:rPr>
              <a:t>/* delta: how long process really runs, the time a process has the CPU resource to it release the resource */</a:t>
            </a:r>
          </a:p>
          <a:p>
            <a:r>
              <a:rPr lang="en-US" dirty="0" smtClean="0">
                <a:latin typeface="Times"/>
                <a:cs typeface="Times"/>
              </a:rPr>
              <a:t>/* weight: based on 10% rule, roughly equivalent to 1024 * (1.25)^(-nice)*/</a:t>
            </a:r>
          </a:p>
          <a:p>
            <a:r>
              <a:rPr lang="en-US" b="1" dirty="0" err="1" smtClean="0">
                <a:latin typeface="Times"/>
                <a:cs typeface="Times"/>
              </a:rPr>
              <a:t>vruntime</a:t>
            </a:r>
            <a:r>
              <a:rPr lang="en-US" b="1" dirty="0" smtClean="0">
                <a:latin typeface="Times"/>
                <a:cs typeface="Times"/>
              </a:rPr>
              <a:t> += delta * (nice / weight);</a:t>
            </a:r>
            <a:endParaRPr lang="en-US" dirty="0" smtClean="0">
              <a:latin typeface="Times"/>
              <a:cs typeface="Time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A6F83-7859-504F-877B-9DD5D099FC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8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A6F83-7859-504F-877B-9DD5D099FC6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2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8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1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5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9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3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4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1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8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0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C3D0E-BD05-C74F-879B-C0FFCC3817B1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7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cao@vt.edu" TargetMode="External"/><Relationship Id="rId4" Type="http://schemas.openxmlformats.org/officeDocument/2006/relationships/hyperlink" Target="mailto:horenc@vt.edu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0073" y="1959427"/>
            <a:ext cx="8728705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 smtClean="0"/>
          </a:p>
          <a:p>
            <a:r>
              <a:rPr lang="en-US" sz="3600" b="1" dirty="0" smtClean="0"/>
              <a:t>Lock-free red-black tree based CFS scheduler</a:t>
            </a:r>
          </a:p>
          <a:p>
            <a:endParaRPr lang="en-US" sz="4000" dirty="0" smtClean="0"/>
          </a:p>
          <a:p>
            <a:endParaRPr lang="en-US" sz="4000" dirty="0"/>
          </a:p>
          <a:p>
            <a:r>
              <a:rPr lang="en-US" sz="2000" dirty="0" smtClean="0"/>
              <a:t>2016 ECE</a:t>
            </a:r>
            <a:r>
              <a:rPr lang="en-US" sz="2000" dirty="0"/>
              <a:t>/CS 5510 </a:t>
            </a:r>
            <a:r>
              <a:rPr lang="en-US" sz="2000" dirty="0" smtClean="0"/>
              <a:t>Multiprocessor Programming</a:t>
            </a:r>
          </a:p>
          <a:p>
            <a:endParaRPr lang="en-US" dirty="0"/>
          </a:p>
          <a:p>
            <a:r>
              <a:rPr lang="en-US" dirty="0" err="1"/>
              <a:t>Mincan</a:t>
            </a:r>
            <a:r>
              <a:rPr lang="en-US" dirty="0"/>
              <a:t> Cao </a:t>
            </a:r>
            <a:r>
              <a:rPr lang="en-US" u="sng" dirty="0">
                <a:hlinkClick r:id="rId3"/>
              </a:rPr>
              <a:t>micao@vt.edu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Ho</a:t>
            </a:r>
            <a:r>
              <a:rPr lang="en-US" dirty="0"/>
              <a:t>-</a:t>
            </a:r>
            <a:r>
              <a:rPr lang="en-US" dirty="0" err="1"/>
              <a:t>Ren</a:t>
            </a:r>
            <a:r>
              <a:rPr lang="en-US" dirty="0"/>
              <a:t> Chuang </a:t>
            </a:r>
            <a:r>
              <a:rPr lang="en-US" u="sng" dirty="0">
                <a:hlinkClick r:id="rId4"/>
              </a:rPr>
              <a:t>horenc@vt.edu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3456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14770"/>
            <a:ext cx="9142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Outline</a:t>
            </a:r>
            <a:endParaRPr lang="en-US" sz="4400" b="1" dirty="0"/>
          </a:p>
        </p:txBody>
      </p:sp>
      <p:sp>
        <p:nvSpPr>
          <p:cNvPr id="5" name="Rectangle 4"/>
          <p:cNvSpPr/>
          <p:nvPr/>
        </p:nvSpPr>
        <p:spPr>
          <a:xfrm>
            <a:off x="739781" y="1872002"/>
            <a:ext cx="7946198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/>
                <a:cs typeface="Times"/>
              </a:rPr>
              <a:t>Lock-free RB-tree </a:t>
            </a:r>
          </a:p>
          <a:p>
            <a:pPr marL="342900" indent="-342900">
              <a:buFont typeface="Arial"/>
              <a:buChar char="•"/>
            </a:pPr>
            <a:endParaRPr lang="en-US" sz="2800" dirty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endParaRPr lang="en-US" sz="2800" dirty="0" smtClean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r>
              <a:rPr lang="en-US" sz="2800" b="1" dirty="0" smtClean="0">
                <a:latin typeface="Times"/>
                <a:cs typeface="Times"/>
              </a:rPr>
              <a:t>RB-tree based Linux-like CFS simulator</a:t>
            </a:r>
          </a:p>
          <a:p>
            <a:pPr marL="342900" indent="-342900">
              <a:buFont typeface="Arial"/>
              <a:buChar char="•"/>
            </a:pPr>
            <a:endParaRPr lang="en-US" sz="2800" dirty="0" smtClean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endParaRPr lang="en-US" sz="2800" dirty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/>
                <a:cs typeface="Times"/>
              </a:rPr>
              <a:t>Conclusion</a:t>
            </a:r>
          </a:p>
          <a:p>
            <a:endParaRPr lang="en-US" sz="28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577165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1" y="314770"/>
            <a:ext cx="9142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Complete Fairness </a:t>
            </a:r>
            <a:r>
              <a:rPr lang="en-US" sz="4400" b="1" dirty="0" smtClean="0"/>
              <a:t>Scheduler (CFS)</a:t>
            </a:r>
            <a:endParaRPr lang="en-US" sz="4400" b="1" dirty="0"/>
          </a:p>
        </p:txBody>
      </p:sp>
      <p:pic>
        <p:nvPicPr>
          <p:cNvPr id="4" name="Picture 3" descr="nice valu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12" r="51831"/>
          <a:stretch/>
        </p:blipFill>
        <p:spPr>
          <a:xfrm>
            <a:off x="9252858" y="4491990"/>
            <a:ext cx="2050186" cy="23660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9781" y="1413089"/>
            <a:ext cx="825276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Calibri"/>
                <a:cs typeface="Calibri"/>
              </a:rPr>
              <a:t>Scheduler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dirty="0" smtClean="0">
                <a:latin typeface="Calibri"/>
                <a:cs typeface="Calibri"/>
              </a:rPr>
              <a:t>Allocate </a:t>
            </a:r>
            <a:r>
              <a:rPr lang="en-US" sz="2000" dirty="0" smtClean="0">
                <a:latin typeface="Calibri"/>
                <a:cs typeface="Calibri"/>
              </a:rPr>
              <a:t>CPU resources to tasks</a:t>
            </a:r>
            <a:endParaRPr lang="en-US" sz="24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400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Calibri"/>
                <a:cs typeface="Calibri"/>
              </a:rPr>
              <a:t>Problems?</a:t>
            </a:r>
          </a:p>
          <a:p>
            <a:pPr lvl="1"/>
            <a:r>
              <a:rPr lang="en-US" sz="2000" dirty="0">
                <a:latin typeface="Calibri"/>
                <a:cs typeface="Calibri"/>
              </a:rPr>
              <a:t>	D</a:t>
            </a:r>
            <a:r>
              <a:rPr lang="en-US" sz="2000" dirty="0" smtClean="0">
                <a:latin typeface="Calibri"/>
                <a:cs typeface="Calibri"/>
              </a:rPr>
              <a:t>ifferent types </a:t>
            </a:r>
            <a:r>
              <a:rPr lang="en-US" sz="2000" dirty="0">
                <a:latin typeface="Calibri"/>
                <a:cs typeface="Calibri"/>
              </a:rPr>
              <a:t>of </a:t>
            </a:r>
            <a:r>
              <a:rPr lang="en-US" sz="2000" dirty="0" smtClean="0">
                <a:latin typeface="Calibri"/>
                <a:cs typeface="Calibri"/>
              </a:rPr>
              <a:t>tasks</a:t>
            </a:r>
            <a:endParaRPr lang="en-US" sz="2400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400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Calibri"/>
                <a:cs typeface="Calibri"/>
              </a:rPr>
              <a:t>Solutions 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	</a:t>
            </a:r>
            <a:r>
              <a:rPr lang="en-US" sz="1900" dirty="0" smtClean="0">
                <a:latin typeface="Calibri"/>
                <a:cs typeface="Calibri"/>
              </a:rPr>
              <a:t>virtual runtime += </a:t>
            </a:r>
            <a:r>
              <a:rPr lang="en-US" sz="1900" dirty="0">
                <a:latin typeface="Calibri"/>
                <a:cs typeface="Calibri"/>
              </a:rPr>
              <a:t>t</a:t>
            </a:r>
            <a:r>
              <a:rPr lang="en-US" sz="1900" dirty="0" smtClean="0">
                <a:latin typeface="Calibri"/>
                <a:cs typeface="Calibri"/>
              </a:rPr>
              <a:t>ime slice (changed by priority and nice value)</a:t>
            </a:r>
            <a:endParaRPr lang="en-US" sz="1900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400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Calibri"/>
                <a:cs typeface="Calibri"/>
              </a:rPr>
              <a:t>More problems?</a:t>
            </a: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	</a:t>
            </a:r>
            <a:r>
              <a:rPr lang="en-US" sz="2000" dirty="0">
                <a:latin typeface="Calibri"/>
                <a:cs typeface="Calibri"/>
              </a:rPr>
              <a:t>T</a:t>
            </a:r>
            <a:r>
              <a:rPr lang="en-US" sz="2000" dirty="0" smtClean="0">
                <a:latin typeface="Calibri"/>
                <a:cs typeface="Calibri"/>
              </a:rPr>
              <a:t>ime slice </a:t>
            </a:r>
            <a:r>
              <a:rPr lang="en-US" sz="2000" dirty="0" smtClean="0">
                <a:cs typeface="Calibri"/>
              </a:rPr>
              <a:t>granularity</a:t>
            </a:r>
            <a:r>
              <a:rPr lang="en-US" sz="2000" dirty="0" smtClean="0">
                <a:latin typeface="Calibri"/>
                <a:cs typeface="Calibri"/>
              </a:rPr>
              <a:t>, group</a:t>
            </a:r>
            <a:r>
              <a:rPr lang="en-US" sz="2000" dirty="0">
                <a:latin typeface="Calibri"/>
                <a:cs typeface="Calibri"/>
              </a:rPr>
              <a:t>, new task, </a:t>
            </a:r>
            <a:r>
              <a:rPr lang="mr-IN" sz="2000" dirty="0">
                <a:latin typeface="Calibri"/>
                <a:cs typeface="Calibri"/>
              </a:rPr>
              <a:t>…</a:t>
            </a:r>
            <a:r>
              <a:rPr lang="en-US" sz="2000" dirty="0">
                <a:latin typeface="Calibri"/>
                <a:cs typeface="Calibri"/>
              </a:rPr>
              <a:t> and so </a:t>
            </a:r>
            <a:r>
              <a:rPr lang="en-US" sz="2000" dirty="0" smtClean="0">
                <a:latin typeface="Calibri"/>
                <a:cs typeface="Calibri"/>
              </a:rPr>
              <a:t>on</a:t>
            </a:r>
            <a:endParaRPr lang="en-US" sz="24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400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Calibri"/>
                <a:cs typeface="Calibri"/>
              </a:rPr>
              <a:t>More solutions</a:t>
            </a:r>
          </a:p>
          <a:p>
            <a:r>
              <a:rPr lang="en-US" sz="2000" dirty="0">
                <a:latin typeface="Calibri"/>
                <a:cs typeface="Calibri"/>
              </a:rPr>
              <a:t>	</a:t>
            </a:r>
            <a:r>
              <a:rPr lang="en-US" sz="2000" dirty="0" smtClean="0">
                <a:latin typeface="Calibri"/>
                <a:cs typeface="Calibri"/>
              </a:rPr>
              <a:t>	Min. granularity, per-process </a:t>
            </a:r>
            <a:r>
              <a:rPr lang="en-US" sz="2000" dirty="0" err="1" smtClean="0">
                <a:latin typeface="Calibri"/>
                <a:cs typeface="Calibri"/>
              </a:rPr>
              <a:t>sched</a:t>
            </a:r>
            <a:r>
              <a:rPr lang="en-US" sz="2000" dirty="0" smtClean="0">
                <a:latin typeface="Calibri"/>
                <a:cs typeface="Calibri"/>
              </a:rPr>
              <a:t>, least </a:t>
            </a:r>
            <a:r>
              <a:rPr lang="en-US" sz="2000" dirty="0" err="1" smtClean="0">
                <a:latin typeface="Calibri"/>
                <a:cs typeface="Calibri"/>
              </a:rPr>
              <a:t>vruntime</a:t>
            </a:r>
            <a:r>
              <a:rPr lang="en-US" sz="2000" dirty="0" smtClean="0">
                <a:latin typeface="Calibri"/>
                <a:cs typeface="Calibri"/>
              </a:rPr>
              <a:t>, ... and so on</a:t>
            </a:r>
            <a:endParaRPr lang="en-US" dirty="0" smtClean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7048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445464" y="4510010"/>
            <a:ext cx="69850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8696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7832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158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94564" y="1484870"/>
            <a:ext cx="2275840" cy="3352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Global </a:t>
            </a:r>
            <a:r>
              <a:rPr lang="en-US" dirty="0" err="1" smtClean="0">
                <a:solidFill>
                  <a:schemeClr val="tx1"/>
                </a:solidFill>
              </a:rPr>
              <a:t>runqueue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4564" y="22875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4564" y="30368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4564" y="37226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4564" y="4325344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CPU4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278324" y="3294365"/>
            <a:ext cx="195326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45464" y="3294365"/>
            <a:ext cx="383286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445464" y="3975085"/>
            <a:ext cx="2948940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231584" y="3294365"/>
            <a:ext cx="123698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394405" y="3970004"/>
            <a:ext cx="407415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445464" y="2471405"/>
            <a:ext cx="70231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394404" y="3722610"/>
            <a:ext cx="0" cy="399794"/>
          </a:xfrm>
          <a:prstGeom prst="line">
            <a:avLst/>
          </a:prstGeom>
          <a:ln w="762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94564" y="4854886"/>
            <a:ext cx="6678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 thread (CPU4) keeps polling whether there is a external interrupt (e.g. new task comes)</a:t>
            </a:r>
            <a:endParaRPr lang="en-US" sz="1400" dirty="0"/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5252138" y="3094468"/>
            <a:ext cx="0" cy="399794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7270863" y="3094468"/>
            <a:ext cx="0" cy="399794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7200676" y="3094468"/>
            <a:ext cx="0" cy="399794"/>
          </a:xfrm>
          <a:prstGeom prst="line">
            <a:avLst/>
          </a:prstGeom>
          <a:ln w="762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317603" y="3098289"/>
            <a:ext cx="0" cy="399794"/>
          </a:xfrm>
          <a:prstGeom prst="line">
            <a:avLst/>
          </a:prstGeom>
          <a:ln w="762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113"/>
          <p:cNvCxnSpPr>
            <a:endCxn id="11" idx="3"/>
          </p:cNvCxnSpPr>
          <p:nvPr/>
        </p:nvCxnSpPr>
        <p:spPr>
          <a:xfrm rot="10800000">
            <a:off x="2870404" y="1652511"/>
            <a:ext cx="2381734" cy="1548677"/>
          </a:xfrm>
          <a:prstGeom prst="curvedConnector3">
            <a:avLst>
              <a:gd name="adj1" fmla="val 5471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4360004" y="3722610"/>
            <a:ext cx="0" cy="399794"/>
          </a:xfrm>
          <a:prstGeom prst="line">
            <a:avLst/>
          </a:prstGeom>
          <a:ln w="762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urved Connector 124"/>
          <p:cNvCxnSpPr>
            <a:endCxn id="11" idx="3"/>
          </p:cNvCxnSpPr>
          <p:nvPr/>
        </p:nvCxnSpPr>
        <p:spPr>
          <a:xfrm rot="10800000">
            <a:off x="2870404" y="1652511"/>
            <a:ext cx="4237800" cy="1445781"/>
          </a:xfrm>
          <a:prstGeom prst="curvedConnector3">
            <a:avLst>
              <a:gd name="adj1" fmla="val 1802"/>
            </a:avLst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3025527" y="2256275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3026359" y="3098293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3026359" y="3759954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541485" y="2707377"/>
            <a:ext cx="1609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/>
                </a:solidFill>
              </a:rPr>
              <a:t>check if </a:t>
            </a:r>
            <a:r>
              <a:rPr lang="en-US" sz="1100" dirty="0" err="1" smtClean="0">
                <a:solidFill>
                  <a:schemeClr val="accent1"/>
                </a:solidFill>
              </a:rPr>
              <a:t>time_slice</a:t>
            </a:r>
            <a:r>
              <a:rPr lang="en-US" sz="1100" dirty="0" smtClean="0">
                <a:solidFill>
                  <a:schemeClr val="accent1"/>
                </a:solidFill>
              </a:rPr>
              <a:t> is out</a:t>
            </a:r>
          </a:p>
          <a:p>
            <a:pPr algn="r"/>
            <a:r>
              <a:rPr lang="en-US" sz="1100" b="1" dirty="0" smtClean="0">
                <a:solidFill>
                  <a:schemeClr val="accent1"/>
                </a:solidFill>
              </a:rPr>
              <a:t>not out yet!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cxnSp>
        <p:nvCxnSpPr>
          <p:cNvPr id="41" name="Curved Connector 40"/>
          <p:cNvCxnSpPr>
            <a:stCxn id="11" idx="3"/>
          </p:cNvCxnSpPr>
          <p:nvPr/>
        </p:nvCxnSpPr>
        <p:spPr>
          <a:xfrm>
            <a:off x="2870404" y="1652510"/>
            <a:ext cx="1524001" cy="2322574"/>
          </a:xfrm>
          <a:prstGeom prst="curvedConnector2">
            <a:avLst/>
          </a:prstGeom>
          <a:ln w="57150" cmpd="sng"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>
            <a:stCxn id="11" idx="3"/>
          </p:cNvCxnSpPr>
          <p:nvPr/>
        </p:nvCxnSpPr>
        <p:spPr>
          <a:xfrm>
            <a:off x="2870404" y="1652510"/>
            <a:ext cx="2381734" cy="1441958"/>
          </a:xfrm>
          <a:prstGeom prst="curvedConnector3">
            <a:avLst>
              <a:gd name="adj1" fmla="val 99476"/>
            </a:avLst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11" idx="3"/>
          </p:cNvCxnSpPr>
          <p:nvPr/>
        </p:nvCxnSpPr>
        <p:spPr>
          <a:xfrm>
            <a:off x="2870404" y="1652510"/>
            <a:ext cx="4400459" cy="1384301"/>
          </a:xfrm>
          <a:prstGeom prst="curvedConnector3">
            <a:avLst>
              <a:gd name="adj1" fmla="val 99690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543666" y="2819431"/>
            <a:ext cx="553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4F81BD"/>
                </a:solidFill>
              </a:rPr>
              <a:t>is out!</a:t>
            </a:r>
            <a:endParaRPr lang="en-US" sz="1100" b="1" dirty="0">
              <a:solidFill>
                <a:srgbClr val="4F81BD"/>
              </a:solidFill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4947263" y="3047569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2902937" y="3271937"/>
            <a:ext cx="7661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time_slice</a:t>
            </a:r>
            <a:endParaRPr lang="en-US" sz="1100" dirty="0" smtClean="0">
              <a:solidFill>
                <a:srgbClr val="FF0000"/>
              </a:solidFill>
            </a:endParaRPr>
          </a:p>
        </p:txBody>
      </p:sp>
      <p:cxnSp>
        <p:nvCxnSpPr>
          <p:cNvPr id="168" name="Straight Arrow Connector 167"/>
          <p:cNvCxnSpPr>
            <a:stCxn id="166" idx="1"/>
          </p:cNvCxnSpPr>
          <p:nvPr/>
        </p:nvCxnSpPr>
        <p:spPr>
          <a:xfrm flipH="1">
            <a:off x="1471965" y="3402742"/>
            <a:ext cx="143097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66" idx="3"/>
          </p:cNvCxnSpPr>
          <p:nvPr/>
        </p:nvCxnSpPr>
        <p:spPr>
          <a:xfrm>
            <a:off x="3669080" y="3402742"/>
            <a:ext cx="1574506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221" y="314770"/>
            <a:ext cx="9142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Linux-like CFS scheduler simulator</a:t>
            </a:r>
            <a:endParaRPr lang="en-US" sz="4400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7944580" y="4455265"/>
            <a:ext cx="446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4F81BD"/>
                </a:solidFill>
              </a:rPr>
              <a:t>time</a:t>
            </a:r>
            <a:endParaRPr lang="en-US" sz="1100" dirty="0">
              <a:solidFill>
                <a:srgbClr val="4F81BD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8055277" y="2413285"/>
            <a:ext cx="51824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</a:rPr>
              <a:t>a task</a:t>
            </a:r>
            <a:endParaRPr lang="en-US" sz="1100" dirty="0">
              <a:solidFill>
                <a:srgbClr val="008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8043112" y="3238508"/>
            <a:ext cx="518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a task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8055277" y="3920340"/>
            <a:ext cx="518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660066"/>
                </a:solidFill>
              </a:rPr>
              <a:t>a task</a:t>
            </a:r>
            <a:endParaRPr lang="en-US" sz="1100" dirty="0">
              <a:solidFill>
                <a:srgbClr val="660066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9199" y="1772478"/>
            <a:ext cx="1524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RB-tree / AVL-tree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94564" y="5135259"/>
            <a:ext cx="70198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Linux-like CFS simulator features</a:t>
            </a:r>
            <a:r>
              <a:rPr lang="en-US" b="1" dirty="0" smtClean="0"/>
              <a:t>:</a:t>
            </a:r>
            <a:endParaRPr lang="en-US" dirty="0" smtClean="0"/>
          </a:p>
          <a:p>
            <a:r>
              <a:rPr lang="en-US" dirty="0" smtClean="0"/>
              <a:t>Simulator </a:t>
            </a:r>
            <a:r>
              <a:rPr lang="en-US" dirty="0"/>
              <a:t>features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Timer </a:t>
            </a:r>
            <a:r>
              <a:rPr lang="en-US" dirty="0"/>
              <a:t>interrupt: check if </a:t>
            </a:r>
            <a:r>
              <a:rPr lang="en-US" dirty="0" err="1"/>
              <a:t>delta_exec</a:t>
            </a:r>
            <a:r>
              <a:rPr lang="en-US" dirty="0"/>
              <a:t> &gt; </a:t>
            </a:r>
            <a:r>
              <a:rPr lang="en-US" dirty="0" err="1"/>
              <a:t>time_slice</a:t>
            </a:r>
            <a:r>
              <a:rPr lang="en-US" dirty="0"/>
              <a:t>, </a:t>
            </a:r>
            <a:r>
              <a:rPr lang="en-US" dirty="0" err="1"/>
              <a:t>enq</a:t>
            </a:r>
            <a:r>
              <a:rPr lang="en-US" dirty="0"/>
              <a:t>() and then </a:t>
            </a:r>
            <a:r>
              <a:rPr lang="en-US" dirty="0" err="1"/>
              <a:t>deq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thread_exit</a:t>
            </a:r>
            <a:r>
              <a:rPr lang="en-US" dirty="0"/>
              <a:t>(): when a thread finishes its </a:t>
            </a:r>
            <a:r>
              <a:rPr lang="en-US" dirty="0" smtClean="0"/>
              <a:t>jobs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thread_create</a:t>
            </a:r>
            <a:r>
              <a:rPr lang="en-US" dirty="0"/>
              <a:t>() : </a:t>
            </a:r>
            <a:r>
              <a:rPr lang="en-US" dirty="0" err="1"/>
              <a:t>start_time</a:t>
            </a:r>
            <a:r>
              <a:rPr lang="en-US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3884" y="4011241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</a:rPr>
              <a:t>done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55341" y="4510010"/>
            <a:ext cx="16999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F81BD"/>
                </a:solidFill>
              </a:rPr>
              <a:t>if </a:t>
            </a:r>
            <a:r>
              <a:rPr lang="en-US" sz="1100" b="1" dirty="0" err="1" smtClean="0">
                <a:solidFill>
                  <a:srgbClr val="4F81BD"/>
                </a:solidFill>
              </a:rPr>
              <a:t>start_time</a:t>
            </a:r>
            <a:r>
              <a:rPr lang="en-US" sz="1100" b="1" dirty="0" smtClean="0">
                <a:solidFill>
                  <a:srgbClr val="4F81BD"/>
                </a:solidFill>
              </a:rPr>
              <a:t> &gt; global time</a:t>
            </a:r>
          </a:p>
          <a:p>
            <a:pPr algn="r"/>
            <a:r>
              <a:rPr lang="en-US" sz="1100" b="1" dirty="0" smtClean="0">
                <a:solidFill>
                  <a:srgbClr val="4F81BD"/>
                </a:solidFill>
              </a:rPr>
              <a:t>then </a:t>
            </a:r>
            <a:r>
              <a:rPr lang="en-US" sz="1100" b="1" dirty="0" err="1" smtClean="0">
                <a:solidFill>
                  <a:srgbClr val="4F81BD"/>
                </a:solidFill>
              </a:rPr>
              <a:t>enq</a:t>
            </a:r>
            <a:r>
              <a:rPr lang="en-US" sz="1100" b="1" dirty="0" smtClean="0">
                <a:solidFill>
                  <a:srgbClr val="4F81BD"/>
                </a:solidFill>
              </a:rPr>
              <a:t>() &amp; re-</a:t>
            </a:r>
            <a:r>
              <a:rPr lang="en-US" sz="1100" b="1" dirty="0" err="1" smtClean="0">
                <a:solidFill>
                  <a:srgbClr val="4F81BD"/>
                </a:solidFill>
              </a:rPr>
              <a:t>sched</a:t>
            </a:r>
            <a:r>
              <a:rPr lang="en-US" sz="1100" b="1" dirty="0" smtClean="0">
                <a:solidFill>
                  <a:srgbClr val="4F81BD"/>
                </a:solidFill>
              </a:rPr>
              <a:t>()</a:t>
            </a:r>
            <a:endParaRPr lang="en-US" sz="1100" b="1" dirty="0">
              <a:solidFill>
                <a:srgbClr val="4F81BD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783766" y="4311233"/>
            <a:ext cx="0" cy="3491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668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445464" y="4510010"/>
            <a:ext cx="69850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8696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7832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158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94564" y="1484870"/>
            <a:ext cx="2275840" cy="3352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Global </a:t>
            </a:r>
            <a:r>
              <a:rPr lang="en-US" dirty="0" err="1" smtClean="0">
                <a:solidFill>
                  <a:schemeClr val="tx1"/>
                </a:solidFill>
              </a:rPr>
              <a:t>runqueue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4564" y="22875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4564" y="30368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4564" y="37226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4564" y="4325344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CPU4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278324" y="3294365"/>
            <a:ext cx="195326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45464" y="3294365"/>
            <a:ext cx="383286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445464" y="3975085"/>
            <a:ext cx="2948940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231584" y="3294365"/>
            <a:ext cx="123698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394405" y="3970004"/>
            <a:ext cx="407415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445464" y="2471405"/>
            <a:ext cx="70231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394404" y="3722610"/>
            <a:ext cx="0" cy="399794"/>
          </a:xfrm>
          <a:prstGeom prst="line">
            <a:avLst/>
          </a:prstGeom>
          <a:ln w="762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5252138" y="3094468"/>
            <a:ext cx="0" cy="399794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7270863" y="3094468"/>
            <a:ext cx="0" cy="399794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7200676" y="3094468"/>
            <a:ext cx="0" cy="399794"/>
          </a:xfrm>
          <a:prstGeom prst="line">
            <a:avLst/>
          </a:prstGeom>
          <a:ln w="762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317603" y="3098289"/>
            <a:ext cx="0" cy="399794"/>
          </a:xfrm>
          <a:prstGeom prst="line">
            <a:avLst/>
          </a:prstGeom>
          <a:ln w="762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113"/>
          <p:cNvCxnSpPr>
            <a:endCxn id="11" idx="3"/>
          </p:cNvCxnSpPr>
          <p:nvPr/>
        </p:nvCxnSpPr>
        <p:spPr>
          <a:xfrm rot="10800000">
            <a:off x="2870404" y="1652511"/>
            <a:ext cx="2381734" cy="1548677"/>
          </a:xfrm>
          <a:prstGeom prst="curvedConnector3">
            <a:avLst>
              <a:gd name="adj1" fmla="val 5471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4360004" y="3722610"/>
            <a:ext cx="0" cy="399794"/>
          </a:xfrm>
          <a:prstGeom prst="line">
            <a:avLst/>
          </a:prstGeom>
          <a:ln w="762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urved Connector 124"/>
          <p:cNvCxnSpPr>
            <a:endCxn id="11" idx="3"/>
          </p:cNvCxnSpPr>
          <p:nvPr/>
        </p:nvCxnSpPr>
        <p:spPr>
          <a:xfrm rot="10800000">
            <a:off x="2870404" y="1652511"/>
            <a:ext cx="4237800" cy="1445781"/>
          </a:xfrm>
          <a:prstGeom prst="curvedConnector3">
            <a:avLst>
              <a:gd name="adj1" fmla="val 1802"/>
            </a:avLst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3025527" y="2256275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3026359" y="3098293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3026359" y="3759954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541485" y="2707377"/>
            <a:ext cx="1609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/>
                </a:solidFill>
              </a:rPr>
              <a:t>check if </a:t>
            </a:r>
            <a:r>
              <a:rPr lang="en-US" sz="1100" dirty="0" err="1" smtClean="0">
                <a:solidFill>
                  <a:schemeClr val="accent1"/>
                </a:solidFill>
              </a:rPr>
              <a:t>time_slice</a:t>
            </a:r>
            <a:r>
              <a:rPr lang="en-US" sz="1100" dirty="0" smtClean="0">
                <a:solidFill>
                  <a:schemeClr val="accent1"/>
                </a:solidFill>
              </a:rPr>
              <a:t> is out</a:t>
            </a:r>
          </a:p>
          <a:p>
            <a:pPr algn="r"/>
            <a:r>
              <a:rPr lang="en-US" sz="1100" b="1" dirty="0" smtClean="0">
                <a:solidFill>
                  <a:schemeClr val="accent1"/>
                </a:solidFill>
              </a:rPr>
              <a:t>not out yet!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cxnSp>
        <p:nvCxnSpPr>
          <p:cNvPr id="41" name="Curved Connector 40"/>
          <p:cNvCxnSpPr>
            <a:stCxn id="11" idx="3"/>
          </p:cNvCxnSpPr>
          <p:nvPr/>
        </p:nvCxnSpPr>
        <p:spPr>
          <a:xfrm>
            <a:off x="2870404" y="1652510"/>
            <a:ext cx="1524001" cy="2322574"/>
          </a:xfrm>
          <a:prstGeom prst="curvedConnector2">
            <a:avLst/>
          </a:prstGeom>
          <a:ln w="57150" cmpd="sng"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>
            <a:stCxn id="11" idx="3"/>
          </p:cNvCxnSpPr>
          <p:nvPr/>
        </p:nvCxnSpPr>
        <p:spPr>
          <a:xfrm>
            <a:off x="2870404" y="1652510"/>
            <a:ext cx="2381734" cy="1441958"/>
          </a:xfrm>
          <a:prstGeom prst="curvedConnector3">
            <a:avLst>
              <a:gd name="adj1" fmla="val 99476"/>
            </a:avLst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11" idx="3"/>
          </p:cNvCxnSpPr>
          <p:nvPr/>
        </p:nvCxnSpPr>
        <p:spPr>
          <a:xfrm>
            <a:off x="2870404" y="1652510"/>
            <a:ext cx="4400459" cy="1384301"/>
          </a:xfrm>
          <a:prstGeom prst="curvedConnector3">
            <a:avLst>
              <a:gd name="adj1" fmla="val 99690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543666" y="2819431"/>
            <a:ext cx="553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4F81BD"/>
                </a:solidFill>
              </a:rPr>
              <a:t>is out!</a:t>
            </a:r>
            <a:endParaRPr lang="en-US" sz="1100" b="1" dirty="0">
              <a:solidFill>
                <a:srgbClr val="4F81BD"/>
              </a:solidFill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4947263" y="3047569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2902937" y="3271937"/>
            <a:ext cx="7661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time_slice</a:t>
            </a:r>
            <a:endParaRPr lang="en-US" sz="1100" dirty="0" smtClean="0">
              <a:solidFill>
                <a:srgbClr val="FF0000"/>
              </a:solidFill>
            </a:endParaRPr>
          </a:p>
        </p:txBody>
      </p:sp>
      <p:cxnSp>
        <p:nvCxnSpPr>
          <p:cNvPr id="168" name="Straight Arrow Connector 167"/>
          <p:cNvCxnSpPr>
            <a:stCxn id="166" idx="1"/>
          </p:cNvCxnSpPr>
          <p:nvPr/>
        </p:nvCxnSpPr>
        <p:spPr>
          <a:xfrm flipH="1">
            <a:off x="1471965" y="3402742"/>
            <a:ext cx="143097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66" idx="3"/>
          </p:cNvCxnSpPr>
          <p:nvPr/>
        </p:nvCxnSpPr>
        <p:spPr>
          <a:xfrm>
            <a:off x="3669080" y="3402742"/>
            <a:ext cx="1574506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221" y="314770"/>
            <a:ext cx="9142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Linux-like CFS scheduler simulator</a:t>
            </a:r>
            <a:endParaRPr lang="en-US" sz="4400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7944580" y="4455265"/>
            <a:ext cx="446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4F81BD"/>
                </a:solidFill>
              </a:rPr>
              <a:t>time</a:t>
            </a:r>
            <a:endParaRPr lang="en-US" sz="1100" dirty="0">
              <a:solidFill>
                <a:srgbClr val="4F81BD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8055277" y="2413285"/>
            <a:ext cx="51824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</a:rPr>
              <a:t>a task</a:t>
            </a:r>
            <a:endParaRPr lang="en-US" sz="1100" dirty="0">
              <a:solidFill>
                <a:srgbClr val="008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8043112" y="3238508"/>
            <a:ext cx="518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a task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8055277" y="3920340"/>
            <a:ext cx="518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660066"/>
                </a:solidFill>
              </a:rPr>
              <a:t>a task</a:t>
            </a:r>
            <a:endParaRPr lang="en-US" sz="1100" dirty="0">
              <a:solidFill>
                <a:srgbClr val="660066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9199" y="1772478"/>
            <a:ext cx="1524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RB-tree / AVL-tree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94564" y="5133194"/>
            <a:ext cx="6026710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Linux-like CFS simulator features:</a:t>
            </a:r>
            <a:endParaRPr lang="en-US" dirty="0"/>
          </a:p>
          <a:p>
            <a:r>
              <a:rPr lang="en-US" dirty="0"/>
              <a:t>CFS features </a:t>
            </a:r>
            <a:r>
              <a:rPr lang="mr-IN" dirty="0" smtClean="0"/>
              <a:t>–</a:t>
            </a:r>
            <a:endParaRPr lang="en-US" dirty="0"/>
          </a:p>
          <a:p>
            <a:pPr marL="285750" lvl="0" indent="-285750">
              <a:buFont typeface="Arial"/>
              <a:buChar char="•"/>
            </a:pPr>
            <a:r>
              <a:rPr lang="en-US" dirty="0"/>
              <a:t>Minimum granularity for a time </a:t>
            </a:r>
            <a:r>
              <a:rPr lang="en-US" dirty="0" smtClean="0"/>
              <a:t>slice</a:t>
            </a:r>
          </a:p>
          <a:p>
            <a:pPr marL="285750" lvl="0" indent="-285750">
              <a:buFont typeface="Arial"/>
              <a:buChar char="•"/>
            </a:pPr>
            <a:r>
              <a:rPr lang="en-US" dirty="0" smtClean="0"/>
              <a:t>CPU </a:t>
            </a:r>
            <a:r>
              <a:rPr lang="en-US" dirty="0"/>
              <a:t>resource limitation: </a:t>
            </a:r>
            <a:r>
              <a:rPr lang="en-US" dirty="0" smtClean="0"/>
              <a:t>RLIMIT_NICE</a:t>
            </a:r>
          </a:p>
          <a:p>
            <a:pPr marL="285750" lvl="0" indent="-285750">
              <a:buFont typeface="Arial"/>
              <a:buChar char="•"/>
            </a:pPr>
            <a:r>
              <a:rPr lang="en-US" dirty="0" smtClean="0"/>
              <a:t>New </a:t>
            </a:r>
            <a:r>
              <a:rPr lang="en-US" dirty="0"/>
              <a:t>task’s </a:t>
            </a:r>
            <a:r>
              <a:rPr lang="en-US" dirty="0" err="1"/>
              <a:t>vrtime</a:t>
            </a:r>
            <a:r>
              <a:rPr lang="en-US" dirty="0"/>
              <a:t> is not always </a:t>
            </a:r>
            <a:r>
              <a:rPr lang="en-US" dirty="0" smtClean="0"/>
              <a:t>0</a:t>
            </a:r>
          </a:p>
          <a:p>
            <a:pPr lvl="1"/>
            <a:r>
              <a:rPr lang="en-US" sz="1600" dirty="0"/>
              <a:t>	</a:t>
            </a:r>
            <a:r>
              <a:rPr lang="en-US" sz="1600" dirty="0" smtClean="0"/>
              <a:t>( Linux keeps recording </a:t>
            </a:r>
            <a:r>
              <a:rPr lang="en-US" sz="1600" dirty="0"/>
              <a:t>a least number for </a:t>
            </a:r>
            <a:r>
              <a:rPr lang="en-US" sz="1600" dirty="0" smtClean="0"/>
              <a:t>each </a:t>
            </a:r>
            <a:r>
              <a:rPr lang="en-US" sz="1600" dirty="0" err="1" smtClean="0"/>
              <a:t>runqueue</a:t>
            </a:r>
            <a:r>
              <a:rPr lang="en-US" sz="1600" dirty="0" smtClean="0"/>
              <a:t> )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3953884" y="4011241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</a:rPr>
              <a:t>done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4564" y="4854886"/>
            <a:ext cx="6678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 thread (CPU4) keeps polling whether there is a external interrupt (e.g. new task comes)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355341" y="4510010"/>
            <a:ext cx="16999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F81BD"/>
                </a:solidFill>
              </a:rPr>
              <a:t>if </a:t>
            </a:r>
            <a:r>
              <a:rPr lang="en-US" sz="1100" b="1" dirty="0" err="1" smtClean="0">
                <a:solidFill>
                  <a:srgbClr val="4F81BD"/>
                </a:solidFill>
              </a:rPr>
              <a:t>start_time</a:t>
            </a:r>
            <a:r>
              <a:rPr lang="en-US" sz="1100" b="1" dirty="0" smtClean="0">
                <a:solidFill>
                  <a:srgbClr val="4F81BD"/>
                </a:solidFill>
              </a:rPr>
              <a:t> &gt; global time</a:t>
            </a:r>
          </a:p>
          <a:p>
            <a:pPr algn="r"/>
            <a:r>
              <a:rPr lang="en-US" sz="1100" b="1" dirty="0" smtClean="0">
                <a:solidFill>
                  <a:srgbClr val="4F81BD"/>
                </a:solidFill>
              </a:rPr>
              <a:t>then </a:t>
            </a:r>
            <a:r>
              <a:rPr lang="en-US" sz="1100" b="1" dirty="0" err="1" smtClean="0">
                <a:solidFill>
                  <a:srgbClr val="4F81BD"/>
                </a:solidFill>
              </a:rPr>
              <a:t>enq</a:t>
            </a:r>
            <a:r>
              <a:rPr lang="en-US" sz="1100" b="1" dirty="0" smtClean="0">
                <a:solidFill>
                  <a:srgbClr val="4F81BD"/>
                </a:solidFill>
              </a:rPr>
              <a:t>() &amp; re-</a:t>
            </a:r>
            <a:r>
              <a:rPr lang="en-US" sz="1100" b="1" dirty="0" err="1" smtClean="0">
                <a:solidFill>
                  <a:srgbClr val="4F81BD"/>
                </a:solidFill>
              </a:rPr>
              <a:t>sched</a:t>
            </a:r>
            <a:r>
              <a:rPr lang="en-US" sz="1100" b="1" dirty="0" smtClean="0">
                <a:solidFill>
                  <a:srgbClr val="4F81BD"/>
                </a:solidFill>
              </a:rPr>
              <a:t>()</a:t>
            </a:r>
            <a:endParaRPr lang="en-US" sz="1100" b="1" dirty="0">
              <a:solidFill>
                <a:srgbClr val="4F81BD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783766" y="4311233"/>
            <a:ext cx="0" cy="3491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285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445464" y="4510010"/>
            <a:ext cx="69850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8696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7832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158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94564" y="1484870"/>
            <a:ext cx="2275840" cy="3352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Global </a:t>
            </a:r>
            <a:r>
              <a:rPr lang="en-US" dirty="0" err="1" smtClean="0">
                <a:solidFill>
                  <a:schemeClr val="tx1"/>
                </a:solidFill>
              </a:rPr>
              <a:t>runqueue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4564" y="22875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4564" y="30368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4564" y="37226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4564" y="4325344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CPU4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278324" y="3294365"/>
            <a:ext cx="195326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45464" y="3294365"/>
            <a:ext cx="383286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445464" y="3975085"/>
            <a:ext cx="2948940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231584" y="3294365"/>
            <a:ext cx="123698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394405" y="3970004"/>
            <a:ext cx="407415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445464" y="2471405"/>
            <a:ext cx="70231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394404" y="3722610"/>
            <a:ext cx="0" cy="399794"/>
          </a:xfrm>
          <a:prstGeom prst="line">
            <a:avLst/>
          </a:prstGeom>
          <a:ln w="762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5252138" y="3094468"/>
            <a:ext cx="0" cy="399794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7270863" y="3094468"/>
            <a:ext cx="0" cy="399794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7200676" y="3094468"/>
            <a:ext cx="0" cy="399794"/>
          </a:xfrm>
          <a:prstGeom prst="line">
            <a:avLst/>
          </a:prstGeom>
          <a:ln w="762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317603" y="3098289"/>
            <a:ext cx="0" cy="399794"/>
          </a:xfrm>
          <a:prstGeom prst="line">
            <a:avLst/>
          </a:prstGeom>
          <a:ln w="762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113"/>
          <p:cNvCxnSpPr>
            <a:endCxn id="11" idx="3"/>
          </p:cNvCxnSpPr>
          <p:nvPr/>
        </p:nvCxnSpPr>
        <p:spPr>
          <a:xfrm rot="10800000">
            <a:off x="2870404" y="1652511"/>
            <a:ext cx="2381734" cy="1548677"/>
          </a:xfrm>
          <a:prstGeom prst="curvedConnector3">
            <a:avLst>
              <a:gd name="adj1" fmla="val 5471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4360004" y="3722610"/>
            <a:ext cx="0" cy="399794"/>
          </a:xfrm>
          <a:prstGeom prst="line">
            <a:avLst/>
          </a:prstGeom>
          <a:ln w="762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urved Connector 124"/>
          <p:cNvCxnSpPr>
            <a:endCxn id="11" idx="3"/>
          </p:cNvCxnSpPr>
          <p:nvPr/>
        </p:nvCxnSpPr>
        <p:spPr>
          <a:xfrm rot="10800000">
            <a:off x="2870404" y="1652511"/>
            <a:ext cx="4237800" cy="1445781"/>
          </a:xfrm>
          <a:prstGeom prst="curvedConnector3">
            <a:avLst>
              <a:gd name="adj1" fmla="val 1802"/>
            </a:avLst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3025527" y="2256275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3026359" y="3098293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3026359" y="3759954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541485" y="2707377"/>
            <a:ext cx="1609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/>
                </a:solidFill>
              </a:rPr>
              <a:t>check if </a:t>
            </a:r>
            <a:r>
              <a:rPr lang="en-US" sz="1100" dirty="0" err="1" smtClean="0">
                <a:solidFill>
                  <a:schemeClr val="accent1"/>
                </a:solidFill>
              </a:rPr>
              <a:t>time_slice</a:t>
            </a:r>
            <a:r>
              <a:rPr lang="en-US" sz="1100" dirty="0" smtClean="0">
                <a:solidFill>
                  <a:schemeClr val="accent1"/>
                </a:solidFill>
              </a:rPr>
              <a:t> is out</a:t>
            </a:r>
          </a:p>
          <a:p>
            <a:pPr algn="r"/>
            <a:r>
              <a:rPr lang="en-US" sz="1100" b="1" dirty="0" smtClean="0">
                <a:solidFill>
                  <a:schemeClr val="accent1"/>
                </a:solidFill>
              </a:rPr>
              <a:t>not out yet!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cxnSp>
        <p:nvCxnSpPr>
          <p:cNvPr id="41" name="Curved Connector 40"/>
          <p:cNvCxnSpPr>
            <a:stCxn id="11" idx="3"/>
          </p:cNvCxnSpPr>
          <p:nvPr/>
        </p:nvCxnSpPr>
        <p:spPr>
          <a:xfrm>
            <a:off x="2870404" y="1652510"/>
            <a:ext cx="1524001" cy="2322574"/>
          </a:xfrm>
          <a:prstGeom prst="curvedConnector2">
            <a:avLst/>
          </a:prstGeom>
          <a:ln w="57150" cmpd="sng"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>
            <a:stCxn id="11" idx="3"/>
          </p:cNvCxnSpPr>
          <p:nvPr/>
        </p:nvCxnSpPr>
        <p:spPr>
          <a:xfrm>
            <a:off x="2870404" y="1652510"/>
            <a:ext cx="2381734" cy="1441958"/>
          </a:xfrm>
          <a:prstGeom prst="curvedConnector3">
            <a:avLst>
              <a:gd name="adj1" fmla="val 99476"/>
            </a:avLst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11" idx="3"/>
          </p:cNvCxnSpPr>
          <p:nvPr/>
        </p:nvCxnSpPr>
        <p:spPr>
          <a:xfrm>
            <a:off x="2870404" y="1652510"/>
            <a:ext cx="4400459" cy="1384301"/>
          </a:xfrm>
          <a:prstGeom prst="curvedConnector3">
            <a:avLst>
              <a:gd name="adj1" fmla="val 99690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543666" y="2819431"/>
            <a:ext cx="553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4F81BD"/>
                </a:solidFill>
              </a:rPr>
              <a:t>is out!</a:t>
            </a:r>
            <a:endParaRPr lang="en-US" sz="1100" b="1" dirty="0">
              <a:solidFill>
                <a:srgbClr val="4F81BD"/>
              </a:solidFill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4947263" y="3047569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2902937" y="3271937"/>
            <a:ext cx="7661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time_slice</a:t>
            </a:r>
            <a:endParaRPr lang="en-US" sz="1100" dirty="0" smtClean="0">
              <a:solidFill>
                <a:srgbClr val="FF0000"/>
              </a:solidFill>
            </a:endParaRPr>
          </a:p>
        </p:txBody>
      </p:sp>
      <p:cxnSp>
        <p:nvCxnSpPr>
          <p:cNvPr id="168" name="Straight Arrow Connector 167"/>
          <p:cNvCxnSpPr>
            <a:stCxn id="166" idx="1"/>
          </p:cNvCxnSpPr>
          <p:nvPr/>
        </p:nvCxnSpPr>
        <p:spPr>
          <a:xfrm flipH="1">
            <a:off x="1471965" y="3402742"/>
            <a:ext cx="143097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66" idx="3"/>
          </p:cNvCxnSpPr>
          <p:nvPr/>
        </p:nvCxnSpPr>
        <p:spPr>
          <a:xfrm>
            <a:off x="3669080" y="3402742"/>
            <a:ext cx="1574506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221" y="314770"/>
            <a:ext cx="9142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Linux-like CFS scheduler simulator</a:t>
            </a:r>
            <a:endParaRPr lang="en-US" sz="4400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7944580" y="4455265"/>
            <a:ext cx="446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4F81BD"/>
                </a:solidFill>
              </a:rPr>
              <a:t>time</a:t>
            </a:r>
            <a:endParaRPr lang="en-US" sz="1100" dirty="0">
              <a:solidFill>
                <a:srgbClr val="4F81BD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8055277" y="2413285"/>
            <a:ext cx="51824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</a:rPr>
              <a:t>a task</a:t>
            </a:r>
            <a:endParaRPr lang="en-US" sz="1100" dirty="0">
              <a:solidFill>
                <a:srgbClr val="008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8043112" y="3238508"/>
            <a:ext cx="518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a task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8055277" y="3920340"/>
            <a:ext cx="518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660066"/>
                </a:solidFill>
              </a:rPr>
              <a:t>a task</a:t>
            </a:r>
            <a:endParaRPr lang="en-US" sz="1100" dirty="0">
              <a:solidFill>
                <a:srgbClr val="660066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9199" y="1772478"/>
            <a:ext cx="1524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RB-tree / AVL-tree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94564" y="5118075"/>
            <a:ext cx="542426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Other Linux CFS features we haven’t implemented yet:</a:t>
            </a:r>
            <a:endParaRPr lang="en-US" dirty="0" smtClean="0"/>
          </a:p>
          <a:p>
            <a:pPr marL="285750" lvl="0" indent="-285750">
              <a:buFont typeface="Arial"/>
              <a:buChar char="•"/>
            </a:pPr>
            <a:r>
              <a:rPr lang="en-US" dirty="0"/>
              <a:t>Fork(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Group </a:t>
            </a:r>
            <a:r>
              <a:rPr lang="en-US" dirty="0" smtClean="0"/>
              <a:t>scheduling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External interrupt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Per</a:t>
            </a:r>
            <a:r>
              <a:rPr lang="en-US" dirty="0"/>
              <a:t>-CPU </a:t>
            </a:r>
            <a:r>
              <a:rPr lang="en-US" dirty="0" err="1" smtClean="0"/>
              <a:t>runqueue</a:t>
            </a:r>
            <a:endParaRPr lang="en-US" dirty="0"/>
          </a:p>
          <a:p>
            <a:pPr marL="285750" lvl="0" indent="-285750">
              <a:buFont typeface="Arial"/>
              <a:buChar char="•"/>
            </a:pPr>
            <a:r>
              <a:rPr lang="en-US" dirty="0"/>
              <a:t>Real-time </a:t>
            </a:r>
            <a:r>
              <a:rPr lang="en-US" dirty="0" smtClean="0"/>
              <a:t>guarantee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953884" y="4011241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</a:rPr>
              <a:t>done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4564" y="4854886"/>
            <a:ext cx="6678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 thread (CPU4) keeps polling whether there is a external interrupt (e.g. new task comes)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355341" y="4510010"/>
            <a:ext cx="16999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F81BD"/>
                </a:solidFill>
              </a:rPr>
              <a:t>if </a:t>
            </a:r>
            <a:r>
              <a:rPr lang="en-US" sz="1100" b="1" dirty="0" err="1" smtClean="0">
                <a:solidFill>
                  <a:srgbClr val="4F81BD"/>
                </a:solidFill>
              </a:rPr>
              <a:t>start_time</a:t>
            </a:r>
            <a:r>
              <a:rPr lang="en-US" sz="1100" b="1" dirty="0" smtClean="0">
                <a:solidFill>
                  <a:srgbClr val="4F81BD"/>
                </a:solidFill>
              </a:rPr>
              <a:t> &gt; global time</a:t>
            </a:r>
          </a:p>
          <a:p>
            <a:pPr algn="r"/>
            <a:r>
              <a:rPr lang="en-US" sz="1100" b="1" dirty="0" smtClean="0">
                <a:solidFill>
                  <a:srgbClr val="4F81BD"/>
                </a:solidFill>
              </a:rPr>
              <a:t>then </a:t>
            </a:r>
            <a:r>
              <a:rPr lang="en-US" sz="1100" b="1" dirty="0" err="1" smtClean="0">
                <a:solidFill>
                  <a:srgbClr val="4F81BD"/>
                </a:solidFill>
              </a:rPr>
              <a:t>enq</a:t>
            </a:r>
            <a:r>
              <a:rPr lang="en-US" sz="1100" b="1" dirty="0" smtClean="0">
                <a:solidFill>
                  <a:srgbClr val="4F81BD"/>
                </a:solidFill>
              </a:rPr>
              <a:t>() &amp; re-</a:t>
            </a:r>
            <a:r>
              <a:rPr lang="en-US" sz="1100" b="1" dirty="0" err="1" smtClean="0">
                <a:solidFill>
                  <a:srgbClr val="4F81BD"/>
                </a:solidFill>
              </a:rPr>
              <a:t>sched</a:t>
            </a:r>
            <a:r>
              <a:rPr lang="en-US" sz="1100" b="1" dirty="0" smtClean="0">
                <a:solidFill>
                  <a:srgbClr val="4F81BD"/>
                </a:solidFill>
              </a:rPr>
              <a:t>()</a:t>
            </a:r>
            <a:endParaRPr lang="en-US" sz="1100" b="1" dirty="0">
              <a:solidFill>
                <a:srgbClr val="4F81BD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783766" y="4311233"/>
            <a:ext cx="0" cy="3491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73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cintosh HD:Users:jack:Desktop:Screen Shot 2016-12-06 at 12.15.06 AM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2" t="12745" r="15663" b="39216"/>
          <a:stretch/>
        </p:blipFill>
        <p:spPr bwMode="auto">
          <a:xfrm>
            <a:off x="483147" y="2786507"/>
            <a:ext cx="8300737" cy="13796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 descr="Macintosh HD:Users:jack:Desktop:Screen Shot 2016-12-05 at 10.53.14 PM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9" t="75894" r="60440" b="13635"/>
          <a:stretch/>
        </p:blipFill>
        <p:spPr bwMode="auto">
          <a:xfrm>
            <a:off x="567041" y="4928040"/>
            <a:ext cx="4595108" cy="13695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0089" y="2400437"/>
            <a:ext cx="220726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input: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CFS simulation </a:t>
            </a:r>
            <a:r>
              <a:rPr lang="en-US" dirty="0"/>
              <a:t>r</a:t>
            </a:r>
            <a:r>
              <a:rPr lang="en-US" dirty="0" smtClean="0"/>
              <a:t>esult: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7041" y="24893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21" y="314770"/>
            <a:ext cx="9142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Single-threaded Linux-like CFS simulator</a:t>
            </a:r>
            <a:endParaRPr lang="en-US" sz="4000" b="1" dirty="0"/>
          </a:p>
        </p:txBody>
      </p:sp>
      <p:sp>
        <p:nvSpPr>
          <p:cNvPr id="8" name="Rectangle 7"/>
          <p:cNvSpPr/>
          <p:nvPr/>
        </p:nvSpPr>
        <p:spPr>
          <a:xfrm>
            <a:off x="483147" y="1870645"/>
            <a:ext cx="55057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Test </a:t>
            </a:r>
            <a:r>
              <a:rPr lang="en-US" dirty="0"/>
              <a:t>environment: 4 core laptop (hyper-threading)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118355" y="3485834"/>
            <a:ext cx="408751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953" y="3776908"/>
            <a:ext cx="408751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00704" y="3771403"/>
            <a:ext cx="758337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93405" y="3474823"/>
            <a:ext cx="758337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41096" y="3324186"/>
            <a:ext cx="160593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41096" y="3923926"/>
            <a:ext cx="160593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723262" y="6125427"/>
            <a:ext cx="139509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785230" y="6125427"/>
            <a:ext cx="861304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9552" y="6140504"/>
            <a:ext cx="40279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281597" y="6140504"/>
            <a:ext cx="52231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956307" y="6125427"/>
            <a:ext cx="69904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88876" y="6053274"/>
            <a:ext cx="2060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tasks finished order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5252883" y="6053274"/>
            <a:ext cx="735994" cy="14430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7591" y="6068983"/>
            <a:ext cx="1143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T5</a:t>
            </a:r>
          </a:p>
          <a:p>
            <a:pPr algn="ctr"/>
            <a:r>
              <a:rPr lang="en-US" dirty="0" smtClean="0"/>
              <a:t>I/O bound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7445" y="6086033"/>
            <a:ext cx="1234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T1</a:t>
            </a:r>
            <a:endParaRPr lang="en-US" dirty="0" smtClean="0"/>
          </a:p>
          <a:p>
            <a:pPr algn="ctr"/>
            <a:r>
              <a:rPr lang="en-US" dirty="0" smtClean="0"/>
              <a:t>CPU bound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8557" y="6086117"/>
            <a:ext cx="137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T2</a:t>
            </a:r>
          </a:p>
          <a:p>
            <a:pPr algn="ctr"/>
            <a:r>
              <a:rPr lang="en-US" dirty="0" smtClean="0"/>
              <a:t>high P</a:t>
            </a:r>
            <a:r>
              <a:rPr lang="en-US" dirty="0"/>
              <a:t> </a:t>
            </a:r>
            <a:r>
              <a:rPr lang="en-US" dirty="0" smtClean="0"/>
              <a:t>&amp; late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29000" y="6083556"/>
            <a:ext cx="1420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T4</a:t>
            </a:r>
          </a:p>
          <a:p>
            <a:pPr algn="ctr"/>
            <a:r>
              <a:rPr lang="en-US" dirty="0" smtClean="0"/>
              <a:t>low P &amp; early</a:t>
            </a:r>
          </a:p>
        </p:txBody>
      </p:sp>
    </p:spTree>
    <p:extLst>
      <p:ext uri="{BB962C8B-B14F-4D97-AF65-F5344CB8AC3E}">
        <p14:creationId xmlns:p14="http://schemas.microsoft.com/office/powerpoint/2010/main" val="3499208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7041" y="1225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Macintosh HD:Users:jack:Desktop:image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" t="9746" r="8072" b="2144"/>
          <a:stretch/>
        </p:blipFill>
        <p:spPr bwMode="auto">
          <a:xfrm>
            <a:off x="692912" y="1941628"/>
            <a:ext cx="7910883" cy="488448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21" y="314770"/>
            <a:ext cx="9142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multi-threaded Linux-like CFS simulator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2912" y="1513687"/>
            <a:ext cx="496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environment: 4 core laptop (hyper-threading)</a:t>
            </a:r>
          </a:p>
        </p:txBody>
      </p:sp>
    </p:spTree>
    <p:extLst>
      <p:ext uri="{BB962C8B-B14F-4D97-AF65-F5344CB8AC3E}">
        <p14:creationId xmlns:p14="http://schemas.microsoft.com/office/powerpoint/2010/main" val="87299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14770"/>
            <a:ext cx="9142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Outline</a:t>
            </a:r>
            <a:endParaRPr lang="en-US" sz="4400" b="1" dirty="0"/>
          </a:p>
        </p:txBody>
      </p:sp>
      <p:sp>
        <p:nvSpPr>
          <p:cNvPr id="5" name="Rectangle 4"/>
          <p:cNvSpPr/>
          <p:nvPr/>
        </p:nvSpPr>
        <p:spPr>
          <a:xfrm>
            <a:off x="739781" y="1872002"/>
            <a:ext cx="7946198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/>
                <a:cs typeface="Times"/>
              </a:rPr>
              <a:t>Lock-free RB-tree </a:t>
            </a:r>
          </a:p>
          <a:p>
            <a:pPr marL="342900" indent="-342900">
              <a:buFont typeface="Arial"/>
              <a:buChar char="•"/>
            </a:pPr>
            <a:endParaRPr lang="en-US" sz="2800" dirty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endParaRPr lang="en-US" sz="2800" dirty="0" smtClean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smtClean="0">
                <a:solidFill>
                  <a:srgbClr val="404040"/>
                </a:solidFill>
                <a:latin typeface="Times"/>
                <a:cs typeface="Times"/>
              </a:rPr>
              <a:t>RB-tree based Linux-like CFS simulator</a:t>
            </a:r>
          </a:p>
          <a:p>
            <a:pPr marL="342900" indent="-342900">
              <a:buFont typeface="Arial"/>
              <a:buChar char="•"/>
            </a:pPr>
            <a:endParaRPr lang="en-US" sz="2800" dirty="0" smtClean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endParaRPr lang="en-US" sz="2800" dirty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r>
              <a:rPr lang="en-US" sz="2800" b="1" dirty="0" smtClean="0">
                <a:latin typeface="Times"/>
                <a:cs typeface="Times"/>
              </a:rPr>
              <a:t>Conclusion</a:t>
            </a:r>
          </a:p>
          <a:p>
            <a:endParaRPr lang="en-US" sz="28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695084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1" y="314770"/>
            <a:ext cx="9142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Conclusion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4824" y="1289443"/>
            <a:ext cx="8470509" cy="5324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Our </a:t>
            </a:r>
            <a:r>
              <a:rPr lang="en-US" sz="2800" b="1" dirty="0"/>
              <a:t>main </a:t>
            </a:r>
            <a:r>
              <a:rPr lang="en-US" sz="2800" b="1" dirty="0" smtClean="0"/>
              <a:t>contribution</a:t>
            </a:r>
            <a:endParaRPr lang="en-US" sz="2800" dirty="0"/>
          </a:p>
          <a:p>
            <a:pPr marL="285750" lvl="0" indent="-285750">
              <a:buFont typeface="Arial"/>
              <a:buChar char="•"/>
            </a:pPr>
            <a:r>
              <a:rPr lang="en-US" sz="2400" dirty="0"/>
              <a:t>Implementing/modifying AVL-tree &amp; RB-</a:t>
            </a:r>
            <a:r>
              <a:rPr lang="en-US" sz="2400" dirty="0" smtClean="0"/>
              <a:t>tree</a:t>
            </a:r>
          </a:p>
          <a:p>
            <a:pPr marL="285750" lvl="0" indent="-285750">
              <a:buFont typeface="Arial"/>
              <a:buChar char="•"/>
            </a:pPr>
            <a:endParaRPr lang="en-US" dirty="0"/>
          </a:p>
          <a:p>
            <a:pPr marL="285750" lvl="0" indent="-285750">
              <a:buFont typeface="Arial"/>
              <a:buChar char="•"/>
            </a:pPr>
            <a:r>
              <a:rPr lang="en-US" sz="2400" dirty="0"/>
              <a:t>Implementing parts of lock-free RB-tree methods </a:t>
            </a:r>
            <a:endParaRPr lang="en-US" sz="2400" dirty="0" smtClean="0"/>
          </a:p>
          <a:p>
            <a:pPr lvl="0"/>
            <a:r>
              <a:rPr lang="en-US" sz="2000" dirty="0" smtClean="0"/>
              <a:t>	(insertion </a:t>
            </a:r>
            <a:r>
              <a:rPr lang="en-US" sz="2000" dirty="0"/>
              <a:t>- partially working, search - fully working</a:t>
            </a:r>
            <a:r>
              <a:rPr lang="en-US" sz="2000" dirty="0" smtClean="0"/>
              <a:t>)</a:t>
            </a:r>
          </a:p>
          <a:p>
            <a:pPr lvl="0"/>
            <a:endParaRPr lang="en-US" dirty="0"/>
          </a:p>
          <a:p>
            <a:pPr marL="285750" lvl="0" indent="-285750">
              <a:buFont typeface="Arial"/>
              <a:buChar char="•"/>
            </a:pPr>
            <a:r>
              <a:rPr lang="en-US" sz="2400" dirty="0"/>
              <a:t>Implementing Linux-like CFS simulators </a:t>
            </a:r>
            <a:endParaRPr lang="en-US" sz="2400" dirty="0" smtClean="0"/>
          </a:p>
          <a:p>
            <a:pPr lvl="0"/>
            <a:r>
              <a:rPr lang="en-US" sz="2400" dirty="0" smtClean="0"/>
              <a:t>	</a:t>
            </a:r>
            <a:r>
              <a:rPr lang="en-US" sz="2000" dirty="0" smtClean="0"/>
              <a:t>(single</a:t>
            </a:r>
            <a:r>
              <a:rPr lang="en-US" sz="2000" dirty="0"/>
              <a:t>-threaded and ideal version, multi-threaded and concurrent version</a:t>
            </a:r>
            <a:r>
              <a:rPr lang="en-US" sz="2000" dirty="0" smtClean="0"/>
              <a:t>)</a:t>
            </a:r>
          </a:p>
          <a:p>
            <a:pPr lvl="0"/>
            <a:endParaRPr lang="en-US" sz="2000" dirty="0"/>
          </a:p>
          <a:p>
            <a:pPr lvl="0"/>
            <a:r>
              <a:rPr lang="en-US" sz="2800" b="1" dirty="0"/>
              <a:t>Lessons we learn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Lock-free data structure is extremely hard </a:t>
            </a:r>
            <a:r>
              <a:rPr lang="en-US" sz="2400" dirty="0"/>
              <a:t>to debug</a:t>
            </a:r>
          </a:p>
          <a:p>
            <a:pPr marL="457200" lvl="0" indent="-457200">
              <a:buFont typeface="Arial"/>
              <a:buChar char="•"/>
            </a:pPr>
            <a:endParaRPr lang="en-US" sz="2000" dirty="0"/>
          </a:p>
          <a:p>
            <a:pPr marL="457200" lvl="0" indent="-457200">
              <a:buFont typeface="Arial"/>
              <a:buChar char="•"/>
            </a:pPr>
            <a:r>
              <a:rPr lang="en-US" sz="2400" dirty="0"/>
              <a:t>What is fair </a:t>
            </a:r>
            <a:r>
              <a:rPr lang="en-US" sz="2400" dirty="0" smtClean="0"/>
              <a:t>from </a:t>
            </a:r>
            <a:r>
              <a:rPr lang="en-US" sz="2400" dirty="0"/>
              <a:t>Linux </a:t>
            </a:r>
            <a:r>
              <a:rPr lang="en-US" sz="2400" dirty="0" smtClean="0"/>
              <a:t>point </a:t>
            </a:r>
            <a:r>
              <a:rPr lang="en-US" sz="2400" dirty="0"/>
              <a:t>of view </a:t>
            </a:r>
          </a:p>
          <a:p>
            <a:pPr marL="457200" lvl="0" indent="-457200">
              <a:buFont typeface="Arial"/>
              <a:buChar char="•"/>
            </a:pPr>
            <a:endParaRPr lang="en-US" sz="2000" dirty="0"/>
          </a:p>
          <a:p>
            <a:pPr marL="457200" lvl="0" indent="-457200">
              <a:buFont typeface="Arial"/>
              <a:buChar char="•"/>
            </a:pPr>
            <a:r>
              <a:rPr lang="en-US" sz="2400" dirty="0"/>
              <a:t>Different concurrent data structures based </a:t>
            </a:r>
            <a:r>
              <a:rPr lang="en-US" sz="2400" dirty="0" smtClean="0"/>
              <a:t>CFS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8948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1" y="314770"/>
            <a:ext cx="9142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Reference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1935" y="1123919"/>
            <a:ext cx="87664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[1] Molnar, Ingo. "Modular scheduler core and completely fair scheduler [</a:t>
            </a:r>
            <a:r>
              <a:rPr lang="en-US" sz="2000" dirty="0" err="1"/>
              <a:t>cfs</a:t>
            </a:r>
            <a:r>
              <a:rPr lang="en-US" sz="2000" dirty="0"/>
              <a:t>]."Linux-Kernel mailing list (2007).</a:t>
            </a:r>
          </a:p>
          <a:p>
            <a:endParaRPr lang="en-US" sz="2000" dirty="0" smtClean="0"/>
          </a:p>
          <a:p>
            <a:r>
              <a:rPr lang="en-US" sz="2000" dirty="0" smtClean="0"/>
              <a:t>[</a:t>
            </a:r>
            <a:r>
              <a:rPr lang="en-US" sz="2000" dirty="0"/>
              <a:t>2] Kim, Jong Ho, Helen Cameron, and Peter Graham. "Lock-free red-black trees using </a:t>
            </a:r>
            <a:r>
              <a:rPr lang="en-US" sz="2000" dirty="0" err="1"/>
              <a:t>cas</a:t>
            </a:r>
            <a:r>
              <a:rPr lang="en-US" sz="2000" dirty="0"/>
              <a:t>." Concurrency and Computation: Practice and Experience(2006): 1-40.</a:t>
            </a:r>
          </a:p>
          <a:p>
            <a:endParaRPr lang="en-US" sz="2000" dirty="0" smtClean="0"/>
          </a:p>
          <a:p>
            <a:r>
              <a:rPr lang="en-US" sz="2000" dirty="0" smtClean="0"/>
              <a:t>[</a:t>
            </a:r>
            <a:r>
              <a:rPr lang="en-US" sz="2000" dirty="0"/>
              <a:t>3] Love, Robert. Linux system programming: talking directly to the kernel and C library. " O'Reilly Media, Inc.", 2013.</a:t>
            </a:r>
          </a:p>
          <a:p>
            <a:endParaRPr lang="en-US" sz="2000" dirty="0" smtClean="0"/>
          </a:p>
          <a:p>
            <a:r>
              <a:rPr lang="en-US" sz="2000" dirty="0" smtClean="0"/>
              <a:t>[4] </a:t>
            </a:r>
            <a:r>
              <a:rPr lang="en-US" sz="2000" dirty="0" err="1"/>
              <a:t>Jianwen</a:t>
            </a:r>
            <a:r>
              <a:rPr lang="en-US" sz="2000" dirty="0"/>
              <a:t> Ma. Lock-Free Insertions on Red-Black Trees. MSc thesis, University of Manitoba, October,2003.</a:t>
            </a:r>
          </a:p>
          <a:p>
            <a:endParaRPr lang="en-US" sz="2000" dirty="0" smtClean="0"/>
          </a:p>
          <a:p>
            <a:r>
              <a:rPr lang="en-US" sz="2000" dirty="0" smtClean="0"/>
              <a:t>[5] </a:t>
            </a:r>
            <a:r>
              <a:rPr lang="en-US" sz="2000" dirty="0" err="1"/>
              <a:t>Natarajan</a:t>
            </a:r>
            <a:r>
              <a:rPr lang="en-US" sz="2000" dirty="0"/>
              <a:t>, </a:t>
            </a:r>
            <a:r>
              <a:rPr lang="en-US" sz="2000" dirty="0" err="1"/>
              <a:t>Aravind</a:t>
            </a:r>
            <a:r>
              <a:rPr lang="en-US" sz="2000" dirty="0"/>
              <a:t>, Lee H. </a:t>
            </a:r>
            <a:r>
              <a:rPr lang="en-US" sz="2000" dirty="0" err="1"/>
              <a:t>Savoie</a:t>
            </a:r>
            <a:r>
              <a:rPr lang="en-US" sz="2000" dirty="0"/>
              <a:t>, and </a:t>
            </a:r>
            <a:r>
              <a:rPr lang="en-US" sz="2000" dirty="0" err="1"/>
              <a:t>Neeraj</a:t>
            </a:r>
            <a:r>
              <a:rPr lang="en-US" sz="2000" dirty="0"/>
              <a:t> Mittal. "Concurrent wait-free red black trees." Symposium on Self-Stabilizing Systems. Springer International Publishing, 2013.</a:t>
            </a:r>
          </a:p>
          <a:p>
            <a:endParaRPr lang="en-US" sz="2000" dirty="0" smtClean="0"/>
          </a:p>
          <a:p>
            <a:r>
              <a:rPr lang="en-US" sz="2000" dirty="0" smtClean="0"/>
              <a:t>[6] </a:t>
            </a:r>
            <a:r>
              <a:rPr lang="en-US" sz="2000" dirty="0"/>
              <a:t>The university of Auckland, Computer Science, Data Structures and Algorithms Course  https://</a:t>
            </a:r>
            <a:r>
              <a:rPr lang="en-US" sz="2000" dirty="0" err="1"/>
              <a:t>www.cs.auckland.ac.nz</a:t>
            </a:r>
            <a:r>
              <a:rPr lang="en-US" sz="2000" dirty="0"/>
              <a:t>/software/</a:t>
            </a:r>
            <a:r>
              <a:rPr lang="en-US" sz="2000" dirty="0" err="1"/>
              <a:t>AlgAnim</a:t>
            </a:r>
            <a:r>
              <a:rPr lang="en-US" sz="2000" dirty="0"/>
              <a:t>/</a:t>
            </a:r>
            <a:r>
              <a:rPr lang="en-US" sz="2000" dirty="0" err="1" smtClean="0"/>
              <a:t>red_black.html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1686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14770"/>
            <a:ext cx="9142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Outline</a:t>
            </a:r>
            <a:endParaRPr lang="en-US" sz="4400" b="1" dirty="0"/>
          </a:p>
        </p:txBody>
      </p:sp>
      <p:sp>
        <p:nvSpPr>
          <p:cNvPr id="5" name="Rectangle 4"/>
          <p:cNvSpPr/>
          <p:nvPr/>
        </p:nvSpPr>
        <p:spPr>
          <a:xfrm>
            <a:off x="739781" y="1872002"/>
            <a:ext cx="7946198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>
                <a:latin typeface="Times"/>
                <a:cs typeface="Times"/>
              </a:rPr>
              <a:t>Lock-free RB-tree </a:t>
            </a:r>
          </a:p>
          <a:p>
            <a:pPr marL="342900" indent="-342900">
              <a:buFont typeface="Arial"/>
              <a:buChar char="•"/>
            </a:pPr>
            <a:endParaRPr lang="en-US" sz="2800" dirty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endParaRPr lang="en-US" sz="2800" dirty="0" smtClean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smtClean="0">
                <a:latin typeface="Times"/>
                <a:cs typeface="Times"/>
              </a:rPr>
              <a:t>RB-tree based Linux-like CFS simulator</a:t>
            </a:r>
          </a:p>
          <a:p>
            <a:pPr marL="342900" indent="-342900">
              <a:buFont typeface="Arial"/>
              <a:buChar char="•"/>
            </a:pPr>
            <a:endParaRPr lang="en-US" sz="2800" dirty="0" smtClean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endParaRPr lang="en-US" sz="2800" dirty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smtClean="0">
                <a:latin typeface="Times"/>
                <a:cs typeface="Times"/>
              </a:rPr>
              <a:t>Conclusion</a:t>
            </a:r>
          </a:p>
          <a:p>
            <a:endParaRPr lang="en-US" sz="28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494383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97969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Q &amp; A</a:t>
            </a:r>
          </a:p>
          <a:p>
            <a:pPr algn="ctr"/>
            <a:r>
              <a:rPr lang="en-US" sz="6000" b="1" dirty="0" smtClean="0"/>
              <a:t>Thanks for your attention 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499208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Box 181"/>
          <p:cNvSpPr txBox="1"/>
          <p:nvPr/>
        </p:nvSpPr>
        <p:spPr>
          <a:xfrm>
            <a:off x="1221" y="314770"/>
            <a:ext cx="9142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Linux-like CFS scheduler simulator</a:t>
            </a:r>
            <a:endParaRPr lang="en-US" sz="4400" b="1" dirty="0"/>
          </a:p>
        </p:txBody>
      </p:sp>
      <p:sp>
        <p:nvSpPr>
          <p:cNvPr id="14" name="Rectangle 13"/>
          <p:cNvSpPr/>
          <p:nvPr/>
        </p:nvSpPr>
        <p:spPr>
          <a:xfrm>
            <a:off x="6681893" y="6292334"/>
            <a:ext cx="2462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Picture for </a:t>
            </a:r>
            <a:r>
              <a:rPr lang="en-US" b="1" dirty="0" err="1"/>
              <a:t>README.md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68906" y="6276264"/>
            <a:ext cx="117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enqueue</a:t>
            </a:r>
            <a:r>
              <a:rPr lang="en-US" b="1" dirty="0" smtClean="0"/>
              <a:t>()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445464" y="4510010"/>
            <a:ext cx="69850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28696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27832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23158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594564" y="1484870"/>
            <a:ext cx="2275840" cy="3352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Global </a:t>
            </a:r>
            <a:r>
              <a:rPr lang="en-US" dirty="0" err="1" smtClean="0">
                <a:solidFill>
                  <a:schemeClr val="tx1"/>
                </a:solidFill>
              </a:rPr>
              <a:t>runqueue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94564" y="22875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CPU1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594564" y="30368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CPU2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594564" y="37226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CPU3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594564" y="4325344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CPU4</a:t>
            </a:r>
          </a:p>
        </p:txBody>
      </p:sp>
      <p:cxnSp>
        <p:nvCxnSpPr>
          <p:cNvPr id="98" name="Straight Connector 97"/>
          <p:cNvCxnSpPr/>
          <p:nvPr/>
        </p:nvCxnSpPr>
        <p:spPr>
          <a:xfrm>
            <a:off x="5278324" y="3294365"/>
            <a:ext cx="195326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445464" y="3294365"/>
            <a:ext cx="383286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445464" y="3975085"/>
            <a:ext cx="2948940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7231584" y="3294365"/>
            <a:ext cx="123698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394405" y="3970004"/>
            <a:ext cx="407415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445464" y="2471405"/>
            <a:ext cx="70231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4394404" y="3722610"/>
            <a:ext cx="0" cy="399794"/>
          </a:xfrm>
          <a:prstGeom prst="line">
            <a:avLst/>
          </a:prstGeom>
          <a:ln w="762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94564" y="4981885"/>
            <a:ext cx="6678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 thread (CPU4) keeps polling whether there is a external interrupt (e.g. new task comes)</a:t>
            </a:r>
            <a:endParaRPr lang="en-US" sz="1400" dirty="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5252138" y="3094468"/>
            <a:ext cx="0" cy="399794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7270863" y="3094468"/>
            <a:ext cx="0" cy="399794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7200676" y="3094468"/>
            <a:ext cx="0" cy="399794"/>
          </a:xfrm>
          <a:prstGeom prst="line">
            <a:avLst/>
          </a:prstGeom>
          <a:ln w="762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5317603" y="3098289"/>
            <a:ext cx="0" cy="399794"/>
          </a:xfrm>
          <a:prstGeom prst="line">
            <a:avLst/>
          </a:prstGeom>
          <a:ln w="762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urved Connector 109"/>
          <p:cNvCxnSpPr>
            <a:endCxn id="93" idx="3"/>
          </p:cNvCxnSpPr>
          <p:nvPr/>
        </p:nvCxnSpPr>
        <p:spPr>
          <a:xfrm rot="10800000">
            <a:off x="2870404" y="1652511"/>
            <a:ext cx="2381734" cy="1548677"/>
          </a:xfrm>
          <a:prstGeom prst="curvedConnector3">
            <a:avLst>
              <a:gd name="adj1" fmla="val 5471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360004" y="3722610"/>
            <a:ext cx="0" cy="399794"/>
          </a:xfrm>
          <a:prstGeom prst="line">
            <a:avLst/>
          </a:prstGeom>
          <a:ln w="762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>
            <a:endCxn id="93" idx="3"/>
          </p:cNvCxnSpPr>
          <p:nvPr/>
        </p:nvCxnSpPr>
        <p:spPr>
          <a:xfrm rot="10800000">
            <a:off x="2870404" y="1652511"/>
            <a:ext cx="4237800" cy="1445781"/>
          </a:xfrm>
          <a:prstGeom prst="curvedConnector3">
            <a:avLst>
              <a:gd name="adj1" fmla="val 1802"/>
            </a:avLst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3025527" y="2256275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3026359" y="3098293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3026359" y="3759954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541485" y="2707377"/>
            <a:ext cx="1609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/>
                </a:solidFill>
              </a:rPr>
              <a:t>check if </a:t>
            </a:r>
            <a:r>
              <a:rPr lang="en-US" sz="1100" dirty="0" err="1" smtClean="0">
                <a:solidFill>
                  <a:schemeClr val="accent1"/>
                </a:solidFill>
              </a:rPr>
              <a:t>time_slice</a:t>
            </a:r>
            <a:r>
              <a:rPr lang="en-US" sz="1100" dirty="0" smtClean="0">
                <a:solidFill>
                  <a:schemeClr val="accent1"/>
                </a:solidFill>
              </a:rPr>
              <a:t> is out</a:t>
            </a:r>
          </a:p>
          <a:p>
            <a:pPr algn="r"/>
            <a:r>
              <a:rPr lang="en-US" sz="1100" b="1" dirty="0" smtClean="0">
                <a:solidFill>
                  <a:schemeClr val="accent1"/>
                </a:solidFill>
              </a:rPr>
              <a:t>not out yet!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cxnSp>
        <p:nvCxnSpPr>
          <p:cNvPr id="117" name="Curved Connector 116"/>
          <p:cNvCxnSpPr>
            <a:stCxn id="93" idx="3"/>
          </p:cNvCxnSpPr>
          <p:nvPr/>
        </p:nvCxnSpPr>
        <p:spPr>
          <a:xfrm>
            <a:off x="2870404" y="1652510"/>
            <a:ext cx="1524001" cy="2322574"/>
          </a:xfrm>
          <a:prstGeom prst="curvedConnector2">
            <a:avLst/>
          </a:prstGeom>
          <a:ln w="57150" cmpd="sng"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93" idx="3"/>
          </p:cNvCxnSpPr>
          <p:nvPr/>
        </p:nvCxnSpPr>
        <p:spPr>
          <a:xfrm>
            <a:off x="2870404" y="1652510"/>
            <a:ext cx="2381734" cy="1441958"/>
          </a:xfrm>
          <a:prstGeom prst="curvedConnector3">
            <a:avLst>
              <a:gd name="adj1" fmla="val 99476"/>
            </a:avLst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urved Connector 118"/>
          <p:cNvCxnSpPr>
            <a:stCxn id="93" idx="3"/>
          </p:cNvCxnSpPr>
          <p:nvPr/>
        </p:nvCxnSpPr>
        <p:spPr>
          <a:xfrm>
            <a:off x="2870404" y="1652510"/>
            <a:ext cx="4400459" cy="1384301"/>
          </a:xfrm>
          <a:prstGeom prst="curvedConnector3">
            <a:avLst>
              <a:gd name="adj1" fmla="val 99690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4543666" y="2819431"/>
            <a:ext cx="553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4F81BD"/>
                </a:solidFill>
              </a:rPr>
              <a:t>is out!</a:t>
            </a:r>
            <a:endParaRPr lang="en-US" sz="1100" b="1" dirty="0">
              <a:solidFill>
                <a:srgbClr val="4F81BD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4947263" y="3047569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902937" y="3271937"/>
            <a:ext cx="7661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time_slice</a:t>
            </a:r>
            <a:endParaRPr lang="en-US" sz="1100" dirty="0" smtClean="0">
              <a:solidFill>
                <a:srgbClr val="FF0000"/>
              </a:solidFill>
            </a:endParaRPr>
          </a:p>
        </p:txBody>
      </p:sp>
      <p:cxnSp>
        <p:nvCxnSpPr>
          <p:cNvPr id="123" name="Straight Arrow Connector 122"/>
          <p:cNvCxnSpPr>
            <a:stCxn id="122" idx="1"/>
          </p:cNvCxnSpPr>
          <p:nvPr/>
        </p:nvCxnSpPr>
        <p:spPr>
          <a:xfrm flipH="1">
            <a:off x="1471965" y="3402742"/>
            <a:ext cx="143097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22" idx="3"/>
          </p:cNvCxnSpPr>
          <p:nvPr/>
        </p:nvCxnSpPr>
        <p:spPr>
          <a:xfrm>
            <a:off x="3669080" y="3402742"/>
            <a:ext cx="1574506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944580" y="4455265"/>
            <a:ext cx="446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4F81BD"/>
                </a:solidFill>
              </a:rPr>
              <a:t>time</a:t>
            </a:r>
            <a:endParaRPr lang="en-US" sz="1100" dirty="0">
              <a:solidFill>
                <a:srgbClr val="4F81BD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8055277" y="2413285"/>
            <a:ext cx="51824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</a:rPr>
              <a:t>a task</a:t>
            </a:r>
            <a:endParaRPr lang="en-US" sz="1100" dirty="0">
              <a:solidFill>
                <a:srgbClr val="00800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043112" y="3238508"/>
            <a:ext cx="518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a task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055277" y="3920340"/>
            <a:ext cx="518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660066"/>
                </a:solidFill>
              </a:rPr>
              <a:t>a task</a:t>
            </a:r>
            <a:endParaRPr lang="en-US" sz="1100" dirty="0">
              <a:solidFill>
                <a:srgbClr val="660066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009199" y="1772478"/>
            <a:ext cx="1524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RB-tree / AVL-tree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3953884" y="4011241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</a:rPr>
              <a:t>done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499139" y="4634218"/>
            <a:ext cx="17878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F81BD"/>
                </a:solidFill>
              </a:rPr>
              <a:t>if (</a:t>
            </a:r>
            <a:r>
              <a:rPr lang="en-US" sz="1100" b="1" dirty="0" err="1" smtClean="0">
                <a:solidFill>
                  <a:srgbClr val="4F81BD"/>
                </a:solidFill>
              </a:rPr>
              <a:t>start_time</a:t>
            </a:r>
            <a:r>
              <a:rPr lang="en-US" sz="1100" b="1" dirty="0" smtClean="0">
                <a:solidFill>
                  <a:srgbClr val="4F81BD"/>
                </a:solidFill>
              </a:rPr>
              <a:t> &gt; global time)</a:t>
            </a:r>
          </a:p>
          <a:p>
            <a:pPr algn="r"/>
            <a:r>
              <a:rPr lang="en-US" sz="1100" b="1" dirty="0" smtClean="0">
                <a:solidFill>
                  <a:srgbClr val="4F81BD"/>
                </a:solidFill>
              </a:rPr>
              <a:t>then </a:t>
            </a:r>
            <a:r>
              <a:rPr lang="en-US" sz="1100" b="1" dirty="0" err="1" smtClean="0">
                <a:solidFill>
                  <a:srgbClr val="4F81BD"/>
                </a:solidFill>
              </a:rPr>
              <a:t>enq</a:t>
            </a:r>
            <a:r>
              <a:rPr lang="en-US" sz="1100" b="1" dirty="0" smtClean="0">
                <a:solidFill>
                  <a:srgbClr val="4F81BD"/>
                </a:solidFill>
              </a:rPr>
              <a:t>() &amp; re-</a:t>
            </a:r>
            <a:r>
              <a:rPr lang="en-US" sz="1100" b="1" dirty="0" err="1" smtClean="0">
                <a:solidFill>
                  <a:srgbClr val="4F81BD"/>
                </a:solidFill>
              </a:rPr>
              <a:t>sched</a:t>
            </a:r>
            <a:r>
              <a:rPr lang="en-US" sz="1100" b="1" dirty="0" smtClean="0">
                <a:solidFill>
                  <a:srgbClr val="4F81BD"/>
                </a:solidFill>
              </a:rPr>
              <a:t>()</a:t>
            </a:r>
            <a:endParaRPr lang="en-US" sz="1100" b="1" dirty="0">
              <a:solidFill>
                <a:srgbClr val="4F81BD"/>
              </a:solidFill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 flipV="1">
            <a:off x="2125212" y="4311233"/>
            <a:ext cx="0" cy="3491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08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14770"/>
            <a:ext cx="9142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Outline</a:t>
            </a:r>
            <a:endParaRPr lang="en-US" sz="4400" b="1" dirty="0"/>
          </a:p>
        </p:txBody>
      </p:sp>
      <p:sp>
        <p:nvSpPr>
          <p:cNvPr id="5" name="Rectangle 4"/>
          <p:cNvSpPr/>
          <p:nvPr/>
        </p:nvSpPr>
        <p:spPr>
          <a:xfrm>
            <a:off x="739781" y="1872002"/>
            <a:ext cx="7946198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b="1" dirty="0" smtClean="0">
                <a:latin typeface="Times"/>
                <a:cs typeface="Times"/>
              </a:rPr>
              <a:t>Lock-free RB-tree </a:t>
            </a:r>
          </a:p>
          <a:p>
            <a:pPr marL="342900" indent="-342900">
              <a:buFont typeface="Arial"/>
              <a:buChar char="•"/>
            </a:pPr>
            <a:endParaRPr lang="en-US" sz="2800" dirty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endParaRPr lang="en-US" sz="2800" dirty="0" smtClean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smtClean="0">
                <a:solidFill>
                  <a:srgbClr val="404040"/>
                </a:solidFill>
                <a:latin typeface="Times"/>
                <a:cs typeface="Times"/>
              </a:rPr>
              <a:t>RB-tree based Linux-like CFS simulator</a:t>
            </a:r>
          </a:p>
          <a:p>
            <a:pPr marL="342900" indent="-342900">
              <a:buFont typeface="Arial"/>
              <a:buChar char="•"/>
            </a:pPr>
            <a:endParaRPr lang="en-US" sz="2800" dirty="0" smtClean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endParaRPr lang="en-US" sz="2800" dirty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smtClean="0">
                <a:solidFill>
                  <a:srgbClr val="404040"/>
                </a:solidFill>
                <a:latin typeface="Times"/>
                <a:cs typeface="Times"/>
              </a:rPr>
              <a:t>Conclusion</a:t>
            </a:r>
          </a:p>
          <a:p>
            <a:endParaRPr lang="en-US" sz="28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687655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65" y="317349"/>
            <a:ext cx="7886700" cy="1325563"/>
          </a:xfrm>
        </p:spPr>
        <p:txBody>
          <a:bodyPr/>
          <a:lstStyle/>
          <a:p>
            <a:pPr algn="l"/>
            <a:r>
              <a:rPr lang="en-US" altLang="zh-CN" b="1" dirty="0" smtClean="0"/>
              <a:t>Red-Black Tree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524" y="2310887"/>
            <a:ext cx="5128196" cy="30987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600" dirty="0" smtClean="0"/>
              <a:t>Red-Black Properties:</a:t>
            </a:r>
          </a:p>
          <a:p>
            <a:pPr lvl="0"/>
            <a:r>
              <a:rPr lang="en-US" altLang="zh-CN" sz="2600" dirty="0"/>
              <a:t>Every node is either red or black</a:t>
            </a:r>
            <a:endParaRPr lang="zh-CN" altLang="zh-CN" sz="2600" dirty="0"/>
          </a:p>
          <a:p>
            <a:pPr lvl="0"/>
            <a:r>
              <a:rPr lang="en-US" altLang="zh-CN" sz="2600" dirty="0"/>
              <a:t>Every leaf(NULL) is black</a:t>
            </a:r>
            <a:endParaRPr lang="zh-CN" altLang="zh-CN" sz="2600" dirty="0"/>
          </a:p>
          <a:p>
            <a:pPr lvl="0"/>
            <a:r>
              <a:rPr lang="en-US" altLang="zh-CN" sz="2600" dirty="0"/>
              <a:t>If a node is red, then both its children are black</a:t>
            </a:r>
            <a:endParaRPr lang="zh-CN" altLang="zh-CN" sz="2600" dirty="0"/>
          </a:p>
          <a:p>
            <a:pPr lvl="0"/>
            <a:r>
              <a:rPr lang="en-US" altLang="zh-CN" sz="2600" dirty="0"/>
              <a:t>Every simple path from a node to a descendant leaf contains the same number of black nodes</a:t>
            </a:r>
            <a:endParaRPr lang="zh-CN" altLang="zh-CN" sz="2600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449420" y="607173"/>
            <a:ext cx="3176868" cy="3556075"/>
            <a:chOff x="0" y="0"/>
            <a:chExt cx="2895600" cy="236982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798320" y="1981200"/>
              <a:ext cx="129540" cy="2514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120140" y="2004060"/>
              <a:ext cx="129540" cy="2514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562100" y="1950720"/>
              <a:ext cx="129540" cy="2590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838200" y="1950720"/>
              <a:ext cx="129540" cy="2590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693420" y="2209800"/>
              <a:ext cx="167640" cy="1600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b="1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05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81100" y="2209800"/>
              <a:ext cx="167640" cy="1600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b="1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05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08760" y="2209800"/>
              <a:ext cx="167640" cy="1600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b="1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05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51660" y="2209800"/>
              <a:ext cx="167640" cy="1600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b="1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05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0" y="0"/>
              <a:ext cx="2895600" cy="2065020"/>
              <a:chOff x="0" y="0"/>
              <a:chExt cx="2895600" cy="206502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434340" y="1478280"/>
                <a:ext cx="129540" cy="25146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440180" y="1455420"/>
                <a:ext cx="182880" cy="25146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1066800" y="1447800"/>
                <a:ext cx="175260" cy="28194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167640" y="1455420"/>
                <a:ext cx="129540" cy="25908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861060" y="1729740"/>
                <a:ext cx="365760" cy="33528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050" b="1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endParaRPr lang="zh-CN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508760" y="1729740"/>
                <a:ext cx="365760" cy="33528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050" b="1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8</a:t>
                </a:r>
                <a:endParaRPr lang="zh-CN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0" y="1714500"/>
                <a:ext cx="167640" cy="16002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050" b="1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64820" y="1714500"/>
                <a:ext cx="167640" cy="16002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050" b="1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205740" y="0"/>
                <a:ext cx="2689860" cy="1798320"/>
                <a:chOff x="0" y="0"/>
                <a:chExt cx="2689860" cy="1798320"/>
              </a:xfrm>
            </p:grpSpPr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61260" y="1386840"/>
                  <a:ext cx="129540" cy="25146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H="1">
                  <a:off x="2225040" y="1379220"/>
                  <a:ext cx="129540" cy="25908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1623060" y="876300"/>
                  <a:ext cx="160020" cy="28194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2004060" y="868680"/>
                  <a:ext cx="297180" cy="2667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/>
                <p:cNvSpPr/>
                <p:nvPr/>
              </p:nvSpPr>
              <p:spPr>
                <a:xfrm>
                  <a:off x="2225040" y="1135380"/>
                  <a:ext cx="365760" cy="3352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50" b="1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15</a:t>
                  </a:r>
                  <a:endParaRPr lang="zh-CN" sz="105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1554480" y="1158240"/>
                  <a:ext cx="167640" cy="16002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50" b="1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 </a:t>
                  </a:r>
                  <a:endParaRPr lang="zh-CN" sz="105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133600" y="1638300"/>
                  <a:ext cx="167640" cy="16002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50" b="1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 </a:t>
                  </a:r>
                  <a:endParaRPr lang="zh-CN" sz="105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2522220" y="1638300"/>
                  <a:ext cx="167640" cy="16002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50" b="1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 </a:t>
                  </a:r>
                  <a:endParaRPr lang="zh-CN" sz="105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" name="Group 30"/>
                <p:cNvGrpSpPr/>
                <p:nvPr/>
              </p:nvGrpSpPr>
              <p:grpSpPr>
                <a:xfrm>
                  <a:off x="0" y="0"/>
                  <a:ext cx="2004060" cy="1508760"/>
                  <a:chOff x="0" y="0"/>
                  <a:chExt cx="2004060" cy="1508760"/>
                </a:xfrm>
              </p:grpSpPr>
              <p:cxnSp>
                <p:nvCxnSpPr>
                  <p:cNvPr id="32" name="Straight Connector 31"/>
                  <p:cNvCxnSpPr/>
                  <p:nvPr/>
                </p:nvCxnSpPr>
                <p:spPr>
                  <a:xfrm flipH="1">
                    <a:off x="190500" y="891540"/>
                    <a:ext cx="335280" cy="2667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762000" y="868680"/>
                    <a:ext cx="297180" cy="2667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Rectangle 33"/>
                  <p:cNvSpPr/>
                  <p:nvPr/>
                </p:nvSpPr>
                <p:spPr>
                  <a:xfrm>
                    <a:off x="0" y="1158240"/>
                    <a:ext cx="381000" cy="35052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n-US" sz="1050" b="1" kern="100">
                        <a:effectLst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1</a:t>
                    </a:r>
                    <a:endParaRPr lang="zh-CN" sz="105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914400" y="1135380"/>
                    <a:ext cx="381000" cy="35052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n-US" sz="1050" b="1" kern="100">
                        <a:effectLst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7</a:t>
                    </a:r>
                    <a:endParaRPr lang="zh-CN" sz="105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487680" y="0"/>
                    <a:ext cx="1516380" cy="906780"/>
                    <a:chOff x="0" y="0"/>
                    <a:chExt cx="1516380" cy="906780"/>
                  </a:xfrm>
                </p:grpSpPr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>
                      <a:off x="982980" y="289560"/>
                      <a:ext cx="297180" cy="2667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1135380" y="556260"/>
                      <a:ext cx="381000" cy="35052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sz="1050" kern="100">
                        <a:effectLst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39" name="Straight Connector 38"/>
                    <p:cNvCxnSpPr/>
                    <p:nvPr/>
                  </p:nvCxnSpPr>
                  <p:spPr>
                    <a:xfrm flipH="1">
                      <a:off x="274320" y="289560"/>
                      <a:ext cx="335280" cy="2667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601980" y="0"/>
                      <a:ext cx="381000" cy="35052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sz="1050" kern="100">
                        <a:effectLst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0" y="556260"/>
                      <a:ext cx="365760" cy="33528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050" kern="100">
                        <a:effectLst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42" name="TextBox 41"/>
          <p:cNvSpPr txBox="1"/>
          <p:nvPr/>
        </p:nvSpPr>
        <p:spPr>
          <a:xfrm>
            <a:off x="766482" y="6176964"/>
            <a:ext cx="4387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200" dirty="0"/>
              <a:t> </a:t>
            </a:r>
            <a:r>
              <a:rPr lang="en-US" altLang="zh-CN" sz="1200" dirty="0"/>
              <a:t>https://www.cs.auckland.ac.nz/software/AlgAnim/red_black.html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41276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Red-Black Tree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Rotation Operation</a:t>
            </a:r>
          </a:p>
          <a:p>
            <a:r>
              <a:rPr lang="en-US" altLang="zh-CN" dirty="0"/>
              <a:t>O</a:t>
            </a:r>
            <a:r>
              <a:rPr lang="en-US" altLang="zh-CN" dirty="0" smtClean="0"/>
              <a:t>rder </a:t>
            </a:r>
            <a:r>
              <a:rPr lang="en-US" altLang="zh-CN" dirty="0"/>
              <a:t>of the nodes 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/>
              <a:t>A -&gt; x -&gt; B -&gt; y -&gt; </a:t>
            </a:r>
            <a:r>
              <a:rPr lang="en-US" altLang="zh-CN" dirty="0" smtClean="0"/>
              <a:t>C</a:t>
            </a:r>
            <a:endParaRPr lang="zh-CN" altLang="zh-CN" dirty="0"/>
          </a:p>
          <a:p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780074" y="3431836"/>
            <a:ext cx="5985026" cy="3162234"/>
            <a:chOff x="0" y="0"/>
            <a:chExt cx="3611880" cy="123444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112520" y="289560"/>
              <a:ext cx="95631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0" y="0"/>
              <a:ext cx="3611880" cy="1234440"/>
              <a:chOff x="0" y="0"/>
              <a:chExt cx="3611880" cy="123444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0" y="0"/>
                <a:ext cx="3611880" cy="1234440"/>
                <a:chOff x="0" y="0"/>
                <a:chExt cx="3611880" cy="1234440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0" y="0"/>
                  <a:ext cx="1645920" cy="1234440"/>
                  <a:chOff x="0" y="0"/>
                  <a:chExt cx="1645920" cy="1234440"/>
                </a:xfrm>
              </p:grpSpPr>
              <p:sp>
                <p:nvSpPr>
                  <p:cNvPr id="27" name="Text Box 43"/>
                  <p:cNvSpPr txBox="1"/>
                  <p:nvPr/>
                </p:nvSpPr>
                <p:spPr>
                  <a:xfrm>
                    <a:off x="0" y="876300"/>
                    <a:ext cx="647700" cy="35814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>
                      <a:spcAft>
                        <a:spcPts val="0"/>
                      </a:spcAft>
                    </a:pPr>
                    <a:r>
                      <a:rPr lang="en-US" sz="1050" b="1" kern="100">
                        <a:solidFill>
                          <a:srgbClr val="FF0000"/>
                        </a:solidFill>
                        <a:effectLst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A</a:t>
                    </a:r>
                    <a:endParaRPr lang="zh-CN" sz="105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160020" y="0"/>
                    <a:ext cx="1485900" cy="1234440"/>
                    <a:chOff x="0" y="0"/>
                    <a:chExt cx="1485900" cy="1234440"/>
                  </a:xfrm>
                </p:grpSpPr>
                <p:grpSp>
                  <p:nvGrpSpPr>
                    <p:cNvPr id="29" name="Group 28"/>
                    <p:cNvGrpSpPr/>
                    <p:nvPr/>
                  </p:nvGrpSpPr>
                  <p:grpSpPr>
                    <a:xfrm>
                      <a:off x="0" y="0"/>
                      <a:ext cx="1485900" cy="952500"/>
                      <a:chOff x="0" y="0"/>
                      <a:chExt cx="1485900" cy="952500"/>
                    </a:xfrm>
                  </p:grpSpPr>
                  <p:grpSp>
                    <p:nvGrpSpPr>
                      <p:cNvPr id="31" name="Group 30"/>
                      <p:cNvGrpSpPr/>
                      <p:nvPr/>
                    </p:nvGrpSpPr>
                    <p:grpSpPr>
                      <a:xfrm>
                        <a:off x="0" y="0"/>
                        <a:ext cx="914400" cy="952500"/>
                        <a:chOff x="0" y="0"/>
                        <a:chExt cx="914400" cy="952500"/>
                      </a:xfrm>
                    </p:grpSpPr>
                    <p:cxnSp>
                      <p:nvCxnSpPr>
                        <p:cNvPr id="33" name="Straight Connector 32"/>
                        <p:cNvCxnSpPr/>
                        <p:nvPr/>
                      </p:nvCxnSpPr>
                      <p:spPr>
                        <a:xfrm>
                          <a:off x="754380" y="251460"/>
                          <a:ext cx="160020" cy="228600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4" name="Straight Connector 33"/>
                        <p:cNvCxnSpPr/>
                        <p:nvPr/>
                      </p:nvCxnSpPr>
                      <p:spPr>
                        <a:xfrm>
                          <a:off x="297180" y="716280"/>
                          <a:ext cx="160020" cy="228600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5" name="Straight Connector 34"/>
                        <p:cNvCxnSpPr/>
                        <p:nvPr/>
                      </p:nvCxnSpPr>
                      <p:spPr>
                        <a:xfrm flipH="1">
                          <a:off x="0" y="678180"/>
                          <a:ext cx="175260" cy="274320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6" name="Straight Connector 35"/>
                        <p:cNvCxnSpPr/>
                        <p:nvPr/>
                      </p:nvCxnSpPr>
                      <p:spPr>
                        <a:xfrm flipH="1">
                          <a:off x="243840" y="251460"/>
                          <a:ext cx="251460" cy="274320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7" name="Rectangle 36"/>
                        <p:cNvSpPr/>
                        <p:nvPr/>
                      </p:nvSpPr>
                      <p:spPr>
                        <a:xfrm>
                          <a:off x="472440" y="0"/>
                          <a:ext cx="365760" cy="28956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y</a:t>
                          </a:r>
                          <a:endParaRPr lang="zh-CN" sz="1050" kern="100">
                            <a:effectLst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38" name="Rectangle 37"/>
                        <p:cNvSpPr/>
                        <p:nvPr/>
                      </p:nvSpPr>
                      <p:spPr>
                        <a:xfrm>
                          <a:off x="68580" y="480060"/>
                          <a:ext cx="335280" cy="25908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zh-CN" sz="1050" kern="100">
                            <a:effectLst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32" name="Text Box 42"/>
                      <p:cNvSpPr txBox="1"/>
                      <p:nvPr/>
                    </p:nvSpPr>
                    <p:spPr>
                      <a:xfrm>
                        <a:off x="838200" y="441960"/>
                        <a:ext cx="647700" cy="35814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just">
                          <a:spcAft>
                            <a:spcPts val="0"/>
                          </a:spcAft>
                        </a:pPr>
                        <a:r>
                          <a:rPr lang="en-US" sz="1050" b="1" kern="100" dirty="0">
                            <a:solidFill>
                              <a:srgbClr val="FF0000"/>
                            </a:solidFill>
                            <a:effectLst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C</a:t>
                        </a:r>
                        <a:endParaRPr lang="zh-CN" sz="1050" kern="100" dirty="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30" name="Text Box 44"/>
                    <p:cNvSpPr txBox="1"/>
                    <p:nvPr/>
                  </p:nvSpPr>
                  <p:spPr>
                    <a:xfrm>
                      <a:off x="304800" y="876300"/>
                      <a:ext cx="647700" cy="35814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rgbClr val="FF0000"/>
                          </a:solidFill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sz="1050" kern="100">
                        <a:effectLst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4" name="Group 13"/>
                <p:cNvGrpSpPr/>
                <p:nvPr/>
              </p:nvGrpSpPr>
              <p:grpSpPr>
                <a:xfrm flipH="1">
                  <a:off x="1958340" y="0"/>
                  <a:ext cx="1653540" cy="1234440"/>
                  <a:chOff x="-419100" y="0"/>
                  <a:chExt cx="1653540" cy="1234440"/>
                </a:xfrm>
              </p:grpSpPr>
              <p:sp>
                <p:nvSpPr>
                  <p:cNvPr id="15" name="Text Box 54"/>
                  <p:cNvSpPr txBox="1"/>
                  <p:nvPr/>
                </p:nvSpPr>
                <p:spPr>
                  <a:xfrm>
                    <a:off x="121920" y="876300"/>
                    <a:ext cx="647700" cy="35814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>
                      <a:spcAft>
                        <a:spcPts val="0"/>
                      </a:spcAft>
                    </a:pPr>
                    <a:r>
                      <a:rPr lang="en-US" sz="1050" b="1" kern="100">
                        <a:solidFill>
                          <a:srgbClr val="FF0000"/>
                        </a:solidFill>
                        <a:effectLst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B</a:t>
                    </a:r>
                    <a:endParaRPr lang="zh-CN" sz="105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6" name="Group 15"/>
                  <p:cNvGrpSpPr/>
                  <p:nvPr/>
                </p:nvGrpSpPr>
                <p:grpSpPr>
                  <a:xfrm>
                    <a:off x="-419100" y="0"/>
                    <a:ext cx="1653540" cy="1234440"/>
                    <a:chOff x="-579120" y="0"/>
                    <a:chExt cx="1653540" cy="1234440"/>
                  </a:xfrm>
                </p:grpSpPr>
                <p:grpSp>
                  <p:nvGrpSpPr>
                    <p:cNvPr id="17" name="Group 16"/>
                    <p:cNvGrpSpPr/>
                    <p:nvPr/>
                  </p:nvGrpSpPr>
                  <p:grpSpPr>
                    <a:xfrm>
                      <a:off x="0" y="0"/>
                      <a:ext cx="1074420" cy="952500"/>
                      <a:chOff x="0" y="0"/>
                      <a:chExt cx="1074420" cy="952500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0" y="0"/>
                        <a:ext cx="914400" cy="952500"/>
                        <a:chOff x="0" y="0"/>
                        <a:chExt cx="914400" cy="952500"/>
                      </a:xfrm>
                    </p:grpSpPr>
                    <p:cxnSp>
                      <p:nvCxnSpPr>
                        <p:cNvPr id="21" name="Straight Connector 20"/>
                        <p:cNvCxnSpPr/>
                        <p:nvPr/>
                      </p:nvCxnSpPr>
                      <p:spPr>
                        <a:xfrm>
                          <a:off x="754380" y="251460"/>
                          <a:ext cx="160020" cy="228600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2" name="Straight Connector 21"/>
                        <p:cNvCxnSpPr/>
                        <p:nvPr/>
                      </p:nvCxnSpPr>
                      <p:spPr>
                        <a:xfrm>
                          <a:off x="297180" y="716280"/>
                          <a:ext cx="160020" cy="228600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" name="Straight Connector 22"/>
                        <p:cNvCxnSpPr/>
                        <p:nvPr/>
                      </p:nvCxnSpPr>
                      <p:spPr>
                        <a:xfrm flipH="1">
                          <a:off x="0" y="678180"/>
                          <a:ext cx="175260" cy="274320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4" name="Straight Connector 23"/>
                        <p:cNvCxnSpPr/>
                        <p:nvPr/>
                      </p:nvCxnSpPr>
                      <p:spPr>
                        <a:xfrm flipH="1">
                          <a:off x="243840" y="251460"/>
                          <a:ext cx="251460" cy="274320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5" name="Rectangle 24"/>
                        <p:cNvSpPr/>
                        <p:nvPr/>
                      </p:nvSpPr>
                      <p:spPr>
                        <a:xfrm>
                          <a:off x="472440" y="0"/>
                          <a:ext cx="365760" cy="28956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zh-CN" sz="1050" kern="100">
                            <a:effectLst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" name="Rectangle 25"/>
                        <p:cNvSpPr/>
                        <p:nvPr/>
                      </p:nvSpPr>
                      <p:spPr>
                        <a:xfrm>
                          <a:off x="68580" y="480060"/>
                          <a:ext cx="335280" cy="25908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y</a:t>
                          </a:r>
                          <a:endParaRPr lang="zh-CN" sz="1050" kern="100">
                            <a:effectLst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0" name="Text Box 64"/>
                      <p:cNvSpPr txBox="1"/>
                      <p:nvPr/>
                    </p:nvSpPr>
                    <p:spPr>
                      <a:xfrm>
                        <a:off x="426720" y="388620"/>
                        <a:ext cx="647700" cy="35814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just">
                          <a:spcAft>
                            <a:spcPts val="0"/>
                          </a:spcAft>
                        </a:pPr>
                        <a:r>
                          <a:rPr lang="en-US" sz="1050" b="1" kern="100">
                            <a:solidFill>
                              <a:srgbClr val="FF0000"/>
                            </a:solidFill>
                            <a:effectLst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A</a:t>
                        </a:r>
                        <a:endParaRPr lang="zh-CN" sz="1050" kern="1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8" name="Text Box 65"/>
                    <p:cNvSpPr txBox="1"/>
                    <p:nvPr/>
                  </p:nvSpPr>
                  <p:spPr>
                    <a:xfrm>
                      <a:off x="-579120" y="876300"/>
                      <a:ext cx="647700" cy="35814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rgbClr val="FF0000"/>
                          </a:solidFill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lang="zh-CN" sz="1050" kern="100">
                        <a:effectLst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8" name="Group 7"/>
              <p:cNvGrpSpPr/>
              <p:nvPr/>
            </p:nvGrpSpPr>
            <p:grpSpPr>
              <a:xfrm>
                <a:off x="1066800" y="0"/>
                <a:ext cx="1051560" cy="1066800"/>
                <a:chOff x="0" y="0"/>
                <a:chExt cx="1051560" cy="1066800"/>
              </a:xfrm>
            </p:grpSpPr>
            <p:sp>
              <p:nvSpPr>
                <p:cNvPr id="9" name="Text Box 68"/>
                <p:cNvSpPr txBox="1"/>
                <p:nvPr/>
              </p:nvSpPr>
              <p:spPr>
                <a:xfrm>
                  <a:off x="45720" y="716280"/>
                  <a:ext cx="880110" cy="35052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050" b="1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Left rotation</a:t>
                  </a:r>
                  <a:endParaRPr lang="zh-CN" sz="105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0" name="Group 9"/>
                <p:cNvGrpSpPr/>
                <p:nvPr/>
              </p:nvGrpSpPr>
              <p:grpSpPr>
                <a:xfrm>
                  <a:off x="0" y="0"/>
                  <a:ext cx="1051560" cy="746760"/>
                  <a:chOff x="0" y="0"/>
                  <a:chExt cx="1051560" cy="746760"/>
                </a:xfrm>
              </p:grpSpPr>
              <p:sp>
                <p:nvSpPr>
                  <p:cNvPr id="11" name="Text Box 67"/>
                  <p:cNvSpPr txBox="1"/>
                  <p:nvPr/>
                </p:nvSpPr>
                <p:spPr>
                  <a:xfrm>
                    <a:off x="45720" y="0"/>
                    <a:ext cx="956310" cy="3505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>
                      <a:spcAft>
                        <a:spcPts val="0"/>
                      </a:spcAft>
                    </a:pPr>
                    <a:r>
                      <a:rPr lang="en-US" sz="1050" b="1" kern="100">
                        <a:effectLst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Right rotation</a:t>
                    </a:r>
                    <a:endParaRPr lang="zh-CN" sz="105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2" name="Straight Arrow Connector 11"/>
                  <p:cNvCxnSpPr/>
                  <p:nvPr/>
                </p:nvCxnSpPr>
                <p:spPr>
                  <a:xfrm flipH="1">
                    <a:off x="0" y="746760"/>
                    <a:ext cx="1051560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39" name="TextBox 38"/>
          <p:cNvSpPr txBox="1"/>
          <p:nvPr/>
        </p:nvSpPr>
        <p:spPr>
          <a:xfrm>
            <a:off x="766482" y="6176964"/>
            <a:ext cx="4387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200" dirty="0"/>
              <a:t> </a:t>
            </a:r>
            <a:r>
              <a:rPr lang="en-US" altLang="zh-CN" sz="1200" dirty="0"/>
              <a:t>https://www.cs.auckland.ac.nz/software/AlgAnim/red_black.html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95776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b="1" dirty="0" smtClean="0"/>
              <a:t>Red-Black Tree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600" dirty="0" smtClean="0"/>
              <a:t>Lock-free insertion</a:t>
            </a:r>
            <a:endParaRPr lang="zh-CN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8" y="1825625"/>
            <a:ext cx="4920501" cy="4351338"/>
          </a:xfrm>
        </p:spPr>
        <p:txBody>
          <a:bodyPr/>
          <a:lstStyle/>
          <a:p>
            <a:r>
              <a:rPr lang="en-US" altLang="zh-CN" dirty="0" smtClean="0"/>
              <a:t>We modified Kim’s method</a:t>
            </a:r>
          </a:p>
          <a:p>
            <a:r>
              <a:rPr lang="en-US" altLang="zh-CN" dirty="0" smtClean="0"/>
              <a:t>Remove flag setup when searching insertion position</a:t>
            </a:r>
          </a:p>
          <a:p>
            <a:r>
              <a:rPr lang="en-US" altLang="zh-CN" dirty="0" smtClean="0"/>
              <a:t>Set up Local area from bottom-up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6482" y="6176964"/>
            <a:ext cx="9923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Kim, Jong Ho, Helen Cameron, and Peter Graham. "Lock-free red-black trees using </a:t>
            </a:r>
            <a:r>
              <a:rPr lang="en-US" altLang="zh-CN" sz="1200" dirty="0" err="1"/>
              <a:t>cas</a:t>
            </a:r>
            <a:r>
              <a:rPr lang="en-US" altLang="zh-CN" sz="1200" dirty="0"/>
              <a:t>." </a:t>
            </a:r>
            <a:r>
              <a:rPr lang="en-US" altLang="zh-CN" sz="1200" i="1" dirty="0"/>
              <a:t>Concurrency and Computation: Practice and Experience</a:t>
            </a:r>
            <a:r>
              <a:rPr lang="en-US" altLang="zh-CN" sz="1200" dirty="0"/>
              <a:t>(2006): 1-40.</a:t>
            </a:r>
            <a:endParaRPr lang="zh-CN" alt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870" y="290536"/>
            <a:ext cx="3533215" cy="5757831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706449" y="839872"/>
            <a:ext cx="2470107" cy="2047418"/>
            <a:chOff x="6266327" y="824753"/>
            <a:chExt cx="3293475" cy="2047418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6285144" y="1927412"/>
              <a:ext cx="2877671" cy="89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6475174" y="2122145"/>
              <a:ext cx="2877671" cy="89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6418728" y="2316536"/>
              <a:ext cx="2877671" cy="89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6266328" y="2696696"/>
              <a:ext cx="2877671" cy="89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6682132" y="2863207"/>
              <a:ext cx="2877670" cy="89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266327" y="824753"/>
              <a:ext cx="2877671" cy="89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2210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b="1" dirty="0" smtClean="0"/>
              <a:t>Red-Black </a:t>
            </a:r>
            <a:r>
              <a:rPr lang="en-US" altLang="zh-CN" b="1" dirty="0"/>
              <a:t>Tree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600" dirty="0"/>
              <a:t>Lock-free insertion</a:t>
            </a:r>
            <a:endParaRPr lang="zh-CN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5117064" cy="4351338"/>
          </a:xfrm>
        </p:spPr>
        <p:txBody>
          <a:bodyPr/>
          <a:lstStyle/>
          <a:p>
            <a:r>
              <a:rPr lang="en-US" altLang="zh-CN" dirty="0" smtClean="0"/>
              <a:t>x = </a:t>
            </a:r>
            <a:r>
              <a:rPr lang="en-US" altLang="zh-CN" dirty="0" err="1" smtClean="0"/>
              <a:t>MoveInsertUp</a:t>
            </a:r>
            <a:r>
              <a:rPr lang="en-US" altLang="zh-CN" dirty="0" smtClean="0"/>
              <a:t>(x) 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replaces x=</a:t>
            </a:r>
            <a:r>
              <a:rPr lang="en-US" altLang="zh-CN" dirty="0" err="1" smtClean="0"/>
              <a:t>x.parent.parent</a:t>
            </a:r>
            <a:endParaRPr lang="en-US" altLang="zh-CN" dirty="0" smtClean="0"/>
          </a:p>
          <a:p>
            <a:r>
              <a:rPr lang="en-US" altLang="zh-CN" dirty="0" smtClean="0"/>
              <a:t>Release all the flags at the end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245" y="756137"/>
            <a:ext cx="3552755" cy="542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85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241"/>
          <a:stretch/>
        </p:blipFill>
        <p:spPr>
          <a:xfrm>
            <a:off x="1131098" y="1920014"/>
            <a:ext cx="7646425" cy="47953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88661" y="1417638"/>
            <a:ext cx="360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environment: 40 cores machine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1416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Experiment Result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57299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14" y="2110131"/>
            <a:ext cx="7464510" cy="45390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9679" y="1648842"/>
            <a:ext cx="360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environment: 40 cores machine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1416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Experiment Result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277264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930</Words>
  <Application>Microsoft Macintosh PowerPoint</Application>
  <PresentationFormat>On-screen Show (4:3)</PresentationFormat>
  <Paragraphs>268</Paragraphs>
  <Slides>21</Slides>
  <Notes>6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Red-Black Tree</vt:lpstr>
      <vt:lpstr>Red-Black Tree</vt:lpstr>
      <vt:lpstr>Red-Black Tree Lock-free insertion</vt:lpstr>
      <vt:lpstr>Red-Black Tree Lock-free insertion</vt:lpstr>
      <vt:lpstr>Experiment Result</vt:lpstr>
      <vt:lpstr>Experiment 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东南大学九龙湖校区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旻灿 曹</dc:creator>
  <cp:lastModifiedBy>旻灿 曹</cp:lastModifiedBy>
  <cp:revision>323</cp:revision>
  <dcterms:created xsi:type="dcterms:W3CDTF">2016-12-06T10:09:41Z</dcterms:created>
  <dcterms:modified xsi:type="dcterms:W3CDTF">2016-12-07T21:36:19Z</dcterms:modified>
</cp:coreProperties>
</file>