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3" r:id="rId3"/>
    <p:sldId id="266" r:id="rId4"/>
    <p:sldId id="265" r:id="rId5"/>
    <p:sldId id="267" r:id="rId6"/>
    <p:sldId id="257" r:id="rId7"/>
    <p:sldId id="264" r:id="rId8"/>
    <p:sldId id="268" r:id="rId9"/>
    <p:sldId id="262" r:id="rId10"/>
    <p:sldId id="259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48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3D0E-BD05-C74F-879B-C0FFCC3817B1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8A31-C3B9-3542-AB55-C7F9C81C8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29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3D0E-BD05-C74F-879B-C0FFCC3817B1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8A31-C3B9-3542-AB55-C7F9C81C8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85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3D0E-BD05-C74F-879B-C0FFCC3817B1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8A31-C3B9-3542-AB55-C7F9C81C8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13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3D0E-BD05-C74F-879B-C0FFCC3817B1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8A31-C3B9-3542-AB55-C7F9C81C8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5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3D0E-BD05-C74F-879B-C0FFCC3817B1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8A31-C3B9-3542-AB55-C7F9C81C8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3D0E-BD05-C74F-879B-C0FFCC3817B1}" type="datetimeFigureOut">
              <a:rPr lang="en-US" smtClean="0"/>
              <a:t>12/6/16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8A31-C3B9-3542-AB55-C7F9C81C8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93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3D0E-BD05-C74F-879B-C0FFCC3817B1}" type="datetimeFigureOut">
              <a:rPr lang="en-US" smtClean="0"/>
              <a:t>12/6/16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8A31-C3B9-3542-AB55-C7F9C81C8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30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3D0E-BD05-C74F-879B-C0FFCC3817B1}" type="datetimeFigureOut">
              <a:rPr lang="en-US" smtClean="0"/>
              <a:t>12/6/16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8A31-C3B9-3542-AB55-C7F9C81C8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41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3D0E-BD05-C74F-879B-C0FFCC3817B1}" type="datetimeFigureOut">
              <a:rPr lang="en-US" smtClean="0"/>
              <a:t>12/6/16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8A31-C3B9-3542-AB55-C7F9C81C8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17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3D0E-BD05-C74F-879B-C0FFCC3817B1}" type="datetimeFigureOut">
              <a:rPr lang="en-US" smtClean="0"/>
              <a:t>12/6/16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8A31-C3B9-3542-AB55-C7F9C81C8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85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3D0E-BD05-C74F-879B-C0FFCC3817B1}" type="datetimeFigureOut">
              <a:rPr lang="en-US" smtClean="0"/>
              <a:t>12/6/16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8A31-C3B9-3542-AB55-C7F9C81C8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0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C3D0E-BD05-C74F-879B-C0FFCC3817B1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F8A31-C3B9-3542-AB55-C7F9C81C8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77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micao@vt.edu" TargetMode="External"/><Relationship Id="rId3" Type="http://schemas.openxmlformats.org/officeDocument/2006/relationships/hyperlink" Target="mailto:horenc@vt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59427"/>
            <a:ext cx="9143999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000" dirty="0" smtClean="0"/>
          </a:p>
          <a:p>
            <a:r>
              <a:rPr lang="en-US" sz="3600" dirty="0" smtClean="0"/>
              <a:t>Lock</a:t>
            </a:r>
            <a:r>
              <a:rPr lang="en-US" sz="3600" dirty="0"/>
              <a:t>-free red-black tree based </a:t>
            </a:r>
            <a:r>
              <a:rPr lang="en-US" sz="3600" dirty="0" smtClean="0"/>
              <a:t>CFS scheduler</a:t>
            </a:r>
          </a:p>
          <a:p>
            <a:endParaRPr lang="en-US" sz="4000" dirty="0" smtClean="0"/>
          </a:p>
          <a:p>
            <a:endParaRPr lang="en-US" sz="4000" dirty="0"/>
          </a:p>
          <a:p>
            <a:r>
              <a:rPr lang="en-US" sz="2000" dirty="0"/>
              <a:t>ECE/CS 5510 </a:t>
            </a:r>
            <a:r>
              <a:rPr lang="en-US" sz="2000" dirty="0" smtClean="0"/>
              <a:t>Multiprocessor Programming</a:t>
            </a:r>
          </a:p>
          <a:p>
            <a:endParaRPr lang="en-US" dirty="0"/>
          </a:p>
          <a:p>
            <a:r>
              <a:rPr lang="en-US" dirty="0" err="1"/>
              <a:t>Mincan</a:t>
            </a:r>
            <a:r>
              <a:rPr lang="en-US" dirty="0"/>
              <a:t> Cao </a:t>
            </a:r>
            <a:r>
              <a:rPr lang="en-US" u="sng" dirty="0">
                <a:hlinkClick r:id="rId2"/>
              </a:rPr>
              <a:t>micao@vt.edu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Ho</a:t>
            </a:r>
            <a:r>
              <a:rPr lang="en-US" dirty="0"/>
              <a:t>-</a:t>
            </a:r>
            <a:r>
              <a:rPr lang="en-US" dirty="0" err="1"/>
              <a:t>Ren</a:t>
            </a:r>
            <a:r>
              <a:rPr lang="en-US" dirty="0"/>
              <a:t> Chuang </a:t>
            </a:r>
            <a:r>
              <a:rPr lang="en-US" u="sng" dirty="0">
                <a:hlinkClick r:id="rId3"/>
              </a:rPr>
              <a:t>horenc@vt.edu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3456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6298" y="2798680"/>
            <a:ext cx="20534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/>
              <a:t>Done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499208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445464" y="4510010"/>
            <a:ext cx="698500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286964" y="2135110"/>
            <a:ext cx="0" cy="2374900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278324" y="2135110"/>
            <a:ext cx="0" cy="2374900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231584" y="2135110"/>
            <a:ext cx="0" cy="2374900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94564" y="1484870"/>
            <a:ext cx="2275840" cy="3352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Global </a:t>
            </a:r>
            <a:r>
              <a:rPr lang="en-US" dirty="0" err="1" smtClean="0">
                <a:solidFill>
                  <a:schemeClr val="tx1"/>
                </a:solidFill>
              </a:rPr>
              <a:t>runqueue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4564" y="2287510"/>
            <a:ext cx="69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4564" y="3036810"/>
            <a:ext cx="69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4564" y="3722610"/>
            <a:ext cx="69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4564" y="4325344"/>
            <a:ext cx="69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CPU4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5278324" y="3294365"/>
            <a:ext cx="195326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445464" y="3294365"/>
            <a:ext cx="383286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445464" y="3975085"/>
            <a:ext cx="2948940" cy="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231584" y="3294365"/>
            <a:ext cx="123698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394405" y="3970004"/>
            <a:ext cx="4074159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445464" y="2471405"/>
            <a:ext cx="7023100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4394404" y="3722610"/>
            <a:ext cx="0" cy="399794"/>
          </a:xfrm>
          <a:prstGeom prst="line">
            <a:avLst/>
          </a:prstGeom>
          <a:ln w="762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94564" y="4629110"/>
            <a:ext cx="6678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 thread (CPU4) keeps polling whether there is a external interrupt </a:t>
            </a:r>
            <a:r>
              <a:rPr lang="en-US" sz="1400" dirty="0"/>
              <a:t>(e.g. new task comes)</a:t>
            </a:r>
            <a:endParaRPr lang="en-US" sz="1400" dirty="0"/>
          </a:p>
        </p:txBody>
      </p:sp>
      <p:cxnSp>
        <p:nvCxnSpPr>
          <p:cNvPr id="101" name="Straight Connector 100"/>
          <p:cNvCxnSpPr/>
          <p:nvPr/>
        </p:nvCxnSpPr>
        <p:spPr>
          <a:xfrm flipV="1">
            <a:off x="5252138" y="3094468"/>
            <a:ext cx="0" cy="399794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7270863" y="3094468"/>
            <a:ext cx="0" cy="399794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7200676" y="3094468"/>
            <a:ext cx="0" cy="399794"/>
          </a:xfrm>
          <a:prstGeom prst="line">
            <a:avLst/>
          </a:prstGeom>
          <a:ln w="7620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5317603" y="3098289"/>
            <a:ext cx="0" cy="399794"/>
          </a:xfrm>
          <a:prstGeom prst="line">
            <a:avLst/>
          </a:prstGeom>
          <a:ln w="7620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urved Connector 113"/>
          <p:cNvCxnSpPr>
            <a:endCxn id="11" idx="3"/>
          </p:cNvCxnSpPr>
          <p:nvPr/>
        </p:nvCxnSpPr>
        <p:spPr>
          <a:xfrm rot="10800000">
            <a:off x="2870404" y="1652511"/>
            <a:ext cx="2381734" cy="1548677"/>
          </a:xfrm>
          <a:prstGeom prst="curvedConnector3">
            <a:avLst>
              <a:gd name="adj1" fmla="val 5471"/>
            </a:avLst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4360004" y="3722610"/>
            <a:ext cx="0" cy="399794"/>
          </a:xfrm>
          <a:prstGeom prst="line">
            <a:avLst/>
          </a:prstGeom>
          <a:ln w="762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urved Connector 124"/>
          <p:cNvCxnSpPr>
            <a:endCxn id="11" idx="3"/>
          </p:cNvCxnSpPr>
          <p:nvPr/>
        </p:nvCxnSpPr>
        <p:spPr>
          <a:xfrm rot="10800000">
            <a:off x="2870404" y="1652511"/>
            <a:ext cx="4237800" cy="1445781"/>
          </a:xfrm>
          <a:prstGeom prst="curvedConnector3">
            <a:avLst>
              <a:gd name="adj1" fmla="val 1802"/>
            </a:avLst>
          </a:prstGeom>
          <a:ln w="57150" cmpd="sng"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3025527" y="2256275"/>
            <a:ext cx="250763" cy="185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3026359" y="3098293"/>
            <a:ext cx="250763" cy="185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3026359" y="3759954"/>
            <a:ext cx="250763" cy="185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541485" y="2707377"/>
            <a:ext cx="16095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/>
                </a:solidFill>
              </a:rPr>
              <a:t>check if </a:t>
            </a:r>
            <a:r>
              <a:rPr lang="en-US" sz="1100" dirty="0" err="1" smtClean="0">
                <a:solidFill>
                  <a:schemeClr val="accent1"/>
                </a:solidFill>
              </a:rPr>
              <a:t>time_slice</a:t>
            </a:r>
            <a:r>
              <a:rPr lang="en-US" sz="1100" dirty="0" smtClean="0">
                <a:solidFill>
                  <a:schemeClr val="accent1"/>
                </a:solidFill>
              </a:rPr>
              <a:t> is out</a:t>
            </a:r>
          </a:p>
          <a:p>
            <a:pPr algn="r"/>
            <a:r>
              <a:rPr lang="en-US" sz="1100" b="1" dirty="0" smtClean="0">
                <a:solidFill>
                  <a:schemeClr val="accent1"/>
                </a:solidFill>
              </a:rPr>
              <a:t>not out yet!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cxnSp>
        <p:nvCxnSpPr>
          <p:cNvPr id="41" name="Curved Connector 40"/>
          <p:cNvCxnSpPr>
            <a:stCxn id="11" idx="3"/>
          </p:cNvCxnSpPr>
          <p:nvPr/>
        </p:nvCxnSpPr>
        <p:spPr>
          <a:xfrm>
            <a:off x="2870404" y="1652510"/>
            <a:ext cx="1524001" cy="2322574"/>
          </a:xfrm>
          <a:prstGeom prst="curvedConnector2">
            <a:avLst/>
          </a:prstGeom>
          <a:ln w="57150" cmpd="sng"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/>
          <p:cNvCxnSpPr>
            <a:stCxn id="11" idx="3"/>
          </p:cNvCxnSpPr>
          <p:nvPr/>
        </p:nvCxnSpPr>
        <p:spPr>
          <a:xfrm>
            <a:off x="2870404" y="1652510"/>
            <a:ext cx="2381734" cy="1441958"/>
          </a:xfrm>
          <a:prstGeom prst="curvedConnector3">
            <a:avLst>
              <a:gd name="adj1" fmla="val 99476"/>
            </a:avLst>
          </a:prstGeom>
          <a:ln w="57150" cmpd="sng"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stCxn id="11" idx="3"/>
          </p:cNvCxnSpPr>
          <p:nvPr/>
        </p:nvCxnSpPr>
        <p:spPr>
          <a:xfrm>
            <a:off x="2870404" y="1652510"/>
            <a:ext cx="4400459" cy="1384301"/>
          </a:xfrm>
          <a:prstGeom prst="curvedConnector3">
            <a:avLst>
              <a:gd name="adj1" fmla="val 99690"/>
            </a:avLst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4543666" y="2819431"/>
            <a:ext cx="5538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4F81BD"/>
                </a:solidFill>
              </a:rPr>
              <a:t>is out!</a:t>
            </a:r>
            <a:endParaRPr lang="en-US" sz="1100" b="1" dirty="0">
              <a:solidFill>
                <a:srgbClr val="4F81BD"/>
              </a:solidFill>
            </a:endParaRPr>
          </a:p>
        </p:txBody>
      </p:sp>
      <p:cxnSp>
        <p:nvCxnSpPr>
          <p:cNvPr id="142" name="Straight Arrow Connector 141"/>
          <p:cNvCxnSpPr/>
          <p:nvPr/>
        </p:nvCxnSpPr>
        <p:spPr>
          <a:xfrm>
            <a:off x="4947263" y="3047569"/>
            <a:ext cx="250763" cy="185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2902937" y="3271937"/>
            <a:ext cx="7661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rgbClr val="FF0000"/>
                </a:solidFill>
              </a:rPr>
              <a:t>time_slice</a:t>
            </a:r>
            <a:endParaRPr lang="en-US" sz="1100" dirty="0" smtClean="0">
              <a:solidFill>
                <a:srgbClr val="FF0000"/>
              </a:solidFill>
            </a:endParaRPr>
          </a:p>
        </p:txBody>
      </p:sp>
      <p:cxnSp>
        <p:nvCxnSpPr>
          <p:cNvPr id="168" name="Straight Arrow Connector 167"/>
          <p:cNvCxnSpPr>
            <a:stCxn id="166" idx="1"/>
          </p:cNvCxnSpPr>
          <p:nvPr/>
        </p:nvCxnSpPr>
        <p:spPr>
          <a:xfrm flipH="1">
            <a:off x="1471965" y="3402742"/>
            <a:ext cx="1430972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66" idx="3"/>
          </p:cNvCxnSpPr>
          <p:nvPr/>
        </p:nvCxnSpPr>
        <p:spPr>
          <a:xfrm>
            <a:off x="3669080" y="3402742"/>
            <a:ext cx="1574506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1221" y="314770"/>
            <a:ext cx="9142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Linux-like CFS scheduler simulator</a:t>
            </a:r>
            <a:endParaRPr lang="en-US" sz="4400" b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7944580" y="4455265"/>
            <a:ext cx="446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4F81BD"/>
                </a:solidFill>
              </a:rPr>
              <a:t>time</a:t>
            </a:r>
            <a:endParaRPr lang="en-US" sz="1100" dirty="0">
              <a:solidFill>
                <a:srgbClr val="4F81BD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8055277" y="2413285"/>
            <a:ext cx="518247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008000"/>
                </a:solidFill>
              </a:rPr>
              <a:t>a task</a:t>
            </a:r>
            <a:endParaRPr lang="en-US" sz="1100" dirty="0">
              <a:solidFill>
                <a:srgbClr val="008000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8043112" y="3238508"/>
            <a:ext cx="5182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a task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8055277" y="3920340"/>
            <a:ext cx="5182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660066"/>
                </a:solidFill>
              </a:rPr>
              <a:t>a task</a:t>
            </a:r>
            <a:endParaRPr lang="en-US" sz="1100" dirty="0">
              <a:solidFill>
                <a:srgbClr val="660066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09199" y="1772478"/>
            <a:ext cx="1524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RB-tree / AVL-tree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1311315" y="4936887"/>
            <a:ext cx="7143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Linux-like CFS scheduler simulator</a:t>
            </a:r>
            <a:endParaRPr lang="en-US" sz="2000" b="1" dirty="0"/>
          </a:p>
        </p:txBody>
      </p:sp>
      <p:sp>
        <p:nvSpPr>
          <p:cNvPr id="14" name="Rectangle 13"/>
          <p:cNvSpPr/>
          <p:nvPr/>
        </p:nvSpPr>
        <p:spPr>
          <a:xfrm>
            <a:off x="6681893" y="6292334"/>
            <a:ext cx="2462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Picture for </a:t>
            </a:r>
            <a:r>
              <a:rPr lang="en-US" b="1" dirty="0" err="1"/>
              <a:t>README.md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4008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1" y="314770"/>
            <a:ext cx="9142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Complete Fairness Scheduler</a:t>
            </a:r>
            <a:endParaRPr lang="en-US" sz="4400" b="1" dirty="0"/>
          </a:p>
        </p:txBody>
      </p:sp>
      <p:pic>
        <p:nvPicPr>
          <p:cNvPr id="4" name="Picture 3" descr="nice valu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12" r="51831"/>
          <a:stretch/>
        </p:blipFill>
        <p:spPr>
          <a:xfrm>
            <a:off x="9252858" y="4491990"/>
            <a:ext cx="2050186" cy="236601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9781" y="1229646"/>
            <a:ext cx="7770396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Times"/>
                <a:cs typeface="Times"/>
              </a:rPr>
              <a:t>Scheduler</a:t>
            </a:r>
          </a:p>
          <a:p>
            <a:pPr lvl="1"/>
            <a:r>
              <a:rPr lang="en-US" sz="2400" dirty="0">
                <a:latin typeface="Times"/>
                <a:cs typeface="Times"/>
              </a:rPr>
              <a:t>	</a:t>
            </a:r>
            <a:r>
              <a:rPr lang="en-US" sz="2400" dirty="0" smtClean="0">
                <a:latin typeface="Times"/>
                <a:cs typeface="Times"/>
              </a:rPr>
              <a:t>Allocate </a:t>
            </a:r>
            <a:r>
              <a:rPr lang="en-US" sz="2000" dirty="0" smtClean="0">
                <a:latin typeface="Times"/>
                <a:cs typeface="Times"/>
              </a:rPr>
              <a:t>CPU resources to tasks</a:t>
            </a:r>
            <a:endParaRPr lang="en-US" sz="2400" dirty="0">
              <a:latin typeface="Times"/>
              <a:cs typeface="Times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Times"/>
                <a:cs typeface="Times"/>
              </a:rPr>
              <a:t>Problems?</a:t>
            </a:r>
          </a:p>
          <a:p>
            <a:pPr lvl="1"/>
            <a:r>
              <a:rPr lang="en-US" sz="2000" dirty="0">
                <a:latin typeface="Times"/>
                <a:cs typeface="Times"/>
              </a:rPr>
              <a:t>	D</a:t>
            </a:r>
            <a:r>
              <a:rPr lang="en-US" sz="2000" dirty="0" smtClean="0">
                <a:latin typeface="Times"/>
                <a:cs typeface="Times"/>
              </a:rPr>
              <a:t>ifferent types </a:t>
            </a:r>
            <a:r>
              <a:rPr lang="en-US" sz="2000" dirty="0">
                <a:latin typeface="Times"/>
                <a:cs typeface="Times"/>
              </a:rPr>
              <a:t>of </a:t>
            </a:r>
            <a:r>
              <a:rPr lang="en-US" sz="2000" dirty="0" smtClean="0">
                <a:latin typeface="Times"/>
                <a:cs typeface="Times"/>
              </a:rPr>
              <a:t>tasks</a:t>
            </a:r>
            <a:endParaRPr lang="en-US" sz="2400" dirty="0" smtClean="0">
              <a:latin typeface="Times"/>
              <a:cs typeface="Times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Times"/>
                <a:cs typeface="Times"/>
              </a:rPr>
              <a:t>Solutions </a:t>
            </a:r>
          </a:p>
          <a:p>
            <a:pPr lvl="1"/>
            <a:r>
              <a:rPr lang="en-US" sz="2400" dirty="0" smtClean="0">
                <a:latin typeface="Times"/>
                <a:cs typeface="Times"/>
              </a:rPr>
              <a:t>	</a:t>
            </a:r>
            <a:r>
              <a:rPr lang="en-US" sz="2000" dirty="0" smtClean="0">
                <a:latin typeface="Times"/>
                <a:cs typeface="Times"/>
              </a:rPr>
              <a:t>Time slice, priority and nice value. </a:t>
            </a:r>
            <a:r>
              <a:rPr lang="en-US" sz="2000" dirty="0" smtClean="0">
                <a:solidFill>
                  <a:srgbClr val="FF0000"/>
                </a:solidFill>
                <a:latin typeface="Times"/>
                <a:cs typeface="Times"/>
              </a:rPr>
              <a:t>accumulated to</a:t>
            </a:r>
            <a:r>
              <a:rPr lang="en-US" sz="2000" dirty="0">
                <a:solidFill>
                  <a:srgbClr val="FF0000"/>
                </a:solidFill>
                <a:latin typeface="Times"/>
                <a:cs typeface="Times"/>
              </a:rPr>
              <a:t> </a:t>
            </a:r>
            <a:r>
              <a:rPr lang="en-US" altLang="zh-TW" sz="2000" dirty="0" err="1" smtClean="0">
                <a:solidFill>
                  <a:srgbClr val="FF0000"/>
                </a:solidFill>
                <a:latin typeface="Times"/>
                <a:cs typeface="Times"/>
              </a:rPr>
              <a:t>vruntime</a:t>
            </a:r>
            <a:r>
              <a:rPr lang="en-US" sz="2000" dirty="0" smtClean="0">
                <a:solidFill>
                  <a:srgbClr val="FF0000"/>
                </a:solidFill>
                <a:latin typeface="Times"/>
                <a:cs typeface="Times"/>
              </a:rPr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Times"/>
                <a:cs typeface="Times"/>
              </a:rPr>
              <a:t>More problems?</a:t>
            </a:r>
          </a:p>
          <a:p>
            <a:pPr lvl="1"/>
            <a:r>
              <a:rPr lang="en-US" sz="2000" dirty="0" smtClean="0">
                <a:latin typeface="Times"/>
                <a:cs typeface="Times"/>
              </a:rPr>
              <a:t>	</a:t>
            </a:r>
            <a:r>
              <a:rPr lang="en-US" sz="2000" dirty="0">
                <a:latin typeface="Times"/>
                <a:cs typeface="Times"/>
              </a:rPr>
              <a:t>T</a:t>
            </a:r>
            <a:r>
              <a:rPr lang="en-US" sz="2000" dirty="0" smtClean="0">
                <a:latin typeface="Times"/>
                <a:cs typeface="Times"/>
              </a:rPr>
              <a:t>ime slice &amp; , group</a:t>
            </a:r>
            <a:r>
              <a:rPr lang="en-US" sz="2000" dirty="0">
                <a:latin typeface="Times"/>
                <a:cs typeface="Times"/>
              </a:rPr>
              <a:t>, new task, </a:t>
            </a:r>
            <a:r>
              <a:rPr lang="mr-IN" sz="2000" dirty="0">
                <a:latin typeface="Times"/>
                <a:cs typeface="Times"/>
              </a:rPr>
              <a:t>…</a:t>
            </a:r>
            <a:r>
              <a:rPr lang="en-US" sz="2000" dirty="0">
                <a:latin typeface="Times"/>
                <a:cs typeface="Times"/>
              </a:rPr>
              <a:t> and so </a:t>
            </a:r>
            <a:r>
              <a:rPr lang="en-US" sz="2000" dirty="0" smtClean="0">
                <a:latin typeface="Times"/>
                <a:cs typeface="Times"/>
              </a:rPr>
              <a:t>on</a:t>
            </a:r>
            <a:endParaRPr lang="en-US" sz="2400" dirty="0">
              <a:latin typeface="Times"/>
              <a:cs typeface="Times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Times"/>
                <a:cs typeface="Times"/>
              </a:rPr>
              <a:t>More solutions from Linux</a:t>
            </a:r>
          </a:p>
          <a:p>
            <a:r>
              <a:rPr lang="en-US" sz="2000" dirty="0">
                <a:latin typeface="Times"/>
                <a:cs typeface="Times"/>
              </a:rPr>
              <a:t>	</a:t>
            </a:r>
            <a:r>
              <a:rPr lang="en-US" sz="2000" dirty="0" smtClean="0">
                <a:latin typeface="Times"/>
                <a:cs typeface="Times"/>
              </a:rPr>
              <a:t>	</a:t>
            </a:r>
            <a:r>
              <a:rPr lang="en-US" sz="2000" dirty="0">
                <a:latin typeface="Times"/>
                <a:cs typeface="Times"/>
              </a:rPr>
              <a:t>Min </a:t>
            </a:r>
            <a:r>
              <a:rPr lang="en-US" sz="2000" dirty="0" smtClean="0">
                <a:latin typeface="Times"/>
                <a:cs typeface="Times"/>
              </a:rPr>
              <a:t>granularity, per-process </a:t>
            </a:r>
            <a:r>
              <a:rPr lang="en-US" sz="2000" dirty="0" err="1" smtClean="0">
                <a:latin typeface="Times"/>
                <a:cs typeface="Times"/>
              </a:rPr>
              <a:t>sched</a:t>
            </a:r>
            <a:r>
              <a:rPr lang="en-US" sz="2000" dirty="0" smtClean="0">
                <a:latin typeface="Times"/>
                <a:cs typeface="Times"/>
              </a:rPr>
              <a:t>, least </a:t>
            </a:r>
            <a:r>
              <a:rPr lang="en-US" sz="2000" dirty="0" err="1" smtClean="0">
                <a:latin typeface="Times"/>
                <a:cs typeface="Times"/>
              </a:rPr>
              <a:t>vruntime</a:t>
            </a:r>
            <a:r>
              <a:rPr lang="en-US" sz="2000" dirty="0" smtClean="0">
                <a:latin typeface="Times"/>
                <a:cs typeface="Times"/>
              </a:rPr>
              <a:t>, ... and so on</a:t>
            </a:r>
            <a:endParaRPr lang="en-US" dirty="0" smtClean="0">
              <a:latin typeface="Times"/>
              <a:cs typeface="Times"/>
            </a:endParaRPr>
          </a:p>
          <a:p>
            <a:endParaRPr lang="en-US" dirty="0">
              <a:latin typeface="Times"/>
              <a:cs typeface="Times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Times"/>
                <a:cs typeface="Times"/>
              </a:rPr>
              <a:t>Linux CFS </a:t>
            </a:r>
            <a:r>
              <a:rPr lang="en-US" sz="2400" dirty="0" err="1">
                <a:latin typeface="Times"/>
                <a:cs typeface="Times"/>
              </a:rPr>
              <a:t>vruntime</a:t>
            </a:r>
            <a:r>
              <a:rPr lang="en-US" sz="2400" dirty="0">
                <a:latin typeface="Times"/>
                <a:cs typeface="Times"/>
              </a:rPr>
              <a:t> </a:t>
            </a:r>
            <a:r>
              <a:rPr lang="en-US" sz="2400" dirty="0" smtClean="0">
                <a:latin typeface="Times"/>
                <a:cs typeface="Times"/>
              </a:rPr>
              <a:t>formula</a:t>
            </a:r>
            <a:endParaRPr lang="en-US" sz="2400" dirty="0">
              <a:latin typeface="Times"/>
              <a:cs typeface="Times"/>
            </a:endParaRPr>
          </a:p>
          <a:p>
            <a:r>
              <a:rPr lang="en-US" dirty="0" smtClean="0">
                <a:latin typeface="Times"/>
                <a:cs typeface="Times"/>
              </a:rPr>
              <a:t>/</a:t>
            </a:r>
            <a:r>
              <a:rPr lang="en-US" dirty="0">
                <a:latin typeface="Times"/>
                <a:cs typeface="Times"/>
              </a:rPr>
              <a:t>* delta: how long process really runs, the time a process has the CPU resource to it release the resource */</a:t>
            </a:r>
          </a:p>
          <a:p>
            <a:r>
              <a:rPr lang="en-US" dirty="0">
                <a:latin typeface="Times"/>
                <a:cs typeface="Times"/>
              </a:rPr>
              <a:t>/* weight: based on 10% rule, roughly equivalent to 1024 * (1.25)^(-nice)*/</a:t>
            </a:r>
          </a:p>
          <a:p>
            <a:r>
              <a:rPr lang="en-US" b="1" dirty="0" err="1">
                <a:latin typeface="Times"/>
                <a:cs typeface="Times"/>
              </a:rPr>
              <a:t>vruntime</a:t>
            </a:r>
            <a:r>
              <a:rPr lang="en-US" b="1" dirty="0">
                <a:latin typeface="Times"/>
                <a:cs typeface="Times"/>
              </a:rPr>
              <a:t> += delta * (nice / weight);</a:t>
            </a:r>
            <a:endParaRPr lang="en-US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87739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445464" y="4510010"/>
            <a:ext cx="698500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286964" y="2135110"/>
            <a:ext cx="0" cy="2374900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278324" y="2135110"/>
            <a:ext cx="0" cy="2374900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231584" y="2135110"/>
            <a:ext cx="0" cy="2374900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94564" y="1484870"/>
            <a:ext cx="2275840" cy="3352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Global </a:t>
            </a:r>
            <a:r>
              <a:rPr lang="en-US" dirty="0" err="1" smtClean="0">
                <a:solidFill>
                  <a:schemeClr val="tx1"/>
                </a:solidFill>
              </a:rPr>
              <a:t>runqueue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4564" y="2287510"/>
            <a:ext cx="69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4564" y="3036810"/>
            <a:ext cx="69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4564" y="3722610"/>
            <a:ext cx="69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4564" y="4325344"/>
            <a:ext cx="69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CPU4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5278324" y="3294365"/>
            <a:ext cx="195326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445464" y="3294365"/>
            <a:ext cx="383286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445464" y="3975085"/>
            <a:ext cx="2948940" cy="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231584" y="3294365"/>
            <a:ext cx="123698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394405" y="3970004"/>
            <a:ext cx="4074159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445464" y="2471405"/>
            <a:ext cx="7023100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4394404" y="3722610"/>
            <a:ext cx="0" cy="399794"/>
          </a:xfrm>
          <a:prstGeom prst="line">
            <a:avLst/>
          </a:prstGeom>
          <a:ln w="762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94564" y="4629110"/>
            <a:ext cx="6678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 thread (CPU4) keeps polling whether there is a external interrupt </a:t>
            </a:r>
            <a:r>
              <a:rPr lang="en-US" sz="1400" dirty="0" smtClean="0"/>
              <a:t>(e.g. new </a:t>
            </a:r>
            <a:r>
              <a:rPr lang="en-US" sz="1400" dirty="0" smtClean="0"/>
              <a:t>task </a:t>
            </a:r>
            <a:r>
              <a:rPr lang="en-US" sz="1400" dirty="0" smtClean="0"/>
              <a:t>comes)</a:t>
            </a:r>
            <a:endParaRPr lang="en-US" sz="1400" dirty="0"/>
          </a:p>
        </p:txBody>
      </p:sp>
      <p:cxnSp>
        <p:nvCxnSpPr>
          <p:cNvPr id="101" name="Straight Connector 100"/>
          <p:cNvCxnSpPr/>
          <p:nvPr/>
        </p:nvCxnSpPr>
        <p:spPr>
          <a:xfrm flipV="1">
            <a:off x="5252138" y="3094468"/>
            <a:ext cx="0" cy="399794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7270863" y="3094468"/>
            <a:ext cx="0" cy="399794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7200676" y="3094468"/>
            <a:ext cx="0" cy="399794"/>
          </a:xfrm>
          <a:prstGeom prst="line">
            <a:avLst/>
          </a:prstGeom>
          <a:ln w="7620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5317603" y="3098289"/>
            <a:ext cx="0" cy="399794"/>
          </a:xfrm>
          <a:prstGeom prst="line">
            <a:avLst/>
          </a:prstGeom>
          <a:ln w="7620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urved Connector 113"/>
          <p:cNvCxnSpPr>
            <a:endCxn id="11" idx="3"/>
          </p:cNvCxnSpPr>
          <p:nvPr/>
        </p:nvCxnSpPr>
        <p:spPr>
          <a:xfrm rot="10800000">
            <a:off x="2870404" y="1652511"/>
            <a:ext cx="2381734" cy="1548677"/>
          </a:xfrm>
          <a:prstGeom prst="curvedConnector3">
            <a:avLst>
              <a:gd name="adj1" fmla="val 5471"/>
            </a:avLst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4360004" y="3722610"/>
            <a:ext cx="0" cy="399794"/>
          </a:xfrm>
          <a:prstGeom prst="line">
            <a:avLst/>
          </a:prstGeom>
          <a:ln w="762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urved Connector 124"/>
          <p:cNvCxnSpPr>
            <a:endCxn id="11" idx="3"/>
          </p:cNvCxnSpPr>
          <p:nvPr/>
        </p:nvCxnSpPr>
        <p:spPr>
          <a:xfrm rot="10800000">
            <a:off x="2870404" y="1652511"/>
            <a:ext cx="4237800" cy="1445781"/>
          </a:xfrm>
          <a:prstGeom prst="curvedConnector3">
            <a:avLst>
              <a:gd name="adj1" fmla="val 1802"/>
            </a:avLst>
          </a:prstGeom>
          <a:ln w="57150" cmpd="sng"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3025527" y="2256275"/>
            <a:ext cx="250763" cy="185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3026359" y="3098293"/>
            <a:ext cx="250763" cy="185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3026359" y="3759954"/>
            <a:ext cx="250763" cy="185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541485" y="2707377"/>
            <a:ext cx="16095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/>
                </a:solidFill>
              </a:rPr>
              <a:t>check if </a:t>
            </a:r>
            <a:r>
              <a:rPr lang="en-US" sz="1100" dirty="0" err="1" smtClean="0">
                <a:solidFill>
                  <a:schemeClr val="accent1"/>
                </a:solidFill>
              </a:rPr>
              <a:t>time_slice</a:t>
            </a:r>
            <a:r>
              <a:rPr lang="en-US" sz="1100" dirty="0" smtClean="0">
                <a:solidFill>
                  <a:schemeClr val="accent1"/>
                </a:solidFill>
              </a:rPr>
              <a:t> is out</a:t>
            </a:r>
          </a:p>
          <a:p>
            <a:pPr algn="r"/>
            <a:r>
              <a:rPr lang="en-US" sz="1100" b="1" dirty="0" smtClean="0">
                <a:solidFill>
                  <a:schemeClr val="accent1"/>
                </a:solidFill>
              </a:rPr>
              <a:t>not out yet!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cxnSp>
        <p:nvCxnSpPr>
          <p:cNvPr id="41" name="Curved Connector 40"/>
          <p:cNvCxnSpPr>
            <a:stCxn id="11" idx="3"/>
          </p:cNvCxnSpPr>
          <p:nvPr/>
        </p:nvCxnSpPr>
        <p:spPr>
          <a:xfrm>
            <a:off x="2870404" y="1652510"/>
            <a:ext cx="1524001" cy="2322574"/>
          </a:xfrm>
          <a:prstGeom prst="curvedConnector2">
            <a:avLst/>
          </a:prstGeom>
          <a:ln w="57150" cmpd="sng"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/>
          <p:cNvCxnSpPr>
            <a:stCxn id="11" idx="3"/>
          </p:cNvCxnSpPr>
          <p:nvPr/>
        </p:nvCxnSpPr>
        <p:spPr>
          <a:xfrm>
            <a:off x="2870404" y="1652510"/>
            <a:ext cx="2381734" cy="1441958"/>
          </a:xfrm>
          <a:prstGeom prst="curvedConnector3">
            <a:avLst>
              <a:gd name="adj1" fmla="val 99476"/>
            </a:avLst>
          </a:prstGeom>
          <a:ln w="57150" cmpd="sng"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stCxn id="11" idx="3"/>
          </p:cNvCxnSpPr>
          <p:nvPr/>
        </p:nvCxnSpPr>
        <p:spPr>
          <a:xfrm>
            <a:off x="2870404" y="1652510"/>
            <a:ext cx="4400459" cy="1384301"/>
          </a:xfrm>
          <a:prstGeom prst="curvedConnector3">
            <a:avLst>
              <a:gd name="adj1" fmla="val 99690"/>
            </a:avLst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4543666" y="2819431"/>
            <a:ext cx="5538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4F81BD"/>
                </a:solidFill>
              </a:rPr>
              <a:t>is out!</a:t>
            </a:r>
            <a:endParaRPr lang="en-US" sz="1100" b="1" dirty="0">
              <a:solidFill>
                <a:srgbClr val="4F81BD"/>
              </a:solidFill>
            </a:endParaRPr>
          </a:p>
        </p:txBody>
      </p:sp>
      <p:cxnSp>
        <p:nvCxnSpPr>
          <p:cNvPr id="142" name="Straight Arrow Connector 141"/>
          <p:cNvCxnSpPr/>
          <p:nvPr/>
        </p:nvCxnSpPr>
        <p:spPr>
          <a:xfrm>
            <a:off x="4947263" y="3047569"/>
            <a:ext cx="250763" cy="185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2902937" y="3271937"/>
            <a:ext cx="7661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rgbClr val="FF0000"/>
                </a:solidFill>
              </a:rPr>
              <a:t>time_slice</a:t>
            </a:r>
            <a:endParaRPr lang="en-US" sz="1100" dirty="0" smtClean="0">
              <a:solidFill>
                <a:srgbClr val="FF0000"/>
              </a:solidFill>
            </a:endParaRPr>
          </a:p>
        </p:txBody>
      </p:sp>
      <p:cxnSp>
        <p:nvCxnSpPr>
          <p:cNvPr id="168" name="Straight Arrow Connector 167"/>
          <p:cNvCxnSpPr>
            <a:stCxn id="166" idx="1"/>
          </p:cNvCxnSpPr>
          <p:nvPr/>
        </p:nvCxnSpPr>
        <p:spPr>
          <a:xfrm flipH="1">
            <a:off x="1471965" y="3402742"/>
            <a:ext cx="1430972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66" idx="3"/>
          </p:cNvCxnSpPr>
          <p:nvPr/>
        </p:nvCxnSpPr>
        <p:spPr>
          <a:xfrm>
            <a:off x="3669080" y="3402742"/>
            <a:ext cx="1574506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1221" y="314770"/>
            <a:ext cx="9142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Linux-like CFS scheduler simulator</a:t>
            </a:r>
            <a:endParaRPr lang="en-US" sz="4400" b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7944580" y="4455265"/>
            <a:ext cx="446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4F81BD"/>
                </a:solidFill>
              </a:rPr>
              <a:t>time</a:t>
            </a:r>
            <a:endParaRPr lang="en-US" sz="1100" dirty="0">
              <a:solidFill>
                <a:srgbClr val="4F81BD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8055277" y="2413285"/>
            <a:ext cx="518247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008000"/>
                </a:solidFill>
              </a:rPr>
              <a:t>a task</a:t>
            </a:r>
            <a:endParaRPr lang="en-US" sz="1100" dirty="0">
              <a:solidFill>
                <a:srgbClr val="008000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8043112" y="3238508"/>
            <a:ext cx="5182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a task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8055277" y="3920340"/>
            <a:ext cx="5182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660066"/>
                </a:solidFill>
              </a:rPr>
              <a:t>a task</a:t>
            </a:r>
            <a:endParaRPr lang="en-US" sz="1100" dirty="0">
              <a:solidFill>
                <a:srgbClr val="660066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09199" y="1772478"/>
            <a:ext cx="1524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RB-tree / AVL-tree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204981" y="5103673"/>
            <a:ext cx="70198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Linux-like CFS simulator features</a:t>
            </a:r>
            <a:r>
              <a:rPr lang="en-US" b="1" dirty="0" smtClean="0"/>
              <a:t>:</a:t>
            </a:r>
            <a:endParaRPr lang="en-US" dirty="0" smtClean="0"/>
          </a:p>
          <a:p>
            <a:r>
              <a:rPr lang="en-US" dirty="0" smtClean="0"/>
              <a:t>Simulator </a:t>
            </a:r>
            <a:r>
              <a:rPr lang="en-US" dirty="0"/>
              <a:t>features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Timer </a:t>
            </a:r>
            <a:r>
              <a:rPr lang="en-US" dirty="0"/>
              <a:t>interrupt: check if </a:t>
            </a:r>
            <a:r>
              <a:rPr lang="en-US" dirty="0" err="1"/>
              <a:t>delta_exec</a:t>
            </a:r>
            <a:r>
              <a:rPr lang="en-US" dirty="0"/>
              <a:t> &gt; </a:t>
            </a:r>
            <a:r>
              <a:rPr lang="en-US" dirty="0" err="1"/>
              <a:t>time_slice</a:t>
            </a:r>
            <a:r>
              <a:rPr lang="en-US" dirty="0"/>
              <a:t>, </a:t>
            </a:r>
            <a:r>
              <a:rPr lang="en-US" dirty="0" err="1"/>
              <a:t>enq</a:t>
            </a:r>
            <a:r>
              <a:rPr lang="en-US" dirty="0"/>
              <a:t>() and then </a:t>
            </a:r>
            <a:r>
              <a:rPr lang="en-US" dirty="0" err="1"/>
              <a:t>deq</a:t>
            </a:r>
            <a:r>
              <a:rPr lang="en-US" dirty="0"/>
              <a:t>(</a:t>
            </a:r>
            <a:r>
              <a:rPr lang="en-US" dirty="0" smtClean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thread_exit</a:t>
            </a:r>
            <a:r>
              <a:rPr lang="en-US" dirty="0"/>
              <a:t>(): when a thread finishes its </a:t>
            </a:r>
            <a:r>
              <a:rPr lang="en-US" dirty="0" smtClean="0"/>
              <a:t>jobs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thread_create</a:t>
            </a:r>
            <a:r>
              <a:rPr lang="en-US" dirty="0"/>
              <a:t>() : </a:t>
            </a:r>
            <a:r>
              <a:rPr lang="en-US" dirty="0" err="1"/>
              <a:t>start_time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1668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445464" y="4510010"/>
            <a:ext cx="698500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286964" y="2135110"/>
            <a:ext cx="0" cy="2374900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278324" y="2135110"/>
            <a:ext cx="0" cy="2374900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231584" y="2135110"/>
            <a:ext cx="0" cy="2374900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94564" y="1484870"/>
            <a:ext cx="2275840" cy="3352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Global </a:t>
            </a:r>
            <a:r>
              <a:rPr lang="en-US" dirty="0" err="1" smtClean="0">
                <a:solidFill>
                  <a:schemeClr val="tx1"/>
                </a:solidFill>
              </a:rPr>
              <a:t>runqueue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4564" y="2287510"/>
            <a:ext cx="69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4564" y="3036810"/>
            <a:ext cx="69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4564" y="3722610"/>
            <a:ext cx="69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4564" y="4325344"/>
            <a:ext cx="69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CPU4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5278324" y="3294365"/>
            <a:ext cx="195326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445464" y="3294365"/>
            <a:ext cx="383286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445464" y="3975085"/>
            <a:ext cx="2948940" cy="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231584" y="3294365"/>
            <a:ext cx="123698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394405" y="3970004"/>
            <a:ext cx="4074159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445464" y="2471405"/>
            <a:ext cx="7023100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4394404" y="3722610"/>
            <a:ext cx="0" cy="399794"/>
          </a:xfrm>
          <a:prstGeom prst="line">
            <a:avLst/>
          </a:prstGeom>
          <a:ln w="762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94564" y="4629110"/>
            <a:ext cx="6678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 thread (CPU4) keeps polling whether there is a external interrupt </a:t>
            </a:r>
            <a:r>
              <a:rPr lang="en-US" sz="1400" dirty="0"/>
              <a:t>(e.g. new task comes)</a:t>
            </a:r>
            <a:endParaRPr lang="en-US" sz="1400" dirty="0"/>
          </a:p>
        </p:txBody>
      </p:sp>
      <p:cxnSp>
        <p:nvCxnSpPr>
          <p:cNvPr id="101" name="Straight Connector 100"/>
          <p:cNvCxnSpPr/>
          <p:nvPr/>
        </p:nvCxnSpPr>
        <p:spPr>
          <a:xfrm flipV="1">
            <a:off x="5252138" y="3094468"/>
            <a:ext cx="0" cy="399794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7270863" y="3094468"/>
            <a:ext cx="0" cy="399794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7200676" y="3094468"/>
            <a:ext cx="0" cy="399794"/>
          </a:xfrm>
          <a:prstGeom prst="line">
            <a:avLst/>
          </a:prstGeom>
          <a:ln w="7620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5317603" y="3098289"/>
            <a:ext cx="0" cy="399794"/>
          </a:xfrm>
          <a:prstGeom prst="line">
            <a:avLst/>
          </a:prstGeom>
          <a:ln w="7620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urved Connector 113"/>
          <p:cNvCxnSpPr>
            <a:endCxn id="11" idx="3"/>
          </p:cNvCxnSpPr>
          <p:nvPr/>
        </p:nvCxnSpPr>
        <p:spPr>
          <a:xfrm rot="10800000">
            <a:off x="2870404" y="1652511"/>
            <a:ext cx="2381734" cy="1548677"/>
          </a:xfrm>
          <a:prstGeom prst="curvedConnector3">
            <a:avLst>
              <a:gd name="adj1" fmla="val 5471"/>
            </a:avLst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4360004" y="3722610"/>
            <a:ext cx="0" cy="399794"/>
          </a:xfrm>
          <a:prstGeom prst="line">
            <a:avLst/>
          </a:prstGeom>
          <a:ln w="762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urved Connector 124"/>
          <p:cNvCxnSpPr>
            <a:endCxn id="11" idx="3"/>
          </p:cNvCxnSpPr>
          <p:nvPr/>
        </p:nvCxnSpPr>
        <p:spPr>
          <a:xfrm rot="10800000">
            <a:off x="2870404" y="1652511"/>
            <a:ext cx="4237800" cy="1445781"/>
          </a:xfrm>
          <a:prstGeom prst="curvedConnector3">
            <a:avLst>
              <a:gd name="adj1" fmla="val 1802"/>
            </a:avLst>
          </a:prstGeom>
          <a:ln w="57150" cmpd="sng"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3025527" y="2256275"/>
            <a:ext cx="250763" cy="185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3026359" y="3098293"/>
            <a:ext cx="250763" cy="185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3026359" y="3759954"/>
            <a:ext cx="250763" cy="185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541485" y="2707377"/>
            <a:ext cx="16095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/>
                </a:solidFill>
              </a:rPr>
              <a:t>check if </a:t>
            </a:r>
            <a:r>
              <a:rPr lang="en-US" sz="1100" dirty="0" err="1" smtClean="0">
                <a:solidFill>
                  <a:schemeClr val="accent1"/>
                </a:solidFill>
              </a:rPr>
              <a:t>time_slice</a:t>
            </a:r>
            <a:r>
              <a:rPr lang="en-US" sz="1100" dirty="0" smtClean="0">
                <a:solidFill>
                  <a:schemeClr val="accent1"/>
                </a:solidFill>
              </a:rPr>
              <a:t> is out</a:t>
            </a:r>
          </a:p>
          <a:p>
            <a:pPr algn="r"/>
            <a:r>
              <a:rPr lang="en-US" sz="1100" b="1" dirty="0" smtClean="0">
                <a:solidFill>
                  <a:schemeClr val="accent1"/>
                </a:solidFill>
              </a:rPr>
              <a:t>not out yet!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cxnSp>
        <p:nvCxnSpPr>
          <p:cNvPr id="41" name="Curved Connector 40"/>
          <p:cNvCxnSpPr>
            <a:stCxn id="11" idx="3"/>
          </p:cNvCxnSpPr>
          <p:nvPr/>
        </p:nvCxnSpPr>
        <p:spPr>
          <a:xfrm>
            <a:off x="2870404" y="1652510"/>
            <a:ext cx="1524001" cy="2322574"/>
          </a:xfrm>
          <a:prstGeom prst="curvedConnector2">
            <a:avLst/>
          </a:prstGeom>
          <a:ln w="57150" cmpd="sng"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/>
          <p:cNvCxnSpPr>
            <a:stCxn id="11" idx="3"/>
          </p:cNvCxnSpPr>
          <p:nvPr/>
        </p:nvCxnSpPr>
        <p:spPr>
          <a:xfrm>
            <a:off x="2870404" y="1652510"/>
            <a:ext cx="2381734" cy="1441958"/>
          </a:xfrm>
          <a:prstGeom prst="curvedConnector3">
            <a:avLst>
              <a:gd name="adj1" fmla="val 99476"/>
            </a:avLst>
          </a:prstGeom>
          <a:ln w="57150" cmpd="sng"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stCxn id="11" idx="3"/>
          </p:cNvCxnSpPr>
          <p:nvPr/>
        </p:nvCxnSpPr>
        <p:spPr>
          <a:xfrm>
            <a:off x="2870404" y="1652510"/>
            <a:ext cx="4400459" cy="1384301"/>
          </a:xfrm>
          <a:prstGeom prst="curvedConnector3">
            <a:avLst>
              <a:gd name="adj1" fmla="val 99690"/>
            </a:avLst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4543666" y="2819431"/>
            <a:ext cx="5538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4F81BD"/>
                </a:solidFill>
              </a:rPr>
              <a:t>is out!</a:t>
            </a:r>
            <a:endParaRPr lang="en-US" sz="1100" b="1" dirty="0">
              <a:solidFill>
                <a:srgbClr val="4F81BD"/>
              </a:solidFill>
            </a:endParaRPr>
          </a:p>
        </p:txBody>
      </p:sp>
      <p:cxnSp>
        <p:nvCxnSpPr>
          <p:cNvPr id="142" name="Straight Arrow Connector 141"/>
          <p:cNvCxnSpPr/>
          <p:nvPr/>
        </p:nvCxnSpPr>
        <p:spPr>
          <a:xfrm>
            <a:off x="4947263" y="3047569"/>
            <a:ext cx="250763" cy="185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2902937" y="3271937"/>
            <a:ext cx="7661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rgbClr val="FF0000"/>
                </a:solidFill>
              </a:rPr>
              <a:t>time_slice</a:t>
            </a:r>
            <a:endParaRPr lang="en-US" sz="1100" dirty="0" smtClean="0">
              <a:solidFill>
                <a:srgbClr val="FF0000"/>
              </a:solidFill>
            </a:endParaRPr>
          </a:p>
        </p:txBody>
      </p:sp>
      <p:cxnSp>
        <p:nvCxnSpPr>
          <p:cNvPr id="168" name="Straight Arrow Connector 167"/>
          <p:cNvCxnSpPr>
            <a:stCxn id="166" idx="1"/>
          </p:cNvCxnSpPr>
          <p:nvPr/>
        </p:nvCxnSpPr>
        <p:spPr>
          <a:xfrm flipH="1">
            <a:off x="1471965" y="3402742"/>
            <a:ext cx="1430972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66" idx="3"/>
          </p:cNvCxnSpPr>
          <p:nvPr/>
        </p:nvCxnSpPr>
        <p:spPr>
          <a:xfrm>
            <a:off x="3669080" y="3402742"/>
            <a:ext cx="1574506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1221" y="314770"/>
            <a:ext cx="9142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Linux-like CFS scheduler simulator</a:t>
            </a:r>
            <a:endParaRPr lang="en-US" sz="4400" b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7944580" y="4455265"/>
            <a:ext cx="446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4F81BD"/>
                </a:solidFill>
              </a:rPr>
              <a:t>time</a:t>
            </a:r>
            <a:endParaRPr lang="en-US" sz="1100" dirty="0">
              <a:solidFill>
                <a:srgbClr val="4F81BD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8055277" y="2413285"/>
            <a:ext cx="518247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008000"/>
                </a:solidFill>
              </a:rPr>
              <a:t>a task</a:t>
            </a:r>
            <a:endParaRPr lang="en-US" sz="1100" dirty="0">
              <a:solidFill>
                <a:srgbClr val="008000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8043112" y="3238508"/>
            <a:ext cx="5182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a task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8055277" y="3920340"/>
            <a:ext cx="5182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660066"/>
                </a:solidFill>
              </a:rPr>
              <a:t>a task</a:t>
            </a:r>
            <a:endParaRPr lang="en-US" sz="1100" dirty="0">
              <a:solidFill>
                <a:srgbClr val="660066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09199" y="1772478"/>
            <a:ext cx="1524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RB-tree / AVL-tree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04981" y="5103673"/>
            <a:ext cx="7827784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Linux-like CFS simulator features:</a:t>
            </a:r>
            <a:endParaRPr lang="en-US" dirty="0"/>
          </a:p>
          <a:p>
            <a:r>
              <a:rPr lang="en-US" dirty="0"/>
              <a:t>CFS features </a:t>
            </a:r>
            <a:r>
              <a:rPr lang="mr-IN" dirty="0" smtClean="0"/>
              <a:t>–</a:t>
            </a:r>
            <a:endParaRPr lang="en-US" dirty="0"/>
          </a:p>
          <a:p>
            <a:pPr marL="285750" lvl="0" indent="-285750">
              <a:buFont typeface="Arial"/>
              <a:buChar char="•"/>
            </a:pPr>
            <a:r>
              <a:rPr lang="en-US" dirty="0"/>
              <a:t>Minimum granularity for a time slice</a:t>
            </a:r>
            <a:r>
              <a:rPr lang="en-US" dirty="0" smtClean="0"/>
              <a:t>.</a:t>
            </a:r>
          </a:p>
          <a:p>
            <a:pPr marL="285750" lvl="0" indent="-285750">
              <a:buFont typeface="Arial"/>
              <a:buChar char="•"/>
            </a:pPr>
            <a:r>
              <a:rPr lang="en-US" dirty="0" smtClean="0"/>
              <a:t>CPU </a:t>
            </a:r>
            <a:r>
              <a:rPr lang="en-US" dirty="0"/>
              <a:t>resource limitation: RLIMIT_NICE </a:t>
            </a:r>
            <a:endParaRPr lang="en-US" dirty="0" smtClean="0"/>
          </a:p>
          <a:p>
            <a:pPr lvl="0"/>
            <a:r>
              <a:rPr lang="en-US" dirty="0"/>
              <a:t>	</a:t>
            </a:r>
            <a:r>
              <a:rPr lang="en-US" dirty="0" smtClean="0"/>
              <a:t>e.g</a:t>
            </a:r>
            <a:r>
              <a:rPr lang="en-US" dirty="0"/>
              <a:t>. if RLIMIT_NICE = 25, nice can be only 20-25</a:t>
            </a:r>
            <a:r>
              <a:rPr lang="zh-TW" altLang="en-US" dirty="0"/>
              <a:t>＝</a:t>
            </a:r>
            <a:r>
              <a:rPr lang="en-US" dirty="0"/>
              <a:t>-</a:t>
            </a:r>
            <a:r>
              <a:rPr lang="en-US" dirty="0" smtClean="0"/>
              <a:t>5</a:t>
            </a:r>
          </a:p>
          <a:p>
            <a:pPr marL="285750" lvl="0" indent="-285750">
              <a:buFont typeface="Arial"/>
              <a:buChar char="•"/>
            </a:pPr>
            <a:r>
              <a:rPr lang="en-US" dirty="0" smtClean="0"/>
              <a:t>New </a:t>
            </a:r>
            <a:r>
              <a:rPr lang="en-US" dirty="0"/>
              <a:t>task’s </a:t>
            </a:r>
            <a:r>
              <a:rPr lang="en-US" dirty="0" err="1"/>
              <a:t>vrtime</a:t>
            </a:r>
            <a:r>
              <a:rPr lang="en-US" dirty="0"/>
              <a:t> is not always 0. 	Linux keep a least number for a </a:t>
            </a:r>
            <a:r>
              <a:rPr lang="en-US" dirty="0" err="1"/>
              <a:t>runqueue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285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445464" y="4510010"/>
            <a:ext cx="698500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286964" y="2135110"/>
            <a:ext cx="0" cy="2374900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278324" y="2135110"/>
            <a:ext cx="0" cy="2374900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231584" y="2135110"/>
            <a:ext cx="0" cy="2374900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94564" y="1484870"/>
            <a:ext cx="2275840" cy="3352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Global </a:t>
            </a:r>
            <a:r>
              <a:rPr lang="en-US" dirty="0" err="1" smtClean="0">
                <a:solidFill>
                  <a:schemeClr val="tx1"/>
                </a:solidFill>
              </a:rPr>
              <a:t>runqueue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4564" y="2287510"/>
            <a:ext cx="69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4564" y="3036810"/>
            <a:ext cx="69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4564" y="3722610"/>
            <a:ext cx="69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4564" y="4325344"/>
            <a:ext cx="69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CPU4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5278324" y="3294365"/>
            <a:ext cx="195326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445464" y="3294365"/>
            <a:ext cx="383286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445464" y="3975085"/>
            <a:ext cx="2948940" cy="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231584" y="3294365"/>
            <a:ext cx="123698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394405" y="3970004"/>
            <a:ext cx="4074159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445464" y="2471405"/>
            <a:ext cx="7023100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4394404" y="3722610"/>
            <a:ext cx="0" cy="399794"/>
          </a:xfrm>
          <a:prstGeom prst="line">
            <a:avLst/>
          </a:prstGeom>
          <a:ln w="762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94564" y="4629110"/>
            <a:ext cx="6678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 thread (CPU4) keeps polling whether there is a external interrupt </a:t>
            </a:r>
            <a:r>
              <a:rPr lang="en-US" sz="1400" dirty="0" smtClean="0"/>
              <a:t>(e.g. new </a:t>
            </a:r>
            <a:r>
              <a:rPr lang="en-US" sz="1400" dirty="0" smtClean="0"/>
              <a:t>task </a:t>
            </a:r>
            <a:r>
              <a:rPr lang="en-US" sz="1400" dirty="0" smtClean="0"/>
              <a:t>comes)</a:t>
            </a:r>
            <a:endParaRPr lang="en-US" sz="1400" dirty="0"/>
          </a:p>
        </p:txBody>
      </p:sp>
      <p:cxnSp>
        <p:nvCxnSpPr>
          <p:cNvPr id="101" name="Straight Connector 100"/>
          <p:cNvCxnSpPr/>
          <p:nvPr/>
        </p:nvCxnSpPr>
        <p:spPr>
          <a:xfrm flipV="1">
            <a:off x="5252138" y="3094468"/>
            <a:ext cx="0" cy="399794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7270863" y="3094468"/>
            <a:ext cx="0" cy="399794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7200676" y="3094468"/>
            <a:ext cx="0" cy="399794"/>
          </a:xfrm>
          <a:prstGeom prst="line">
            <a:avLst/>
          </a:prstGeom>
          <a:ln w="7620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5317603" y="3098289"/>
            <a:ext cx="0" cy="399794"/>
          </a:xfrm>
          <a:prstGeom prst="line">
            <a:avLst/>
          </a:prstGeom>
          <a:ln w="7620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urved Connector 113"/>
          <p:cNvCxnSpPr>
            <a:endCxn id="11" idx="3"/>
          </p:cNvCxnSpPr>
          <p:nvPr/>
        </p:nvCxnSpPr>
        <p:spPr>
          <a:xfrm rot="10800000">
            <a:off x="2870404" y="1652511"/>
            <a:ext cx="2381734" cy="1548677"/>
          </a:xfrm>
          <a:prstGeom prst="curvedConnector3">
            <a:avLst>
              <a:gd name="adj1" fmla="val 5471"/>
            </a:avLst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4360004" y="3722610"/>
            <a:ext cx="0" cy="399794"/>
          </a:xfrm>
          <a:prstGeom prst="line">
            <a:avLst/>
          </a:prstGeom>
          <a:ln w="762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urved Connector 124"/>
          <p:cNvCxnSpPr>
            <a:endCxn id="11" idx="3"/>
          </p:cNvCxnSpPr>
          <p:nvPr/>
        </p:nvCxnSpPr>
        <p:spPr>
          <a:xfrm rot="10800000">
            <a:off x="2870404" y="1652511"/>
            <a:ext cx="4237800" cy="1445781"/>
          </a:xfrm>
          <a:prstGeom prst="curvedConnector3">
            <a:avLst>
              <a:gd name="adj1" fmla="val 1802"/>
            </a:avLst>
          </a:prstGeom>
          <a:ln w="57150" cmpd="sng"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3025527" y="2256275"/>
            <a:ext cx="250763" cy="185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3026359" y="3098293"/>
            <a:ext cx="250763" cy="185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3026359" y="3759954"/>
            <a:ext cx="250763" cy="185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541485" y="2707377"/>
            <a:ext cx="16095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/>
                </a:solidFill>
              </a:rPr>
              <a:t>check if </a:t>
            </a:r>
            <a:r>
              <a:rPr lang="en-US" sz="1100" dirty="0" err="1" smtClean="0">
                <a:solidFill>
                  <a:schemeClr val="accent1"/>
                </a:solidFill>
              </a:rPr>
              <a:t>time_slice</a:t>
            </a:r>
            <a:r>
              <a:rPr lang="en-US" sz="1100" dirty="0" smtClean="0">
                <a:solidFill>
                  <a:schemeClr val="accent1"/>
                </a:solidFill>
              </a:rPr>
              <a:t> is out</a:t>
            </a:r>
          </a:p>
          <a:p>
            <a:pPr algn="r"/>
            <a:r>
              <a:rPr lang="en-US" sz="1100" b="1" dirty="0" smtClean="0">
                <a:solidFill>
                  <a:schemeClr val="accent1"/>
                </a:solidFill>
              </a:rPr>
              <a:t>not out yet!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cxnSp>
        <p:nvCxnSpPr>
          <p:cNvPr id="41" name="Curved Connector 40"/>
          <p:cNvCxnSpPr>
            <a:stCxn id="11" idx="3"/>
          </p:cNvCxnSpPr>
          <p:nvPr/>
        </p:nvCxnSpPr>
        <p:spPr>
          <a:xfrm>
            <a:off x="2870404" y="1652510"/>
            <a:ext cx="1524001" cy="2322574"/>
          </a:xfrm>
          <a:prstGeom prst="curvedConnector2">
            <a:avLst/>
          </a:prstGeom>
          <a:ln w="57150" cmpd="sng"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/>
          <p:cNvCxnSpPr>
            <a:stCxn id="11" idx="3"/>
          </p:cNvCxnSpPr>
          <p:nvPr/>
        </p:nvCxnSpPr>
        <p:spPr>
          <a:xfrm>
            <a:off x="2870404" y="1652510"/>
            <a:ext cx="2381734" cy="1441958"/>
          </a:xfrm>
          <a:prstGeom prst="curvedConnector3">
            <a:avLst>
              <a:gd name="adj1" fmla="val 99476"/>
            </a:avLst>
          </a:prstGeom>
          <a:ln w="57150" cmpd="sng"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stCxn id="11" idx="3"/>
          </p:cNvCxnSpPr>
          <p:nvPr/>
        </p:nvCxnSpPr>
        <p:spPr>
          <a:xfrm>
            <a:off x="2870404" y="1652510"/>
            <a:ext cx="4400459" cy="1384301"/>
          </a:xfrm>
          <a:prstGeom prst="curvedConnector3">
            <a:avLst>
              <a:gd name="adj1" fmla="val 99690"/>
            </a:avLst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4543666" y="2819431"/>
            <a:ext cx="5538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4F81BD"/>
                </a:solidFill>
              </a:rPr>
              <a:t>is out!</a:t>
            </a:r>
            <a:endParaRPr lang="en-US" sz="1100" b="1" dirty="0">
              <a:solidFill>
                <a:srgbClr val="4F81BD"/>
              </a:solidFill>
            </a:endParaRPr>
          </a:p>
        </p:txBody>
      </p:sp>
      <p:cxnSp>
        <p:nvCxnSpPr>
          <p:cNvPr id="142" name="Straight Arrow Connector 141"/>
          <p:cNvCxnSpPr/>
          <p:nvPr/>
        </p:nvCxnSpPr>
        <p:spPr>
          <a:xfrm>
            <a:off x="4947263" y="3047569"/>
            <a:ext cx="250763" cy="185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2902937" y="3271937"/>
            <a:ext cx="7661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rgbClr val="FF0000"/>
                </a:solidFill>
              </a:rPr>
              <a:t>time_slice</a:t>
            </a:r>
            <a:endParaRPr lang="en-US" sz="1100" dirty="0" smtClean="0">
              <a:solidFill>
                <a:srgbClr val="FF0000"/>
              </a:solidFill>
            </a:endParaRPr>
          </a:p>
        </p:txBody>
      </p:sp>
      <p:cxnSp>
        <p:nvCxnSpPr>
          <p:cNvPr id="168" name="Straight Arrow Connector 167"/>
          <p:cNvCxnSpPr>
            <a:stCxn id="166" idx="1"/>
          </p:cNvCxnSpPr>
          <p:nvPr/>
        </p:nvCxnSpPr>
        <p:spPr>
          <a:xfrm flipH="1">
            <a:off x="1471965" y="3402742"/>
            <a:ext cx="1430972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66" idx="3"/>
          </p:cNvCxnSpPr>
          <p:nvPr/>
        </p:nvCxnSpPr>
        <p:spPr>
          <a:xfrm>
            <a:off x="3669080" y="3402742"/>
            <a:ext cx="1574506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1221" y="314770"/>
            <a:ext cx="9142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Linux-like CFS scheduler simulator</a:t>
            </a:r>
            <a:endParaRPr lang="en-US" sz="4400" b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7944580" y="4455265"/>
            <a:ext cx="446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4F81BD"/>
                </a:solidFill>
              </a:rPr>
              <a:t>time</a:t>
            </a:r>
            <a:endParaRPr lang="en-US" sz="1100" dirty="0">
              <a:solidFill>
                <a:srgbClr val="4F81BD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8055277" y="2413285"/>
            <a:ext cx="518247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008000"/>
                </a:solidFill>
              </a:rPr>
              <a:t>a task</a:t>
            </a:r>
            <a:endParaRPr lang="en-US" sz="1100" dirty="0">
              <a:solidFill>
                <a:srgbClr val="008000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8043112" y="3238508"/>
            <a:ext cx="5182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a task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8055277" y="3920340"/>
            <a:ext cx="5182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660066"/>
                </a:solidFill>
              </a:rPr>
              <a:t>a task</a:t>
            </a:r>
            <a:endParaRPr lang="en-US" sz="1100" dirty="0">
              <a:solidFill>
                <a:srgbClr val="660066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09199" y="1772478"/>
            <a:ext cx="1524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RB-tree / AVL-tree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204981" y="5103673"/>
            <a:ext cx="578133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Other less Linux CFS features we haven’t implemented yet:</a:t>
            </a:r>
            <a:endParaRPr lang="en-US" dirty="0" smtClean="0"/>
          </a:p>
          <a:p>
            <a:pPr marL="285750" lvl="0" indent="-285750">
              <a:buFont typeface="Arial"/>
              <a:buChar char="•"/>
            </a:pPr>
            <a:r>
              <a:rPr lang="en-US" dirty="0"/>
              <a:t>Fork(</a:t>
            </a:r>
            <a:r>
              <a:rPr lang="en-US" dirty="0" smtClean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Group </a:t>
            </a:r>
            <a:r>
              <a:rPr lang="en-US" dirty="0" smtClean="0"/>
              <a:t>scheduling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External interrupt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Per</a:t>
            </a:r>
            <a:r>
              <a:rPr lang="en-US" dirty="0"/>
              <a:t>-CPU </a:t>
            </a:r>
            <a:r>
              <a:rPr lang="en-US" dirty="0" err="1" smtClean="0"/>
              <a:t>runqueue</a:t>
            </a:r>
            <a:endParaRPr lang="en-US" dirty="0"/>
          </a:p>
          <a:p>
            <a:pPr marL="285750" lvl="0" indent="-285750">
              <a:buFont typeface="Arial"/>
              <a:buChar char="•"/>
            </a:pPr>
            <a:r>
              <a:rPr lang="en-US" dirty="0"/>
              <a:t>Real-time </a:t>
            </a:r>
            <a:r>
              <a:rPr lang="en-US" dirty="0" err="1"/>
              <a:t>garantee</a:t>
            </a:r>
            <a:endParaRPr lang="en-US" dirty="0"/>
          </a:p>
          <a:p>
            <a:pPr lvl="0"/>
            <a:r>
              <a:rPr lang="en-US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73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cintosh HD:Users:jack:Desktop:Screen Shot 2016-12-06 at 12.15.06 AM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2" t="12745" r="15663" b="39216"/>
          <a:stretch/>
        </p:blipFill>
        <p:spPr bwMode="auto">
          <a:xfrm>
            <a:off x="483147" y="2858657"/>
            <a:ext cx="8300737" cy="137965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 descr="Macintosh HD:Users:jack:Desktop:Screen Shot 2016-12-05 at 10.53.14 PM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29" t="75894" r="60440" b="13635"/>
          <a:stretch/>
        </p:blipFill>
        <p:spPr bwMode="auto">
          <a:xfrm>
            <a:off x="567041" y="4928040"/>
            <a:ext cx="4595108" cy="136958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4641" y="2342717"/>
            <a:ext cx="122645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input: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Result: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7041" y="248932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21" y="314770"/>
            <a:ext cx="91427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Single</a:t>
            </a:r>
            <a:r>
              <a:rPr lang="en-US" sz="4000" b="1" dirty="0" smtClean="0"/>
              <a:t>-threaded Linux-like CFS simulator</a:t>
            </a:r>
            <a:endParaRPr lang="en-US" sz="4000" b="1" dirty="0"/>
          </a:p>
        </p:txBody>
      </p:sp>
      <p:sp>
        <p:nvSpPr>
          <p:cNvPr id="8" name="Rectangle 7"/>
          <p:cNvSpPr/>
          <p:nvPr/>
        </p:nvSpPr>
        <p:spPr>
          <a:xfrm>
            <a:off x="483147" y="1348260"/>
            <a:ext cx="55057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Testing environment: 4 core laptop (hyper-threading)</a:t>
            </a:r>
          </a:p>
        </p:txBody>
      </p:sp>
    </p:spTree>
    <p:extLst>
      <p:ext uri="{BB962C8B-B14F-4D97-AF65-F5344CB8AC3E}">
        <p14:creationId xmlns:p14="http://schemas.microsoft.com/office/powerpoint/2010/main" val="3499208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7041" y="122556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Macintosh HD:Users:jack:Desktop:image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5" t="9746" r="8072" b="2144"/>
          <a:stretch/>
        </p:blipFill>
        <p:spPr bwMode="auto">
          <a:xfrm>
            <a:off x="692912" y="1941628"/>
            <a:ext cx="7910883" cy="488448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21" y="314770"/>
            <a:ext cx="91427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multi</a:t>
            </a:r>
            <a:r>
              <a:rPr lang="en-US" sz="4000" b="1" dirty="0" smtClean="0"/>
              <a:t>-threaded Linux-like CFS simulator</a:t>
            </a:r>
            <a:endParaRPr lang="en-US" sz="4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14641" y="1425900"/>
            <a:ext cx="5196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 environment: 4 core laptop (hyper-threading)</a:t>
            </a:r>
          </a:p>
        </p:txBody>
      </p:sp>
    </p:spTree>
    <p:extLst>
      <p:ext uri="{BB962C8B-B14F-4D97-AF65-F5344CB8AC3E}">
        <p14:creationId xmlns:p14="http://schemas.microsoft.com/office/powerpoint/2010/main" val="872998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1" y="314770"/>
            <a:ext cx="9142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Conclusion</a:t>
            </a:r>
            <a:endParaRPr 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1935" y="1317665"/>
            <a:ext cx="876640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Our </a:t>
            </a:r>
            <a:r>
              <a:rPr lang="en-US" sz="2800" b="1" dirty="0"/>
              <a:t>main </a:t>
            </a:r>
            <a:r>
              <a:rPr lang="en-US" sz="2800" b="1" dirty="0" smtClean="0"/>
              <a:t>contribution</a:t>
            </a:r>
            <a:endParaRPr lang="en-US" sz="2800" dirty="0"/>
          </a:p>
          <a:p>
            <a:pPr marL="285750" lvl="0" indent="-285750">
              <a:buFont typeface="Arial"/>
              <a:buChar char="•"/>
            </a:pPr>
            <a:r>
              <a:rPr lang="en-US" sz="2400" dirty="0"/>
              <a:t>Implementing/modifying AVL-tree &amp; RB-</a:t>
            </a:r>
            <a:r>
              <a:rPr lang="en-US" sz="2400" dirty="0" smtClean="0"/>
              <a:t>tree</a:t>
            </a:r>
          </a:p>
          <a:p>
            <a:pPr marL="285750" lvl="0" indent="-285750">
              <a:buFont typeface="Arial"/>
              <a:buChar char="•"/>
            </a:pPr>
            <a:endParaRPr lang="en-US" dirty="0"/>
          </a:p>
          <a:p>
            <a:pPr marL="285750" lvl="0" indent="-285750">
              <a:buFont typeface="Arial"/>
              <a:buChar char="•"/>
            </a:pPr>
            <a:r>
              <a:rPr lang="en-US" sz="2400" dirty="0"/>
              <a:t>Implementing parts of lock-free RB-tree methods </a:t>
            </a:r>
            <a:endParaRPr lang="en-US" sz="2400" dirty="0" smtClean="0"/>
          </a:p>
          <a:p>
            <a:pPr lvl="0"/>
            <a:r>
              <a:rPr lang="en-US" sz="2000" dirty="0" smtClean="0"/>
              <a:t>	(insertion </a:t>
            </a:r>
            <a:r>
              <a:rPr lang="en-US" sz="2000" dirty="0"/>
              <a:t>- partially working, search - fully working</a:t>
            </a:r>
            <a:r>
              <a:rPr lang="en-US" sz="2000" dirty="0" smtClean="0"/>
              <a:t>)</a:t>
            </a:r>
          </a:p>
          <a:p>
            <a:pPr lvl="0"/>
            <a:endParaRPr lang="en-US" dirty="0"/>
          </a:p>
          <a:p>
            <a:pPr marL="285750" lvl="0" indent="-285750">
              <a:buFont typeface="Arial"/>
              <a:buChar char="•"/>
            </a:pPr>
            <a:r>
              <a:rPr lang="en-US" sz="2400" dirty="0"/>
              <a:t>Implementing Linux-like CFS simulators </a:t>
            </a:r>
            <a:endParaRPr lang="en-US" sz="2400" dirty="0" smtClean="0"/>
          </a:p>
          <a:p>
            <a:pPr lvl="0"/>
            <a:r>
              <a:rPr lang="en-US" sz="2400" dirty="0" smtClean="0"/>
              <a:t>	</a:t>
            </a:r>
            <a:r>
              <a:rPr lang="en-US" sz="2000" dirty="0" smtClean="0"/>
              <a:t>(single</a:t>
            </a:r>
            <a:r>
              <a:rPr lang="en-US" sz="2000" dirty="0"/>
              <a:t>-threaded and ideal version, multi-threaded and concurrent version</a:t>
            </a:r>
            <a:r>
              <a:rPr lang="en-US" sz="2000" dirty="0" smtClean="0"/>
              <a:t>)</a:t>
            </a:r>
          </a:p>
          <a:p>
            <a:pPr lvl="0"/>
            <a:endParaRPr lang="en-US" sz="2000" dirty="0"/>
          </a:p>
          <a:p>
            <a:pPr lvl="0"/>
            <a:r>
              <a:rPr lang="en-US" sz="2400" b="1" dirty="0"/>
              <a:t>Lessons we learn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Lock-free data structure is extremely hard </a:t>
            </a:r>
            <a:r>
              <a:rPr lang="en-US" sz="2400" dirty="0"/>
              <a:t>to debug</a:t>
            </a:r>
          </a:p>
          <a:p>
            <a:pPr marL="457200" lvl="0" indent="-457200">
              <a:buFont typeface="Arial"/>
              <a:buChar char="•"/>
            </a:pPr>
            <a:endParaRPr lang="en-US" sz="2000" dirty="0"/>
          </a:p>
          <a:p>
            <a:pPr marL="457200" lvl="0" indent="-457200">
              <a:buFont typeface="Arial"/>
              <a:buChar char="•"/>
            </a:pPr>
            <a:r>
              <a:rPr lang="en-US" sz="2400" dirty="0"/>
              <a:t>What is fair in Linux points of view </a:t>
            </a:r>
          </a:p>
          <a:p>
            <a:pPr marL="457200" lvl="0" indent="-457200">
              <a:buFont typeface="Arial"/>
              <a:buChar char="•"/>
            </a:pPr>
            <a:endParaRPr lang="en-US" sz="2000" dirty="0"/>
          </a:p>
          <a:p>
            <a:pPr marL="457200" lvl="0" indent="-457200">
              <a:buFont typeface="Arial"/>
              <a:buChar char="•"/>
            </a:pPr>
            <a:r>
              <a:rPr lang="en-US" sz="2400" dirty="0"/>
              <a:t>Different concurrent data structures based </a:t>
            </a:r>
            <a:r>
              <a:rPr lang="en-US" sz="2400" dirty="0" smtClean="0"/>
              <a:t>CFS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8948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1" y="314770"/>
            <a:ext cx="9142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Conclusion</a:t>
            </a:r>
            <a:endParaRPr 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1935" y="1775375"/>
            <a:ext cx="876640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[1] Molnar, Ingo. "Modular scheduler core and completely fair scheduler [</a:t>
            </a:r>
            <a:r>
              <a:rPr lang="en-US" sz="2000" dirty="0" err="1"/>
              <a:t>cfs</a:t>
            </a:r>
            <a:r>
              <a:rPr lang="en-US" sz="2000" dirty="0"/>
              <a:t>]."Linux-Kernel mailing list (2007).</a:t>
            </a:r>
          </a:p>
          <a:p>
            <a:r>
              <a:rPr lang="en-US" sz="2000" dirty="0" smtClean="0"/>
              <a:t>[</a:t>
            </a:r>
            <a:r>
              <a:rPr lang="en-US" sz="2000" dirty="0"/>
              <a:t>2] Kim, Jong Ho, Helen Cameron, and Peter Graham. "Lock-free red-black trees using </a:t>
            </a:r>
            <a:r>
              <a:rPr lang="en-US" sz="2000" dirty="0" err="1"/>
              <a:t>cas</a:t>
            </a:r>
            <a:r>
              <a:rPr lang="en-US" sz="2000" dirty="0"/>
              <a:t>." Concurrency and Computation: Practice and Experience(2006): 1-40.</a:t>
            </a:r>
          </a:p>
          <a:p>
            <a:r>
              <a:rPr lang="en-US" sz="2000" dirty="0"/>
              <a:t>[3] Love, Robert. Linux system programming: talking directly to the kernel and C library. " O'Reilly Media, Inc.", 2013.</a:t>
            </a:r>
          </a:p>
          <a:p>
            <a:r>
              <a:rPr lang="en-US" sz="2000" dirty="0" smtClean="0"/>
              <a:t>[4] </a:t>
            </a:r>
            <a:r>
              <a:rPr lang="en-US" sz="2000" dirty="0" err="1"/>
              <a:t>Jianwen</a:t>
            </a:r>
            <a:r>
              <a:rPr lang="en-US" sz="2000" dirty="0"/>
              <a:t> Ma. Lock-Free Insertions on Red-Black Trees. MSc thesis, University of Manitoba, October,2003.</a:t>
            </a:r>
          </a:p>
          <a:p>
            <a:r>
              <a:rPr lang="en-US" sz="2000" dirty="0" smtClean="0"/>
              <a:t>[5] </a:t>
            </a:r>
            <a:r>
              <a:rPr lang="en-US" sz="2000" dirty="0" err="1"/>
              <a:t>Natarajan</a:t>
            </a:r>
            <a:r>
              <a:rPr lang="en-US" sz="2000" dirty="0"/>
              <a:t>, </a:t>
            </a:r>
            <a:r>
              <a:rPr lang="en-US" sz="2000" dirty="0" err="1"/>
              <a:t>Aravind</a:t>
            </a:r>
            <a:r>
              <a:rPr lang="en-US" sz="2000" dirty="0"/>
              <a:t>, Lee H. </a:t>
            </a:r>
            <a:r>
              <a:rPr lang="en-US" sz="2000" dirty="0" err="1"/>
              <a:t>Savoie</a:t>
            </a:r>
            <a:r>
              <a:rPr lang="en-US" sz="2000" dirty="0"/>
              <a:t>, and </a:t>
            </a:r>
            <a:r>
              <a:rPr lang="en-US" sz="2000" dirty="0" err="1"/>
              <a:t>Neeraj</a:t>
            </a:r>
            <a:r>
              <a:rPr lang="en-US" sz="2000" dirty="0"/>
              <a:t> Mittal. "Concurrent wait-free red black trees." Symposium on Self-Stabilizing Systems. Springer International Publishing, 2013.</a:t>
            </a:r>
          </a:p>
          <a:p>
            <a:r>
              <a:rPr lang="en-US" sz="2000" dirty="0" smtClean="0"/>
              <a:t>[6] </a:t>
            </a:r>
            <a:r>
              <a:rPr lang="en-US" sz="2000" dirty="0"/>
              <a:t>The university of Auckland, Computer Science, Data Structures and Algorithms Course  https://</a:t>
            </a:r>
            <a:r>
              <a:rPr lang="en-US" sz="2000" dirty="0" err="1"/>
              <a:t>www.cs.auckland.ac.nz</a:t>
            </a:r>
            <a:r>
              <a:rPr lang="en-US" sz="2000" dirty="0"/>
              <a:t>/software/</a:t>
            </a:r>
            <a:r>
              <a:rPr lang="en-US" sz="2000" dirty="0" err="1"/>
              <a:t>AlgAnim</a:t>
            </a:r>
            <a:r>
              <a:rPr lang="en-US" sz="2000" dirty="0"/>
              <a:t>/</a:t>
            </a:r>
            <a:r>
              <a:rPr lang="en-US" sz="2000" dirty="0" err="1" smtClean="0"/>
              <a:t>red_black.html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1686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461</Words>
  <Application>Microsoft Macintosh PowerPoint</Application>
  <PresentationFormat>On-screen Show (4:3)</PresentationFormat>
  <Paragraphs>145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东南大学九龙湖校区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旻灿 曹</dc:creator>
  <cp:lastModifiedBy>旻灿 曹</cp:lastModifiedBy>
  <cp:revision>188</cp:revision>
  <dcterms:created xsi:type="dcterms:W3CDTF">2016-12-06T10:09:41Z</dcterms:created>
  <dcterms:modified xsi:type="dcterms:W3CDTF">2016-12-07T09:15:20Z</dcterms:modified>
</cp:coreProperties>
</file>