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9" r:id="rId3"/>
    <p:sldId id="27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66" r:id="rId13"/>
    <p:sldId id="265" r:id="rId14"/>
    <p:sldId id="267" r:id="rId15"/>
    <p:sldId id="257" r:id="rId16"/>
    <p:sldId id="264" r:id="rId17"/>
    <p:sldId id="279" r:id="rId18"/>
    <p:sldId id="268" r:id="rId19"/>
    <p:sldId id="262" r:id="rId20"/>
    <p:sldId id="259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 snapToGrid="0" snapToObjects="1">
      <p:cViewPr varScale="1">
        <p:scale>
          <a:sx n="93" d="100"/>
          <a:sy n="93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4A7C-7BDE-1E4C-A58E-C9F329BD850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6F83-7859-504F-877B-9DD5D099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CFS-&gt;concurrent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queu</a:t>
            </a:r>
            <a:endParaRPr lang="en-US" dirty="0" smtClean="0"/>
          </a:p>
          <a:p>
            <a:r>
              <a:rPr lang="en-US" dirty="0" smtClean="0"/>
              <a:t>Time</a:t>
            </a:r>
            <a:r>
              <a:rPr lang="en-US" baseline="0" dirty="0" smtClean="0"/>
              <a:t> slice is not a fixed value, according to nice -&gt; diff CPU proportion</a:t>
            </a:r>
          </a:p>
          <a:p>
            <a:endParaRPr lang="en-US" baseline="0" dirty="0" smtClean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latin typeface="Times"/>
                <a:cs typeface="Times"/>
              </a:rPr>
              <a:t>Linux CFS </a:t>
            </a:r>
            <a:r>
              <a:rPr lang="en-US" sz="1600" dirty="0" err="1" smtClean="0">
                <a:latin typeface="Times"/>
                <a:cs typeface="Times"/>
              </a:rPr>
              <a:t>vruntime</a:t>
            </a:r>
            <a:r>
              <a:rPr lang="en-US" sz="1600" dirty="0" smtClean="0">
                <a:latin typeface="Times"/>
                <a:cs typeface="Times"/>
              </a:rPr>
              <a:t> formula</a:t>
            </a:r>
          </a:p>
          <a:p>
            <a:r>
              <a:rPr lang="en-US" dirty="0" smtClean="0">
                <a:latin typeface="Times"/>
                <a:cs typeface="Times"/>
              </a:rPr>
              <a:t>/* delta: how long process really runs, the time a process has the CPU resource to it release the resource */</a:t>
            </a:r>
          </a:p>
          <a:p>
            <a:r>
              <a:rPr lang="en-US" dirty="0" smtClean="0">
                <a:latin typeface="Times"/>
                <a:cs typeface="Times"/>
              </a:rPr>
              <a:t>/* weight: based on 10% rule, roughly equivalent to 1024 * (1.25)^(-nice)*/</a:t>
            </a:r>
          </a:p>
          <a:p>
            <a:r>
              <a:rPr lang="en-US" b="1" dirty="0" err="1" smtClean="0">
                <a:latin typeface="Times"/>
                <a:cs typeface="Times"/>
              </a:rPr>
              <a:t>vruntime</a:t>
            </a:r>
            <a:r>
              <a:rPr lang="en-US" b="1" dirty="0" smtClean="0">
                <a:latin typeface="Times"/>
                <a:cs typeface="Times"/>
              </a:rPr>
              <a:t> += delta * (nice / weight);</a:t>
            </a:r>
            <a:endParaRPr lang="en-US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3D0E-BD05-C74F-879B-C0FFCC3817B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ao@vt.edu" TargetMode="External"/><Relationship Id="rId4" Type="http://schemas.openxmlformats.org/officeDocument/2006/relationships/hyperlink" Target="mailto:horenc@vt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73" y="1959427"/>
            <a:ext cx="872870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r>
              <a:rPr lang="en-US" sz="3600" b="1" dirty="0" smtClean="0"/>
              <a:t>Lock-free red-black tree based CFS scheduler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2000" dirty="0" smtClean="0"/>
              <a:t>2016 ECE</a:t>
            </a:r>
            <a:r>
              <a:rPr lang="en-US" sz="2000" dirty="0"/>
              <a:t>/CS 5510 </a:t>
            </a:r>
            <a:r>
              <a:rPr lang="en-US" sz="2000" dirty="0" smtClean="0"/>
              <a:t>Multiprocessor Programming</a:t>
            </a:r>
          </a:p>
          <a:p>
            <a:endParaRPr lang="en-US" dirty="0"/>
          </a:p>
          <a:p>
            <a:r>
              <a:rPr lang="en-US" dirty="0" err="1"/>
              <a:t>Mincan</a:t>
            </a:r>
            <a:r>
              <a:rPr lang="en-US" dirty="0"/>
              <a:t> Cao </a:t>
            </a:r>
            <a:r>
              <a:rPr lang="en-US" u="sng" dirty="0">
                <a:hlinkClick r:id="rId3"/>
              </a:rPr>
              <a:t>micao@vt.edu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Ho</a:t>
            </a:r>
            <a:r>
              <a:rPr lang="en-US" dirty="0"/>
              <a:t>-</a:t>
            </a:r>
            <a:r>
              <a:rPr lang="en-US" dirty="0" err="1"/>
              <a:t>Ren</a:t>
            </a:r>
            <a:r>
              <a:rPr lang="en-US" dirty="0"/>
              <a:t> Chuang </a:t>
            </a:r>
            <a:r>
              <a:rPr lang="en-US" u="sng" dirty="0">
                <a:hlinkClick r:id="rId4"/>
              </a:rPr>
              <a:t>horenc@vt.edu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716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Complete Fairness </a:t>
            </a:r>
            <a:r>
              <a:rPr lang="en-US" sz="4400" b="1" dirty="0" smtClean="0"/>
              <a:t>Scheduler (CFS)</a:t>
            </a:r>
            <a:endParaRPr lang="en-US" sz="4400" b="1" dirty="0"/>
          </a:p>
        </p:txBody>
      </p:sp>
      <p:pic>
        <p:nvPicPr>
          <p:cNvPr id="4" name="Picture 3" descr="nice valu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2" r="51831"/>
          <a:stretch/>
        </p:blipFill>
        <p:spPr>
          <a:xfrm>
            <a:off x="9252858" y="4491990"/>
            <a:ext cx="2050186" cy="2366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781" y="1413089"/>
            <a:ext cx="82527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Scheduler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Allocate </a:t>
            </a:r>
            <a:r>
              <a:rPr lang="en-US" sz="2000" dirty="0" smtClean="0">
                <a:latin typeface="Calibri"/>
                <a:cs typeface="Calibri"/>
              </a:rPr>
              <a:t>CPU resources to tasks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Problems?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	D</a:t>
            </a:r>
            <a:r>
              <a:rPr lang="en-US" sz="2000" dirty="0" smtClean="0">
                <a:latin typeface="Calibri"/>
                <a:cs typeface="Calibri"/>
              </a:rPr>
              <a:t>ifferent types </a:t>
            </a:r>
            <a:r>
              <a:rPr lang="en-US" sz="2000" dirty="0">
                <a:latin typeface="Calibri"/>
                <a:cs typeface="Calibri"/>
              </a:rPr>
              <a:t>of </a:t>
            </a:r>
            <a:r>
              <a:rPr lang="en-US" sz="2000" dirty="0" smtClean="0">
                <a:latin typeface="Calibri"/>
                <a:cs typeface="Calibri"/>
              </a:rPr>
              <a:t>tasks</a:t>
            </a: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Solutions 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	</a:t>
            </a:r>
            <a:r>
              <a:rPr lang="en-US" sz="1900" dirty="0" smtClean="0">
                <a:latin typeface="Calibri"/>
                <a:cs typeface="Calibri"/>
              </a:rPr>
              <a:t>virtual runtime += </a:t>
            </a:r>
            <a:r>
              <a:rPr lang="en-US" sz="1900" dirty="0">
                <a:latin typeface="Calibri"/>
                <a:cs typeface="Calibri"/>
              </a:rPr>
              <a:t>t</a:t>
            </a:r>
            <a:r>
              <a:rPr lang="en-US" sz="1900" dirty="0" smtClean="0">
                <a:latin typeface="Calibri"/>
                <a:cs typeface="Calibri"/>
              </a:rPr>
              <a:t>ime slice (changed by priority and nice value)</a:t>
            </a:r>
            <a:endParaRPr lang="en-US" sz="19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More problems?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ime slice </a:t>
            </a:r>
            <a:r>
              <a:rPr lang="en-US" sz="2000" dirty="0" smtClean="0">
                <a:cs typeface="Calibri"/>
              </a:rPr>
              <a:t>granularity</a:t>
            </a:r>
            <a:r>
              <a:rPr lang="en-US" sz="2000" dirty="0" smtClean="0">
                <a:latin typeface="Calibri"/>
                <a:cs typeface="Calibri"/>
              </a:rPr>
              <a:t>, group</a:t>
            </a:r>
            <a:r>
              <a:rPr lang="en-US" sz="2000" dirty="0">
                <a:latin typeface="Calibri"/>
                <a:cs typeface="Calibri"/>
              </a:rPr>
              <a:t>, new task, </a:t>
            </a:r>
            <a:r>
              <a:rPr lang="mr-IN" sz="2000" dirty="0">
                <a:latin typeface="Calibri"/>
                <a:cs typeface="Calibri"/>
              </a:rPr>
              <a:t>…</a:t>
            </a:r>
            <a:r>
              <a:rPr lang="en-US" sz="2000" dirty="0">
                <a:latin typeface="Calibri"/>
                <a:cs typeface="Calibri"/>
              </a:rPr>
              <a:t> and so </a:t>
            </a:r>
            <a:r>
              <a:rPr lang="en-US" sz="2000" dirty="0" smtClean="0">
                <a:latin typeface="Calibri"/>
                <a:cs typeface="Calibri"/>
              </a:rPr>
              <a:t>on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More solutions</a:t>
            </a:r>
          </a:p>
          <a:p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	Min. granularity, per-process </a:t>
            </a:r>
            <a:r>
              <a:rPr lang="en-US" sz="2000" dirty="0" err="1" smtClean="0">
                <a:latin typeface="Calibri"/>
                <a:cs typeface="Calibri"/>
              </a:rPr>
              <a:t>sched</a:t>
            </a:r>
            <a:r>
              <a:rPr lang="en-US" sz="2000" dirty="0" smtClean="0">
                <a:latin typeface="Calibri"/>
                <a:cs typeface="Calibri"/>
              </a:rPr>
              <a:t>, least </a:t>
            </a:r>
            <a:r>
              <a:rPr lang="en-US" sz="2000" dirty="0" err="1" smtClean="0">
                <a:latin typeface="Calibri"/>
                <a:cs typeface="Calibri"/>
              </a:rPr>
              <a:t>vruntime</a:t>
            </a:r>
            <a:r>
              <a:rPr lang="en-US" sz="2000" dirty="0" smtClean="0">
                <a:latin typeface="Calibri"/>
                <a:cs typeface="Calibri"/>
              </a:rPr>
              <a:t>, ... and so on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0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4564" y="5008260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 </a:t>
            </a:r>
            <a:r>
              <a:rPr lang="en-US" dirty="0"/>
              <a:t>interrupt: check 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time_slice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3884" y="401124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done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564" y="5006195"/>
            <a:ext cx="602671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features:</a:t>
            </a:r>
            <a:endParaRPr lang="en-US" dirty="0"/>
          </a:p>
          <a:p>
            <a:r>
              <a:rPr lang="en-US" dirty="0"/>
              <a:t>CFS features </a:t>
            </a:r>
            <a:r>
              <a:rPr lang="mr-IN" dirty="0" smtClean="0"/>
              <a:t>–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Minimum granularity for a time </a:t>
            </a:r>
            <a:r>
              <a:rPr lang="en-US" dirty="0" smtClean="0"/>
              <a:t>slice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CPU </a:t>
            </a:r>
            <a:r>
              <a:rPr lang="en-US" dirty="0"/>
              <a:t>resource limitation: </a:t>
            </a:r>
            <a:r>
              <a:rPr lang="en-US" dirty="0" smtClean="0"/>
              <a:t>RLIMIT_NICE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task’s </a:t>
            </a:r>
            <a:r>
              <a:rPr lang="en-US" dirty="0" err="1"/>
              <a:t>vrtime</a:t>
            </a:r>
            <a:r>
              <a:rPr lang="en-US" dirty="0"/>
              <a:t> is not always </a:t>
            </a:r>
            <a:r>
              <a:rPr lang="en-US" dirty="0" smtClean="0"/>
              <a:t>0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( Linux keeps recording </a:t>
            </a:r>
            <a:r>
              <a:rPr lang="en-US" sz="1600" dirty="0"/>
              <a:t>a least number for </a:t>
            </a:r>
            <a:r>
              <a:rPr lang="en-US" sz="1600" dirty="0" smtClean="0"/>
              <a:t>each </a:t>
            </a:r>
            <a:r>
              <a:rPr lang="en-US" sz="1600" dirty="0" err="1" smtClean="0"/>
              <a:t>runqueue</a:t>
            </a:r>
            <a:r>
              <a:rPr lang="en-US" sz="1600" dirty="0" smtClean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92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4564" y="4991076"/>
            <a:ext cx="54242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Linux CFS features we haven’t implemented yet:</a:t>
            </a:r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Fork(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Group </a:t>
            </a:r>
            <a:r>
              <a:rPr lang="en-US" dirty="0" smtClean="0"/>
              <a:t>scheduling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External interrupt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</a:t>
            </a:r>
            <a:r>
              <a:rPr lang="en-US" dirty="0"/>
              <a:t>-CPU </a:t>
            </a:r>
            <a:r>
              <a:rPr lang="en-US" dirty="0" err="1" smtClean="0"/>
              <a:t>runqueue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Real-time </a:t>
            </a:r>
            <a:r>
              <a:rPr lang="en-US" dirty="0" smtClean="0"/>
              <a:t>guarantee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ack:Desktop:Screen Shot 2016-12-06 at 12.15.06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12745" r="15663" b="39216"/>
          <a:stretch/>
        </p:blipFill>
        <p:spPr bwMode="auto">
          <a:xfrm>
            <a:off x="483147" y="2786507"/>
            <a:ext cx="8300737" cy="137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Users:jack:Desktop:Screen Shot 2016-12-05 at 10.53.14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9" t="75894" r="60440" b="13635"/>
          <a:stretch/>
        </p:blipFill>
        <p:spPr bwMode="auto">
          <a:xfrm>
            <a:off x="567041" y="4928040"/>
            <a:ext cx="4595108" cy="1369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089" y="2400437"/>
            <a:ext cx="22072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CFS simulation </a:t>
            </a:r>
            <a:r>
              <a:rPr lang="en-US" dirty="0"/>
              <a:t>r</a:t>
            </a:r>
            <a:r>
              <a:rPr lang="en-US" dirty="0" smtClean="0"/>
              <a:t>esult: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41" y="2489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Single-threaded Linux-like CFS simulator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483147" y="1870645"/>
            <a:ext cx="550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environment: 4 core laptop (hyper-threading)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18355" y="3485834"/>
            <a:ext cx="408751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32953" y="3776908"/>
            <a:ext cx="408751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704" y="3771403"/>
            <a:ext cx="758337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3405" y="3474823"/>
            <a:ext cx="758337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1096" y="3324186"/>
            <a:ext cx="1605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41096" y="3923926"/>
            <a:ext cx="1605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3262" y="6125427"/>
            <a:ext cx="139509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85230" y="6125427"/>
            <a:ext cx="86130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9552" y="6140504"/>
            <a:ext cx="40279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81597" y="6140504"/>
            <a:ext cx="52231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56307" y="6125427"/>
            <a:ext cx="69904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88876" y="6053274"/>
            <a:ext cx="2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tasks finished order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252883" y="6053274"/>
            <a:ext cx="735994" cy="14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7591" y="6068983"/>
            <a:ext cx="11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T5</a:t>
            </a:r>
          </a:p>
          <a:p>
            <a:pPr algn="ctr"/>
            <a:r>
              <a:rPr lang="en-US" dirty="0" smtClean="0"/>
              <a:t>I/O bound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7445" y="6086033"/>
            <a:ext cx="12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T1</a:t>
            </a:r>
            <a:endParaRPr lang="en-US" dirty="0" smtClean="0"/>
          </a:p>
          <a:p>
            <a:pPr algn="ctr"/>
            <a:r>
              <a:rPr lang="en-US" dirty="0" smtClean="0"/>
              <a:t>CPU bound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557" y="6086117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T2</a:t>
            </a:r>
          </a:p>
          <a:p>
            <a:pPr algn="ctr"/>
            <a:r>
              <a:rPr lang="en-US" dirty="0" smtClean="0"/>
              <a:t>high P</a:t>
            </a:r>
            <a:r>
              <a:rPr lang="en-US" dirty="0"/>
              <a:t> </a:t>
            </a:r>
            <a:r>
              <a:rPr lang="en-US" dirty="0" smtClean="0"/>
              <a:t>&amp; late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9000" y="6083556"/>
            <a:ext cx="14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T4</a:t>
            </a:r>
          </a:p>
          <a:p>
            <a:pPr algn="ctr"/>
            <a:r>
              <a:rPr lang="en-US" dirty="0" smtClean="0"/>
              <a:t>low P &amp; early</a:t>
            </a:r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041" y="1225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Macintosh HD:Users:jack:Desktop:imag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9746" r="8072" b="2144"/>
          <a:stretch/>
        </p:blipFill>
        <p:spPr bwMode="auto">
          <a:xfrm>
            <a:off x="692912" y="1941628"/>
            <a:ext cx="7910883" cy="48844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multi-threaded Linux-like CFS simulator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2912" y="1513687"/>
            <a:ext cx="496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8729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9508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824" y="1289443"/>
            <a:ext cx="8470509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 </a:t>
            </a:r>
            <a:r>
              <a:rPr lang="en-US" sz="2800" b="1" dirty="0"/>
              <a:t>main </a:t>
            </a:r>
            <a:r>
              <a:rPr lang="en-US" sz="2800" b="1" dirty="0" smtClean="0"/>
              <a:t>contribution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Implementing/modifying AVL-tree &amp; RB-</a:t>
            </a:r>
            <a:r>
              <a:rPr lang="en-US" sz="2400" dirty="0" smtClean="0"/>
              <a:t>tree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parts of lock-free RB-tree methods </a:t>
            </a:r>
            <a:endParaRPr lang="en-US" sz="2400" dirty="0" smtClean="0"/>
          </a:p>
          <a:p>
            <a:pPr lvl="0"/>
            <a:r>
              <a:rPr lang="en-US" sz="2000" dirty="0" smtClean="0"/>
              <a:t>	(insertion </a:t>
            </a:r>
            <a:r>
              <a:rPr lang="en-US" sz="2000" dirty="0"/>
              <a:t>- partially working, search - fully working</a:t>
            </a:r>
            <a:r>
              <a:rPr lang="en-US" sz="2000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Linux-like CFS simulators </a:t>
            </a:r>
            <a:endParaRPr lang="en-US" sz="2400" dirty="0" smtClean="0"/>
          </a:p>
          <a:p>
            <a:pPr lvl="0"/>
            <a:r>
              <a:rPr lang="en-US" sz="2400" dirty="0" smtClean="0"/>
              <a:t>	</a:t>
            </a:r>
            <a:r>
              <a:rPr lang="en-US" sz="2000" dirty="0" smtClean="0"/>
              <a:t>(single</a:t>
            </a:r>
            <a:r>
              <a:rPr lang="en-US" sz="2000" dirty="0"/>
              <a:t>-threaded and ideal version, multi-threaded and concurrent version</a:t>
            </a:r>
            <a:r>
              <a:rPr lang="en-US" sz="2000" dirty="0" smtClean="0"/>
              <a:t>)</a:t>
            </a:r>
          </a:p>
          <a:p>
            <a:pPr lvl="0"/>
            <a:endParaRPr lang="en-US" sz="2000" dirty="0"/>
          </a:p>
          <a:p>
            <a:pPr lvl="0"/>
            <a:r>
              <a:rPr lang="en-US" sz="2800" b="1" dirty="0"/>
              <a:t>Lessons we learn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Lock-free data structure is extremely hard </a:t>
            </a:r>
            <a:r>
              <a:rPr lang="en-US" sz="2400" dirty="0"/>
              <a:t>to debug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What is fair </a:t>
            </a:r>
            <a:r>
              <a:rPr lang="en-US" sz="2400" dirty="0" smtClean="0"/>
              <a:t>from </a:t>
            </a:r>
            <a:r>
              <a:rPr lang="en-US" sz="2400" dirty="0"/>
              <a:t>Linux </a:t>
            </a:r>
            <a:r>
              <a:rPr lang="en-US" sz="2400" dirty="0" smtClean="0"/>
              <a:t>point </a:t>
            </a:r>
            <a:r>
              <a:rPr lang="en-US" sz="2400" dirty="0"/>
              <a:t>of view 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Different concurrent data structures based </a:t>
            </a:r>
            <a:r>
              <a:rPr lang="en-US" sz="2400" dirty="0" smtClean="0"/>
              <a:t>CFS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4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Reference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123919"/>
            <a:ext cx="8766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Molnar, Ingo. "Modular scheduler core and completely fair scheduler [</a:t>
            </a:r>
            <a:r>
              <a:rPr lang="en-US" sz="2000" dirty="0" err="1"/>
              <a:t>cfs</a:t>
            </a:r>
            <a:r>
              <a:rPr lang="en-US" sz="2000" dirty="0"/>
              <a:t>]."Linux-Kernel mailing list (2007).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2] Kim, Jong Ho, Helen Cameron, and Peter Graham. "Lock-free red-black trees using </a:t>
            </a:r>
            <a:r>
              <a:rPr lang="en-US" sz="2000" dirty="0" err="1"/>
              <a:t>cas</a:t>
            </a:r>
            <a:r>
              <a:rPr lang="en-US" sz="2000" dirty="0"/>
              <a:t>." Concurrency and Computation: Practice and Experience(2006): 1-40.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3] Love, Robert. Linux system programming: talking directly to the kernel and C library. " O'Reilly Media, Inc.", 2013.</a:t>
            </a:r>
          </a:p>
          <a:p>
            <a:endParaRPr lang="en-US" sz="2000" dirty="0" smtClean="0"/>
          </a:p>
          <a:p>
            <a:r>
              <a:rPr lang="en-US" sz="2000" dirty="0" smtClean="0"/>
              <a:t>[4] </a:t>
            </a:r>
            <a:r>
              <a:rPr lang="en-US" sz="2000" dirty="0" err="1"/>
              <a:t>Jianwen</a:t>
            </a:r>
            <a:r>
              <a:rPr lang="en-US" sz="2000" dirty="0"/>
              <a:t> Ma. Lock-Free Insertions on Red-Black Trees. MSc thesis, University of Manitoba, October,2003.</a:t>
            </a:r>
          </a:p>
          <a:p>
            <a:endParaRPr lang="en-US" sz="2000" dirty="0" smtClean="0"/>
          </a:p>
          <a:p>
            <a:r>
              <a:rPr lang="en-US" sz="2000" dirty="0" smtClean="0"/>
              <a:t>[5] </a:t>
            </a:r>
            <a:r>
              <a:rPr lang="en-US" sz="2000" dirty="0" err="1"/>
              <a:t>Natarajan</a:t>
            </a:r>
            <a:r>
              <a:rPr lang="en-US" sz="2000" dirty="0"/>
              <a:t>, </a:t>
            </a:r>
            <a:r>
              <a:rPr lang="en-US" sz="2000" dirty="0" err="1"/>
              <a:t>Aravind</a:t>
            </a:r>
            <a:r>
              <a:rPr lang="en-US" sz="2000" dirty="0"/>
              <a:t>, Lee H. </a:t>
            </a:r>
            <a:r>
              <a:rPr lang="en-US" sz="2000" dirty="0" err="1"/>
              <a:t>Savoie</a:t>
            </a:r>
            <a:r>
              <a:rPr lang="en-US" sz="2000" dirty="0"/>
              <a:t>, and </a:t>
            </a:r>
            <a:r>
              <a:rPr lang="en-US" sz="2000" dirty="0" err="1"/>
              <a:t>Neeraj</a:t>
            </a:r>
            <a:r>
              <a:rPr lang="en-US" sz="2000" dirty="0"/>
              <a:t> Mittal. "Concurrent wait-free red black trees." Symposium on Self-Stabilizing Systems. Springer International Publishing, 2013.</a:t>
            </a:r>
          </a:p>
          <a:p>
            <a:endParaRPr lang="en-US" sz="2000" dirty="0" smtClean="0"/>
          </a:p>
          <a:p>
            <a:r>
              <a:rPr lang="en-US" sz="2000" dirty="0" smtClean="0"/>
              <a:t>[6] </a:t>
            </a:r>
            <a:r>
              <a:rPr lang="en-US" sz="2000" dirty="0"/>
              <a:t>The university of Auckland, Computer Science, Data Structures and Algorithms Course  https://</a:t>
            </a:r>
            <a:r>
              <a:rPr lang="en-US" sz="2000" dirty="0" err="1"/>
              <a:t>www.cs.auckland.ac.nz</a:t>
            </a:r>
            <a:r>
              <a:rPr lang="en-US" sz="2000" dirty="0"/>
              <a:t>/software/</a:t>
            </a:r>
            <a:r>
              <a:rPr lang="en-US" sz="2000" dirty="0" err="1"/>
              <a:t>AlgAnim</a:t>
            </a:r>
            <a:r>
              <a:rPr lang="en-US" sz="2000" dirty="0"/>
              <a:t>/</a:t>
            </a:r>
            <a:r>
              <a:rPr lang="en-US" sz="2000" dirty="0" err="1" smtClean="0"/>
              <a:t>red_black.html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9438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97969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Q &amp; A</a:t>
            </a:r>
          </a:p>
          <a:p>
            <a:pPr algn="ctr"/>
            <a:r>
              <a:rPr lang="en-US" sz="6000" b="1" dirty="0" smtClean="0"/>
              <a:t>Thanks for your attention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311315" y="4936887"/>
            <a:ext cx="71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Linux-like CFS scheduler simulator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81893" y="6292334"/>
            <a:ext cx="246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Picture for </a:t>
            </a:r>
            <a:r>
              <a:rPr lang="en-US" b="1" dirty="0" err="1"/>
              <a:t>README.md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(e.g. new task comes)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2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52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77" name="Curved Connector 76"/>
          <p:cNvCxnSpPr>
            <a:stCxn id="52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2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2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82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953884" y="401124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done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906" y="6276264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enqueue</a:t>
            </a:r>
            <a:r>
              <a:rPr lang="en-US" b="1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8765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65" y="317349"/>
            <a:ext cx="7886700" cy="1325563"/>
          </a:xfrm>
        </p:spPr>
        <p:txBody>
          <a:bodyPr/>
          <a:lstStyle/>
          <a:p>
            <a:pPr algn="l"/>
            <a:r>
              <a:rPr lang="en-US" altLang="zh-CN" b="1" dirty="0" smtClean="0"/>
              <a:t>Red-Black Tree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24" y="2310887"/>
            <a:ext cx="5128196" cy="3098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 smtClean="0"/>
              <a:t>Red-Black Properties:</a:t>
            </a:r>
          </a:p>
          <a:p>
            <a:pPr lvl="0"/>
            <a:r>
              <a:rPr lang="en-US" altLang="zh-CN" sz="2600" dirty="0"/>
              <a:t>Every node is either red or black</a:t>
            </a:r>
            <a:endParaRPr lang="zh-CN" altLang="zh-CN" sz="2600" dirty="0"/>
          </a:p>
          <a:p>
            <a:pPr lvl="0"/>
            <a:r>
              <a:rPr lang="en-US" altLang="zh-CN" sz="2600" dirty="0"/>
              <a:t>Every leaf(NULL) is black</a:t>
            </a:r>
            <a:endParaRPr lang="zh-CN" altLang="zh-CN" sz="2600" dirty="0"/>
          </a:p>
          <a:p>
            <a:pPr lvl="0"/>
            <a:r>
              <a:rPr lang="en-US" altLang="zh-CN" sz="2600" dirty="0"/>
              <a:t>If a node is red, then both its children are black</a:t>
            </a:r>
            <a:endParaRPr lang="zh-CN" altLang="zh-CN" sz="2600" dirty="0"/>
          </a:p>
          <a:p>
            <a:pPr lvl="0"/>
            <a:r>
              <a:rPr lang="en-US" altLang="zh-CN" sz="2600" dirty="0"/>
              <a:t>Every simple path from a node to a descendant leaf contains the same number of black nodes</a:t>
            </a:r>
            <a:endParaRPr lang="zh-CN" altLang="zh-CN" sz="26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49420" y="607173"/>
            <a:ext cx="3176868" cy="3556075"/>
            <a:chOff x="0" y="0"/>
            <a:chExt cx="2895600" cy="23698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98320" y="1981200"/>
              <a:ext cx="129540" cy="251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20140" y="2004060"/>
              <a:ext cx="129540" cy="251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62100" y="1950720"/>
              <a:ext cx="129540" cy="259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838200" y="1950720"/>
              <a:ext cx="129540" cy="259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9342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10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0876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51660" y="2209800"/>
              <a:ext cx="16764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0"/>
              <a:ext cx="2895600" cy="2065020"/>
              <a:chOff x="0" y="0"/>
              <a:chExt cx="2895600" cy="206502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34340" y="1478280"/>
                <a:ext cx="129540" cy="2514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40180" y="1455420"/>
                <a:ext cx="182880" cy="2514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066800" y="1447800"/>
                <a:ext cx="175260" cy="2819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67640" y="1455420"/>
                <a:ext cx="129540" cy="259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61060" y="1729740"/>
                <a:ext cx="365760" cy="3352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8760" y="1729740"/>
                <a:ext cx="365760" cy="3352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1714500"/>
                <a:ext cx="167640" cy="1600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4820" y="1714500"/>
                <a:ext cx="167640" cy="1600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5740" y="0"/>
                <a:ext cx="2689860" cy="1798320"/>
                <a:chOff x="0" y="0"/>
                <a:chExt cx="2689860" cy="179832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61260" y="1386840"/>
                  <a:ext cx="129540" cy="25146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225040" y="1379220"/>
                  <a:ext cx="129540" cy="25908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623060" y="876300"/>
                  <a:ext cx="160020" cy="28194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004060" y="868680"/>
                  <a:ext cx="297180" cy="2667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2225040" y="1135380"/>
                  <a:ext cx="365760" cy="3352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15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554480" y="1158240"/>
                  <a:ext cx="167640" cy="16002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133600" y="1638300"/>
                  <a:ext cx="167640" cy="16002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22220" y="1638300"/>
                  <a:ext cx="167640" cy="16002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0" y="0"/>
                  <a:ext cx="2004060" cy="1508760"/>
                  <a:chOff x="0" y="0"/>
                  <a:chExt cx="2004060" cy="1508760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190500" y="891540"/>
                    <a:ext cx="33528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762000" y="868680"/>
                    <a:ext cx="29718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0" y="1158240"/>
                    <a:ext cx="381000" cy="35052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050" b="1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914400" y="1135380"/>
                    <a:ext cx="381000" cy="35052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050" b="1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7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487680" y="0"/>
                    <a:ext cx="1516380" cy="906780"/>
                    <a:chOff x="0" y="0"/>
                    <a:chExt cx="1516380" cy="90678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982980" y="289560"/>
                      <a:ext cx="297180" cy="266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135380" y="556260"/>
                      <a:ext cx="381000" cy="350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H="1">
                      <a:off x="274320" y="289560"/>
                      <a:ext cx="335280" cy="266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601980" y="0"/>
                      <a:ext cx="381000" cy="350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0" y="556260"/>
                      <a:ext cx="365760" cy="33528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42" name="TextBox 41"/>
          <p:cNvSpPr txBox="1"/>
          <p:nvPr/>
        </p:nvSpPr>
        <p:spPr>
          <a:xfrm>
            <a:off x="766482" y="6176964"/>
            <a:ext cx="4387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en-US" altLang="zh-CN" sz="1200" dirty="0"/>
              <a:t>https://www.cs.auckland.ac.nz/software/AlgAnim/red_black.html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127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Red-Black Tree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Rotation Operation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rder </a:t>
            </a:r>
            <a:r>
              <a:rPr lang="en-US" altLang="zh-CN" dirty="0"/>
              <a:t>of the nodes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A -&gt; x -&gt; B -&gt; y -&gt; </a:t>
            </a:r>
            <a:r>
              <a:rPr lang="en-US" altLang="zh-CN" dirty="0" smtClean="0"/>
              <a:t>C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80074" y="3431836"/>
            <a:ext cx="5985026" cy="3162234"/>
            <a:chOff x="0" y="0"/>
            <a:chExt cx="3611880" cy="12344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12520" y="289560"/>
              <a:ext cx="9563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3611880" cy="1234440"/>
              <a:chOff x="0" y="0"/>
              <a:chExt cx="3611880" cy="123444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611880" cy="1234440"/>
                <a:chOff x="0" y="0"/>
                <a:chExt cx="3611880" cy="123444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1645920" cy="1234440"/>
                  <a:chOff x="0" y="0"/>
                  <a:chExt cx="1645920" cy="1234440"/>
                </a:xfrm>
              </p:grpSpPr>
              <p:sp>
                <p:nvSpPr>
                  <p:cNvPr id="27" name="Text Box 43"/>
                  <p:cNvSpPr txBox="1"/>
                  <p:nvPr/>
                </p:nvSpPr>
                <p:spPr>
                  <a:xfrm>
                    <a:off x="0" y="876300"/>
                    <a:ext cx="647700" cy="3581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b="1" kern="100">
                        <a:solidFill>
                          <a:srgbClr val="FF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60020" y="0"/>
                    <a:ext cx="1485900" cy="1234440"/>
                    <a:chOff x="0" y="0"/>
                    <a:chExt cx="1485900" cy="1234440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0" y="0"/>
                      <a:ext cx="1485900" cy="952500"/>
                      <a:chOff x="0" y="0"/>
                      <a:chExt cx="1485900" cy="952500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0" y="0"/>
                        <a:ext cx="914400" cy="952500"/>
                        <a:chOff x="0" y="0"/>
                        <a:chExt cx="914400" cy="952500"/>
                      </a:xfrm>
                    </p:grpSpPr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>
                          <a:off x="754380" y="25146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>
                          <a:off x="297180" y="71628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/>
                        <p:cNvCxnSpPr/>
                        <p:nvPr/>
                      </p:nvCxnSpPr>
                      <p:spPr>
                        <a:xfrm flipH="1">
                          <a:off x="0" y="678180"/>
                          <a:ext cx="1752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 flipH="1">
                          <a:off x="243840" y="251460"/>
                          <a:ext cx="2514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472440" y="0"/>
                          <a:ext cx="365760" cy="28956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68580" y="480060"/>
                          <a:ext cx="335280" cy="2590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2" name="Text Box 42"/>
                      <p:cNvSpPr txBox="1"/>
                      <p:nvPr/>
                    </p:nvSpPr>
                    <p:spPr>
                      <a:xfrm>
                        <a:off x="838200" y="441960"/>
                        <a:ext cx="647700" cy="35814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b="1" kern="100" dirty="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C</a:t>
                        </a:r>
                        <a:endParaRPr lang="zh-CN" sz="1050" kern="100" dirty="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30" name="Text Box 44"/>
                    <p:cNvSpPr txBox="1"/>
                    <p:nvPr/>
                  </p:nvSpPr>
                  <p:spPr>
                    <a:xfrm>
                      <a:off x="304800" y="876300"/>
                      <a:ext cx="647700" cy="35814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" name="Group 13"/>
                <p:cNvGrpSpPr/>
                <p:nvPr/>
              </p:nvGrpSpPr>
              <p:grpSpPr>
                <a:xfrm flipH="1">
                  <a:off x="1958340" y="0"/>
                  <a:ext cx="1653540" cy="1234440"/>
                  <a:chOff x="-419100" y="0"/>
                  <a:chExt cx="1653540" cy="1234440"/>
                </a:xfrm>
              </p:grpSpPr>
              <p:sp>
                <p:nvSpPr>
                  <p:cNvPr id="15" name="Text Box 54"/>
                  <p:cNvSpPr txBox="1"/>
                  <p:nvPr/>
                </p:nvSpPr>
                <p:spPr>
                  <a:xfrm>
                    <a:off x="121920" y="876300"/>
                    <a:ext cx="647700" cy="3581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b="1" kern="100">
                        <a:solidFill>
                          <a:srgbClr val="FF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-419100" y="0"/>
                    <a:ext cx="1653540" cy="1234440"/>
                    <a:chOff x="-579120" y="0"/>
                    <a:chExt cx="1653540" cy="123444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0" y="0"/>
                      <a:ext cx="1074420" cy="952500"/>
                      <a:chOff x="0" y="0"/>
                      <a:chExt cx="1074420" cy="9525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0" y="0"/>
                        <a:ext cx="914400" cy="952500"/>
                        <a:chOff x="0" y="0"/>
                        <a:chExt cx="914400" cy="952500"/>
                      </a:xfrm>
                    </p:grpSpPr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>
                          <a:off x="754380" y="25146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>
                        <a:xfrm>
                          <a:off x="297180" y="716280"/>
                          <a:ext cx="160020" cy="2286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Connector 22"/>
                        <p:cNvCxnSpPr/>
                        <p:nvPr/>
                      </p:nvCxnSpPr>
                      <p:spPr>
                        <a:xfrm flipH="1">
                          <a:off x="0" y="678180"/>
                          <a:ext cx="1752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/>
                        <p:nvPr/>
                      </p:nvCxnSpPr>
                      <p:spPr>
                        <a:xfrm flipH="1">
                          <a:off x="243840" y="251460"/>
                          <a:ext cx="251460" cy="27432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472440" y="0"/>
                          <a:ext cx="365760" cy="28956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68580" y="480060"/>
                          <a:ext cx="335280" cy="2590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0" name="Text Box 64"/>
                      <p:cNvSpPr txBox="1"/>
                      <p:nvPr/>
                    </p:nvSpPr>
                    <p:spPr>
                      <a:xfrm>
                        <a:off x="426720" y="388620"/>
                        <a:ext cx="647700" cy="35814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b="1" kern="10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A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8" name="Text Box 65"/>
                    <p:cNvSpPr txBox="1"/>
                    <p:nvPr/>
                  </p:nvSpPr>
                  <p:spPr>
                    <a:xfrm>
                      <a:off x="-579120" y="876300"/>
                      <a:ext cx="647700" cy="35814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1066800" y="0"/>
                <a:ext cx="1051560" cy="1066800"/>
                <a:chOff x="0" y="0"/>
                <a:chExt cx="1051560" cy="1066800"/>
              </a:xfrm>
            </p:grpSpPr>
            <p:sp>
              <p:nvSpPr>
                <p:cNvPr id="9" name="Text Box 68"/>
                <p:cNvSpPr txBox="1"/>
                <p:nvPr/>
              </p:nvSpPr>
              <p:spPr>
                <a:xfrm>
                  <a:off x="45720" y="716280"/>
                  <a:ext cx="88011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Left rotation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051560" cy="746760"/>
                  <a:chOff x="0" y="0"/>
                  <a:chExt cx="1051560" cy="746760"/>
                </a:xfrm>
              </p:grpSpPr>
              <p:sp>
                <p:nvSpPr>
                  <p:cNvPr id="11" name="Text Box 67"/>
                  <p:cNvSpPr txBox="1"/>
                  <p:nvPr/>
                </p:nvSpPr>
                <p:spPr>
                  <a:xfrm>
                    <a:off x="45720" y="0"/>
                    <a:ext cx="956310" cy="3505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b="1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Right rotation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0" y="746760"/>
                    <a:ext cx="1051560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9" name="TextBox 38"/>
          <p:cNvSpPr txBox="1"/>
          <p:nvPr/>
        </p:nvSpPr>
        <p:spPr>
          <a:xfrm>
            <a:off x="766482" y="6176964"/>
            <a:ext cx="4387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 </a:t>
            </a:r>
            <a:r>
              <a:rPr lang="en-US" altLang="zh-CN" sz="1200" dirty="0"/>
              <a:t>https://www.cs.auckland.ac.nz/software/AlgAnim/red_black.html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577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Red-Black Tree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Lock-free insertion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4920501" cy="4351338"/>
          </a:xfrm>
        </p:spPr>
        <p:txBody>
          <a:bodyPr/>
          <a:lstStyle/>
          <a:p>
            <a:r>
              <a:rPr lang="en-US" altLang="zh-CN" dirty="0" smtClean="0"/>
              <a:t>We modified Kim’s method</a:t>
            </a:r>
          </a:p>
          <a:p>
            <a:r>
              <a:rPr lang="en-US" altLang="zh-CN" dirty="0" smtClean="0"/>
              <a:t>Remove flag setup when searching insertion position</a:t>
            </a:r>
          </a:p>
          <a:p>
            <a:r>
              <a:rPr lang="en-US" altLang="zh-CN" dirty="0" smtClean="0"/>
              <a:t>Set up Local area from bottom-up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482" y="6176964"/>
            <a:ext cx="992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Kim, Jong Ho, Helen Cameron, and Peter Graham. "Lock-free red-black trees using </a:t>
            </a:r>
            <a:r>
              <a:rPr lang="en-US" altLang="zh-CN" sz="1200" dirty="0" err="1"/>
              <a:t>cas</a:t>
            </a:r>
            <a:r>
              <a:rPr lang="en-US" altLang="zh-CN" sz="1200" dirty="0"/>
              <a:t>." </a:t>
            </a:r>
            <a:r>
              <a:rPr lang="en-US" altLang="zh-CN" sz="1200" i="1" dirty="0"/>
              <a:t>Concurrency and Computation: Practice and Experience</a:t>
            </a:r>
            <a:r>
              <a:rPr lang="en-US" altLang="zh-CN" sz="1200" dirty="0"/>
              <a:t>(2006): 1-40.</a:t>
            </a:r>
            <a:endParaRPr lang="zh-CN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70" y="290536"/>
            <a:ext cx="3533215" cy="575783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706449" y="839872"/>
            <a:ext cx="2470107" cy="2047418"/>
            <a:chOff x="6266327" y="824753"/>
            <a:chExt cx="3293475" cy="204741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285144" y="1927412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475174" y="2122145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418728" y="2316536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266328" y="2696696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682132" y="2863207"/>
              <a:ext cx="2877670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66327" y="824753"/>
              <a:ext cx="2877671" cy="8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21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Red-Black </a:t>
            </a:r>
            <a:r>
              <a:rPr lang="en-US" altLang="zh-CN" b="1" dirty="0"/>
              <a:t>Tree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Lock-free insertion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5117064" cy="4351338"/>
          </a:xfrm>
        </p:spPr>
        <p:txBody>
          <a:bodyPr/>
          <a:lstStyle/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MoveInsertUp</a:t>
            </a:r>
            <a:r>
              <a:rPr lang="en-US" altLang="zh-CN" dirty="0" smtClean="0"/>
              <a:t>(x) 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replaces x=</a:t>
            </a:r>
            <a:r>
              <a:rPr lang="en-US" altLang="zh-CN" dirty="0" err="1" smtClean="0"/>
              <a:t>x.parent.parent</a:t>
            </a:r>
            <a:endParaRPr lang="en-US" altLang="zh-CN" dirty="0" smtClean="0"/>
          </a:p>
          <a:p>
            <a:r>
              <a:rPr lang="en-US" altLang="zh-CN" dirty="0" smtClean="0"/>
              <a:t>Release all the flags at the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45" y="756137"/>
            <a:ext cx="3552755" cy="54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41"/>
          <a:stretch/>
        </p:blipFill>
        <p:spPr>
          <a:xfrm>
            <a:off x="1131098" y="1920014"/>
            <a:ext cx="7646425" cy="4795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8661" y="1417638"/>
            <a:ext cx="360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environment: 40 cores machine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4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Experiment Result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729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4" y="2110131"/>
            <a:ext cx="7464510" cy="4539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679" y="1648842"/>
            <a:ext cx="360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environment: 40 cores machine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14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Experiment Result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726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872</Words>
  <Application>Microsoft Macintosh PowerPoint</Application>
  <PresentationFormat>On-screen Show (4:3)</PresentationFormat>
  <Paragraphs>259</Paragraphs>
  <Slides>21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Red-Black Tree</vt:lpstr>
      <vt:lpstr>Red-Black Tree</vt:lpstr>
      <vt:lpstr>Red-Black Tree Lock-free insertion</vt:lpstr>
      <vt:lpstr>Red-Black Tree Lock-free insertion</vt:lpstr>
      <vt:lpstr>Experiment Result</vt:lpstr>
      <vt:lpstr>Experiment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东南大学九龙湖校区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旻灿 曹</dc:creator>
  <cp:lastModifiedBy>旻灿 曹</cp:lastModifiedBy>
  <cp:revision>310</cp:revision>
  <dcterms:created xsi:type="dcterms:W3CDTF">2016-12-06T10:09:41Z</dcterms:created>
  <dcterms:modified xsi:type="dcterms:W3CDTF">2016-12-07T20:37:29Z</dcterms:modified>
</cp:coreProperties>
</file>