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9" r:id="rId3"/>
    <p:sldId id="270" r:id="rId4"/>
    <p:sldId id="266" r:id="rId5"/>
    <p:sldId id="265" r:id="rId6"/>
    <p:sldId id="267" r:id="rId7"/>
    <p:sldId id="257" r:id="rId8"/>
    <p:sldId id="264" r:id="rId9"/>
    <p:sldId id="268" r:id="rId10"/>
    <p:sldId id="262" r:id="rId11"/>
    <p:sldId id="259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38" autoAdjust="0"/>
  </p:normalViewPr>
  <p:slideViewPr>
    <p:cSldViewPr snapToGrid="0" snapToObjects="1">
      <p:cViewPr varScale="1">
        <p:scale>
          <a:sx n="87" d="100"/>
          <a:sy n="87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04A7C-7BDE-1E4C-A58E-C9F329BD850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6F83-7859-504F-877B-9DD5D099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CFS-&gt;concurrent</a:t>
            </a:r>
            <a:r>
              <a:rPr lang="en-US" baseline="0" dirty="0" smtClean="0"/>
              <a:t> object </a:t>
            </a:r>
            <a:r>
              <a:rPr lang="en-US" baseline="0" dirty="0" err="1" smtClean="0"/>
              <a:t>queu</a:t>
            </a:r>
            <a:endParaRPr lang="en-US" dirty="0" smtClean="0"/>
          </a:p>
          <a:p>
            <a:r>
              <a:rPr lang="en-US" dirty="0" smtClean="0"/>
              <a:t>Time</a:t>
            </a:r>
            <a:r>
              <a:rPr lang="en-US" baseline="0" dirty="0" smtClean="0"/>
              <a:t> slice is not a fixed value, according to nice -&gt; diff CPU proportion</a:t>
            </a:r>
          </a:p>
          <a:p>
            <a:endParaRPr lang="en-US" baseline="0" dirty="0" smtClean="0"/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latin typeface="Times"/>
                <a:cs typeface="Times"/>
              </a:rPr>
              <a:t>Linux CFS </a:t>
            </a:r>
            <a:r>
              <a:rPr lang="en-US" sz="1600" dirty="0" err="1" smtClean="0">
                <a:latin typeface="Times"/>
                <a:cs typeface="Times"/>
              </a:rPr>
              <a:t>vruntime</a:t>
            </a:r>
            <a:r>
              <a:rPr lang="en-US" sz="1600" dirty="0" smtClean="0">
                <a:latin typeface="Times"/>
                <a:cs typeface="Times"/>
              </a:rPr>
              <a:t> formula</a:t>
            </a:r>
          </a:p>
          <a:p>
            <a:r>
              <a:rPr lang="en-US" dirty="0" smtClean="0">
                <a:latin typeface="Times"/>
                <a:cs typeface="Times"/>
              </a:rPr>
              <a:t>/* delta: how long process really runs, the time a process has the CPU resource to it release the resource */</a:t>
            </a:r>
          </a:p>
          <a:p>
            <a:r>
              <a:rPr lang="en-US" dirty="0" smtClean="0">
                <a:latin typeface="Times"/>
                <a:cs typeface="Times"/>
              </a:rPr>
              <a:t>/* weight: based on 10% rule, roughly equivalent to 1024 * (1.25)^(-nice)*/</a:t>
            </a:r>
          </a:p>
          <a:p>
            <a:r>
              <a:rPr lang="en-US" b="1" dirty="0" err="1" smtClean="0">
                <a:latin typeface="Times"/>
                <a:cs typeface="Times"/>
              </a:rPr>
              <a:t>vruntime</a:t>
            </a:r>
            <a:r>
              <a:rPr lang="en-US" b="1" dirty="0" smtClean="0">
                <a:latin typeface="Times"/>
                <a:cs typeface="Times"/>
              </a:rPr>
              <a:t> += delta * (nice / weight);</a:t>
            </a:r>
            <a:endParaRPr lang="en-US" dirty="0" smtClean="0"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6F83-7859-504F-877B-9DD5D099F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3D0E-BD05-C74F-879B-C0FFCC3817B1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8A31-C3B9-3542-AB55-C7F9C8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icao@vt.edu" TargetMode="External"/><Relationship Id="rId3" Type="http://schemas.openxmlformats.org/officeDocument/2006/relationships/hyperlink" Target="mailto:horenc@v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9427"/>
            <a:ext cx="91439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r>
              <a:rPr lang="en-US" sz="3600" dirty="0" smtClean="0"/>
              <a:t>Lock</a:t>
            </a:r>
            <a:r>
              <a:rPr lang="en-US" sz="3600" dirty="0"/>
              <a:t>-free red-black tree based </a:t>
            </a:r>
            <a:r>
              <a:rPr lang="en-US" sz="3600" dirty="0" smtClean="0"/>
              <a:t>CFS scheduler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2000" dirty="0"/>
              <a:t>ECE/CS 5510 </a:t>
            </a:r>
            <a:r>
              <a:rPr lang="en-US" sz="2000" dirty="0" smtClean="0"/>
              <a:t>Multiprocessor Programming</a:t>
            </a:r>
          </a:p>
          <a:p>
            <a:endParaRPr lang="en-US" dirty="0"/>
          </a:p>
          <a:p>
            <a:r>
              <a:rPr lang="en-US" dirty="0" err="1"/>
              <a:t>Mincan</a:t>
            </a:r>
            <a:r>
              <a:rPr lang="en-US" dirty="0"/>
              <a:t> Cao </a:t>
            </a:r>
            <a:r>
              <a:rPr lang="en-US" u="sng" dirty="0">
                <a:hlinkClick r:id="rId2"/>
              </a:rPr>
              <a:t>micao@vt.edu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Ho</a:t>
            </a:r>
            <a:r>
              <a:rPr lang="en-US" dirty="0"/>
              <a:t>-</a:t>
            </a:r>
            <a:r>
              <a:rPr lang="en-US" dirty="0" err="1"/>
              <a:t>Ren</a:t>
            </a:r>
            <a:r>
              <a:rPr lang="en-US" dirty="0"/>
              <a:t> Chuang </a:t>
            </a:r>
            <a:r>
              <a:rPr lang="en-US" u="sng" dirty="0">
                <a:hlinkClick r:id="rId3"/>
              </a:rPr>
              <a:t>horenc@vt.edu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775375"/>
            <a:ext cx="8766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Molnar, Ingo. "Modular scheduler core and completely fair scheduler [</a:t>
            </a:r>
            <a:r>
              <a:rPr lang="en-US" sz="2000" dirty="0" err="1"/>
              <a:t>cfs</a:t>
            </a:r>
            <a:r>
              <a:rPr lang="en-US" sz="2000" dirty="0"/>
              <a:t>]."Linux-Kernel mailing list (2007).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2] Kim, Jong Ho, Helen Cameron, and Peter Graham. "Lock-free red-black trees using </a:t>
            </a:r>
            <a:r>
              <a:rPr lang="en-US" sz="2000" dirty="0" err="1"/>
              <a:t>cas</a:t>
            </a:r>
            <a:r>
              <a:rPr lang="en-US" sz="2000" dirty="0"/>
              <a:t>." Concurrency and Computation: Practice and Experience(2006): 1-40.</a:t>
            </a:r>
          </a:p>
          <a:p>
            <a:r>
              <a:rPr lang="en-US" sz="2000" dirty="0"/>
              <a:t>[3] Love, Robert. Linux system programming: talking directly to the kernel and C library. " O'Reilly Media, Inc.", 2013.</a:t>
            </a:r>
          </a:p>
          <a:p>
            <a:r>
              <a:rPr lang="en-US" sz="2000" dirty="0" smtClean="0"/>
              <a:t>[4] </a:t>
            </a:r>
            <a:r>
              <a:rPr lang="en-US" sz="2000" dirty="0" err="1"/>
              <a:t>Jianwen</a:t>
            </a:r>
            <a:r>
              <a:rPr lang="en-US" sz="2000" dirty="0"/>
              <a:t> Ma. Lock-Free Insertions on Red-Black Trees. MSc thesis, University of Manitoba, October,2003.</a:t>
            </a:r>
          </a:p>
          <a:p>
            <a:r>
              <a:rPr lang="en-US" sz="2000" dirty="0" smtClean="0"/>
              <a:t>[5] </a:t>
            </a:r>
            <a:r>
              <a:rPr lang="en-US" sz="2000" dirty="0" err="1"/>
              <a:t>Natarajan</a:t>
            </a:r>
            <a:r>
              <a:rPr lang="en-US" sz="2000" dirty="0"/>
              <a:t>, </a:t>
            </a:r>
            <a:r>
              <a:rPr lang="en-US" sz="2000" dirty="0" err="1"/>
              <a:t>Aravind</a:t>
            </a:r>
            <a:r>
              <a:rPr lang="en-US" sz="2000" dirty="0"/>
              <a:t>, Lee H. </a:t>
            </a:r>
            <a:r>
              <a:rPr lang="en-US" sz="2000" dirty="0" err="1"/>
              <a:t>Savoie</a:t>
            </a:r>
            <a:r>
              <a:rPr lang="en-US" sz="2000" dirty="0"/>
              <a:t>, and </a:t>
            </a:r>
            <a:r>
              <a:rPr lang="en-US" sz="2000" dirty="0" err="1"/>
              <a:t>Neeraj</a:t>
            </a:r>
            <a:r>
              <a:rPr lang="en-US" sz="2000" dirty="0"/>
              <a:t> Mittal. "Concurrent wait-free red black trees." Symposium on Self-Stabilizing Systems. Springer International Publishing, 2013.</a:t>
            </a:r>
          </a:p>
          <a:p>
            <a:r>
              <a:rPr lang="en-US" sz="2000" dirty="0" smtClean="0"/>
              <a:t>[6] </a:t>
            </a:r>
            <a:r>
              <a:rPr lang="en-US" sz="2000" dirty="0"/>
              <a:t>The university of Auckland, Computer Science, Data Structures and Algorithms Course  https://</a:t>
            </a:r>
            <a:r>
              <a:rPr lang="en-US" sz="2000" dirty="0" err="1"/>
              <a:t>www.cs.auckland.ac.nz</a:t>
            </a:r>
            <a:r>
              <a:rPr lang="en-US" sz="2000" dirty="0"/>
              <a:t>/software/</a:t>
            </a:r>
            <a:r>
              <a:rPr lang="en-US" sz="2000" dirty="0" err="1"/>
              <a:t>AlgAnim</a:t>
            </a:r>
            <a:r>
              <a:rPr lang="en-US" sz="2000" dirty="0"/>
              <a:t>/</a:t>
            </a:r>
            <a:r>
              <a:rPr lang="en-US" sz="2000" dirty="0" err="1" smtClean="0"/>
              <a:t>red_black.html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6298" y="2798680"/>
            <a:ext cx="2053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Done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11315" y="4936887"/>
            <a:ext cx="714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Linux-like CFS scheduler simulator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681893" y="6292334"/>
            <a:ext cx="246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Picture for </a:t>
            </a:r>
            <a:r>
              <a:rPr lang="en-US" b="1" dirty="0" err="1"/>
              <a:t>README.md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0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739781" y="1872002"/>
            <a:ext cx="794619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Lock-free RB-tree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RB-tree based Linux-like CFS simulator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"/>
                <a:cs typeface="Times"/>
              </a:rPr>
              <a:t>Conclusion</a:t>
            </a:r>
          </a:p>
          <a:p>
            <a:endParaRPr lang="en-US" sz="2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9438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Complete Fairness </a:t>
            </a:r>
            <a:r>
              <a:rPr lang="en-US" sz="4400" b="1" dirty="0" smtClean="0"/>
              <a:t>Scheduler</a:t>
            </a:r>
            <a:endParaRPr lang="en-US" sz="4400" b="1" dirty="0"/>
          </a:p>
        </p:txBody>
      </p:sp>
      <p:pic>
        <p:nvPicPr>
          <p:cNvPr id="4" name="Picture 3" descr="nice valu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2" r="51831"/>
          <a:stretch/>
        </p:blipFill>
        <p:spPr>
          <a:xfrm>
            <a:off x="9252858" y="4491990"/>
            <a:ext cx="2050186" cy="2366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781" y="1229646"/>
            <a:ext cx="825276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Scheduler</a:t>
            </a:r>
          </a:p>
          <a:p>
            <a:pPr lvl="1"/>
            <a:r>
              <a:rPr lang="en-US" sz="2400" dirty="0">
                <a:latin typeface="Times"/>
                <a:cs typeface="Times"/>
              </a:rPr>
              <a:t>	</a:t>
            </a:r>
            <a:r>
              <a:rPr lang="en-US" sz="2400" dirty="0" smtClean="0">
                <a:latin typeface="Times"/>
                <a:cs typeface="Times"/>
              </a:rPr>
              <a:t>Allocate </a:t>
            </a:r>
            <a:r>
              <a:rPr lang="en-US" sz="2000" dirty="0" smtClean="0">
                <a:latin typeface="Times"/>
                <a:cs typeface="Times"/>
              </a:rPr>
              <a:t>CPU resources to tasks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Problems?</a:t>
            </a:r>
          </a:p>
          <a:p>
            <a:pPr lvl="1"/>
            <a:r>
              <a:rPr lang="en-US" sz="2000" dirty="0">
                <a:latin typeface="Times"/>
                <a:cs typeface="Times"/>
              </a:rPr>
              <a:t>	D</a:t>
            </a:r>
            <a:r>
              <a:rPr lang="en-US" sz="2000" dirty="0" smtClean="0">
                <a:latin typeface="Times"/>
                <a:cs typeface="Times"/>
              </a:rPr>
              <a:t>ifferent types </a:t>
            </a:r>
            <a:r>
              <a:rPr lang="en-US" sz="2000" dirty="0">
                <a:latin typeface="Times"/>
                <a:cs typeface="Times"/>
              </a:rPr>
              <a:t>of </a:t>
            </a:r>
            <a:r>
              <a:rPr lang="en-US" sz="2000" dirty="0" smtClean="0">
                <a:latin typeface="Times"/>
                <a:cs typeface="Times"/>
              </a:rPr>
              <a:t>tasks</a:t>
            </a: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Solutions </a:t>
            </a:r>
          </a:p>
          <a:p>
            <a:pPr lvl="1"/>
            <a:r>
              <a:rPr lang="en-US" sz="2400" dirty="0" smtClean="0">
                <a:latin typeface="Times"/>
                <a:cs typeface="Times"/>
              </a:rPr>
              <a:t>	</a:t>
            </a:r>
            <a:r>
              <a:rPr lang="en-US" sz="1900" dirty="0" smtClean="0">
                <a:latin typeface="Times"/>
                <a:cs typeface="Times"/>
              </a:rPr>
              <a:t>virtual runtime += </a:t>
            </a:r>
            <a:r>
              <a:rPr lang="en-US" sz="1900" dirty="0">
                <a:latin typeface="Times"/>
                <a:cs typeface="Times"/>
              </a:rPr>
              <a:t>t</a:t>
            </a:r>
            <a:r>
              <a:rPr lang="en-US" sz="1900" dirty="0" smtClean="0">
                <a:latin typeface="Times"/>
                <a:cs typeface="Times"/>
              </a:rPr>
              <a:t>ime slice (changed by priority and nice value)</a:t>
            </a:r>
            <a:endParaRPr lang="en-US" sz="1900" dirty="0" smtClean="0">
              <a:solidFill>
                <a:srgbClr val="FF0000"/>
              </a:solidFill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problems?</a:t>
            </a:r>
          </a:p>
          <a:p>
            <a:pPr lvl="1"/>
            <a:r>
              <a:rPr lang="en-US" sz="2000" dirty="0" smtClean="0">
                <a:latin typeface="Times"/>
                <a:cs typeface="Times"/>
              </a:rPr>
              <a:t>	</a:t>
            </a:r>
            <a:r>
              <a:rPr lang="en-US" sz="2000" dirty="0">
                <a:latin typeface="Times"/>
                <a:cs typeface="Times"/>
              </a:rPr>
              <a:t>T</a:t>
            </a:r>
            <a:r>
              <a:rPr lang="en-US" sz="2000" dirty="0" smtClean="0">
                <a:latin typeface="Times"/>
                <a:cs typeface="Times"/>
              </a:rPr>
              <a:t>ime slice &amp; , group</a:t>
            </a:r>
            <a:r>
              <a:rPr lang="en-US" sz="2000" dirty="0">
                <a:latin typeface="Times"/>
                <a:cs typeface="Times"/>
              </a:rPr>
              <a:t>, new task, </a:t>
            </a:r>
            <a:r>
              <a:rPr lang="mr-IN" sz="2000" dirty="0">
                <a:latin typeface="Times"/>
                <a:cs typeface="Times"/>
              </a:rPr>
              <a:t>…</a:t>
            </a:r>
            <a:r>
              <a:rPr lang="en-US" sz="2000" dirty="0">
                <a:latin typeface="Times"/>
                <a:cs typeface="Times"/>
              </a:rPr>
              <a:t> and so </a:t>
            </a:r>
            <a:r>
              <a:rPr lang="en-US" sz="2000" dirty="0" smtClean="0">
                <a:latin typeface="Times"/>
                <a:cs typeface="Times"/>
              </a:rPr>
              <a:t>on</a:t>
            </a:r>
            <a:endParaRPr lang="en-US" sz="2400" dirty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Times"/>
              <a:cs typeface="Time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Times"/>
                <a:cs typeface="Times"/>
              </a:rPr>
              <a:t>More solutions</a:t>
            </a:r>
          </a:p>
          <a:p>
            <a:r>
              <a:rPr lang="en-US" sz="2000" dirty="0">
                <a:latin typeface="Times"/>
                <a:cs typeface="Times"/>
              </a:rPr>
              <a:t>	</a:t>
            </a:r>
            <a:r>
              <a:rPr lang="en-US" sz="2000" dirty="0" smtClean="0">
                <a:latin typeface="Times"/>
                <a:cs typeface="Times"/>
              </a:rPr>
              <a:t>	Min. granularity, per-process </a:t>
            </a:r>
            <a:r>
              <a:rPr lang="en-US" sz="2000" dirty="0" err="1" smtClean="0">
                <a:latin typeface="Times"/>
                <a:cs typeface="Times"/>
              </a:rPr>
              <a:t>sched</a:t>
            </a:r>
            <a:r>
              <a:rPr lang="en-US" sz="2000" dirty="0" smtClean="0">
                <a:latin typeface="Times"/>
                <a:cs typeface="Times"/>
              </a:rPr>
              <a:t>, least </a:t>
            </a:r>
            <a:r>
              <a:rPr lang="en-US" sz="2000" dirty="0" err="1" smtClean="0">
                <a:latin typeface="Times"/>
                <a:cs typeface="Times"/>
              </a:rPr>
              <a:t>vruntime</a:t>
            </a:r>
            <a:r>
              <a:rPr lang="en-US" sz="2000" dirty="0" smtClean="0">
                <a:latin typeface="Times"/>
                <a:cs typeface="Times"/>
              </a:rPr>
              <a:t>, ... and so on</a:t>
            </a:r>
            <a:endParaRPr lang="en-US" dirty="0" smtClean="0">
              <a:latin typeface="Times"/>
              <a:cs typeface="Times"/>
            </a:endParaRPr>
          </a:p>
          <a:p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970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Simulator </a:t>
            </a:r>
            <a:r>
              <a:rPr lang="en-US" dirty="0"/>
              <a:t>features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Timer </a:t>
            </a:r>
            <a:r>
              <a:rPr lang="en-US" dirty="0"/>
              <a:t>interrupt: check if </a:t>
            </a:r>
            <a:r>
              <a:rPr lang="en-US" dirty="0" err="1"/>
              <a:t>delta_exec</a:t>
            </a:r>
            <a:r>
              <a:rPr lang="en-US" dirty="0"/>
              <a:t> &gt; </a:t>
            </a:r>
            <a:r>
              <a:rPr lang="en-US" dirty="0" err="1"/>
              <a:t>time_slice</a:t>
            </a:r>
            <a:r>
              <a:rPr lang="en-US" dirty="0"/>
              <a:t>, </a:t>
            </a:r>
            <a:r>
              <a:rPr lang="en-US" dirty="0" err="1"/>
              <a:t>enq</a:t>
            </a:r>
            <a:r>
              <a:rPr lang="en-US" dirty="0"/>
              <a:t>() and then </a:t>
            </a:r>
            <a:r>
              <a:rPr lang="en-US" dirty="0" err="1"/>
              <a:t>deq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thread_exit</a:t>
            </a:r>
            <a:r>
              <a:rPr lang="en-US" dirty="0"/>
              <a:t>(): when a thread finishes its </a:t>
            </a:r>
            <a:r>
              <a:rPr lang="en-US" dirty="0" smtClean="0"/>
              <a:t>jobs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thread_create</a:t>
            </a:r>
            <a:r>
              <a:rPr lang="en-US" dirty="0"/>
              <a:t>() : </a:t>
            </a:r>
            <a:r>
              <a:rPr lang="en-US" dirty="0" err="1"/>
              <a:t>start_time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66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/>
              <a:t>(e.g. new task 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981" y="5103673"/>
            <a:ext cx="782778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Linux-like CFS simulator features:</a:t>
            </a:r>
            <a:endParaRPr lang="en-US" dirty="0"/>
          </a:p>
          <a:p>
            <a:r>
              <a:rPr lang="en-US" dirty="0"/>
              <a:t>CFS features </a:t>
            </a:r>
            <a:r>
              <a:rPr lang="mr-IN" dirty="0" smtClean="0"/>
              <a:t>–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Minimum granularity for a time slice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CPU </a:t>
            </a:r>
            <a:r>
              <a:rPr lang="en-US" dirty="0"/>
              <a:t>resource limitation: RLIMIT_NICE </a:t>
            </a:r>
            <a:endParaRPr lang="en-US" dirty="0" smtClean="0"/>
          </a:p>
          <a:p>
            <a:pPr lvl="0"/>
            <a:r>
              <a:rPr lang="en-US" dirty="0"/>
              <a:t>	</a:t>
            </a:r>
            <a:r>
              <a:rPr lang="en-US" dirty="0" smtClean="0"/>
              <a:t>e.g</a:t>
            </a:r>
            <a:r>
              <a:rPr lang="en-US" dirty="0"/>
              <a:t>. if RLIMIT_NICE = 25, nice can be only 20-25</a:t>
            </a:r>
            <a:r>
              <a:rPr lang="zh-TW" altLang="en-US" dirty="0"/>
              <a:t>＝</a:t>
            </a:r>
            <a:r>
              <a:rPr lang="en-US" dirty="0"/>
              <a:t>-</a:t>
            </a:r>
            <a:r>
              <a:rPr lang="en-US" dirty="0" smtClean="0"/>
              <a:t>5</a:t>
            </a:r>
          </a:p>
          <a:p>
            <a:pPr marL="285750" lvl="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/>
              <a:t>task’s </a:t>
            </a:r>
            <a:r>
              <a:rPr lang="en-US" dirty="0" err="1"/>
              <a:t>vrtime</a:t>
            </a:r>
            <a:r>
              <a:rPr lang="en-US" dirty="0"/>
              <a:t> is not always 0. 	Linux keep a least number for a </a:t>
            </a:r>
            <a:r>
              <a:rPr lang="en-US" dirty="0" err="1"/>
              <a:t>runqueue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8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45464" y="4510010"/>
            <a:ext cx="6985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96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832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1584" y="2135110"/>
            <a:ext cx="0" cy="23749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4564" y="1484870"/>
            <a:ext cx="2275840" cy="335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 </a:t>
            </a:r>
            <a:r>
              <a:rPr lang="en-US" dirty="0" err="1" smtClean="0">
                <a:solidFill>
                  <a:schemeClr val="tx1"/>
                </a:solidFill>
              </a:rPr>
              <a:t>runqueue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564" y="22875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564" y="30368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64" y="3722610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64" y="4325344"/>
            <a:ext cx="6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278324" y="3294365"/>
            <a:ext cx="19532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5464" y="3294365"/>
            <a:ext cx="38328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5464" y="3975085"/>
            <a:ext cx="29489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1584" y="3294365"/>
            <a:ext cx="12369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94405" y="3970004"/>
            <a:ext cx="4074159" cy="0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45464" y="2471405"/>
            <a:ext cx="70231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394404" y="3722610"/>
            <a:ext cx="0" cy="399794"/>
          </a:xfrm>
          <a:prstGeom prst="line">
            <a:avLst/>
          </a:prstGeom>
          <a:ln w="76200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4564" y="4629110"/>
            <a:ext cx="667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thread (CPU4) keeps polling whether there is a external interrupt </a:t>
            </a:r>
            <a:r>
              <a:rPr lang="en-US" sz="1400" dirty="0" smtClean="0"/>
              <a:t>(e.g. new </a:t>
            </a:r>
            <a:r>
              <a:rPr lang="en-US" sz="1400" dirty="0" smtClean="0"/>
              <a:t>task </a:t>
            </a:r>
            <a:r>
              <a:rPr lang="en-US" sz="1400" dirty="0" smtClean="0"/>
              <a:t>comes)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2138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270863" y="3094468"/>
            <a:ext cx="0" cy="399794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200676" y="3094468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317603" y="3098289"/>
            <a:ext cx="0" cy="399794"/>
          </a:xfrm>
          <a:prstGeom prst="line">
            <a:avLst/>
          </a:prstGeom>
          <a:ln w="762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endCxn id="11" idx="3"/>
          </p:cNvCxnSpPr>
          <p:nvPr/>
        </p:nvCxnSpPr>
        <p:spPr>
          <a:xfrm rot="10800000">
            <a:off x="2870404" y="1652511"/>
            <a:ext cx="2381734" cy="1548677"/>
          </a:xfrm>
          <a:prstGeom prst="curvedConnector3">
            <a:avLst>
              <a:gd name="adj1" fmla="val 5471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360004" y="3722610"/>
            <a:ext cx="0" cy="399794"/>
          </a:xfrm>
          <a:prstGeom prst="line">
            <a:avLst/>
          </a:prstGeom>
          <a:ln w="762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endCxn id="11" idx="3"/>
          </p:cNvCxnSpPr>
          <p:nvPr/>
        </p:nvCxnSpPr>
        <p:spPr>
          <a:xfrm rot="10800000">
            <a:off x="2870404" y="1652511"/>
            <a:ext cx="4237800" cy="1445781"/>
          </a:xfrm>
          <a:prstGeom prst="curvedConnector3">
            <a:avLst>
              <a:gd name="adj1" fmla="val 1802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025527" y="2256275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026359" y="3098293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026359" y="3759954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41485" y="2707377"/>
            <a:ext cx="1609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check if </a:t>
            </a:r>
            <a:r>
              <a:rPr lang="en-US" sz="1100" dirty="0" err="1" smtClean="0">
                <a:solidFill>
                  <a:schemeClr val="accent1"/>
                </a:solidFill>
              </a:rPr>
              <a:t>time_slice</a:t>
            </a:r>
            <a:r>
              <a:rPr lang="en-US" sz="1100" dirty="0" smtClean="0">
                <a:solidFill>
                  <a:schemeClr val="accent1"/>
                </a:solidFill>
              </a:rPr>
              <a:t> is out</a:t>
            </a:r>
          </a:p>
          <a:p>
            <a:pPr algn="r"/>
            <a:r>
              <a:rPr lang="en-US" sz="1100" b="1" dirty="0" smtClean="0">
                <a:solidFill>
                  <a:schemeClr val="accent1"/>
                </a:solidFill>
              </a:rPr>
              <a:t>not out yet!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cxnSp>
        <p:nvCxnSpPr>
          <p:cNvPr id="41" name="Curved Connector 40"/>
          <p:cNvCxnSpPr>
            <a:stCxn id="11" idx="3"/>
          </p:cNvCxnSpPr>
          <p:nvPr/>
        </p:nvCxnSpPr>
        <p:spPr>
          <a:xfrm>
            <a:off x="2870404" y="1652510"/>
            <a:ext cx="1524001" cy="2322574"/>
          </a:xfrm>
          <a:prstGeom prst="curvedConnector2">
            <a:avLst/>
          </a:prstGeom>
          <a:ln w="57150" cmpd="sng"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3"/>
          </p:cNvCxnSpPr>
          <p:nvPr/>
        </p:nvCxnSpPr>
        <p:spPr>
          <a:xfrm>
            <a:off x="2870404" y="1652510"/>
            <a:ext cx="2381734" cy="1441958"/>
          </a:xfrm>
          <a:prstGeom prst="curvedConnector3">
            <a:avLst>
              <a:gd name="adj1" fmla="val 99476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11" idx="3"/>
          </p:cNvCxnSpPr>
          <p:nvPr/>
        </p:nvCxnSpPr>
        <p:spPr>
          <a:xfrm>
            <a:off x="2870404" y="1652510"/>
            <a:ext cx="4400459" cy="1384301"/>
          </a:xfrm>
          <a:prstGeom prst="curvedConnector3">
            <a:avLst>
              <a:gd name="adj1" fmla="val 99690"/>
            </a:avLst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543666" y="2819431"/>
            <a:ext cx="553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4F81BD"/>
                </a:solidFill>
              </a:rPr>
              <a:t>is out!</a:t>
            </a:r>
            <a:endParaRPr lang="en-US" sz="1100" b="1" dirty="0">
              <a:solidFill>
                <a:srgbClr val="4F81BD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947263" y="3047569"/>
            <a:ext cx="250763" cy="1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902937" y="3271937"/>
            <a:ext cx="76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time_slice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68" name="Straight Arrow Connector 167"/>
          <p:cNvCxnSpPr>
            <a:stCxn id="166" idx="1"/>
          </p:cNvCxnSpPr>
          <p:nvPr/>
        </p:nvCxnSpPr>
        <p:spPr>
          <a:xfrm flipH="1">
            <a:off x="1471965" y="3402742"/>
            <a:ext cx="14309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6" idx="3"/>
          </p:cNvCxnSpPr>
          <p:nvPr/>
        </p:nvCxnSpPr>
        <p:spPr>
          <a:xfrm>
            <a:off x="3669080" y="3402742"/>
            <a:ext cx="157450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Linux-like CFS scheduler simulator</a:t>
            </a:r>
            <a:endParaRPr lang="en-US" sz="4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44580" y="4455265"/>
            <a:ext cx="446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</a:rPr>
              <a:t>time</a:t>
            </a:r>
            <a:endParaRPr lang="en-US" sz="1100" dirty="0">
              <a:solidFill>
                <a:srgbClr val="4F81BD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055277" y="2413285"/>
            <a:ext cx="51824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 task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43112" y="3238508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 task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055277" y="3920340"/>
            <a:ext cx="5182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660066"/>
                </a:solidFill>
              </a:rPr>
              <a:t>a task</a:t>
            </a:r>
            <a:endParaRPr lang="en-US" sz="1100" dirty="0">
              <a:solidFill>
                <a:srgbClr val="6600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199" y="1772478"/>
            <a:ext cx="1524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RB-tree / AVL-tree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04981" y="5103673"/>
            <a:ext cx="57813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less Linux CFS features we haven’t implemented yet:</a:t>
            </a:r>
            <a:endParaRPr lang="en-US" dirty="0" smtClean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Fork(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Group </a:t>
            </a:r>
            <a:r>
              <a:rPr lang="en-US" dirty="0" smtClean="0"/>
              <a:t>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</a:t>
            </a:r>
            <a:r>
              <a:rPr lang="en-US" dirty="0"/>
              <a:t>-CPU </a:t>
            </a:r>
            <a:r>
              <a:rPr lang="en-US" dirty="0" err="1" smtClean="0"/>
              <a:t>runqueue</a:t>
            </a: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dirty="0"/>
              <a:t>Real-time </a:t>
            </a:r>
            <a:r>
              <a:rPr lang="en-US" dirty="0" err="1"/>
              <a:t>garantee</a:t>
            </a:r>
            <a:endParaRPr lang="en-US" dirty="0"/>
          </a:p>
          <a:p>
            <a:pPr lvl="0"/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jack:Desktop:Screen Shot 2016-12-06 at 12.15.06 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12745" r="15663" b="39216"/>
          <a:stretch/>
        </p:blipFill>
        <p:spPr bwMode="auto">
          <a:xfrm>
            <a:off x="483147" y="2858657"/>
            <a:ext cx="8300737" cy="1379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Users:jack:Desktop:Screen Shot 2016-12-05 at 10.53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9" t="75894" r="60440" b="13635"/>
          <a:stretch/>
        </p:blipFill>
        <p:spPr bwMode="auto">
          <a:xfrm>
            <a:off x="567041" y="4928040"/>
            <a:ext cx="4595108" cy="1369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641" y="2342717"/>
            <a:ext cx="1226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41" y="24893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Single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483147" y="1348260"/>
            <a:ext cx="550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34992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41" y="1225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Macintosh HD:Users:jack:Desktop:image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9746" r="8072" b="2144"/>
          <a:stretch/>
        </p:blipFill>
        <p:spPr bwMode="auto">
          <a:xfrm>
            <a:off x="692912" y="1941628"/>
            <a:ext cx="7910883" cy="48844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1" y="314770"/>
            <a:ext cx="9142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</a:t>
            </a:r>
            <a:r>
              <a:rPr lang="en-US" sz="4000" b="1" dirty="0" smtClean="0"/>
              <a:t>-threaded Linux-like CFS simulator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4641" y="1425900"/>
            <a:ext cx="519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environment: 4 core laptop (hyper-threading)</a:t>
            </a:r>
          </a:p>
        </p:txBody>
      </p:sp>
    </p:spTree>
    <p:extLst>
      <p:ext uri="{BB962C8B-B14F-4D97-AF65-F5344CB8AC3E}">
        <p14:creationId xmlns:p14="http://schemas.microsoft.com/office/powerpoint/2010/main" val="87299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1" y="314770"/>
            <a:ext cx="914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935" y="1317665"/>
            <a:ext cx="87664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 </a:t>
            </a:r>
            <a:r>
              <a:rPr lang="en-US" sz="2800" b="1" dirty="0"/>
              <a:t>main </a:t>
            </a:r>
            <a:r>
              <a:rPr lang="en-US" sz="2800" b="1" dirty="0" smtClean="0"/>
              <a:t>contribution</a:t>
            </a:r>
            <a:endParaRPr lang="en-US" sz="2800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Implementing/modifying AVL-tree &amp; RB-</a:t>
            </a:r>
            <a:r>
              <a:rPr lang="en-US" sz="2400" dirty="0" smtClean="0"/>
              <a:t>tree</a:t>
            </a:r>
          </a:p>
          <a:p>
            <a:pPr marL="285750" lvl="0" indent="-285750">
              <a:buFont typeface="Arial"/>
              <a:buChar char="•"/>
            </a:pPr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parts of lock-free RB-tree methods </a:t>
            </a:r>
            <a:endParaRPr lang="en-US" sz="2400" dirty="0" smtClean="0"/>
          </a:p>
          <a:p>
            <a:pPr lvl="0"/>
            <a:r>
              <a:rPr lang="en-US" sz="2000" dirty="0" smtClean="0"/>
              <a:t>	(insertion </a:t>
            </a:r>
            <a:r>
              <a:rPr lang="en-US" sz="2000" dirty="0"/>
              <a:t>- partially working, search - fully working</a:t>
            </a:r>
            <a:r>
              <a:rPr lang="en-US" sz="2000" dirty="0" smtClean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Arial"/>
              <a:buChar char="•"/>
            </a:pPr>
            <a:r>
              <a:rPr lang="en-US" sz="2400" dirty="0"/>
              <a:t>Implementing Linux-like CFS simulators </a:t>
            </a:r>
            <a:endParaRPr lang="en-US" sz="2400" dirty="0" smtClean="0"/>
          </a:p>
          <a:p>
            <a:pPr lvl="0"/>
            <a:r>
              <a:rPr lang="en-US" sz="2400" dirty="0" smtClean="0"/>
              <a:t>	</a:t>
            </a:r>
            <a:r>
              <a:rPr lang="en-US" sz="2000" dirty="0" smtClean="0"/>
              <a:t>(single</a:t>
            </a:r>
            <a:r>
              <a:rPr lang="en-US" sz="2000" dirty="0"/>
              <a:t>-threaded and ideal version, multi-threaded and concurrent version</a:t>
            </a:r>
            <a:r>
              <a:rPr lang="en-US" sz="2000" dirty="0" smtClean="0"/>
              <a:t>)</a:t>
            </a:r>
          </a:p>
          <a:p>
            <a:pPr lvl="0"/>
            <a:endParaRPr lang="en-US" sz="2000" dirty="0"/>
          </a:p>
          <a:p>
            <a:pPr lvl="0"/>
            <a:r>
              <a:rPr lang="en-US" sz="2400" b="1" dirty="0"/>
              <a:t>Lessons we learn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Lock-free data structure is extremely hard </a:t>
            </a:r>
            <a:r>
              <a:rPr lang="en-US" sz="2400" dirty="0"/>
              <a:t>to debug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What is fair in Linux points of view </a:t>
            </a:r>
          </a:p>
          <a:p>
            <a:pPr marL="457200" lvl="0" indent="-457200">
              <a:buFont typeface="Arial"/>
              <a:buChar char="•"/>
            </a:pPr>
            <a:endParaRPr lang="en-US" sz="2000" dirty="0"/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Different concurrent data structures based </a:t>
            </a:r>
            <a:r>
              <a:rPr lang="en-US" sz="2400" dirty="0" smtClean="0"/>
              <a:t>CFS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4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567</Words>
  <Application>Microsoft Macintosh PowerPoint</Application>
  <PresentationFormat>On-screen Show (4:3)</PresentationFormat>
  <Paragraphs>161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东南大学九龙湖校区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旻灿 曹</dc:creator>
  <cp:lastModifiedBy>旻灿 曹</cp:lastModifiedBy>
  <cp:revision>209</cp:revision>
  <dcterms:created xsi:type="dcterms:W3CDTF">2016-12-06T10:09:41Z</dcterms:created>
  <dcterms:modified xsi:type="dcterms:W3CDTF">2016-12-07T12:08:01Z</dcterms:modified>
</cp:coreProperties>
</file>