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6" r:id="rId4"/>
    <p:sldId id="265" r:id="rId5"/>
    <p:sldId id="267" r:id="rId6"/>
    <p:sldId id="257" r:id="rId7"/>
    <p:sldId id="264" r:id="rId8"/>
    <p:sldId id="268" r:id="rId9"/>
    <p:sldId id="262" r:id="rId10"/>
    <p:sldId id="259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4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6298" y="2798680"/>
            <a:ext cx="2053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Done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/>
              <a:t>(e.g. new task 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311315" y="4936887"/>
            <a:ext cx="71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Linux-like CFS scheduler simulator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681893" y="6292334"/>
            <a:ext cx="246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Picture for </a:t>
            </a:r>
            <a:r>
              <a:rPr lang="en-US" b="1" dirty="0" err="1"/>
              <a:t>README.md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00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Complete Fairness Scheduler</a:t>
            </a:r>
            <a:endParaRPr lang="en-US" sz="4400" b="1" dirty="0"/>
          </a:p>
        </p:txBody>
      </p:sp>
      <p:pic>
        <p:nvPicPr>
          <p:cNvPr id="4" name="Picture 3" descr="nice valu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2" r="51831"/>
          <a:stretch/>
        </p:blipFill>
        <p:spPr>
          <a:xfrm>
            <a:off x="9252858" y="4491990"/>
            <a:ext cx="2050186" cy="2366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781" y="1229646"/>
            <a:ext cx="77703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Scheduler</a:t>
            </a:r>
          </a:p>
          <a:p>
            <a:pPr lvl="1"/>
            <a:r>
              <a:rPr lang="en-US" sz="2400" dirty="0">
                <a:latin typeface="Times"/>
                <a:cs typeface="Times"/>
              </a:rPr>
              <a:t>	</a:t>
            </a:r>
            <a:r>
              <a:rPr lang="en-US" sz="2400" dirty="0" smtClean="0">
                <a:latin typeface="Times"/>
                <a:cs typeface="Times"/>
              </a:rPr>
              <a:t>Allocate </a:t>
            </a:r>
            <a:r>
              <a:rPr lang="en-US" sz="2000" dirty="0" smtClean="0">
                <a:latin typeface="Times"/>
                <a:cs typeface="Times"/>
              </a:rPr>
              <a:t>CPU resources to tasks</a:t>
            </a:r>
            <a:endParaRPr lang="en-US" sz="24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Problems?</a:t>
            </a:r>
          </a:p>
          <a:p>
            <a:pPr lvl="1"/>
            <a:r>
              <a:rPr lang="en-US" sz="2000" dirty="0">
                <a:latin typeface="Times"/>
                <a:cs typeface="Times"/>
              </a:rPr>
              <a:t>	D</a:t>
            </a:r>
            <a:r>
              <a:rPr lang="en-US" sz="2000" dirty="0" smtClean="0">
                <a:latin typeface="Times"/>
                <a:cs typeface="Times"/>
              </a:rPr>
              <a:t>ifferent types </a:t>
            </a:r>
            <a:r>
              <a:rPr lang="en-US" sz="2000" dirty="0">
                <a:latin typeface="Times"/>
                <a:cs typeface="Times"/>
              </a:rPr>
              <a:t>of </a:t>
            </a:r>
            <a:r>
              <a:rPr lang="en-US" sz="2000" dirty="0" smtClean="0">
                <a:latin typeface="Times"/>
                <a:cs typeface="Times"/>
              </a:rPr>
              <a:t>tasks</a:t>
            </a:r>
            <a:endParaRPr lang="en-US" sz="24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Solutions </a:t>
            </a:r>
          </a:p>
          <a:p>
            <a:pPr lvl="1"/>
            <a:r>
              <a:rPr lang="en-US" sz="2400" dirty="0" smtClean="0">
                <a:latin typeface="Times"/>
                <a:cs typeface="Times"/>
              </a:rPr>
              <a:t>	</a:t>
            </a:r>
            <a:r>
              <a:rPr lang="en-US" sz="2000" dirty="0" smtClean="0">
                <a:latin typeface="Times"/>
                <a:cs typeface="Times"/>
              </a:rPr>
              <a:t>Time slice, priority and nice value. </a:t>
            </a:r>
            <a:r>
              <a:rPr lang="en-US" sz="2000" dirty="0" smtClean="0">
                <a:solidFill>
                  <a:srgbClr val="FF0000"/>
                </a:solidFill>
                <a:latin typeface="Times"/>
                <a:cs typeface="Times"/>
              </a:rPr>
              <a:t>accumulated to</a:t>
            </a:r>
            <a:r>
              <a:rPr lang="en-US" sz="2000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"/>
                <a:cs typeface="Times"/>
              </a:rPr>
              <a:t>vruntime</a:t>
            </a:r>
            <a:r>
              <a:rPr lang="en-US" sz="2000" dirty="0" smtClean="0">
                <a:solidFill>
                  <a:srgbClr val="FF0000"/>
                </a:solidFill>
                <a:latin typeface="Times"/>
                <a:cs typeface="Times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More problems?</a:t>
            </a:r>
          </a:p>
          <a:p>
            <a:pPr lvl="1"/>
            <a:r>
              <a:rPr lang="en-US" sz="2000" dirty="0" smtClean="0">
                <a:latin typeface="Times"/>
                <a:cs typeface="Times"/>
              </a:rPr>
              <a:t>	</a:t>
            </a:r>
            <a:r>
              <a:rPr lang="en-US" sz="2000" dirty="0">
                <a:latin typeface="Times"/>
                <a:cs typeface="Times"/>
              </a:rPr>
              <a:t>T</a:t>
            </a:r>
            <a:r>
              <a:rPr lang="en-US" sz="2000" dirty="0" smtClean="0">
                <a:latin typeface="Times"/>
                <a:cs typeface="Times"/>
              </a:rPr>
              <a:t>ime slice &amp; , group</a:t>
            </a:r>
            <a:r>
              <a:rPr lang="en-US" sz="2000" dirty="0">
                <a:latin typeface="Times"/>
                <a:cs typeface="Times"/>
              </a:rPr>
              <a:t>, new task, </a:t>
            </a:r>
            <a:r>
              <a:rPr lang="mr-IN" sz="2000" dirty="0">
                <a:latin typeface="Times"/>
                <a:cs typeface="Times"/>
              </a:rPr>
              <a:t>…</a:t>
            </a:r>
            <a:r>
              <a:rPr lang="en-US" sz="2000" dirty="0">
                <a:latin typeface="Times"/>
                <a:cs typeface="Times"/>
              </a:rPr>
              <a:t> and so </a:t>
            </a:r>
            <a:r>
              <a:rPr lang="en-US" sz="2000" dirty="0" smtClean="0">
                <a:latin typeface="Times"/>
                <a:cs typeface="Times"/>
              </a:rPr>
              <a:t>on</a:t>
            </a:r>
            <a:endParaRPr lang="en-US" sz="24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More solutions from Linux</a:t>
            </a:r>
          </a:p>
          <a:p>
            <a:r>
              <a:rPr lang="en-US" sz="2000" dirty="0">
                <a:latin typeface="Times"/>
                <a:cs typeface="Times"/>
              </a:rPr>
              <a:t>	</a:t>
            </a:r>
            <a:r>
              <a:rPr lang="en-US" sz="2000" dirty="0" smtClean="0">
                <a:latin typeface="Times"/>
                <a:cs typeface="Times"/>
              </a:rPr>
              <a:t>	</a:t>
            </a:r>
            <a:r>
              <a:rPr lang="en-US" sz="2000" dirty="0">
                <a:latin typeface="Times"/>
                <a:cs typeface="Times"/>
              </a:rPr>
              <a:t>Min </a:t>
            </a:r>
            <a:r>
              <a:rPr lang="en-US" sz="2000" dirty="0" smtClean="0">
                <a:latin typeface="Times"/>
                <a:cs typeface="Times"/>
              </a:rPr>
              <a:t>granularity, per-process </a:t>
            </a:r>
            <a:r>
              <a:rPr lang="en-US" sz="2000" dirty="0" err="1" smtClean="0">
                <a:latin typeface="Times"/>
                <a:cs typeface="Times"/>
              </a:rPr>
              <a:t>sched</a:t>
            </a:r>
            <a:r>
              <a:rPr lang="en-US" sz="2000" dirty="0" smtClean="0">
                <a:latin typeface="Times"/>
                <a:cs typeface="Times"/>
              </a:rPr>
              <a:t>, least </a:t>
            </a:r>
            <a:r>
              <a:rPr lang="en-US" sz="2000" dirty="0" err="1" smtClean="0">
                <a:latin typeface="Times"/>
                <a:cs typeface="Times"/>
              </a:rPr>
              <a:t>vruntime</a:t>
            </a:r>
            <a:r>
              <a:rPr lang="en-US" sz="2000" dirty="0" smtClean="0">
                <a:latin typeface="Times"/>
                <a:cs typeface="Times"/>
              </a:rPr>
              <a:t>, ... and so on</a:t>
            </a:r>
            <a:endParaRPr lang="en-US" dirty="0" smtClean="0">
              <a:latin typeface="Times"/>
              <a:cs typeface="Times"/>
            </a:endParaRPr>
          </a:p>
          <a:p>
            <a:endParaRPr lang="en-US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Linux CFS </a:t>
            </a:r>
            <a:r>
              <a:rPr lang="en-US" sz="2400" dirty="0" err="1">
                <a:latin typeface="Times"/>
                <a:cs typeface="Times"/>
              </a:rPr>
              <a:t>vruntime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formula</a:t>
            </a:r>
            <a:endParaRPr lang="en-US" sz="2400" dirty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/</a:t>
            </a:r>
            <a:r>
              <a:rPr lang="en-US" dirty="0">
                <a:latin typeface="Times"/>
                <a:cs typeface="Times"/>
              </a:rPr>
              <a:t>* delta: how long process really runs, the time a process has the CPU resource to it release the resource */</a:t>
            </a:r>
          </a:p>
          <a:p>
            <a:r>
              <a:rPr lang="en-US" dirty="0">
                <a:latin typeface="Times"/>
                <a:cs typeface="Times"/>
              </a:rPr>
              <a:t>/* weight: based on 10% rule, roughly equivalent to 1024 * (1.25)^(-nice)*/</a:t>
            </a:r>
          </a:p>
          <a:p>
            <a:r>
              <a:rPr lang="en-US" b="1" dirty="0" err="1">
                <a:latin typeface="Times"/>
                <a:cs typeface="Times"/>
              </a:rPr>
              <a:t>vruntime</a:t>
            </a:r>
            <a:r>
              <a:rPr lang="en-US" b="1" dirty="0">
                <a:latin typeface="Times"/>
                <a:cs typeface="Times"/>
              </a:rPr>
              <a:t> += delta * (nice / weight);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773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 smtClean="0"/>
              <a:t>(e.g. new </a:t>
            </a:r>
            <a:r>
              <a:rPr lang="en-US" sz="1400" dirty="0" smtClean="0"/>
              <a:t>task </a:t>
            </a:r>
            <a:r>
              <a:rPr lang="en-US" sz="1400" dirty="0" smtClean="0"/>
              <a:t>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04981" y="5103673"/>
            <a:ext cx="7019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Linux-like CFS simulator features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Simulator </a:t>
            </a:r>
            <a:r>
              <a:rPr lang="en-US" dirty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Timer </a:t>
            </a:r>
            <a:r>
              <a:rPr lang="en-US" dirty="0"/>
              <a:t>interrupt: check if </a:t>
            </a:r>
            <a:r>
              <a:rPr lang="en-US" dirty="0" err="1"/>
              <a:t>delta_exec</a:t>
            </a:r>
            <a:r>
              <a:rPr lang="en-US" dirty="0"/>
              <a:t> &gt; </a:t>
            </a:r>
            <a:r>
              <a:rPr lang="en-US" dirty="0" err="1"/>
              <a:t>time_slice</a:t>
            </a:r>
            <a:r>
              <a:rPr lang="en-US" dirty="0"/>
              <a:t>, </a:t>
            </a:r>
            <a:r>
              <a:rPr lang="en-US" dirty="0" err="1"/>
              <a:t>enq</a:t>
            </a:r>
            <a:r>
              <a:rPr lang="en-US" dirty="0"/>
              <a:t>() and then </a:t>
            </a:r>
            <a:r>
              <a:rPr lang="en-US" dirty="0" err="1"/>
              <a:t>deq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thread_exit</a:t>
            </a:r>
            <a:r>
              <a:rPr lang="en-US" dirty="0"/>
              <a:t>(): when a thread finishes its </a:t>
            </a:r>
            <a:r>
              <a:rPr lang="en-US" dirty="0" smtClean="0"/>
              <a:t>jobs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thread_create</a:t>
            </a:r>
            <a:r>
              <a:rPr lang="en-US" dirty="0"/>
              <a:t>() : </a:t>
            </a:r>
            <a:r>
              <a:rPr lang="en-US" dirty="0" err="1"/>
              <a:t>start_time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66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/>
              <a:t>(e.g. new task 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4981" y="5103673"/>
            <a:ext cx="782778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Linux-like CFS simulator features:</a:t>
            </a:r>
            <a:endParaRPr lang="en-US" dirty="0"/>
          </a:p>
          <a:p>
            <a:r>
              <a:rPr lang="en-US" dirty="0"/>
              <a:t>CFS features </a:t>
            </a:r>
            <a:r>
              <a:rPr lang="mr-IN" dirty="0" smtClean="0"/>
              <a:t>–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Minimum granularity for a time slice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CPU </a:t>
            </a:r>
            <a:r>
              <a:rPr lang="en-US" dirty="0"/>
              <a:t>resource limitation: RLIMIT_NICE </a:t>
            </a:r>
            <a:endParaRPr lang="en-US" dirty="0" smtClean="0"/>
          </a:p>
          <a:p>
            <a:pPr lvl="0"/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 if RLIMIT_NICE = 25, nice can be only 20-25</a:t>
            </a:r>
            <a:r>
              <a:rPr lang="zh-TW" altLang="en-US" dirty="0"/>
              <a:t>＝</a:t>
            </a:r>
            <a:r>
              <a:rPr lang="en-US" dirty="0"/>
              <a:t>-</a:t>
            </a:r>
            <a:r>
              <a:rPr lang="en-US" dirty="0" smtClean="0"/>
              <a:t>5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New </a:t>
            </a:r>
            <a:r>
              <a:rPr lang="en-US" dirty="0"/>
              <a:t>task’s </a:t>
            </a:r>
            <a:r>
              <a:rPr lang="en-US" dirty="0" err="1"/>
              <a:t>vrtime</a:t>
            </a:r>
            <a:r>
              <a:rPr lang="en-US" dirty="0"/>
              <a:t> is not always 0. 	Linux keep a least number for a </a:t>
            </a:r>
            <a:r>
              <a:rPr lang="en-US" dirty="0" err="1"/>
              <a:t>runqueue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8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 smtClean="0"/>
              <a:t>(e.g. new </a:t>
            </a:r>
            <a:r>
              <a:rPr lang="en-US" sz="1400" dirty="0" smtClean="0"/>
              <a:t>task </a:t>
            </a:r>
            <a:r>
              <a:rPr lang="en-US" sz="1400" dirty="0" smtClean="0"/>
              <a:t>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04981" y="5103673"/>
            <a:ext cx="5781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less Linux CFS features we haven’t implemented yet:</a:t>
            </a:r>
            <a:endParaRPr lang="en-US" dirty="0" smtClean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Fork(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Group </a:t>
            </a:r>
            <a:r>
              <a:rPr lang="en-US" dirty="0" smtClean="0"/>
              <a:t>scheduling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External interrupt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</a:t>
            </a:r>
            <a:r>
              <a:rPr lang="en-US" dirty="0"/>
              <a:t>-CPU </a:t>
            </a:r>
            <a:r>
              <a:rPr lang="en-US" dirty="0" err="1" smtClean="0"/>
              <a:t>runqueue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Real-time </a:t>
            </a:r>
            <a:r>
              <a:rPr lang="en-US" dirty="0" err="1"/>
              <a:t>garantee</a:t>
            </a:r>
            <a:endParaRPr lang="en-US" dirty="0"/>
          </a:p>
          <a:p>
            <a:pPr lvl="0"/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jack:Desktop:Screen Shot 2016-12-06 at 12.15.06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 t="12745" r="15663" b="39216"/>
          <a:stretch/>
        </p:blipFill>
        <p:spPr bwMode="auto">
          <a:xfrm>
            <a:off x="483147" y="2858657"/>
            <a:ext cx="8300737" cy="1379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Macintosh HD:Users:jack:Desktop:Screen Shot 2016-12-05 at 10.53.14 P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9" t="75894" r="60440" b="13635"/>
          <a:stretch/>
        </p:blipFill>
        <p:spPr bwMode="auto">
          <a:xfrm>
            <a:off x="567041" y="4928040"/>
            <a:ext cx="4595108" cy="13695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4641" y="2342717"/>
            <a:ext cx="12264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041" y="2489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" y="314770"/>
            <a:ext cx="914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Single</a:t>
            </a:r>
            <a:r>
              <a:rPr lang="en-US" sz="4000" b="1" dirty="0" smtClean="0"/>
              <a:t>-threaded Linux-like CFS simulator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483147" y="1348260"/>
            <a:ext cx="5505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environment: 4 core laptop (hyper-threading)</a:t>
            </a:r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041" y="1225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Macintosh HD:Users:jack:Desktop:imag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9746" r="8072" b="2144"/>
          <a:stretch/>
        </p:blipFill>
        <p:spPr bwMode="auto">
          <a:xfrm>
            <a:off x="692912" y="1941628"/>
            <a:ext cx="7910883" cy="48844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1" y="314770"/>
            <a:ext cx="914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</a:t>
            </a:r>
            <a:r>
              <a:rPr lang="en-US" sz="4000" b="1" dirty="0" smtClean="0"/>
              <a:t>-threaded Linux-like CFS simulator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4641" y="1425900"/>
            <a:ext cx="519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environment: 4 core laptop (hyper-threading)</a:t>
            </a:r>
          </a:p>
        </p:txBody>
      </p:sp>
    </p:spTree>
    <p:extLst>
      <p:ext uri="{BB962C8B-B14F-4D97-AF65-F5344CB8AC3E}">
        <p14:creationId xmlns:p14="http://schemas.microsoft.com/office/powerpoint/2010/main" val="87299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935" y="1317665"/>
            <a:ext cx="87664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Our </a:t>
            </a:r>
            <a:r>
              <a:rPr lang="en-US" sz="2800" b="1" dirty="0"/>
              <a:t>main </a:t>
            </a:r>
            <a:r>
              <a:rPr lang="en-US" sz="2800" b="1" dirty="0" smtClean="0"/>
              <a:t>contribution</a:t>
            </a:r>
            <a:endParaRPr lang="en-US" sz="2800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Implementing/modifying AVL-tree &amp; RB-</a:t>
            </a:r>
            <a:r>
              <a:rPr lang="en-US" sz="2400" dirty="0" smtClean="0"/>
              <a:t>tree</a:t>
            </a:r>
          </a:p>
          <a:p>
            <a:pPr marL="285750" lvl="0" indent="-285750">
              <a:buFont typeface="Arial"/>
              <a:buChar char="•"/>
            </a:pP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parts of lock-free RB-tree methods </a:t>
            </a:r>
            <a:endParaRPr lang="en-US" sz="2400" dirty="0" smtClean="0"/>
          </a:p>
          <a:p>
            <a:pPr lvl="0"/>
            <a:r>
              <a:rPr lang="en-US" sz="2000" dirty="0" smtClean="0"/>
              <a:t>	(insertion </a:t>
            </a:r>
            <a:r>
              <a:rPr lang="en-US" sz="2000" dirty="0"/>
              <a:t>- partially working, search - fully working</a:t>
            </a:r>
            <a:r>
              <a:rPr lang="en-US" sz="2000" dirty="0" smtClean="0"/>
              <a:t>)</a:t>
            </a:r>
          </a:p>
          <a:p>
            <a:pPr lvl="0"/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Linux-like CFS simulators </a:t>
            </a:r>
            <a:endParaRPr lang="en-US" sz="2400" dirty="0" smtClean="0"/>
          </a:p>
          <a:p>
            <a:pPr lvl="0"/>
            <a:r>
              <a:rPr lang="en-US" sz="2400" dirty="0" smtClean="0"/>
              <a:t>	</a:t>
            </a:r>
            <a:r>
              <a:rPr lang="en-US" sz="2000" dirty="0" smtClean="0"/>
              <a:t>(single</a:t>
            </a:r>
            <a:r>
              <a:rPr lang="en-US" sz="2000" dirty="0"/>
              <a:t>-threaded and ideal version, multi-threaded and concurrent version</a:t>
            </a:r>
            <a:r>
              <a:rPr lang="en-US" sz="2000" dirty="0" smtClean="0"/>
              <a:t>)</a:t>
            </a:r>
          </a:p>
          <a:p>
            <a:pPr lvl="0"/>
            <a:endParaRPr lang="en-US" sz="2000" dirty="0"/>
          </a:p>
          <a:p>
            <a:pPr lvl="0"/>
            <a:r>
              <a:rPr lang="en-US" sz="2400" b="1" dirty="0"/>
              <a:t>Lessons we learn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Lock-free data structure is extremely hard </a:t>
            </a:r>
            <a:r>
              <a:rPr lang="en-US" sz="2400" dirty="0"/>
              <a:t>to debug</a:t>
            </a:r>
          </a:p>
          <a:p>
            <a:pPr marL="457200" lvl="0" indent="-457200">
              <a:buFont typeface="Arial"/>
              <a:buChar char="•"/>
            </a:pPr>
            <a:endParaRPr lang="en-US" sz="2000" dirty="0"/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What is fair in Linux points of view </a:t>
            </a:r>
          </a:p>
          <a:p>
            <a:pPr marL="457200" lvl="0" indent="-457200">
              <a:buFont typeface="Arial"/>
              <a:buChar char="•"/>
            </a:pPr>
            <a:endParaRPr lang="en-US" sz="2000" dirty="0"/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Different concurrent data structures based </a:t>
            </a:r>
            <a:r>
              <a:rPr lang="en-US" sz="2400" dirty="0" smtClean="0"/>
              <a:t>CFS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94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935" y="1775375"/>
            <a:ext cx="87664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Molnar, Ingo. "Modular scheduler core and completely fair scheduler [</a:t>
            </a:r>
            <a:r>
              <a:rPr lang="en-US" sz="2000" dirty="0" err="1"/>
              <a:t>cfs</a:t>
            </a:r>
            <a:r>
              <a:rPr lang="en-US" sz="2000" dirty="0"/>
              <a:t>]."Linux-Kernel mailing list (2007).</a:t>
            </a:r>
          </a:p>
          <a:p>
            <a:r>
              <a:rPr lang="en-US" sz="2000" dirty="0" smtClean="0"/>
              <a:t>[</a:t>
            </a:r>
            <a:r>
              <a:rPr lang="en-US" sz="2000" dirty="0"/>
              <a:t>2] Kim, Jong Ho, Helen Cameron, and Peter Graham. "Lock-free red-black trees using </a:t>
            </a:r>
            <a:r>
              <a:rPr lang="en-US" sz="2000" dirty="0" err="1"/>
              <a:t>cas</a:t>
            </a:r>
            <a:r>
              <a:rPr lang="en-US" sz="2000" dirty="0"/>
              <a:t>." Concurrency and Computation: Practice and Experience(2006): 1-40.</a:t>
            </a:r>
          </a:p>
          <a:p>
            <a:r>
              <a:rPr lang="en-US" sz="2000" dirty="0"/>
              <a:t>[3] Love, Robert. Linux system programming: talking directly to the kernel and C library. " O'Reilly Media, Inc.", 2013.</a:t>
            </a:r>
          </a:p>
          <a:p>
            <a:r>
              <a:rPr lang="en-US" sz="2000" dirty="0" smtClean="0"/>
              <a:t>[4] </a:t>
            </a:r>
            <a:r>
              <a:rPr lang="en-US" sz="2000" dirty="0" err="1"/>
              <a:t>Jianwen</a:t>
            </a:r>
            <a:r>
              <a:rPr lang="en-US" sz="2000" dirty="0"/>
              <a:t> Ma. Lock-Free Insertions on Red-Black Trees. MSc thesis, University of Manitoba, October,2003.</a:t>
            </a:r>
          </a:p>
          <a:p>
            <a:r>
              <a:rPr lang="en-US" sz="2000" dirty="0" smtClean="0"/>
              <a:t>[5] </a:t>
            </a:r>
            <a:r>
              <a:rPr lang="en-US" sz="2000" dirty="0" err="1"/>
              <a:t>Natarajan</a:t>
            </a:r>
            <a:r>
              <a:rPr lang="en-US" sz="2000" dirty="0"/>
              <a:t>, </a:t>
            </a:r>
            <a:r>
              <a:rPr lang="en-US" sz="2000" dirty="0" err="1"/>
              <a:t>Aravind</a:t>
            </a:r>
            <a:r>
              <a:rPr lang="en-US" sz="2000" dirty="0"/>
              <a:t>, Lee H. </a:t>
            </a:r>
            <a:r>
              <a:rPr lang="en-US" sz="2000" dirty="0" err="1"/>
              <a:t>Savoie</a:t>
            </a:r>
            <a:r>
              <a:rPr lang="en-US" sz="2000" dirty="0"/>
              <a:t>, and </a:t>
            </a:r>
            <a:r>
              <a:rPr lang="en-US" sz="2000" dirty="0" err="1"/>
              <a:t>Neeraj</a:t>
            </a:r>
            <a:r>
              <a:rPr lang="en-US" sz="2000" dirty="0"/>
              <a:t> Mittal. "Concurrent wait-free red black trees." Symposium on Self-Stabilizing Systems. Springer International Publishing, 2013.</a:t>
            </a:r>
          </a:p>
          <a:p>
            <a:r>
              <a:rPr lang="en-US" sz="2000" dirty="0" smtClean="0"/>
              <a:t>[6] </a:t>
            </a:r>
            <a:r>
              <a:rPr lang="en-US" sz="2000" dirty="0"/>
              <a:t>The university of Auckland, Computer Science, Data Structures and Algorithms Course  https://</a:t>
            </a:r>
            <a:r>
              <a:rPr lang="en-US" sz="2000" dirty="0" err="1"/>
              <a:t>www.cs.auckland.ac.nz</a:t>
            </a:r>
            <a:r>
              <a:rPr lang="en-US" sz="2000" dirty="0"/>
              <a:t>/software/</a:t>
            </a:r>
            <a:r>
              <a:rPr lang="en-US" sz="2000" dirty="0" err="1"/>
              <a:t>AlgAnim</a:t>
            </a:r>
            <a:r>
              <a:rPr lang="en-US" sz="2000" dirty="0"/>
              <a:t>/</a:t>
            </a:r>
            <a:r>
              <a:rPr lang="en-US" sz="2000" dirty="0" err="1" smtClean="0"/>
              <a:t>red_black.html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68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432</Words>
  <Application>Microsoft Macintosh PowerPoint</Application>
  <PresentationFormat>On-screen Show (4:3)</PresentationFormat>
  <Paragraphs>137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东南大学九龙湖校区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旻灿 曹</dc:creator>
  <cp:lastModifiedBy>旻灿 曹</cp:lastModifiedBy>
  <cp:revision>181</cp:revision>
  <dcterms:created xsi:type="dcterms:W3CDTF">2016-12-06T10:09:41Z</dcterms:created>
  <dcterms:modified xsi:type="dcterms:W3CDTF">2016-12-07T08:51:33Z</dcterms:modified>
</cp:coreProperties>
</file>