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61"/>
  </p:handoutMasterIdLst>
  <p:sldIdLst>
    <p:sldId id="348" r:id="rId3"/>
    <p:sldId id="256" r:id="rId4"/>
    <p:sldId id="358" r:id="rId5"/>
    <p:sldId id="359" r:id="rId7"/>
    <p:sldId id="349" r:id="rId8"/>
    <p:sldId id="350" r:id="rId9"/>
    <p:sldId id="381" r:id="rId10"/>
    <p:sldId id="351" r:id="rId11"/>
    <p:sldId id="360" r:id="rId12"/>
    <p:sldId id="361" r:id="rId13"/>
    <p:sldId id="362" r:id="rId14"/>
    <p:sldId id="363" r:id="rId15"/>
    <p:sldId id="352" r:id="rId16"/>
    <p:sldId id="364" r:id="rId17"/>
    <p:sldId id="365" r:id="rId18"/>
    <p:sldId id="366" r:id="rId19"/>
    <p:sldId id="353" r:id="rId20"/>
    <p:sldId id="354" r:id="rId21"/>
    <p:sldId id="370" r:id="rId22"/>
    <p:sldId id="263" r:id="rId23"/>
    <p:sldId id="271" r:id="rId24"/>
    <p:sldId id="377" r:id="rId25"/>
    <p:sldId id="378" r:id="rId26"/>
    <p:sldId id="379" r:id="rId27"/>
    <p:sldId id="380" r:id="rId28"/>
    <p:sldId id="382" r:id="rId29"/>
    <p:sldId id="383" r:id="rId30"/>
    <p:sldId id="371" r:id="rId31"/>
    <p:sldId id="431" r:id="rId32"/>
    <p:sldId id="372" r:id="rId33"/>
    <p:sldId id="373" r:id="rId34"/>
    <p:sldId id="374" r:id="rId35"/>
    <p:sldId id="375" r:id="rId36"/>
    <p:sldId id="273" r:id="rId37"/>
    <p:sldId id="276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6" r:id="rId50"/>
    <p:sldId id="297" r:id="rId51"/>
    <p:sldId id="298" r:id="rId52"/>
    <p:sldId id="299" r:id="rId53"/>
    <p:sldId id="300" r:id="rId54"/>
    <p:sldId id="294" r:id="rId55"/>
    <p:sldId id="295" r:id="rId56"/>
    <p:sldId id="367" r:id="rId57"/>
    <p:sldId id="368" r:id="rId58"/>
    <p:sldId id="369" r:id="rId59"/>
    <p:sldId id="376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%d代表 十进制整形数据显示</a:t>
            </a:r>
            <a:endParaRPr lang="zh-CN" altLang="en-US"/>
          </a:p>
          <a:p>
            <a:r>
              <a:rPr lang="zh-CN" altLang="en-US"/>
              <a:t>%ld 十进制长整形</a:t>
            </a:r>
            <a:endParaRPr lang="zh-CN" altLang="en-US"/>
          </a:p>
          <a:p>
            <a:r>
              <a:rPr lang="zh-CN" altLang="en-US"/>
              <a:t>%c代表字符数据显示</a:t>
            </a:r>
            <a:endParaRPr lang="zh-CN" altLang="en-US"/>
          </a:p>
          <a:p>
            <a:r>
              <a:rPr lang="zh-CN" altLang="en-US"/>
              <a:t>%.2f精确到小数点后二位</a:t>
            </a:r>
            <a:endParaRPr lang="zh-CN" altLang="en-US"/>
          </a:p>
          <a:p>
            <a:r>
              <a:rPr lang="zh-CN" altLang="en-US"/>
              <a:t>%11f一共有11位包括.</a:t>
            </a:r>
            <a:endParaRPr lang="zh-CN" altLang="en-US"/>
          </a:p>
          <a:p>
            <a:r>
              <a:rPr lang="zh-CN" altLang="en-US"/>
              <a:t>%11.9f小数点后有9位</a:t>
            </a:r>
            <a:endParaRPr lang="zh-CN" altLang="en-US"/>
          </a:p>
          <a:p>
            <a:r>
              <a:rPr lang="zh-CN" altLang="en-US"/>
              <a:t>%s标识字符串</a:t>
            </a:r>
            <a:endParaRPr lang="zh-CN" altLang="en-US"/>
          </a:p>
          <a:p>
            <a:r>
              <a:rPr lang="zh-CN" altLang="en-US"/>
              <a:t>%f 浮点型</a:t>
            </a:r>
            <a:endParaRPr lang="zh-CN" altLang="en-US"/>
          </a:p>
          <a:p>
            <a:r>
              <a:rPr lang="zh-CN" altLang="en-US"/>
              <a:t>%i 则可以匹配八进制、十进制、十六进制表示的整数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r>
              <a:rPr lang="zh-CN" altLang="en-US"/>
              <a:t>#include&lt;stdbool.h&gt;</a:t>
            </a:r>
            <a:endParaRPr lang="zh-CN" altLang="en-US"/>
          </a:p>
          <a:p>
            <a:r>
              <a:rPr lang="zh-CN" altLang="en-US"/>
              <a:t>#include&lt;stdlib.h&gt;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struct Student//类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id;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char name[32];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char cellphone[32];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bool sex;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struct Student s[30];</a:t>
            </a:r>
            <a:endParaRPr lang="zh-CN" altLang="en-US"/>
          </a:p>
          <a:p>
            <a:r>
              <a:rPr lang="zh-CN" altLang="en-US"/>
              <a:t>	s[0].id = 20008080;</a:t>
            </a:r>
            <a:endParaRPr lang="zh-CN" altLang="en-US"/>
          </a:p>
          <a:p>
            <a:r>
              <a:rPr lang="zh-CN" altLang="en-US"/>
              <a:t>	strcpy_s(s[0].name,32, "张三");</a:t>
            </a:r>
            <a:endParaRPr lang="zh-CN" altLang="en-US"/>
          </a:p>
          <a:p>
            <a:r>
              <a:rPr lang="zh-CN" altLang="en-US"/>
              <a:t>	strcpy_s(s[0].cellphone, 32, "13811111111");</a:t>
            </a:r>
            <a:endParaRPr lang="zh-CN" altLang="en-US"/>
          </a:p>
          <a:p>
            <a:r>
              <a:rPr lang="zh-CN" altLang="en-US"/>
              <a:t>	s[0].sex = true;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s[1].id = 19981220;</a:t>
            </a:r>
            <a:endParaRPr lang="zh-CN" altLang="en-US"/>
          </a:p>
          <a:p>
            <a:r>
              <a:rPr lang="zh-CN" altLang="en-US"/>
              <a:t>	strcpy_s(s[1].name, 32, "澳门回归");</a:t>
            </a:r>
            <a:endParaRPr lang="zh-CN" altLang="en-US"/>
          </a:p>
          <a:p>
            <a:r>
              <a:rPr lang="zh-CN" altLang="en-US"/>
              <a:t>	strcpy_s(s[1].cellphone, 32, "111111");</a:t>
            </a:r>
            <a:endParaRPr lang="zh-CN" altLang="en-US"/>
          </a:p>
          <a:p>
            <a:r>
              <a:rPr lang="zh-CN" altLang="en-US"/>
              <a:t>	s[1].sex = true;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printf("学号 %d\n",s[0].id);</a:t>
            </a:r>
            <a:endParaRPr lang="zh-CN" altLang="en-US"/>
          </a:p>
          <a:p>
            <a:r>
              <a:rPr lang="zh-CN" altLang="en-US"/>
              <a:t>	printf("名字 %s\n", s[0].name);</a:t>
            </a:r>
            <a:endParaRPr lang="zh-CN" altLang="en-US"/>
          </a:p>
          <a:p>
            <a:r>
              <a:rPr lang="zh-CN" altLang="en-US"/>
              <a:t>	printf("电话 %s\n", s[0].cellphone);</a:t>
            </a:r>
            <a:endParaRPr lang="zh-CN" altLang="en-US"/>
          </a:p>
          <a:p>
            <a:r>
              <a:rPr lang="zh-CN" altLang="en-US"/>
              <a:t>	printf("性别 %d\n", s[0].sex);</a:t>
            </a:r>
            <a:endParaRPr lang="zh-CN" altLang="en-US"/>
          </a:p>
          <a:p>
            <a:r>
              <a:rPr lang="zh-CN" altLang="en-US"/>
              <a:t>	printf("学号 %d\n", s[1].id);</a:t>
            </a:r>
            <a:endParaRPr lang="zh-CN" altLang="en-US"/>
          </a:p>
          <a:p>
            <a:r>
              <a:rPr lang="zh-CN" altLang="en-US"/>
              <a:t>	printf("名字 %s\n", s[1].name);</a:t>
            </a:r>
            <a:endParaRPr lang="zh-CN" altLang="en-US"/>
          </a:p>
          <a:p>
            <a:r>
              <a:rPr lang="zh-CN" altLang="en-US"/>
              <a:t>	printf("电话 %s\n", s[1].cellphone);</a:t>
            </a:r>
            <a:endParaRPr lang="zh-CN" altLang="en-US"/>
          </a:p>
          <a:p>
            <a:r>
              <a:rPr lang="zh-CN" altLang="en-US"/>
              <a:t>	printf("性别 %d\n", s[1].sex);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struct Point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double x;</a:t>
            </a:r>
            <a:endParaRPr lang="zh-CN" altLang="en-US"/>
          </a:p>
          <a:p>
            <a:r>
              <a:rPr lang="zh-CN" altLang="en-US"/>
              <a:t>	double y;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/>
              <a:t>struct Line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struct Point start;</a:t>
            </a:r>
            <a:endParaRPr lang="zh-CN" altLang="en-US"/>
          </a:p>
          <a:p>
            <a:r>
              <a:rPr lang="zh-CN" altLang="en-US"/>
              <a:t>	struct Point end;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/>
              <a:t>double get_line_length(struct Line* pl)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struct Line l;</a:t>
            </a:r>
            <a:endParaRPr lang="zh-CN" altLang="en-US"/>
          </a:p>
          <a:p>
            <a:r>
              <a:rPr lang="zh-CN" altLang="en-US"/>
              <a:t>	//起点</a:t>
            </a:r>
            <a:endParaRPr lang="zh-CN" altLang="en-US"/>
          </a:p>
          <a:p>
            <a:r>
              <a:rPr lang="zh-CN" altLang="en-US"/>
              <a:t>	l.start.x = 0;</a:t>
            </a:r>
            <a:endParaRPr lang="zh-CN" altLang="en-US"/>
          </a:p>
          <a:p>
            <a:r>
              <a:rPr lang="zh-CN" altLang="en-US"/>
              <a:t>	l.start.y = 12;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//终点</a:t>
            </a:r>
            <a:endParaRPr lang="zh-CN" altLang="en-US"/>
          </a:p>
          <a:p>
            <a:r>
              <a:rPr lang="zh-CN" altLang="en-US"/>
              <a:t>	l.end.x = 16;</a:t>
            </a:r>
            <a:endParaRPr lang="zh-CN" altLang="en-US"/>
          </a:p>
          <a:p>
            <a:r>
              <a:rPr lang="zh-CN" altLang="en-US"/>
              <a:t>	l.end.y = 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printf("%lf", l.start.y);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#include&lt;stdbool.h&gt;</a:t>
            </a:r>
            <a:endParaRPr lang="zh-CN" altLang="en-US"/>
          </a:p>
          <a:p>
            <a:r>
              <a:rPr lang="zh-CN" altLang="en-US"/>
              <a:t>#include&lt;stdlib.h&gt;</a:t>
            </a:r>
            <a:endParaRPr lang="zh-CN" altLang="en-US"/>
          </a:p>
          <a:p>
            <a:r>
              <a:rPr lang="zh-CN" altLang="en-US"/>
              <a:t>#include &lt;string.h&gt;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struct Student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id;</a:t>
            </a:r>
            <a:endParaRPr lang="zh-CN" altLang="en-US"/>
          </a:p>
          <a:p>
            <a:r>
              <a:rPr lang="zh-CN" altLang="en-US"/>
              <a:t>	char name[40];</a:t>
            </a:r>
            <a:endParaRPr lang="zh-CN" altLang="en-US"/>
          </a:p>
          <a:p>
            <a:r>
              <a:rPr lang="zh-CN" altLang="en-US"/>
              <a:t>	char phone[40];</a:t>
            </a:r>
            <a:endParaRPr lang="zh-CN" altLang="en-US"/>
          </a:p>
          <a:p>
            <a:r>
              <a:rPr lang="zh-CN" altLang="en-US"/>
              <a:t>	bool sex;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 DB_SIZE = 40;</a:t>
            </a:r>
            <a:endParaRPr lang="zh-CN" altLang="en-US"/>
          </a:p>
          <a:p>
            <a:r>
              <a:rPr lang="zh-CN" altLang="en-US"/>
              <a:t>struct Student database[40];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void db_init()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for (int i = 0; i &lt; DB_SIZE; 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database[i].id = 0;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// 添加一条记录</a:t>
            </a:r>
            <a:endParaRPr lang="zh-CN" altLang="en-US"/>
          </a:p>
          <a:p>
            <a:r>
              <a:rPr lang="zh-CN" altLang="en-US"/>
              <a:t>void db_add(struct Student stu)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for (int i = 0; i &lt; DB_SIZE; 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if (database[i].id == 0)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database[i] = stu;</a:t>
            </a:r>
            <a:endParaRPr lang="zh-CN" altLang="en-US"/>
          </a:p>
          <a:p>
            <a:r>
              <a:rPr lang="zh-CN" altLang="en-US"/>
              <a:t>			break;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/*</a:t>
            </a:r>
            <a:endParaRPr lang="zh-CN" altLang="en-US"/>
          </a:p>
          <a:p>
            <a:r>
              <a:rPr lang="zh-CN" altLang="en-US"/>
              <a:t>struct Student get_input_student()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struct Student ps;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printf("学号: ");</a:t>
            </a:r>
            <a:endParaRPr lang="zh-CN" altLang="en-US"/>
          </a:p>
          <a:p>
            <a:r>
              <a:rPr lang="zh-CN" altLang="en-US"/>
              <a:t>	ps.id = 2008;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char name[40];</a:t>
            </a:r>
            <a:endParaRPr lang="zh-CN" altLang="en-US"/>
          </a:p>
          <a:p>
            <a:r>
              <a:rPr lang="zh-CN" altLang="en-US"/>
              <a:t>	gets_s(name, 40);</a:t>
            </a:r>
            <a:endParaRPr lang="zh-CN" altLang="en-US"/>
          </a:p>
          <a:p>
            <a:r>
              <a:rPr lang="zh-CN" altLang="en-US"/>
              <a:t>	printf("名称: ");</a:t>
            </a:r>
            <a:endParaRPr lang="zh-CN" altLang="en-US"/>
          </a:p>
          <a:p>
            <a:r>
              <a:rPr lang="zh-CN" altLang="en-US"/>
              <a:t>	strcpy_s(ps.name, 40, name);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char phone[40];</a:t>
            </a:r>
            <a:endParaRPr lang="zh-CN" altLang="en-US"/>
          </a:p>
          <a:p>
            <a:r>
              <a:rPr lang="zh-CN" altLang="en-US"/>
              <a:t>	gets_s(phone, 40);</a:t>
            </a:r>
            <a:endParaRPr lang="zh-CN" altLang="en-US"/>
          </a:p>
          <a:p>
            <a:r>
              <a:rPr lang="zh-CN" altLang="en-US"/>
              <a:t>	printf("电话: ");</a:t>
            </a:r>
            <a:endParaRPr lang="zh-CN" altLang="en-US"/>
          </a:p>
          <a:p>
            <a:r>
              <a:rPr lang="zh-CN" altLang="en-US"/>
              <a:t>	strcpy_s(ps.phone, 40, phone);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printf("性别f/m: ");</a:t>
            </a:r>
            <a:endParaRPr lang="zh-CN" altLang="en-US"/>
          </a:p>
          <a:p>
            <a:r>
              <a:rPr lang="zh-CN" altLang="en-US"/>
              <a:t>	char sexe[40];</a:t>
            </a:r>
            <a:endParaRPr lang="zh-CN" altLang="en-US"/>
          </a:p>
          <a:p>
            <a:r>
              <a:rPr lang="zh-CN" altLang="en-US"/>
              <a:t>	gets_s(sexe, 40);</a:t>
            </a:r>
            <a:endParaRPr lang="zh-CN" altLang="en-US"/>
          </a:p>
          <a:p>
            <a:r>
              <a:rPr lang="zh-CN" altLang="en-US"/>
              <a:t>	if (strcmp(sexe, "f") == 0)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ps.sex=true;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else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ps.sex = false;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	return ps;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*/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// 查看所有记录</a:t>
            </a:r>
            <a:endParaRPr lang="zh-CN" altLang="en-US"/>
          </a:p>
          <a:p>
            <a:r>
              <a:rPr lang="zh-CN" altLang="en-US"/>
              <a:t>void db_list()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count = 0;</a:t>
            </a:r>
            <a:endParaRPr lang="zh-CN" altLang="en-US"/>
          </a:p>
          <a:p>
            <a:r>
              <a:rPr lang="zh-CN" altLang="en-US"/>
              <a:t>	for (int i = 0; i &lt; DB_SIZE; 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if (database[i].id &gt; 0)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count++;</a:t>
            </a:r>
            <a:endParaRPr lang="zh-CN" altLang="en-US"/>
          </a:p>
          <a:p>
            <a:r>
              <a:rPr lang="zh-CN" altLang="en-US"/>
              <a:t>			struct Student* ps = &amp;database[i];</a:t>
            </a:r>
            <a:endParaRPr lang="zh-CN" altLang="en-US"/>
          </a:p>
          <a:p>
            <a:r>
              <a:rPr lang="zh-CN" altLang="en-US"/>
              <a:t>			printf("[%04d]  %08d , %12s , %14s , %08d\n",</a:t>
            </a:r>
            <a:endParaRPr lang="zh-CN" altLang="en-US"/>
          </a:p>
          <a:p>
            <a:r>
              <a:rPr lang="zh-CN" altLang="en-US"/>
              <a:t>				i,</a:t>
            </a:r>
            <a:endParaRPr lang="zh-CN" altLang="en-US"/>
          </a:p>
          <a:p>
            <a:r>
              <a:rPr lang="zh-CN" altLang="en-US"/>
              <a:t>				ps-&gt;id,</a:t>
            </a:r>
            <a:endParaRPr lang="zh-CN" altLang="en-US"/>
          </a:p>
          <a:p>
            <a:r>
              <a:rPr lang="zh-CN" altLang="en-US"/>
              <a:t>				ps-&gt;name,</a:t>
            </a:r>
            <a:endParaRPr lang="zh-CN" altLang="en-US"/>
          </a:p>
          <a:p>
            <a:r>
              <a:rPr lang="zh-CN" altLang="en-US"/>
              <a:t>				ps-&gt;phone,</a:t>
            </a:r>
            <a:endParaRPr lang="zh-CN" altLang="en-US"/>
          </a:p>
          <a:p>
            <a:r>
              <a:rPr lang="zh-CN" altLang="en-US"/>
              <a:t>				ps-&gt;sex);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// 注：这里 ? : 的语法叫"条件表达式" 或 "三目表达式",相当于简写的if语句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printf("共 %d 记录 \n", count);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db_init();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printf("学生管理系统");</a:t>
            </a:r>
            <a:endParaRPr lang="zh-CN" altLang="en-US"/>
          </a:p>
          <a:p>
            <a:r>
              <a:rPr lang="zh-CN" altLang="en-US"/>
              <a:t>	while(1)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printf("\n&gt;");</a:t>
            </a:r>
            <a:endParaRPr lang="zh-CN" altLang="en-US"/>
          </a:p>
          <a:p>
            <a:r>
              <a:rPr lang="zh-CN" altLang="en-US"/>
              <a:t>		char tep[40];</a:t>
            </a:r>
            <a:endParaRPr lang="zh-CN" altLang="en-US"/>
          </a:p>
          <a:p>
            <a:r>
              <a:rPr lang="zh-CN" altLang="en-US"/>
              <a:t>		gets_s(tep,40);</a:t>
            </a:r>
            <a:endParaRPr lang="zh-CN" altLang="en-US"/>
          </a:p>
          <a:p>
            <a:r>
              <a:rPr lang="zh-CN" altLang="en-US"/>
              <a:t>		if (strcmp(tep,"add")==0)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printf("进入添加模块\n");</a:t>
            </a:r>
            <a:endParaRPr lang="zh-CN" altLang="en-US"/>
          </a:p>
          <a:p>
            <a:r>
              <a:rPr lang="zh-CN" altLang="en-US"/>
              <a:t>			//struct Student stu = get_input_student();</a:t>
            </a:r>
            <a:endParaRPr lang="zh-CN" altLang="en-US"/>
          </a:p>
          <a:p>
            <a:r>
              <a:rPr lang="zh-CN" altLang="en-US"/>
              <a:t>			</a:t>
            </a:r>
            <a:endParaRPr lang="zh-CN" altLang="en-US"/>
          </a:p>
          <a:p>
            <a:r>
              <a:rPr lang="zh-CN" altLang="en-US"/>
              <a:t>			struct Student ps;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printf("学号: ");</a:t>
            </a:r>
            <a:endParaRPr lang="zh-CN" altLang="en-US"/>
          </a:p>
          <a:p>
            <a:r>
              <a:rPr lang="zh-CN" altLang="en-US"/>
              <a:t>			char id[40];</a:t>
            </a:r>
            <a:endParaRPr lang="zh-CN" altLang="en-US"/>
          </a:p>
          <a:p>
            <a:r>
              <a:rPr lang="zh-CN" altLang="en-US"/>
              <a:t>			gets_s(id, 40);</a:t>
            </a:r>
            <a:endParaRPr lang="zh-CN" altLang="en-US"/>
          </a:p>
          <a:p>
            <a:r>
              <a:rPr lang="zh-CN" altLang="en-US"/>
              <a:t>			ps.id = atoi(id);</a:t>
            </a:r>
            <a:endParaRPr lang="zh-CN" altLang="en-US"/>
          </a:p>
          <a:p>
            <a:r>
              <a:rPr lang="zh-CN" altLang="en-US"/>
              <a:t>			</a:t>
            </a:r>
            <a:endParaRPr lang="zh-CN" altLang="en-US"/>
          </a:p>
          <a:p>
            <a:r>
              <a:rPr lang="zh-CN" altLang="en-US"/>
              <a:t>			printf("名称: ");</a:t>
            </a:r>
            <a:endParaRPr lang="zh-CN" altLang="en-US"/>
          </a:p>
          <a:p>
            <a:r>
              <a:rPr lang="zh-CN" altLang="en-US"/>
              <a:t>			char name[40];</a:t>
            </a:r>
            <a:endParaRPr lang="zh-CN" altLang="en-US"/>
          </a:p>
          <a:p>
            <a:r>
              <a:rPr lang="zh-CN" altLang="en-US"/>
              <a:t>			gets_s(name, 40);</a:t>
            </a:r>
            <a:endParaRPr lang="zh-CN" altLang="en-US"/>
          </a:p>
          <a:p>
            <a:r>
              <a:rPr lang="zh-CN" altLang="en-US"/>
              <a:t>			strcpy_s(ps.name, 40, name);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printf("电话: ");</a:t>
            </a:r>
            <a:endParaRPr lang="zh-CN" altLang="en-US"/>
          </a:p>
          <a:p>
            <a:r>
              <a:rPr lang="zh-CN" altLang="en-US"/>
              <a:t>			char phone[40];</a:t>
            </a:r>
            <a:endParaRPr lang="zh-CN" altLang="en-US"/>
          </a:p>
          <a:p>
            <a:r>
              <a:rPr lang="zh-CN" altLang="en-US"/>
              <a:t>			gets_s(phone, 40);</a:t>
            </a:r>
            <a:endParaRPr lang="zh-CN" altLang="en-US"/>
          </a:p>
          <a:p>
            <a:r>
              <a:rPr lang="zh-CN" altLang="en-US"/>
              <a:t>			strcpy_s(ps.phone, 40, phone);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printf("性别f/m: ");</a:t>
            </a:r>
            <a:endParaRPr lang="zh-CN" altLang="en-US"/>
          </a:p>
          <a:p>
            <a:r>
              <a:rPr lang="zh-CN" altLang="en-US"/>
              <a:t>			char sexe[40];</a:t>
            </a:r>
            <a:endParaRPr lang="zh-CN" altLang="en-US"/>
          </a:p>
          <a:p>
            <a:r>
              <a:rPr lang="zh-CN" altLang="en-US"/>
              <a:t>			gets_s(sexe, 40);</a:t>
            </a:r>
            <a:endParaRPr lang="zh-CN" altLang="en-US"/>
          </a:p>
          <a:p>
            <a:r>
              <a:rPr lang="zh-CN" altLang="en-US"/>
              <a:t>			if (strcmp(sexe, "f") == 0)</a:t>
            </a:r>
            <a:endParaRPr lang="zh-CN" altLang="en-US"/>
          </a:p>
          <a:p>
            <a:r>
              <a:rPr lang="zh-CN" altLang="en-US"/>
              <a:t>			{</a:t>
            </a:r>
            <a:endParaRPr lang="zh-CN" altLang="en-US"/>
          </a:p>
          <a:p>
            <a:r>
              <a:rPr lang="zh-CN" altLang="en-US"/>
              <a:t>				ps.sex = true;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r>
              <a:rPr lang="zh-CN" altLang="en-US"/>
              <a:t>			else</a:t>
            </a:r>
            <a:endParaRPr lang="zh-CN" altLang="en-US"/>
          </a:p>
          <a:p>
            <a:r>
              <a:rPr lang="zh-CN" altLang="en-US"/>
              <a:t>			{</a:t>
            </a:r>
            <a:endParaRPr lang="zh-CN" altLang="en-US"/>
          </a:p>
          <a:p>
            <a:r>
              <a:rPr lang="zh-CN" altLang="en-US"/>
              <a:t>				ps.sex = false;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r>
              <a:rPr lang="zh-CN" altLang="en-US"/>
              <a:t>			</a:t>
            </a:r>
            <a:endParaRPr lang="zh-CN" altLang="en-US"/>
          </a:p>
          <a:p>
            <a:r>
              <a:rPr lang="zh-CN" altLang="en-US"/>
              <a:t>			db_add(ps);</a:t>
            </a:r>
            <a:endParaRPr lang="zh-CN" altLang="en-US"/>
          </a:p>
          <a:p>
            <a:r>
              <a:rPr lang="zh-CN" altLang="en-US"/>
              <a:t>			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else if (strcmp(tep, "list") == 0)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printf("进入查看模块\n");</a:t>
            </a:r>
            <a:endParaRPr lang="zh-CN" altLang="en-US"/>
          </a:p>
          <a:p>
            <a:r>
              <a:rPr lang="zh-CN" altLang="en-US"/>
              <a:t>			db_list();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else if (strcmp(tep, "find") == 0)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printf("进入查找模块\n");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else if (strcmp(tep, "quit") == 0)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printf("退出系统\n");</a:t>
            </a:r>
            <a:endParaRPr lang="zh-CN" altLang="en-US"/>
          </a:p>
          <a:p>
            <a:r>
              <a:rPr lang="zh-CN" altLang="en-US"/>
              <a:t>			break;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else 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printf("输入错误请从新输入\n");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#include&lt;stdio.h&gt;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int main()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int count=10;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int*ptr = &amp;count;//&amp;count取得变量的内存地址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//int*表示 int型变量的地址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//%p 打印地址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printf("address: %p \n", &amp;count);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printf("address: %p \n",ptr);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getchar();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return 0;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#include&lt;stdio.h&gt;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ch1 = 'a';</a:t>
            </a:r>
            <a:endParaRPr lang="zh-CN" altLang="en-US"/>
          </a:p>
          <a:p>
            <a:r>
              <a:rPr lang="zh-CN" altLang="en-US"/>
              <a:t>	char ch2 = 'A';</a:t>
            </a:r>
            <a:endParaRPr lang="zh-CN" altLang="en-US"/>
          </a:p>
          <a:p>
            <a:r>
              <a:rPr lang="zh-CN" altLang="en-US"/>
              <a:t>	char ch3 = '0';</a:t>
            </a:r>
            <a:endParaRPr lang="zh-CN" altLang="en-US"/>
          </a:p>
          <a:p>
            <a:r>
              <a:rPr lang="zh-CN" altLang="en-US"/>
              <a:t>	char ch4 = '*';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int code = (int)ch1;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printf("字符编码 %d \n", code);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score = 90;</a:t>
            </a:r>
            <a:endParaRPr lang="zh-CN" altLang="en-US"/>
          </a:p>
          <a:p>
            <a:r>
              <a:rPr lang="zh-CN" altLang="en-US"/>
              <a:t>	if (score&gt;90) {</a:t>
            </a:r>
            <a:endParaRPr lang="zh-CN" altLang="en-US"/>
          </a:p>
          <a:p>
            <a:r>
              <a:rPr lang="zh-CN" altLang="en-US"/>
              <a:t>		printf("非常好");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else if (score&gt;80) {</a:t>
            </a:r>
            <a:endParaRPr lang="zh-CN" altLang="en-US"/>
          </a:p>
          <a:p>
            <a:r>
              <a:rPr lang="zh-CN" altLang="en-US"/>
              <a:t>		printf("还不错");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else if (score &gt; 70) {</a:t>
            </a:r>
            <a:endParaRPr lang="zh-CN" altLang="en-US"/>
          </a:p>
          <a:p>
            <a:r>
              <a:rPr lang="zh-CN" altLang="en-US"/>
              <a:t>		printf("加油~继续努力");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else if (score &gt; 60) {</a:t>
            </a:r>
            <a:endParaRPr lang="zh-CN" altLang="en-US"/>
          </a:p>
          <a:p>
            <a:r>
              <a:rPr lang="zh-CN" altLang="en-US"/>
              <a:t>		printf("刚好及格哦");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else {</a:t>
            </a:r>
            <a:endParaRPr lang="zh-CN" altLang="en-US"/>
          </a:p>
          <a:p>
            <a:r>
              <a:rPr lang="zh-CN" altLang="en-US"/>
              <a:t>		printf("加油~马上就及格喽");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printf("\n退出程序");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en-US" altLang="zh-CN"/>
              <a:t>===========</a:t>
            </a:r>
            <a:endParaRPr lang="en-US" altLang="zh-CN"/>
          </a:p>
          <a:p>
            <a:r>
              <a:rPr lang="en-US" altLang="zh-CN"/>
              <a:t>#include&lt;stdio.h&gt;</a:t>
            </a:r>
            <a:endParaRPr lang="en-US" altLang="zh-CN"/>
          </a:p>
          <a:p>
            <a:r>
              <a:rPr lang="en-US" altLang="zh-CN"/>
              <a:t>int main()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int score = 90;</a:t>
            </a:r>
            <a:endParaRPr lang="en-US" altLang="zh-CN"/>
          </a:p>
          <a:p>
            <a:r>
              <a:rPr lang="en-US" altLang="zh-CN"/>
              <a:t>	if (score&gt;90) {</a:t>
            </a:r>
            <a:endParaRPr lang="en-US" altLang="zh-CN"/>
          </a:p>
          <a:p>
            <a:r>
              <a:rPr lang="en-US" altLang="zh-CN"/>
              <a:t>		printf("非常好");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	if (score&gt;80 &amp;&amp; score &lt;= 70) {</a:t>
            </a:r>
            <a:endParaRPr lang="en-US" altLang="zh-CN"/>
          </a:p>
          <a:p>
            <a:r>
              <a:rPr lang="en-US" altLang="zh-CN"/>
              <a:t>		printf("还不错");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	if (score &gt; 70 &amp;&amp; score &lt; 60) {</a:t>
            </a:r>
            <a:endParaRPr lang="en-US" altLang="zh-CN"/>
          </a:p>
          <a:p>
            <a:r>
              <a:rPr lang="en-US" altLang="zh-CN"/>
              <a:t>		printf("加油~继续努力");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	if (score == 60) {</a:t>
            </a:r>
            <a:endParaRPr lang="en-US" altLang="zh-CN"/>
          </a:p>
          <a:p>
            <a:r>
              <a:rPr lang="en-US" altLang="zh-CN"/>
              <a:t>		printf("刚好及格哦");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	if(score &lt; 60)</a:t>
            </a:r>
            <a:endParaRPr lang="en-US" altLang="zh-CN"/>
          </a:p>
          <a:p>
            <a:r>
              <a:rPr lang="en-US" altLang="zh-CN"/>
              <a:t>	{</a:t>
            </a:r>
            <a:endParaRPr lang="en-US" altLang="zh-CN"/>
          </a:p>
          <a:p>
            <a:r>
              <a:rPr lang="en-US" altLang="zh-CN"/>
              <a:t>		printf("加油~马上就及格喽");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	printf("%d\n", score);</a:t>
            </a:r>
            <a:endParaRPr lang="en-US" altLang="zh-CN"/>
          </a:p>
          <a:p>
            <a:r>
              <a:rPr lang="en-US" altLang="zh-CN"/>
              <a:t>	printf("\n退出程序");</a:t>
            </a:r>
            <a:endParaRPr lang="en-US" altLang="zh-CN"/>
          </a:p>
          <a:p>
            <a:r>
              <a:rPr lang="en-US" altLang="zh-CN"/>
              <a:t>	getchar();</a:t>
            </a:r>
            <a:endParaRPr lang="en-US" altLang="zh-CN"/>
          </a:p>
          <a:p>
            <a:r>
              <a:rPr lang="en-US" altLang="zh-CN"/>
              <a:t>	return 0;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for (int i = 0; i &lt;= 100;i++) {</a:t>
            </a:r>
            <a:endParaRPr lang="zh-CN" altLang="en-US"/>
          </a:p>
          <a:p>
            <a:r>
              <a:rPr lang="zh-CN" altLang="en-US"/>
              <a:t>		printf("%d\n", i);</a:t>
            </a:r>
            <a:endParaRPr lang="zh-CN" altLang="en-US"/>
          </a:p>
          <a:p>
            <a:r>
              <a:rPr lang="zh-CN" altLang="en-US"/>
              <a:t>		if (i&gt;=5) {</a:t>
            </a:r>
            <a:endParaRPr lang="zh-CN" altLang="en-US"/>
          </a:p>
          <a:p>
            <a:r>
              <a:rPr lang="zh-CN" altLang="en-US"/>
              <a:t>			break;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#include&lt;stdio.h&gt;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void report()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for (int i=1;i&lt;=32;i++)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printf("%2d ",i);</a:t>
            </a:r>
            <a:endParaRPr lang="zh-CN" altLang="en-US"/>
          </a:p>
          <a:p>
            <a:r>
              <a:rPr lang="zh-CN" altLang="en-US"/>
              <a:t>//%2d就是将数字按照宽度为2 采用右对齐方式输出，若数据位数不到2位，则左边补空格</a:t>
            </a:r>
            <a:endParaRPr lang="zh-CN" altLang="en-US"/>
          </a:p>
          <a:p>
            <a:r>
              <a:rPr lang="zh-CN" altLang="en-US"/>
              <a:t>		if (i%10==0) {</a:t>
            </a:r>
            <a:endParaRPr lang="zh-CN" altLang="en-US"/>
          </a:p>
          <a:p>
            <a:r>
              <a:rPr lang="zh-CN" altLang="en-US"/>
              <a:t>			printf("\n");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printf("报数\n");</a:t>
            </a:r>
            <a:endParaRPr lang="zh-CN" altLang="en-US"/>
          </a:p>
          <a:p>
            <a:r>
              <a:rPr lang="zh-CN" altLang="en-US"/>
              <a:t>	report();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printf("再报一遍\n");</a:t>
            </a:r>
            <a:endParaRPr lang="zh-CN" altLang="en-US"/>
          </a:p>
          <a:p>
            <a:r>
              <a:rPr lang="zh-CN" altLang="en-US"/>
              <a:t>	report();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#include&lt;stdio.h&gt;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find_max(int* arr,int size)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max = arr[0];</a:t>
            </a:r>
            <a:endParaRPr lang="zh-CN" altLang="en-US"/>
          </a:p>
          <a:p>
            <a:r>
              <a:rPr lang="zh-CN" altLang="en-US"/>
              <a:t>	for (int i=0;i&lt;size;i++)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if (arr[i]&gt;max)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max = arr[i];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return max;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a[] = { 12,39,99,-18 };</a:t>
            </a:r>
            <a:endParaRPr lang="zh-CN" altLang="en-US"/>
          </a:p>
          <a:p>
            <a:r>
              <a:rPr lang="zh-CN" altLang="en-US"/>
              <a:t>	int max = find_max(a, 4);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	printf("a[]最大值为%d \n", max);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double power(double a,int n)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double result = 1.0;</a:t>
            </a:r>
            <a:endParaRPr lang="zh-CN" altLang="en-US"/>
          </a:p>
          <a:p>
            <a:r>
              <a:rPr lang="zh-CN" altLang="en-US"/>
              <a:t>	for (int i=0;i&lt;n;i++)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result *= a;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return result;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double a = 2.0;</a:t>
            </a:r>
            <a:endParaRPr lang="zh-CN" altLang="en-US"/>
          </a:p>
          <a:p>
            <a:r>
              <a:rPr lang="zh-CN" altLang="en-US"/>
              <a:t>	double total = a + power(a, 2) + power(a, 3);</a:t>
            </a:r>
            <a:endParaRPr lang="zh-CN" altLang="en-US"/>
          </a:p>
          <a:p>
            <a:r>
              <a:rPr lang="zh-CN" altLang="en-US"/>
              <a:t>	printf("%lf\n", total);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#include&lt;stdio.h&gt;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ch1 = 'a';</a:t>
            </a:r>
            <a:endParaRPr lang="zh-CN" altLang="en-US"/>
          </a:p>
          <a:p>
            <a:r>
              <a:rPr lang="zh-CN" altLang="en-US"/>
              <a:t>	char ch2 = 'A';</a:t>
            </a:r>
            <a:endParaRPr lang="zh-CN" altLang="en-US"/>
          </a:p>
          <a:p>
            <a:r>
              <a:rPr lang="zh-CN" altLang="en-US"/>
              <a:t>	char ch3 = '0';</a:t>
            </a:r>
            <a:endParaRPr lang="zh-CN" altLang="en-US"/>
          </a:p>
          <a:p>
            <a:r>
              <a:rPr lang="zh-CN" altLang="en-US"/>
              <a:t>	char ch4 = '*';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int code = (int)ch1;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printf("字符编码 %d \n", code);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r>
              <a:rPr lang="zh-CN" altLang="en-US"/>
              <a:t>#include&lt;stdlib.h&gt;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buffer[1000];</a:t>
            </a:r>
            <a:endParaRPr lang="zh-CN" altLang="en-US"/>
          </a:p>
          <a:p>
            <a:r>
              <a:rPr lang="zh-CN" altLang="en-US"/>
              <a:t>	gets_s(buffer, 1000);</a:t>
            </a:r>
            <a:endParaRPr lang="zh-CN" altLang="en-US"/>
          </a:p>
          <a:p>
            <a:r>
              <a:rPr lang="zh-CN" altLang="en-US"/>
              <a:t>	int result = atoi(buffer);</a:t>
            </a:r>
            <a:endParaRPr lang="zh-CN" altLang="en-US"/>
          </a:p>
          <a:p>
            <a:r>
              <a:rPr lang="zh-CN" altLang="en-US"/>
              <a:t>	double number = atof(buffer);</a:t>
            </a:r>
            <a:endParaRPr lang="zh-CN" altLang="en-US"/>
          </a:p>
          <a:p>
            <a:r>
              <a:rPr lang="zh-CN" altLang="en-US"/>
              <a:t>	printf("用户输入了%s \n", buffer);</a:t>
            </a:r>
            <a:endParaRPr lang="zh-CN" altLang="en-US"/>
          </a:p>
          <a:p>
            <a:r>
              <a:rPr lang="zh-CN" altLang="en-US"/>
              <a:t>	printf("用户输入了整数%d \n", result);</a:t>
            </a:r>
            <a:endParaRPr lang="zh-CN" altLang="en-US"/>
          </a:p>
          <a:p>
            <a:r>
              <a:rPr lang="zh-CN" altLang="en-US"/>
              <a:t>	printf("用户输入了浮点%lf \n", number);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73125" y="716915"/>
            <a:ext cx="93338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运行-编译运行-保存文件（选择C source files*.c）</a:t>
            </a:r>
            <a:endParaRPr lang="zh-CN" altLang="en-US"/>
          </a:p>
          <a:p>
            <a:r>
              <a:rPr lang="zh-CN" altLang="en-US"/>
              <a:t>test.c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9955" y="1936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文件-新建-源代码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2100" y="331470"/>
            <a:ext cx="45694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#include&lt;stdio.h&gt;</a:t>
            </a:r>
            <a:endParaRPr lang="zh-CN" altLang="en-US" sz="2400" b="1"/>
          </a:p>
          <a:p>
            <a:r>
              <a:rPr lang="zh-CN" altLang="en-US" sz="2400" b="1"/>
              <a:t>int main()</a:t>
            </a:r>
            <a:endParaRPr lang="zh-CN" altLang="en-US" sz="2400" b="1"/>
          </a:p>
          <a:p>
            <a:r>
              <a:rPr lang="zh-CN" altLang="en-US" sz="2400" b="1"/>
              <a:t>{</a:t>
            </a:r>
            <a:endParaRPr lang="zh-CN" altLang="en-US" sz="2400" b="1"/>
          </a:p>
          <a:p>
            <a:r>
              <a:rPr lang="zh-CN" altLang="en-US" sz="2400" b="1"/>
              <a:t>	int result = 0;</a:t>
            </a:r>
            <a:endParaRPr lang="zh-CN" altLang="en-US" sz="2400" b="1"/>
          </a:p>
          <a:p>
            <a:r>
              <a:rPr lang="zh-CN" altLang="en-US" sz="2400" b="1"/>
              <a:t>	int i;</a:t>
            </a:r>
            <a:endParaRPr lang="zh-CN" altLang="en-US" sz="2400" b="1"/>
          </a:p>
          <a:p>
            <a:r>
              <a:rPr lang="zh-CN" altLang="en-US" sz="2400" b="1"/>
              <a:t>	for (i = 0; i &lt;= 100;i++) {</a:t>
            </a:r>
            <a:endParaRPr lang="zh-CN" altLang="en-US" sz="2400" b="1"/>
          </a:p>
          <a:p>
            <a:r>
              <a:rPr lang="zh-CN" altLang="en-US" sz="2400" b="1"/>
              <a:t>		result += i;</a:t>
            </a:r>
            <a:endParaRPr lang="zh-CN" altLang="en-US" sz="2400" b="1"/>
          </a:p>
          <a:p>
            <a:r>
              <a:rPr lang="zh-CN" altLang="en-US" sz="2400" b="1"/>
              <a:t>	}</a:t>
            </a:r>
            <a:endParaRPr lang="zh-CN" altLang="en-US" sz="2400" b="1"/>
          </a:p>
          <a:p>
            <a:r>
              <a:rPr lang="zh-CN" altLang="en-US" sz="2400" b="1"/>
              <a:t>	printf("%d\n", result);</a:t>
            </a:r>
            <a:endParaRPr lang="zh-CN" altLang="en-US" sz="2400" b="1"/>
          </a:p>
          <a:p>
            <a:r>
              <a:rPr lang="zh-CN" altLang="en-US" sz="2400" b="1"/>
              <a:t>	getchar();</a:t>
            </a:r>
            <a:endParaRPr lang="zh-CN" altLang="en-US" sz="2400" b="1"/>
          </a:p>
          <a:p>
            <a:r>
              <a:rPr lang="zh-CN" altLang="en-US" sz="2400" b="1"/>
              <a:t>	return 0;</a:t>
            </a:r>
            <a:endParaRPr lang="zh-CN" altLang="en-US" sz="2400" b="1"/>
          </a:p>
          <a:p>
            <a:r>
              <a:rPr lang="zh-CN" altLang="en-US" sz="2400" b="1"/>
              <a:t>}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5821045" y="2438400"/>
            <a:ext cx="578485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#include&lt;stdio.h&gt;</a:t>
            </a:r>
            <a:endParaRPr lang="zh-CN" altLang="en-US" sz="2400" b="1"/>
          </a:p>
          <a:p>
            <a:r>
              <a:rPr lang="zh-CN" altLang="en-US" sz="2400" b="1"/>
              <a:t>int main()</a:t>
            </a:r>
            <a:endParaRPr lang="zh-CN" altLang="en-US" sz="2400" b="1"/>
          </a:p>
          <a:p>
            <a:r>
              <a:rPr lang="zh-CN" altLang="en-US" sz="2400" b="1"/>
              <a:t>{</a:t>
            </a:r>
            <a:endParaRPr lang="zh-CN" altLang="en-US" sz="2400" b="1"/>
          </a:p>
          <a:p>
            <a:r>
              <a:rPr lang="zh-CN" altLang="en-US" sz="2400" b="1"/>
              <a:t>	for (int i = 0; i &lt;= 100;i++) {</a:t>
            </a:r>
            <a:endParaRPr lang="zh-CN" altLang="en-US" sz="2400" b="1"/>
          </a:p>
          <a:p>
            <a:r>
              <a:rPr lang="zh-CN" altLang="en-US" sz="2400" b="1"/>
              <a:t>		if (i%3==0) {</a:t>
            </a:r>
            <a:endParaRPr lang="zh-CN" altLang="en-US" sz="2400" b="1"/>
          </a:p>
          <a:p>
            <a:r>
              <a:rPr lang="zh-CN" altLang="en-US" sz="2400" b="1"/>
              <a:t>			printf("%d\n", i);</a:t>
            </a:r>
            <a:endParaRPr lang="zh-CN" altLang="en-US" sz="2400" b="1"/>
          </a:p>
          <a:p>
            <a:r>
              <a:rPr lang="zh-CN" altLang="en-US" sz="2400" b="1"/>
              <a:t>		}</a:t>
            </a:r>
            <a:endParaRPr lang="zh-CN" altLang="en-US" sz="2400" b="1"/>
          </a:p>
          <a:p>
            <a:r>
              <a:rPr lang="zh-CN" altLang="en-US" sz="2400" b="1"/>
              <a:t>	}</a:t>
            </a:r>
            <a:endParaRPr lang="zh-CN" altLang="en-US" sz="2400" b="1"/>
          </a:p>
          <a:p>
            <a:r>
              <a:rPr lang="zh-CN" altLang="en-US" sz="2400" b="1"/>
              <a:t>	getchar();</a:t>
            </a:r>
            <a:endParaRPr lang="zh-CN" altLang="en-US" sz="2400" b="1"/>
          </a:p>
          <a:p>
            <a:r>
              <a:rPr lang="zh-CN" altLang="en-US" sz="2400" b="1"/>
              <a:t>	return 0;</a:t>
            </a:r>
            <a:endParaRPr lang="zh-CN" altLang="en-US" sz="2400" b="1"/>
          </a:p>
          <a:p>
            <a:r>
              <a:rPr lang="zh-CN" altLang="en-US" sz="2400" b="1"/>
              <a:t>}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1015980" y="165735"/>
            <a:ext cx="9055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for</a:t>
            </a:r>
            <a:r>
              <a:rPr lang="zh-CN" altLang="en-US">
                <a:sym typeface="+mn-ea"/>
              </a:rPr>
              <a:t>循环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" y="149860"/>
            <a:ext cx="50247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for (int i = 0; i &lt;= 100;i++) {</a:t>
            </a:r>
            <a:endParaRPr lang="zh-CN" altLang="en-US"/>
          </a:p>
          <a:p>
            <a:r>
              <a:rPr lang="zh-CN" altLang="en-US"/>
              <a:t>		printf("%d\n", i);</a:t>
            </a:r>
            <a:endParaRPr lang="zh-CN" altLang="en-US"/>
          </a:p>
          <a:p>
            <a:r>
              <a:rPr lang="zh-CN" altLang="en-US"/>
              <a:t>		if (i&gt;=5) {</a:t>
            </a:r>
            <a:endParaRPr lang="zh-CN" altLang="en-US"/>
          </a:p>
          <a:p>
            <a:r>
              <a:rPr lang="zh-CN" altLang="en-US"/>
              <a:t>			break;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60185" y="2766695"/>
            <a:ext cx="543052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for (int i = 0; i &lt;= 20;i++) {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	if (i%4==0) {</a:t>
            </a:r>
            <a:endParaRPr lang="zh-CN" altLang="en-US"/>
          </a:p>
          <a:p>
            <a:r>
              <a:rPr lang="zh-CN" altLang="en-US"/>
              <a:t>			continue;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printf("%d\n", i);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33660" y="155575"/>
            <a:ext cx="16446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break;</a:t>
            </a:r>
            <a:r>
              <a:rPr lang="en-US" altLang="zh-CN">
                <a:sym typeface="+mn-ea"/>
              </a:rPr>
              <a:t>continue;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6375" y="1345565"/>
            <a:ext cx="409194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for (int i = 1; i &lt;= 10;i++) {</a:t>
            </a:r>
            <a:endParaRPr lang="zh-CN" altLang="en-US"/>
          </a:p>
          <a:p>
            <a:r>
              <a:rPr lang="zh-CN" altLang="en-US"/>
              <a:t>		printf("%d\n", i);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0390" y="233680"/>
            <a:ext cx="41529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 = 1;</a:t>
            </a:r>
            <a:endParaRPr lang="zh-CN" altLang="en-US"/>
          </a:p>
          <a:p>
            <a:r>
              <a:rPr lang="zh-CN" altLang="en-US"/>
              <a:t>	for (; i &lt;= 10;i++) {</a:t>
            </a:r>
            <a:endParaRPr lang="zh-CN" altLang="en-US"/>
          </a:p>
          <a:p>
            <a:r>
              <a:rPr lang="zh-CN" altLang="en-US"/>
              <a:t>		printf("%d\n", i);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32445" y="340995"/>
            <a:ext cx="41021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 = 1;</a:t>
            </a:r>
            <a:endParaRPr lang="zh-CN" altLang="en-US"/>
          </a:p>
          <a:p>
            <a:r>
              <a:rPr lang="zh-CN" altLang="en-US"/>
              <a:t>	for (i=1;;i++) {</a:t>
            </a:r>
            <a:endParaRPr lang="zh-CN" altLang="en-US"/>
          </a:p>
          <a:p>
            <a:r>
              <a:rPr lang="zh-CN" altLang="en-US"/>
              <a:t>		printf("%d\n", i);</a:t>
            </a:r>
            <a:endParaRPr lang="zh-CN" altLang="en-US"/>
          </a:p>
          <a:p>
            <a:r>
              <a:rPr lang="zh-CN" altLang="en-US"/>
              <a:t>		if (i&gt;=10) {</a:t>
            </a:r>
            <a:endParaRPr lang="zh-CN" altLang="en-US"/>
          </a:p>
          <a:p>
            <a:r>
              <a:rPr lang="zh-CN" altLang="en-US"/>
              <a:t>			break;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6930" y="2828290"/>
            <a:ext cx="48914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 = 1;</a:t>
            </a:r>
            <a:endParaRPr lang="zh-CN" altLang="en-US"/>
          </a:p>
          <a:p>
            <a:r>
              <a:rPr lang="zh-CN" altLang="en-US"/>
              <a:t>	for (i=1;;) {</a:t>
            </a:r>
            <a:endParaRPr lang="zh-CN" altLang="en-US"/>
          </a:p>
          <a:p>
            <a:r>
              <a:rPr lang="zh-CN" altLang="en-US"/>
              <a:t>		printf("%d\n", i);</a:t>
            </a:r>
            <a:endParaRPr lang="zh-CN" altLang="en-US"/>
          </a:p>
          <a:p>
            <a:r>
              <a:rPr lang="zh-CN" altLang="en-US"/>
              <a:t>		if (i&gt;=10) {</a:t>
            </a:r>
            <a:endParaRPr lang="zh-CN" altLang="en-US"/>
          </a:p>
          <a:p>
            <a:r>
              <a:rPr lang="zh-CN" altLang="en-US"/>
              <a:t>			break;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i++;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71670" y="3348355"/>
            <a:ext cx="5847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140" y="196215"/>
            <a:ext cx="18713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for </a:t>
            </a:r>
            <a:r>
              <a:rPr lang="zh-CN" altLang="en-US">
                <a:sym typeface="+mn-ea"/>
              </a:rPr>
              <a:t>循环的多样性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47875" y="1075055"/>
            <a:ext cx="795528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#include&lt;stdio.h&gt;</a:t>
            </a:r>
            <a:endParaRPr lang="zh-CN" altLang="en-US"/>
          </a:p>
          <a:p>
            <a:r>
              <a:rPr lang="zh-CN" altLang="en-US">
                <a:sym typeface="+mn-ea"/>
              </a:rPr>
              <a:t>int main()</a:t>
            </a:r>
            <a:endParaRPr lang="zh-CN" altLang="en-US"/>
          </a:p>
          <a:p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	int i = 1;</a:t>
            </a:r>
            <a:endParaRPr lang="zh-CN" altLang="en-US"/>
          </a:p>
          <a:p>
            <a:r>
              <a:rPr lang="zh-CN" altLang="en-US">
                <a:sym typeface="+mn-ea"/>
              </a:rPr>
              <a:t>	for (;;) {</a:t>
            </a:r>
            <a:endParaRPr lang="zh-CN" altLang="en-US"/>
          </a:p>
          <a:p>
            <a:r>
              <a:rPr lang="zh-CN" altLang="en-US">
                <a:sym typeface="+mn-ea"/>
              </a:rPr>
              <a:t>		printf("%d\n", i);</a:t>
            </a:r>
            <a:endParaRPr lang="zh-CN" altLang="en-US"/>
          </a:p>
          <a:p>
            <a:r>
              <a:rPr lang="zh-CN" altLang="en-US">
                <a:sym typeface="+mn-ea"/>
              </a:rPr>
              <a:t>		if (i&gt;=10) {</a:t>
            </a:r>
            <a:endParaRPr lang="zh-CN" altLang="en-US"/>
          </a:p>
          <a:p>
            <a:r>
              <a:rPr lang="zh-CN" altLang="en-US">
                <a:sym typeface="+mn-ea"/>
              </a:rPr>
              <a:t>			break;</a:t>
            </a:r>
            <a:endParaRPr lang="zh-CN" altLang="en-US"/>
          </a:p>
          <a:p>
            <a:r>
              <a:rPr lang="zh-CN" altLang="en-US">
                <a:sym typeface="+mn-ea"/>
              </a:rPr>
              <a:t>		}</a:t>
            </a:r>
            <a:endParaRPr lang="zh-CN" altLang="en-US"/>
          </a:p>
          <a:p>
            <a:r>
              <a:rPr lang="zh-CN" altLang="en-US">
                <a:sym typeface="+mn-ea"/>
              </a:rPr>
              <a:t>		i++;</a:t>
            </a:r>
            <a:endParaRPr lang="zh-CN" altLang="en-US"/>
          </a:p>
          <a:p>
            <a:r>
              <a:rPr lang="zh-CN" altLang="en-US">
                <a:sym typeface="+mn-ea"/>
              </a:rPr>
              <a:t>		</a:t>
            </a:r>
            <a:endParaRPr lang="zh-CN" altLang="en-US"/>
          </a:p>
          <a:p>
            <a:r>
              <a:rPr lang="zh-CN" altLang="en-US">
                <a:sym typeface="+mn-ea"/>
              </a:rPr>
              <a:t>	}</a:t>
            </a:r>
            <a:endParaRPr lang="zh-CN" altLang="en-US"/>
          </a:p>
          <a:p>
            <a:r>
              <a:rPr lang="zh-CN" altLang="en-US">
                <a:sym typeface="+mn-ea"/>
              </a:rPr>
              <a:t>	getchar();</a:t>
            </a:r>
            <a:endParaRPr lang="zh-CN" altLang="en-US"/>
          </a:p>
          <a:p>
            <a:r>
              <a:rPr lang="zh-CN" altLang="en-US">
                <a:sym typeface="+mn-ea"/>
              </a:rPr>
              <a:t>	return 0;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1775" y="128905"/>
            <a:ext cx="44373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 = 1;</a:t>
            </a:r>
            <a:endParaRPr lang="zh-CN" altLang="en-US"/>
          </a:p>
          <a:p>
            <a:r>
              <a:rPr lang="zh-CN" altLang="en-US"/>
              <a:t>	while (i&lt;=10) {</a:t>
            </a:r>
            <a:endParaRPr lang="zh-CN" altLang="en-US"/>
          </a:p>
          <a:p>
            <a:r>
              <a:rPr lang="zh-CN" altLang="en-US"/>
              <a:t>		printf("%d\n",i);</a:t>
            </a:r>
            <a:endParaRPr lang="zh-CN" altLang="en-US"/>
          </a:p>
          <a:p>
            <a:r>
              <a:rPr lang="zh-CN" altLang="en-US"/>
              <a:t>		i++;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99410" y="2428240"/>
            <a:ext cx="395986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 = 1;</a:t>
            </a:r>
            <a:endParaRPr lang="zh-CN" altLang="en-US"/>
          </a:p>
          <a:p>
            <a:r>
              <a:rPr lang="zh-CN" altLang="en-US"/>
              <a:t>	while (1==1) {</a:t>
            </a:r>
            <a:endParaRPr lang="zh-CN" altLang="en-US"/>
          </a:p>
          <a:p>
            <a:r>
              <a:rPr lang="zh-CN" altLang="en-US"/>
              <a:t>		printf("%d\n",i);</a:t>
            </a:r>
            <a:endParaRPr lang="zh-CN" altLang="en-US"/>
          </a:p>
          <a:p>
            <a:r>
              <a:rPr lang="zh-CN" altLang="en-US"/>
              <a:t>		if (i==10) {</a:t>
            </a:r>
            <a:endParaRPr lang="zh-CN" altLang="en-US"/>
          </a:p>
          <a:p>
            <a:r>
              <a:rPr lang="zh-CN" altLang="en-US"/>
              <a:t>			break;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i++;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30110" y="2367280"/>
            <a:ext cx="395986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 = 1;</a:t>
            </a:r>
            <a:endParaRPr lang="zh-CN" altLang="en-US"/>
          </a:p>
          <a:p>
            <a:r>
              <a:rPr lang="zh-CN" altLang="en-US"/>
              <a:t>	while (1) {</a:t>
            </a:r>
            <a:endParaRPr lang="zh-CN" altLang="en-US"/>
          </a:p>
          <a:p>
            <a:r>
              <a:rPr lang="zh-CN" altLang="en-US"/>
              <a:t>		printf("%d\n",i);</a:t>
            </a:r>
            <a:endParaRPr lang="zh-CN" altLang="en-US"/>
          </a:p>
          <a:p>
            <a:r>
              <a:rPr lang="zh-CN" altLang="en-US"/>
              <a:t>		if (i==10) {</a:t>
            </a:r>
            <a:endParaRPr lang="zh-CN" altLang="en-US"/>
          </a:p>
          <a:p>
            <a:r>
              <a:rPr lang="zh-CN" altLang="en-US"/>
              <a:t>			break;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i++;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502140" y="318135"/>
            <a:ext cx="1142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while</a:t>
            </a:r>
            <a:r>
              <a:rPr lang="zh-CN" altLang="en-US">
                <a:sym typeface="+mn-ea"/>
              </a:rPr>
              <a:t>循环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780" y="253365"/>
            <a:ext cx="37973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a[30];</a:t>
            </a:r>
            <a:endParaRPr lang="zh-CN" altLang="en-US"/>
          </a:p>
          <a:p>
            <a:r>
              <a:rPr lang="zh-CN" altLang="en-US"/>
              <a:t>	int b[30] = { 0 };</a:t>
            </a:r>
            <a:endParaRPr lang="zh-CN" altLang="en-US"/>
          </a:p>
          <a:p>
            <a:r>
              <a:rPr lang="zh-CN" altLang="en-US"/>
              <a:t>	int c[30] = { 98,99,100};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46550" y="125730"/>
            <a:ext cx="64242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a[4];//定义一个数组长度为4</a:t>
            </a:r>
            <a:endParaRPr lang="zh-CN" altLang="en-US"/>
          </a:p>
          <a:p>
            <a:r>
              <a:rPr lang="zh-CN" altLang="en-US"/>
              <a:t>	a[0] = 90;//a数组的第0号位置的值为90</a:t>
            </a:r>
            <a:endParaRPr lang="zh-CN" altLang="en-US"/>
          </a:p>
          <a:p>
            <a:r>
              <a:rPr lang="zh-CN" altLang="en-US"/>
              <a:t>	a[3] = 80;//a数组的第3号位置的值为80</a:t>
            </a:r>
            <a:endParaRPr lang="zh-CN" altLang="en-US"/>
          </a:p>
          <a:p>
            <a:r>
              <a:rPr lang="zh-CN" altLang="en-US"/>
              <a:t>	printf("%d,%d", a[0], a[3]);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0980" y="3415030"/>
            <a:ext cx="507555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a[4] = { 5,12,9,8};</a:t>
            </a:r>
            <a:endParaRPr lang="zh-CN" altLang="en-US"/>
          </a:p>
          <a:p>
            <a:r>
              <a:rPr lang="zh-CN" altLang="en-US"/>
              <a:t>	int result = a[1] + a[2];</a:t>
            </a:r>
            <a:endParaRPr lang="zh-CN" altLang="en-US"/>
          </a:p>
          <a:p>
            <a:r>
              <a:rPr lang="zh-CN" altLang="en-US"/>
              <a:t>	printf("result: %d\n", result);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17440" y="3218815"/>
            <a:ext cx="63836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a[4] = { 5,12,9,8};</a:t>
            </a:r>
            <a:endParaRPr lang="zh-CN" altLang="en-US"/>
          </a:p>
          <a:p>
            <a:r>
              <a:rPr lang="zh-CN" altLang="en-US"/>
              <a:t>	for (int i = 0; i &lt; 4;i++) {</a:t>
            </a:r>
            <a:endParaRPr lang="zh-CN" altLang="en-US"/>
          </a:p>
          <a:p>
            <a:r>
              <a:rPr lang="zh-CN" altLang="en-US"/>
              <a:t>		printf("result: %d\n", a[i]);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447020" y="23685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数组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6425" y="1527175"/>
            <a:ext cx="50349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a[4] = { 5,12,9,8};</a:t>
            </a:r>
            <a:endParaRPr lang="zh-CN" altLang="en-US"/>
          </a:p>
          <a:p>
            <a:r>
              <a:rPr lang="zh-CN" altLang="en-US"/>
              <a:t>	int temp = a[0];</a:t>
            </a:r>
            <a:endParaRPr lang="zh-CN" altLang="en-US"/>
          </a:p>
          <a:p>
            <a:r>
              <a:rPr lang="zh-CN" altLang="en-US"/>
              <a:t>	a[0] = a[3];</a:t>
            </a:r>
            <a:endParaRPr lang="zh-CN" altLang="en-US"/>
          </a:p>
          <a:p>
            <a:r>
              <a:rPr lang="zh-CN" altLang="en-US"/>
              <a:t>	a[3] = temp;</a:t>
            </a:r>
            <a:endParaRPr lang="zh-CN" altLang="en-US"/>
          </a:p>
          <a:p>
            <a:r>
              <a:rPr lang="zh-CN" altLang="en-US"/>
              <a:t>	for (int i = 0; i &lt; 4;i++) {</a:t>
            </a:r>
            <a:endParaRPr lang="zh-CN" altLang="en-US"/>
          </a:p>
          <a:p>
            <a:r>
              <a:rPr lang="zh-CN" altLang="en-US"/>
              <a:t>		printf("新数组为%d\n", a[i]);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8175" y="1280795"/>
            <a:ext cx="59772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a[8] = { 5,12,9,8};</a:t>
            </a:r>
            <a:endParaRPr lang="zh-CN" altLang="en-US"/>
          </a:p>
          <a:p>
            <a:r>
              <a:rPr lang="zh-CN" altLang="en-US"/>
              <a:t>	a[4] = a[3];</a:t>
            </a:r>
            <a:endParaRPr lang="zh-CN" altLang="en-US"/>
          </a:p>
          <a:p>
            <a:r>
              <a:rPr lang="zh-CN" altLang="en-US"/>
              <a:t>	a[3] = a[2];</a:t>
            </a:r>
            <a:endParaRPr lang="zh-CN" altLang="en-US"/>
          </a:p>
          <a:p>
            <a:r>
              <a:rPr lang="zh-CN" altLang="en-US"/>
              <a:t>	a[2] = a[1];</a:t>
            </a:r>
            <a:endParaRPr lang="zh-CN" altLang="en-US"/>
          </a:p>
          <a:p>
            <a:r>
              <a:rPr lang="zh-CN" altLang="en-US"/>
              <a:t>	a[1] = 16;//把16插入数组第二位</a:t>
            </a:r>
            <a:endParaRPr lang="zh-CN" altLang="en-US"/>
          </a:p>
          <a:p>
            <a:r>
              <a:rPr lang="zh-CN" altLang="en-US"/>
              <a:t>	for (int i = 0; i &lt; 8;i++) {</a:t>
            </a:r>
            <a:endParaRPr lang="zh-CN" altLang="en-US"/>
          </a:p>
          <a:p>
            <a:r>
              <a:rPr lang="zh-CN" altLang="en-US"/>
              <a:t>		printf("新数组为%d\n", a[i]);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95" y="102870"/>
            <a:ext cx="1035304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count = 10;//声明一个整型变量count值为10，内存位置为 00AFFECC</a:t>
            </a:r>
            <a:endParaRPr lang="zh-CN" altLang="en-US"/>
          </a:p>
          <a:p>
            <a:r>
              <a:rPr lang="zh-CN" altLang="en-US"/>
              <a:t>	int* ptr = &amp;count;//声明一个指针整型变量ptr值为count内存位置名称，内存位置为 010FFB20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//%p 打印内存地址</a:t>
            </a:r>
            <a:endParaRPr lang="zh-CN" altLang="en-US"/>
          </a:p>
          <a:p>
            <a:r>
              <a:rPr lang="zh-CN" altLang="en-US"/>
              <a:t>	printf("address: %p \n", &amp;count);//打印count的内存位置名称</a:t>
            </a:r>
            <a:endParaRPr lang="zh-CN" altLang="en-US"/>
          </a:p>
          <a:p>
            <a:r>
              <a:rPr lang="zh-CN" altLang="en-US"/>
              <a:t>	printf("address: %p \n", &amp;ptr);//打印ptr的内存位置名称</a:t>
            </a:r>
            <a:endParaRPr lang="zh-CN" altLang="en-US"/>
          </a:p>
          <a:p>
            <a:r>
              <a:rPr lang="zh-CN" altLang="en-US"/>
              <a:t>	printf("address: %p \n", ptr);//打印ptr指向的内存位置</a:t>
            </a:r>
            <a:endParaRPr lang="zh-CN" altLang="en-US"/>
          </a:p>
          <a:p>
            <a:r>
              <a:rPr lang="zh-CN" altLang="en-US"/>
              <a:t>	printf("%d \n", *ptr);//打印ptr指向的内存位置的值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*ptr = 11;</a:t>
            </a:r>
            <a:endParaRPr lang="zh-CN" altLang="en-US"/>
          </a:p>
          <a:p>
            <a:r>
              <a:rPr lang="zh-CN" altLang="en-US"/>
              <a:t>	printf("\n");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printf("address: %p \n", &amp;count);//打印count的内存位置名称</a:t>
            </a:r>
            <a:endParaRPr lang="zh-CN" altLang="en-US"/>
          </a:p>
          <a:p>
            <a:r>
              <a:rPr lang="zh-CN" altLang="en-US"/>
              <a:t>	printf("address: %p \n", &amp;ptr);//打印ptr的内存位置名称</a:t>
            </a:r>
            <a:endParaRPr lang="zh-CN" altLang="en-US"/>
          </a:p>
          <a:p>
            <a:r>
              <a:rPr lang="zh-CN" altLang="en-US"/>
              <a:t>	printf("address: %p \n", ptr);//打印ptr指向的内存位置</a:t>
            </a:r>
            <a:endParaRPr lang="zh-CN" altLang="en-US"/>
          </a:p>
          <a:p>
            <a:r>
              <a:rPr lang="zh-CN" altLang="en-US"/>
              <a:t>	printf("%d \n", *ptr);//打印ptr指向的内存位置的值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printf("\n %d", count);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447020" y="23685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指针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5280" y="1037590"/>
            <a:ext cx="41656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 = 10;</a:t>
            </a:r>
            <a:endParaRPr lang="zh-CN" altLang="en-US"/>
          </a:p>
          <a:p>
            <a:r>
              <a:rPr lang="zh-CN" altLang="en-US"/>
              <a:t>	int* ptr = &amp;a;</a:t>
            </a:r>
            <a:endParaRPr lang="zh-CN" altLang="en-US"/>
          </a:p>
          <a:p>
            <a:r>
              <a:rPr lang="zh-CN" altLang="en-US"/>
              <a:t>	int b = *ptr + 3;</a:t>
            </a:r>
            <a:endParaRPr lang="zh-CN" altLang="en-US"/>
          </a:p>
          <a:p>
            <a:r>
              <a:rPr lang="zh-CN" altLang="en-US"/>
              <a:t>	int c = *ptr * 3;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printf("%d,===,%d",b,c);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900" y="2063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指针运算</a:t>
            </a:r>
            <a:endParaRPr 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47795" y="2037080"/>
            <a:ext cx="8252460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4155" y="573405"/>
            <a:ext cx="71316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a[4] = { 12,9,32,8 };</a:t>
            </a:r>
            <a:endParaRPr lang="zh-CN" altLang="en-US"/>
          </a:p>
          <a:p>
            <a:r>
              <a:rPr lang="zh-CN" altLang="en-US"/>
              <a:t>	int* ptr = a;//指针等于数组名相当于ptr就是数组a</a:t>
            </a:r>
            <a:endParaRPr lang="zh-CN" altLang="en-US"/>
          </a:p>
          <a:p>
            <a:r>
              <a:rPr lang="zh-CN" altLang="en-US"/>
              <a:t>	ptr[0] = 14;//更方便使用ptr去修改数组中的元素</a:t>
            </a:r>
            <a:endParaRPr lang="zh-CN" altLang="en-US"/>
          </a:p>
          <a:p>
            <a:r>
              <a:rPr lang="zh-CN" altLang="en-US"/>
              <a:t>	ptr[1] = 55;</a:t>
            </a:r>
            <a:endParaRPr lang="zh-CN" altLang="en-US"/>
          </a:p>
          <a:p>
            <a:r>
              <a:rPr lang="zh-CN" altLang="en-US"/>
              <a:t>	for (int i =0;i&lt;4;i++)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printf("%d\n",ptr[i]);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47580" y="29781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指针数组运算</a:t>
            </a:r>
            <a:endParaRPr 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98160" y="2534285"/>
            <a:ext cx="655256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a[4] = { 12,9,32,8 };</a:t>
            </a:r>
            <a:endParaRPr lang="zh-CN" altLang="en-US"/>
          </a:p>
          <a:p>
            <a:r>
              <a:rPr lang="zh-CN" altLang="en-US"/>
              <a:t>	int* ptr = a+2;//指针等于数组名相当于ptr就是数组a</a:t>
            </a:r>
            <a:endParaRPr lang="zh-CN" altLang="en-US"/>
          </a:p>
          <a:p>
            <a:r>
              <a:rPr lang="zh-CN" altLang="en-US"/>
              <a:t>	ptr[0] = 14;//更方便使用ptr去修改数组中的元素</a:t>
            </a:r>
            <a:endParaRPr lang="zh-CN" altLang="en-US"/>
          </a:p>
          <a:p>
            <a:r>
              <a:rPr lang="zh-CN" altLang="en-US"/>
              <a:t>	ptr[1] = 55;</a:t>
            </a:r>
            <a:endParaRPr lang="zh-CN" altLang="en-US"/>
          </a:p>
          <a:p>
            <a:r>
              <a:rPr lang="zh-CN" altLang="en-US"/>
              <a:t>	for (int i =0;i&lt;4;i++)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printf("%d\n",ptr[i]);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8640" y="582295"/>
            <a:ext cx="35344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printf("程序开始");</a:t>
            </a:r>
            <a:endParaRPr lang="zh-CN" altLang="en-US"/>
          </a:p>
          <a:p>
            <a:r>
              <a:rPr lang="zh-CN" altLang="en-US"/>
              <a:t>	printf("\n");</a:t>
            </a:r>
            <a:endParaRPr lang="zh-CN" altLang="en-US"/>
          </a:p>
          <a:p>
            <a:r>
              <a:rPr lang="zh-CN" altLang="en-US"/>
              <a:t>	printf("程序结束");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38520" y="681990"/>
            <a:ext cx="56045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printf("程序开始");</a:t>
            </a:r>
            <a:endParaRPr lang="zh-CN" altLang="en-US"/>
          </a:p>
          <a:p>
            <a:r>
              <a:rPr lang="zh-CN" altLang="en-US"/>
              <a:t>	printf("\n");</a:t>
            </a:r>
            <a:endParaRPr lang="zh-CN" altLang="en-US"/>
          </a:p>
          <a:p>
            <a:r>
              <a:rPr lang="zh-CN" altLang="en-US"/>
              <a:t>	printf("程序结束");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//getchar();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0575" y="4170680"/>
            <a:ext cx="5867400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4002405"/>
            <a:ext cx="2185035" cy="10217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3075" y="1301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第一节课打印一些字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3275" y="847725"/>
            <a:ext cx="51295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a[4] = { 12,9,32,8 };</a:t>
            </a:r>
            <a:endParaRPr lang="zh-CN" altLang="en-US"/>
          </a:p>
          <a:p>
            <a:r>
              <a:rPr lang="zh-CN" altLang="en-US"/>
              <a:t>	int* p = &amp;a[0];</a:t>
            </a:r>
            <a:endParaRPr lang="zh-CN" altLang="en-US"/>
          </a:p>
          <a:p>
            <a:r>
              <a:rPr lang="zh-CN" altLang="en-US"/>
              <a:t>	printf("%d\n", *p);</a:t>
            </a:r>
            <a:endParaRPr lang="zh-CN" altLang="en-US"/>
          </a:p>
          <a:p>
            <a:r>
              <a:rPr lang="zh-CN" altLang="en-US"/>
              <a:t>	p++;//向下移动，指向a[1]</a:t>
            </a:r>
            <a:endParaRPr lang="zh-CN" altLang="en-US"/>
          </a:p>
          <a:p>
            <a:r>
              <a:rPr lang="zh-CN" altLang="en-US"/>
              <a:t>	printf("%d\n", *p);</a:t>
            </a:r>
            <a:endParaRPr lang="zh-CN" altLang="en-US"/>
          </a:p>
          <a:p>
            <a:r>
              <a:rPr lang="zh-CN" altLang="en-US"/>
              <a:t>	*p = 33;</a:t>
            </a:r>
            <a:endParaRPr lang="zh-CN" altLang="en-US"/>
          </a:p>
          <a:p>
            <a:r>
              <a:rPr lang="zh-CN" altLang="en-US"/>
              <a:t>	for (int i=0;i&lt;4;i++)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printf("%d\n", a[i]);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900" y="20637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指针数组运算</a:t>
            </a:r>
            <a:endParaRPr 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4920" y="2472690"/>
            <a:ext cx="5775325" cy="4279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640" y="12700"/>
            <a:ext cx="692912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a[4] = { 12,9,32,8 };</a:t>
            </a:r>
            <a:endParaRPr lang="zh-CN" altLang="en-US"/>
          </a:p>
          <a:p>
            <a:r>
              <a:rPr lang="zh-CN" altLang="en-US"/>
              <a:t>	int* p0 = &amp;a[0];</a:t>
            </a:r>
            <a:endParaRPr lang="zh-CN" altLang="en-US"/>
          </a:p>
          <a:p>
            <a:r>
              <a:rPr lang="zh-CN" altLang="en-US"/>
              <a:t>	int* p1 = &amp;a[1];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a[4] = { 12,9,32,8 };</a:t>
            </a:r>
            <a:endParaRPr lang="zh-CN" altLang="en-US"/>
          </a:p>
          <a:p>
            <a:r>
              <a:rPr lang="zh-CN" altLang="en-US"/>
              <a:t>	int* p0 = &amp;a[0];</a:t>
            </a:r>
            <a:endParaRPr lang="zh-CN" altLang="en-US"/>
          </a:p>
          <a:p>
            <a:r>
              <a:rPr lang="zh-CN" altLang="en-US"/>
              <a:t>	int* p1 = &amp;a[1];</a:t>
            </a:r>
            <a:endParaRPr lang="zh-CN" altLang="en-US"/>
          </a:p>
          <a:p>
            <a:r>
              <a:rPr lang="zh-CN" altLang="en-US"/>
              <a:t>	int result = p1 - p0;//元素1-元素0=相差个数 结果为1</a:t>
            </a:r>
            <a:endParaRPr lang="zh-CN" altLang="en-US"/>
          </a:p>
          <a:p>
            <a:r>
              <a:rPr lang="zh-CN" altLang="en-US"/>
              <a:t>	printf("%d\n", result);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	int result = p1 - p0;//元素1-元素0=相差个数 结果为1</a:t>
            </a:r>
            <a:endParaRPr lang="zh-CN" altLang="en-US"/>
          </a:p>
          <a:p>
            <a:r>
              <a:rPr lang="zh-CN" altLang="en-US"/>
              <a:t>	printf("%d\n", result);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13195" y="663575"/>
            <a:ext cx="532003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#include&lt;stdio.h&gt;</a:t>
            </a:r>
            <a:endParaRPr lang="zh-CN" altLang="en-US" sz="2400"/>
          </a:p>
          <a:p>
            <a:r>
              <a:rPr lang="zh-CN" altLang="en-US" sz="2400"/>
              <a:t>int main()</a:t>
            </a:r>
            <a:endParaRPr lang="zh-CN" altLang="en-US" sz="2400"/>
          </a:p>
          <a:p>
            <a:r>
              <a:rPr lang="zh-CN" altLang="en-US" sz="2400"/>
              <a:t>{</a:t>
            </a:r>
            <a:endParaRPr lang="zh-CN" altLang="en-US" sz="2400"/>
          </a:p>
          <a:p>
            <a:r>
              <a:rPr lang="zh-CN" altLang="en-US" sz="2400"/>
              <a:t>	int a[4] = { 12,9,32,8 };</a:t>
            </a:r>
            <a:endParaRPr lang="zh-CN" altLang="en-US" sz="2400"/>
          </a:p>
          <a:p>
            <a:r>
              <a:rPr lang="zh-CN" altLang="en-US" sz="2400"/>
              <a:t>	int* ptr = a + 2;</a:t>
            </a:r>
            <a:endParaRPr lang="zh-CN" altLang="en-US" sz="2400"/>
          </a:p>
          <a:p>
            <a:r>
              <a:rPr lang="zh-CN" altLang="en-US" sz="2400"/>
              <a:t>	ptr[2] = 12;//a[4],越界</a:t>
            </a:r>
            <a:endParaRPr lang="zh-CN" altLang="en-US" sz="2400"/>
          </a:p>
          <a:p>
            <a:r>
              <a:rPr lang="zh-CN" altLang="en-US" sz="2400"/>
              <a:t>	getchar();</a:t>
            </a:r>
            <a:endParaRPr lang="zh-CN" altLang="en-US" sz="2400"/>
          </a:p>
          <a:p>
            <a:r>
              <a:rPr lang="zh-CN" altLang="en-US" sz="2400"/>
              <a:t>	return 0;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710" y="87630"/>
            <a:ext cx="522160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void report()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for (int i=1;i&lt;=32;i++)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printf("%2d ",i);</a:t>
            </a:r>
            <a:endParaRPr lang="zh-CN" altLang="en-US"/>
          </a:p>
          <a:p>
            <a:r>
              <a:rPr lang="zh-CN" altLang="en-US"/>
              <a:t>//%2d就是将数字按照宽度为2 采用右对齐方</a:t>
            </a:r>
            <a:endParaRPr lang="zh-CN" altLang="en-US"/>
          </a:p>
          <a:p>
            <a:r>
              <a:rPr lang="zh-CN" altLang="en-US"/>
              <a:t>式输出，若数据位数不到2位，则左边补空格</a:t>
            </a:r>
            <a:endParaRPr lang="zh-CN" altLang="en-US"/>
          </a:p>
          <a:p>
            <a:r>
              <a:rPr lang="zh-CN" altLang="en-US"/>
              <a:t>		if (i%10==0) {</a:t>
            </a:r>
            <a:endParaRPr lang="zh-CN" altLang="en-US"/>
          </a:p>
          <a:p>
            <a:r>
              <a:rPr lang="zh-CN" altLang="en-US"/>
              <a:t>			printf("\n");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printf("报数\n");</a:t>
            </a:r>
            <a:endParaRPr lang="zh-CN" altLang="en-US"/>
          </a:p>
          <a:p>
            <a:r>
              <a:rPr lang="zh-CN" altLang="en-US"/>
              <a:t>	report();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printf("再报一遍\n");</a:t>
            </a:r>
            <a:endParaRPr lang="zh-CN" altLang="en-US"/>
          </a:p>
          <a:p>
            <a:r>
              <a:rPr lang="zh-CN" altLang="en-US"/>
              <a:t>	report();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10985" y="473710"/>
            <a:ext cx="499173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void report(int N)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for (int i=1;i&lt;=N;i++)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printf("%2d ",i);</a:t>
            </a:r>
            <a:endParaRPr lang="zh-CN" altLang="en-US"/>
          </a:p>
          <a:p>
            <a:r>
              <a:rPr lang="zh-CN" altLang="en-US"/>
              <a:t>		if (i%10==0) {</a:t>
            </a:r>
            <a:endParaRPr lang="zh-CN" altLang="en-US"/>
          </a:p>
          <a:p>
            <a:r>
              <a:rPr lang="zh-CN" altLang="en-US"/>
              <a:t>			printf("\n");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printf("1班报数\n");</a:t>
            </a:r>
            <a:endParaRPr lang="zh-CN" altLang="en-US"/>
          </a:p>
          <a:p>
            <a:r>
              <a:rPr lang="zh-CN" altLang="en-US"/>
              <a:t>	report(32);</a:t>
            </a:r>
            <a:endParaRPr lang="zh-CN" altLang="en-US"/>
          </a:p>
          <a:p>
            <a:r>
              <a:rPr lang="zh-CN" altLang="en-US"/>
              <a:t>	printf("2班报数\n");</a:t>
            </a:r>
            <a:endParaRPr lang="zh-CN" altLang="en-US"/>
          </a:p>
          <a:p>
            <a:r>
              <a:rPr lang="zh-CN" altLang="en-US"/>
              <a:t>	report(46);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51795" y="115570"/>
            <a:ext cx="150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void函数方法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3365" y="1720215"/>
            <a:ext cx="39363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void test(int a,int b)</a:t>
            </a:r>
            <a:r>
              <a:rPr lang="en-US" altLang="zh-CN"/>
              <a:t>//void</a:t>
            </a:r>
            <a:r>
              <a:rPr lang="zh-CN" altLang="en-US"/>
              <a:t>为无返回值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restult = a * a + b * b;</a:t>
            </a:r>
            <a:endParaRPr lang="zh-CN" altLang="en-US"/>
          </a:p>
          <a:p>
            <a:r>
              <a:rPr lang="zh-CN" altLang="en-US"/>
              <a:t>	printf("res: %d \n", restult);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test(3, 5);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03395" y="1645285"/>
            <a:ext cx="426402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test(int a,int b)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restult = a * a + b * b;</a:t>
            </a:r>
            <a:endParaRPr lang="zh-CN" altLang="en-US"/>
          </a:p>
          <a:p>
            <a:r>
              <a:rPr lang="zh-CN" altLang="en-US"/>
              <a:t>	return restult;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v=test(3, 5);</a:t>
            </a:r>
            <a:endParaRPr lang="zh-CN" altLang="en-US"/>
          </a:p>
          <a:p>
            <a:r>
              <a:rPr lang="zh-CN" altLang="en-US"/>
              <a:t>	printf("%d \n",v);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43520" y="2524760"/>
            <a:ext cx="41789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void triangle()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return;</a:t>
            </a:r>
            <a:r>
              <a:rPr lang="en-US" altLang="zh-CN"/>
              <a:t>//</a:t>
            </a:r>
            <a:r>
              <a:rPr lang="zh-CN" altLang="en-US"/>
              <a:t>代表直接退出函数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51795" y="11557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方法返回值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82275" y="58293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olidFill>
                  <a:srgbClr val="FF0000"/>
                </a:solidFill>
                <a:sym typeface="+mn-ea"/>
              </a:rPr>
              <a:t>参数</a:t>
            </a:r>
            <a:endParaRPr lang="zh-CN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880" y="179705"/>
            <a:ext cx="444690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find_max(int* arr,int size)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max = arr[0];</a:t>
            </a:r>
            <a:endParaRPr lang="zh-CN" altLang="en-US"/>
          </a:p>
          <a:p>
            <a:r>
              <a:rPr lang="zh-CN" altLang="en-US"/>
              <a:t>	for (int i=0;i&lt;size;i++)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if (arr[i]&gt;max)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max = arr[i];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return max;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a[] = { 12,39,99,-18 };</a:t>
            </a:r>
            <a:endParaRPr lang="zh-CN" altLang="en-US"/>
          </a:p>
          <a:p>
            <a:r>
              <a:rPr lang="zh-CN" altLang="en-US"/>
              <a:t>	int max = find_max(a, 4);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	printf("a[]最大值为%d \n", max);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26000" y="929005"/>
            <a:ext cx="703072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sum(int* arr, int size)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result = 0;</a:t>
            </a:r>
            <a:endParaRPr lang="zh-CN" altLang="en-US"/>
          </a:p>
          <a:p>
            <a:r>
              <a:rPr lang="zh-CN" altLang="en-US"/>
              <a:t>	for (int i = 0; i &lt; size;i++) {</a:t>
            </a:r>
            <a:endParaRPr lang="zh-CN" altLang="en-US"/>
          </a:p>
          <a:p>
            <a:r>
              <a:rPr lang="zh-CN" altLang="en-US"/>
              <a:t>		result += arr[i];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return result;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a[] = {23,99,8,44,10,72,90,12 };</a:t>
            </a:r>
            <a:endParaRPr lang="zh-CN" altLang="en-US"/>
          </a:p>
          <a:p>
            <a:r>
              <a:rPr lang="zh-CN" altLang="en-US"/>
              <a:t>	int v1 = sum(a, 3);</a:t>
            </a:r>
            <a:endParaRPr lang="zh-CN" altLang="en-US"/>
          </a:p>
          <a:p>
            <a:r>
              <a:rPr lang="zh-CN" altLang="en-US"/>
              <a:t>	int v2 = sum(a+5, 3);	</a:t>
            </a:r>
            <a:endParaRPr lang="zh-CN" altLang="en-US"/>
          </a:p>
          <a:p>
            <a:r>
              <a:rPr lang="zh-CN" altLang="en-US"/>
              <a:t>	printf("前三项之和%d，后三项之和%d",v1,v2);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51795" y="11557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olidFill>
                  <a:srgbClr val="FF0000"/>
                </a:solidFill>
                <a:sym typeface="+mn-ea"/>
              </a:rPr>
              <a:t>数组参数</a:t>
            </a:r>
            <a:endParaRPr lang="zh-CN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205" y="868045"/>
            <a:ext cx="567309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double power(double a,int n)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double result = 1.0;</a:t>
            </a:r>
            <a:endParaRPr lang="zh-CN" altLang="en-US"/>
          </a:p>
          <a:p>
            <a:r>
              <a:rPr lang="zh-CN" altLang="en-US"/>
              <a:t>	for (int i=0;i&lt;n;i++)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result *= a;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return result;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double a = 2.0;</a:t>
            </a:r>
            <a:endParaRPr lang="zh-CN" altLang="en-US"/>
          </a:p>
          <a:p>
            <a:r>
              <a:rPr lang="zh-CN" altLang="en-US"/>
              <a:t>	double total = a + power(a, 2) + power(a, 3);</a:t>
            </a:r>
            <a:endParaRPr lang="zh-CN" altLang="en-US"/>
          </a:p>
          <a:p>
            <a:r>
              <a:rPr lang="zh-CN" altLang="en-US"/>
              <a:t>	printf("%lf\n", total);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53660" y="342900"/>
            <a:ext cx="688467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double power(double a, int n);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double a = 2.0;</a:t>
            </a:r>
            <a:endParaRPr lang="zh-CN" altLang="en-US"/>
          </a:p>
          <a:p>
            <a:r>
              <a:rPr lang="zh-CN" altLang="en-US"/>
              <a:t>	double total = a + power(a, 2) + power(a, 3);</a:t>
            </a:r>
            <a:endParaRPr lang="zh-CN" altLang="en-US"/>
          </a:p>
          <a:p>
            <a:r>
              <a:rPr lang="zh-CN" altLang="en-US"/>
              <a:t>	printf("%lf\n", total);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double power(double a, int n)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double result = 1.0;</a:t>
            </a:r>
            <a:endParaRPr lang="zh-CN" altLang="en-US"/>
          </a:p>
          <a:p>
            <a:r>
              <a:rPr lang="zh-CN" altLang="en-US"/>
              <a:t>	for (int i = 0; i &lt; n; 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result *= a;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return result;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51795" y="11557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olidFill>
                  <a:srgbClr val="FF0000"/>
                </a:solidFill>
                <a:sym typeface="+mn-ea"/>
              </a:rPr>
              <a:t>函数声明顺序</a:t>
            </a:r>
            <a:endParaRPr lang="zh-CN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5080" y="69850"/>
            <a:ext cx="46520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ch1 = 'a';</a:t>
            </a:r>
            <a:endParaRPr lang="zh-CN" altLang="en-US"/>
          </a:p>
          <a:p>
            <a:r>
              <a:rPr lang="zh-CN" altLang="en-US"/>
              <a:t>	char ch2 = 'A';</a:t>
            </a:r>
            <a:endParaRPr lang="zh-CN" altLang="en-US"/>
          </a:p>
          <a:p>
            <a:r>
              <a:rPr lang="zh-CN" altLang="en-US"/>
              <a:t>	char ch3 = '0';</a:t>
            </a:r>
            <a:endParaRPr lang="zh-CN" altLang="en-US"/>
          </a:p>
          <a:p>
            <a:r>
              <a:rPr lang="zh-CN" altLang="en-US"/>
              <a:t>	char ch4 = '*';</a:t>
            </a:r>
            <a:endParaRPr lang="zh-CN" altLang="en-US"/>
          </a:p>
          <a:p>
            <a:r>
              <a:rPr lang="zh-CN" altLang="en-US"/>
              <a:t>	int code = (int)ch1;</a:t>
            </a:r>
            <a:endParaRPr lang="zh-CN" altLang="en-US"/>
          </a:p>
          <a:p>
            <a:r>
              <a:rPr lang="zh-CN" altLang="en-US"/>
              <a:t>	printf("字符编码 %d \n", code);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1630" y="853440"/>
            <a:ext cx="7965440" cy="4745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51795" y="11557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olidFill>
                  <a:srgbClr val="FF0000"/>
                </a:solidFill>
                <a:sym typeface="+mn-ea"/>
              </a:rPr>
              <a:t>字符编码</a:t>
            </a:r>
            <a:endParaRPr 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0480" y="3684270"/>
            <a:ext cx="33324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ch1 = 'a';</a:t>
            </a:r>
            <a:endParaRPr lang="zh-CN" altLang="en-US"/>
          </a:p>
          <a:p>
            <a:r>
              <a:rPr lang="zh-CN" altLang="en-US"/>
              <a:t>	printf("%d", ch1);</a:t>
            </a:r>
            <a:endParaRPr lang="zh-CN" altLang="en-US"/>
          </a:p>
          <a:p>
            <a:r>
              <a:rPr lang="zh-CN" altLang="en-US"/>
              <a:t>	printf("\n");</a:t>
            </a:r>
            <a:endParaRPr lang="zh-CN" altLang="en-US"/>
          </a:p>
          <a:p>
            <a:r>
              <a:rPr lang="zh-CN" altLang="en-US"/>
              <a:t>	int code = (int)ch1;</a:t>
            </a:r>
            <a:endParaRPr lang="zh-CN" altLang="en-US"/>
          </a:p>
          <a:p>
            <a:r>
              <a:rPr lang="zh-CN" altLang="en-US"/>
              <a:t>	printf("%d", code);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1000" y="1892935"/>
            <a:ext cx="42398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ch = ' ';//中间有个空格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72100" y="267335"/>
            <a:ext cx="62293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ch = '\'';</a:t>
            </a:r>
            <a:r>
              <a:rPr lang="en-US" altLang="zh-CN"/>
              <a:t>//</a:t>
            </a:r>
            <a:r>
              <a:rPr lang="zh-CN" altLang="en-US"/>
              <a:t>希望打出来一个单引号</a:t>
            </a:r>
            <a:endParaRPr lang="zh-CN" altLang="en-US"/>
          </a:p>
          <a:p>
            <a:r>
              <a:rPr lang="zh-CN" altLang="en-US"/>
              <a:t>	printf("%c",ch);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03520" y="3244215"/>
            <a:ext cx="60115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printf("hello \n world!\n");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printf("书名\"c语言学习智能\" ");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2275" y="1257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olidFill>
                  <a:srgbClr val="FF0000"/>
                </a:solidFill>
                <a:sym typeface="+mn-ea"/>
              </a:rPr>
              <a:t>转意字符</a:t>
            </a:r>
            <a:endParaRPr lang="zh-CN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2275" y="1257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olidFill>
                  <a:srgbClr val="FF0000"/>
                </a:solidFill>
                <a:sym typeface="+mn-ea"/>
              </a:rPr>
              <a:t>字符串</a:t>
            </a:r>
            <a:endParaRPr 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950" y="683260"/>
            <a:ext cx="726059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‘a’  </a:t>
            </a:r>
            <a:r>
              <a:rPr lang="zh-CN" altLang="en-US"/>
              <a:t>在内存里就是一个字符</a:t>
            </a:r>
            <a:endParaRPr lang="en-US" altLang="zh-CN"/>
          </a:p>
          <a:p>
            <a:r>
              <a:rPr lang="en-US" altLang="zh-CN"/>
              <a:t>“a”</a:t>
            </a:r>
            <a:r>
              <a:rPr lang="zh-CN" altLang="en-US"/>
              <a:t>在内存里是一个字符</a:t>
            </a:r>
            <a:r>
              <a:rPr lang="en-US" altLang="zh-CN"/>
              <a:t>'</a:t>
            </a:r>
            <a:r>
              <a:rPr lang="en-US" altLang="zh-CN"/>
              <a:t>a'</a:t>
            </a:r>
            <a:r>
              <a:rPr lang="zh-CN" altLang="en-US"/>
              <a:t>和一个字符</a:t>
            </a:r>
            <a:r>
              <a:rPr lang="en-US" altLang="zh-CN"/>
              <a:t>‘\0’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putchar() </a:t>
            </a:r>
            <a:r>
              <a:rPr lang="zh-CN" altLang="en-US"/>
              <a:t>一次只能输出一个字符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putchar()</a:t>
            </a:r>
            <a:r>
              <a:rPr lang="zh-CN" altLang="en-US">
                <a:sym typeface="+mn-ea"/>
              </a:rPr>
              <a:t>对应的是</a:t>
            </a:r>
            <a:r>
              <a:rPr lang="en-US" altLang="zh-CN">
                <a:sym typeface="+mn-ea"/>
              </a:rPr>
              <a:t>ascll</a:t>
            </a:r>
            <a:r>
              <a:rPr lang="zh-CN" altLang="en-US">
                <a:sym typeface="+mn-ea"/>
              </a:rPr>
              <a:t>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putchar('a');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printf();</a:t>
            </a:r>
            <a:r>
              <a:rPr lang="zh-CN" altLang="en-US">
                <a:sym typeface="+mn-ea"/>
              </a:rPr>
              <a:t>输出一个字符串不能使其他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解释为什么不能像</a:t>
            </a:r>
            <a:r>
              <a:rPr lang="en-US" altLang="zh-CN">
                <a:sym typeface="+mn-ea"/>
              </a:rPr>
              <a:t>pytohn</a:t>
            </a:r>
            <a:r>
              <a:rPr lang="zh-CN" altLang="en-US">
                <a:sym typeface="+mn-ea"/>
              </a:rPr>
              <a:t>一样 直接输出变量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printf(“%d”,a);</a:t>
            </a:r>
            <a:r>
              <a:rPr lang="zh-CN" altLang="en-US">
                <a:sym typeface="+mn-ea"/>
              </a:rPr>
              <a:t>就可以了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2450" y="3588385"/>
            <a:ext cx="439229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name[32] = { 'h','e','l','l','o' };</a:t>
            </a:r>
            <a:endParaRPr lang="zh-CN" altLang="en-US"/>
          </a:p>
          <a:p>
            <a:r>
              <a:rPr lang="zh-CN" altLang="en-US"/>
              <a:t>	char name[3] = { 'h','e','l','l','o' };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80685" y="2418715"/>
            <a:ext cx="503999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name1[32] = { 'h','e','l','l','o' };</a:t>
            </a:r>
            <a:endParaRPr lang="zh-CN" altLang="en-US"/>
          </a:p>
          <a:p>
            <a:r>
              <a:rPr lang="zh-CN" altLang="en-US"/>
              <a:t>	char name2[32] = "hello";</a:t>
            </a:r>
            <a:endParaRPr lang="zh-CN" altLang="en-US"/>
          </a:p>
          <a:p>
            <a:r>
              <a:rPr lang="zh-CN" altLang="en-US"/>
              <a:t>	for (int i=0;i&lt;5;i++)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printf("%c", name1[i]);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printf("\n%s",name2);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2275" y="1257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olidFill>
                  <a:srgbClr val="FF0000"/>
                </a:solidFill>
                <a:sym typeface="+mn-ea"/>
              </a:rPr>
              <a:t>字符串</a:t>
            </a:r>
            <a:endParaRPr lang="zh-CN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3890" y="1292860"/>
            <a:ext cx="15290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声明变量</a:t>
            </a:r>
            <a:endParaRPr lang="zh-CN" altLang="en-US"/>
          </a:p>
          <a:p>
            <a:r>
              <a:rPr lang="zh-CN" altLang="en-US"/>
              <a:t>int a</a:t>
            </a:r>
            <a:endParaRPr lang="zh-CN" altLang="en-US"/>
          </a:p>
          <a:p>
            <a:r>
              <a:rPr lang="zh-CN" altLang="en-US"/>
              <a:t>char b</a:t>
            </a:r>
            <a:endParaRPr lang="zh-CN" altLang="en-US"/>
          </a:p>
          <a:p>
            <a:r>
              <a:rPr lang="zh-CN" altLang="en-US"/>
              <a:t>float c</a:t>
            </a:r>
            <a:endParaRPr lang="zh-CN" altLang="en-US"/>
          </a:p>
          <a:p>
            <a:r>
              <a:rPr lang="zh-CN" altLang="en-US"/>
              <a:t>double d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71495" y="195580"/>
            <a:ext cx="519176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a;//%d</a:t>
            </a:r>
            <a:endParaRPr lang="zh-CN" altLang="en-US"/>
          </a:p>
          <a:p>
            <a:r>
              <a:rPr lang="zh-CN" altLang="en-US"/>
              <a:t>	char b;//%c</a:t>
            </a:r>
            <a:endParaRPr lang="zh-CN" altLang="en-US"/>
          </a:p>
          <a:p>
            <a:r>
              <a:rPr lang="zh-CN" altLang="en-US"/>
              <a:t>	float c;//%f</a:t>
            </a:r>
            <a:endParaRPr lang="zh-CN" altLang="en-US"/>
          </a:p>
          <a:p>
            <a:r>
              <a:rPr lang="zh-CN" altLang="en-US"/>
              <a:t>	double d;//%f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	a = 520;</a:t>
            </a:r>
            <a:endParaRPr lang="zh-CN" altLang="en-US"/>
          </a:p>
          <a:p>
            <a:r>
              <a:rPr lang="zh-CN" altLang="en-US"/>
              <a:t>	b='F';</a:t>
            </a:r>
            <a:endParaRPr lang="zh-CN" altLang="en-US"/>
          </a:p>
          <a:p>
            <a:r>
              <a:rPr lang="zh-CN" altLang="en-US"/>
              <a:t>	c=3.14;</a:t>
            </a:r>
            <a:endParaRPr lang="zh-CN" altLang="en-US"/>
          </a:p>
          <a:p>
            <a:r>
              <a:rPr lang="zh-CN" altLang="en-US"/>
              <a:t>	d=3.1415926;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	printf("变量a的值%d\n",a);</a:t>
            </a:r>
            <a:endParaRPr lang="zh-CN" altLang="en-US"/>
          </a:p>
          <a:p>
            <a:r>
              <a:rPr lang="zh-CN" altLang="en-US"/>
              <a:t>	printf("变量b的值%c\n",b);</a:t>
            </a:r>
            <a:endParaRPr lang="zh-CN" altLang="en-US"/>
          </a:p>
          <a:p>
            <a:r>
              <a:rPr lang="zh-CN" altLang="en-US"/>
              <a:t>	printf("变量c的值%.2f\n",c);</a:t>
            </a:r>
            <a:endParaRPr lang="zh-CN" altLang="en-US"/>
          </a:p>
          <a:p>
            <a:r>
              <a:rPr lang="zh-CN" altLang="en-US"/>
              <a:t>	printf("变量d的值%11.8f\n",d);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 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4340" y="3288030"/>
            <a:ext cx="35052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常用标识符：</a:t>
            </a:r>
            <a:endParaRPr lang="zh-CN" altLang="en-US"/>
          </a:p>
          <a:p>
            <a:r>
              <a:rPr lang="en-US" altLang="zh-CN"/>
              <a:t>%d </a:t>
            </a:r>
            <a:r>
              <a:rPr lang="zh-CN" altLang="en-US"/>
              <a:t>整型</a:t>
            </a:r>
            <a:endParaRPr lang="zh-CN" altLang="en-US"/>
          </a:p>
          <a:p>
            <a:r>
              <a:rPr lang="en-US" altLang="zh-CN"/>
              <a:t>%ld </a:t>
            </a:r>
            <a:r>
              <a:rPr lang="zh-CN" altLang="en-US"/>
              <a:t>长整型</a:t>
            </a:r>
            <a:endParaRPr lang="zh-CN" altLang="en-US"/>
          </a:p>
          <a:p>
            <a:r>
              <a:rPr lang="en-US" altLang="zh-CN"/>
              <a:t>%c   </a:t>
            </a:r>
            <a:r>
              <a:rPr lang="zh-CN" altLang="en-US"/>
              <a:t>字符</a:t>
            </a:r>
            <a:endParaRPr lang="zh-CN" altLang="en-US"/>
          </a:p>
          <a:p>
            <a:r>
              <a:rPr lang="en-US" altLang="zh-CN"/>
              <a:t>%s  </a:t>
            </a:r>
            <a:r>
              <a:rPr lang="zh-CN" altLang="en-US"/>
              <a:t>字符串</a:t>
            </a:r>
            <a:endParaRPr lang="zh-CN" altLang="en-US"/>
          </a:p>
          <a:p>
            <a:r>
              <a:rPr lang="en-US" altLang="zh-CN"/>
              <a:t>%f  </a:t>
            </a:r>
            <a:r>
              <a:rPr lang="zh-CN" altLang="en-US"/>
              <a:t>浮点</a:t>
            </a:r>
            <a:endParaRPr lang="zh-CN" altLang="en-US"/>
          </a:p>
          <a:p>
            <a:r>
              <a:rPr lang="en-US" altLang="zh-CN"/>
              <a:t>%.2f </a:t>
            </a:r>
            <a:r>
              <a:rPr lang="zh-CN" altLang="en-US"/>
              <a:t>精度两位小数</a:t>
            </a:r>
            <a:endParaRPr lang="zh-CN" altLang="en-US"/>
          </a:p>
          <a:p>
            <a:r>
              <a:rPr lang="en-US" altLang="zh-CN"/>
              <a:t>%lf </a:t>
            </a:r>
            <a:r>
              <a:rPr lang="zh-CN" altLang="en-US"/>
              <a:t>长浮点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2085" y="1752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变量的声明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76035" y="1196975"/>
            <a:ext cx="54076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&lt;stdio.h&gt;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printf("整形输入%d\n", 1 + 2.0);</a:t>
            </a:r>
            <a:endParaRPr lang="zh-CN" altLang="en-US"/>
          </a:p>
          <a:p>
            <a:r>
              <a:rPr lang="zh-CN" altLang="en-US"/>
              <a:t>	printf("浮点型输出%f\n", 1.0 + 2.0);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48855" y="3641090"/>
            <a:ext cx="47072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系统默认会把1+2.0转换成1.0+2.0</a:t>
            </a:r>
            <a:endParaRPr lang="zh-CN" altLang="en-US"/>
          </a:p>
          <a:p>
            <a:r>
              <a:rPr lang="zh-CN" altLang="en-US">
                <a:sym typeface="+mn-ea"/>
              </a:rPr>
              <a:t>但是结果是3.0浮点类型，被转换成整型%d</a:t>
            </a:r>
            <a:endParaRPr lang="zh-CN" altLang="en-US"/>
          </a:p>
          <a:p>
            <a:r>
              <a:rPr lang="zh-CN" altLang="en-US">
                <a:sym typeface="+mn-ea"/>
              </a:rPr>
              <a:t>所以会报错，就是0</a:t>
            </a:r>
            <a:endParaRPr lang="zh-CN" altLang="en-US"/>
          </a:p>
          <a:p>
            <a:r>
              <a:rPr lang="zh-CN" altLang="en-US">
                <a:sym typeface="+mn-ea"/>
              </a:rPr>
              <a:t>解决方案：</a:t>
            </a:r>
            <a:endParaRPr lang="zh-CN" altLang="en-US"/>
          </a:p>
          <a:p>
            <a:r>
              <a:rPr lang="zh-CN" altLang="en-US">
                <a:sym typeface="+mn-ea"/>
              </a:rPr>
              <a:t>printf("整形输入%d\n",1+(int)2.0);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7820" y="368300"/>
            <a:ext cx="658114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name[32] = "hello";</a:t>
            </a:r>
            <a:endParaRPr lang="zh-CN" altLang="en-US"/>
          </a:p>
          <a:p>
            <a:r>
              <a:rPr lang="zh-CN" altLang="en-US"/>
              <a:t>	printf("内容为 %s \n", name);//s代表string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48680" y="490220"/>
            <a:ext cx="53562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name[32] = "hello";</a:t>
            </a:r>
            <a:endParaRPr lang="zh-CN" altLang="en-US"/>
          </a:p>
          <a:p>
            <a:r>
              <a:rPr lang="zh-CN" altLang="en-US"/>
              <a:t>	strcpy_s(name, 32, "nihao");</a:t>
            </a:r>
            <a:endParaRPr lang="zh-CN" altLang="en-US"/>
          </a:p>
          <a:p>
            <a:r>
              <a:rPr lang="zh-CN" altLang="en-US"/>
              <a:t>	printf("内容为 %s \n", name);//s代表string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01645" y="3388995"/>
            <a:ext cx="520954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name[32] = "hello";</a:t>
            </a:r>
            <a:endParaRPr lang="zh-CN" altLang="en-US"/>
          </a:p>
          <a:p>
            <a:r>
              <a:rPr lang="zh-CN" altLang="en-US"/>
              <a:t>	name[3]=0;//由于系统看到0判断结束导致数据丢失</a:t>
            </a:r>
            <a:endParaRPr lang="zh-CN" altLang="en-US"/>
          </a:p>
          <a:p>
            <a:r>
              <a:rPr lang="zh-CN" altLang="en-US"/>
              <a:t>	printf("内容为 %s \n", name);//内容为 hel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285" y="1674495"/>
            <a:ext cx="8858885" cy="50742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38100"/>
            <a:ext cx="39217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name2[32] = "hello";</a:t>
            </a:r>
            <a:endParaRPr lang="zh-CN" altLang="en-US"/>
          </a:p>
          <a:p>
            <a:r>
              <a:rPr lang="zh-CN" altLang="en-US"/>
              <a:t>	printf("\n%s",name2);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6075" y="583565"/>
            <a:ext cx="71113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name[5] = "hello";//由于没有结束符，导致系统乱码</a:t>
            </a:r>
            <a:endParaRPr lang="zh-CN" altLang="en-US"/>
          </a:p>
          <a:p>
            <a:r>
              <a:rPr lang="zh-CN" altLang="en-US"/>
              <a:t>	printf("内容为 %s \n", name);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79445" y="4197985"/>
            <a:ext cx="89312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name[100] = "hello\0nihao";//强制系统中断，结束符0</a:t>
            </a:r>
            <a:endParaRPr lang="zh-CN" altLang="en-US"/>
          </a:p>
          <a:p>
            <a:r>
              <a:rPr lang="zh-CN" altLang="en-US"/>
              <a:t>	printf("内容为 %s \n", name);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49210" y="90805"/>
            <a:ext cx="43745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name[100] = "hello";</a:t>
            </a:r>
            <a:endParaRPr lang="zh-CN" altLang="en-US"/>
          </a:p>
          <a:p>
            <a:r>
              <a:rPr lang="zh-CN" altLang="en-US"/>
              <a:t>	printf("内容为 %s \n", name);</a:t>
            </a:r>
            <a:endParaRPr lang="zh-CN" altLang="en-US"/>
          </a:p>
          <a:p>
            <a:r>
              <a:rPr lang="zh-CN" altLang="en-US"/>
              <a:t>	name[0] = 0;//清空字符串</a:t>
            </a:r>
            <a:endParaRPr lang="zh-CN" altLang="en-US"/>
          </a:p>
          <a:p>
            <a:r>
              <a:rPr lang="zh-CN" altLang="en-US"/>
              <a:t>	printf("内容为 %s \n", name);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235" y="788035"/>
            <a:ext cx="424688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name[32] = "hello";//</a:t>
            </a:r>
            <a:endParaRPr lang="zh-CN" altLang="en-US"/>
          </a:p>
          <a:p>
            <a:r>
              <a:rPr lang="zh-CN" altLang="en-US"/>
              <a:t>	char* str = name;</a:t>
            </a:r>
            <a:endParaRPr lang="zh-CN" altLang="en-US"/>
          </a:p>
          <a:p>
            <a:r>
              <a:rPr lang="zh-CN" altLang="en-US"/>
              <a:t>	printf("%c", name[0]);</a:t>
            </a:r>
            <a:endParaRPr lang="zh-CN" altLang="en-US"/>
          </a:p>
          <a:p>
            <a:r>
              <a:rPr lang="zh-CN" altLang="en-US"/>
              <a:t>	printf("\n");</a:t>
            </a:r>
            <a:endParaRPr lang="zh-CN" altLang="en-US"/>
          </a:p>
          <a:p>
            <a:r>
              <a:rPr lang="zh-CN" altLang="en-US"/>
              <a:t>	printf("%c", str[0]);</a:t>
            </a:r>
            <a:endParaRPr lang="zh-CN" altLang="en-US"/>
          </a:p>
          <a:p>
            <a:r>
              <a:rPr lang="zh-CN" altLang="en-US"/>
              <a:t>	printf("\n");</a:t>
            </a:r>
            <a:endParaRPr lang="zh-CN" altLang="en-US"/>
          </a:p>
          <a:p>
            <a:r>
              <a:rPr lang="zh-CN" altLang="en-US"/>
              <a:t>	printf("%c", *str);</a:t>
            </a:r>
            <a:endParaRPr lang="zh-CN" altLang="en-US"/>
          </a:p>
          <a:p>
            <a:r>
              <a:rPr lang="zh-CN" altLang="en-US"/>
              <a:t>	printf("\n");</a:t>
            </a:r>
            <a:endParaRPr lang="zh-CN" altLang="en-US"/>
          </a:p>
          <a:p>
            <a:r>
              <a:rPr lang="zh-CN" altLang="en-US"/>
              <a:t>	for (int i = 0; i &lt; 10;i++) {</a:t>
            </a:r>
            <a:endParaRPr lang="zh-CN" altLang="en-US"/>
          </a:p>
          <a:p>
            <a:r>
              <a:rPr lang="zh-CN" altLang="en-US"/>
              <a:t>		printf("%c", *str);</a:t>
            </a:r>
            <a:endParaRPr lang="zh-CN" altLang="en-US"/>
          </a:p>
          <a:p>
            <a:r>
              <a:rPr lang="zh-CN" altLang="en-US"/>
              <a:t>		str++;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195" y="13589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olidFill>
                  <a:srgbClr val="FF0000"/>
                </a:solidFill>
                <a:sym typeface="+mn-ea"/>
              </a:rPr>
              <a:t>字符串指针</a:t>
            </a:r>
            <a:endParaRPr 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6880" y="642620"/>
            <a:ext cx="68884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name[32] = "hello";//声明一个字符串数组</a:t>
            </a:r>
            <a:endParaRPr lang="zh-CN" altLang="en-US"/>
          </a:p>
          <a:p>
            <a:r>
              <a:rPr lang="zh-CN" altLang="en-US"/>
              <a:t>	char* str = name;//声明一个字符指针</a:t>
            </a:r>
            <a:endParaRPr lang="zh-CN" altLang="en-US"/>
          </a:p>
          <a:p>
            <a:r>
              <a:rPr lang="zh-CN" altLang="en-US"/>
              <a:t>	printf("%c", name[0]);//打印字符串数组第0位的值</a:t>
            </a:r>
            <a:endParaRPr lang="zh-CN" altLang="en-US"/>
          </a:p>
          <a:p>
            <a:r>
              <a:rPr lang="zh-CN" altLang="en-US"/>
              <a:t>	printf("\n");</a:t>
            </a:r>
            <a:endParaRPr lang="zh-CN" altLang="en-US"/>
          </a:p>
          <a:p>
            <a:r>
              <a:rPr lang="zh-CN" altLang="en-US"/>
              <a:t>	printf("%c", str[0]);//打印指针目标第0位的值</a:t>
            </a:r>
            <a:endParaRPr lang="zh-CN" altLang="en-US"/>
          </a:p>
          <a:p>
            <a:r>
              <a:rPr lang="zh-CN" altLang="en-US"/>
              <a:t>	printf("\n");</a:t>
            </a:r>
            <a:endParaRPr lang="zh-CN" altLang="en-US"/>
          </a:p>
          <a:p>
            <a:r>
              <a:rPr lang="zh-CN" altLang="en-US"/>
              <a:t>	printf("%c", *str);//打印指针目标数组第一位</a:t>
            </a:r>
            <a:endParaRPr lang="zh-CN" altLang="en-US"/>
          </a:p>
          <a:p>
            <a:r>
              <a:rPr lang="zh-CN" altLang="en-US"/>
              <a:t>	printf("\n");</a:t>
            </a:r>
            <a:endParaRPr lang="zh-CN" altLang="en-US"/>
          </a:p>
          <a:p>
            <a:r>
              <a:rPr lang="zh-CN" altLang="en-US"/>
              <a:t>	while (*str!=0)//指针数组第一位非=0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printf("%c", *str);//打印指针目标数组第一位</a:t>
            </a:r>
            <a:endParaRPr lang="zh-CN" altLang="en-US"/>
          </a:p>
          <a:p>
            <a:r>
              <a:rPr lang="zh-CN" altLang="en-US"/>
              <a:t>		str++;//指针目标位数+1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5735" y="250825"/>
            <a:ext cx="438404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get_string_len(char* str)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size = 0;</a:t>
            </a:r>
            <a:endParaRPr lang="zh-CN" altLang="en-US"/>
          </a:p>
          <a:p>
            <a:r>
              <a:rPr lang="zh-CN" altLang="en-US"/>
              <a:t>	while (*str !=0)//检查是否为0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size++;</a:t>
            </a:r>
            <a:endParaRPr lang="zh-CN" altLang="en-US"/>
          </a:p>
          <a:p>
            <a:r>
              <a:rPr lang="zh-CN" altLang="en-US"/>
              <a:t>		str++;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return size;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get_string_len2(char* str)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size = 0;</a:t>
            </a:r>
            <a:endParaRPr lang="zh-CN" altLang="en-US"/>
          </a:p>
          <a:p>
            <a:r>
              <a:rPr lang="zh-CN" altLang="en-US"/>
              <a:t>	while (str[size]!=0)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size++;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return size;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59350" y="1781810"/>
            <a:ext cx="697039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int main()</a:t>
            </a:r>
            <a:endParaRPr lang="zh-CN" altLang="en-US"/>
          </a:p>
          <a:p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	char name[32] = "hello";</a:t>
            </a:r>
            <a:endParaRPr lang="zh-CN" altLang="en-US"/>
          </a:p>
          <a:p>
            <a:r>
              <a:rPr lang="zh-CN" altLang="en-US">
                <a:sym typeface="+mn-ea"/>
              </a:rPr>
              <a:t>	int len = get_string_len2(name);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	printf("长度为 %d \n", len);</a:t>
            </a:r>
            <a:endParaRPr lang="zh-CN" altLang="en-US"/>
          </a:p>
          <a:p>
            <a:r>
              <a:rPr lang="zh-CN" altLang="en-US">
                <a:sym typeface="+mn-ea"/>
              </a:rPr>
              <a:t>	getchar();</a:t>
            </a:r>
            <a:endParaRPr lang="zh-CN" altLang="en-US"/>
          </a:p>
          <a:p>
            <a:r>
              <a:rPr lang="zh-CN" altLang="en-US">
                <a:sym typeface="+mn-ea"/>
              </a:rPr>
              <a:t>	return 0;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4790" y="306070"/>
            <a:ext cx="684911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void copy_string(char* buffer,char* str)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while (*str!=0)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*buffer = *str;</a:t>
            </a:r>
            <a:endParaRPr lang="zh-CN" altLang="en-US"/>
          </a:p>
          <a:p>
            <a:r>
              <a:rPr lang="zh-CN" altLang="en-US"/>
              <a:t>		buffer++;</a:t>
            </a:r>
            <a:endParaRPr lang="zh-CN" altLang="en-US"/>
          </a:p>
          <a:p>
            <a:r>
              <a:rPr lang="zh-CN" altLang="en-US"/>
              <a:t>		str++;//偏移量使循环中的条件可以一一比对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*buffer = 0;//最后一个字符设为0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name[32] = "hello";</a:t>
            </a:r>
            <a:endParaRPr lang="zh-CN" altLang="en-US"/>
          </a:p>
          <a:p>
            <a:r>
              <a:rPr lang="zh-CN" altLang="en-US"/>
              <a:t>	copy_string(name, "nihao");</a:t>
            </a:r>
            <a:endParaRPr lang="zh-CN" altLang="en-US"/>
          </a:p>
          <a:p>
            <a:r>
              <a:rPr lang="zh-CN" altLang="en-US"/>
              <a:t>	printf("内容为 %s \n", name);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83475" y="1665605"/>
            <a:ext cx="42278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标准</a:t>
            </a:r>
            <a:r>
              <a:rPr lang="en-US" altLang="zh-CN" sz="2800" b="1"/>
              <a:t>C</a:t>
            </a:r>
            <a:r>
              <a:rPr lang="zh-CN" altLang="en-US" sz="2800" b="1"/>
              <a:t>函数库提供了我们的函数</a:t>
            </a:r>
            <a:endParaRPr lang="zh-CN" altLang="en-US" sz="2800" b="1"/>
          </a:p>
          <a:p>
            <a:r>
              <a:rPr lang="en-US" altLang="zh-CN" sz="2800" b="1"/>
              <a:t>#include&lt;string.h&gt;</a:t>
            </a:r>
            <a:endParaRPr lang="en-US" altLang="zh-CN" sz="2800" b="1"/>
          </a:p>
          <a:p>
            <a:r>
              <a:rPr lang="zh-CN" altLang="en-US" sz="2800" b="1">
                <a:sym typeface="+mn-ea"/>
              </a:rPr>
              <a:t>求字符串长度</a:t>
            </a:r>
            <a:r>
              <a:rPr lang="en-US" altLang="zh-CN" sz="2800" b="1">
                <a:sym typeface="+mn-ea"/>
              </a:rPr>
              <a:t>strlen()</a:t>
            </a:r>
            <a:endParaRPr lang="en-US" altLang="zh-CN" sz="2800" b="1">
              <a:sym typeface="+mn-ea"/>
            </a:endParaRPr>
          </a:p>
          <a:p>
            <a:r>
              <a:rPr lang="zh-CN" altLang="en-US" sz="2800" b="1">
                <a:sym typeface="+mn-ea"/>
              </a:rPr>
              <a:t>求字符串拷贝</a:t>
            </a:r>
            <a:r>
              <a:rPr lang="en-US" altLang="zh-CN" sz="2800" b="1">
                <a:sym typeface="+mn-ea"/>
              </a:rPr>
              <a:t>srecopy_s()</a:t>
            </a:r>
            <a:endParaRPr lang="en-US" altLang="zh-CN" sz="2800" b="1">
              <a:sym typeface="+mn-ea"/>
            </a:endParaRPr>
          </a:p>
          <a:p>
            <a:r>
              <a:rPr lang="zh-CN" altLang="en-US" sz="2800" b="1">
                <a:sym typeface="+mn-ea"/>
              </a:rPr>
              <a:t>求字符串拼接</a:t>
            </a:r>
            <a:r>
              <a:rPr lang="en-US" altLang="zh-CN" sz="2800" b="1">
                <a:sym typeface="+mn-ea"/>
              </a:rPr>
              <a:t>strcat_s()</a:t>
            </a:r>
            <a:endParaRPr lang="en-US" altLang="zh-CN" sz="2800" b="1">
              <a:sym typeface="+mn-ea"/>
            </a:endParaRPr>
          </a:p>
          <a:p>
            <a:r>
              <a:rPr lang="zh-CN" altLang="en-US" sz="2800" b="1">
                <a:sym typeface="+mn-ea"/>
              </a:rPr>
              <a:t>求字符串比较</a:t>
            </a:r>
            <a:r>
              <a:rPr lang="en-US" altLang="zh-CN" sz="2800" b="1">
                <a:sym typeface="+mn-ea"/>
              </a:rPr>
              <a:t>strcmp()</a:t>
            </a:r>
            <a:endParaRPr lang="en-US" altLang="zh-CN" sz="2800" b="1">
              <a:sym typeface="+mn-ea"/>
            </a:endParaRPr>
          </a:p>
          <a:p>
            <a:r>
              <a:rPr lang="zh-CN" altLang="en-US" sz="2800" b="1">
                <a:sym typeface="+mn-ea"/>
              </a:rPr>
              <a:t>求字符串是否包含</a:t>
            </a:r>
            <a:endParaRPr lang="zh-CN" altLang="en-US" sz="2800" b="1">
              <a:sym typeface="+mn-ea"/>
            </a:endParaRPr>
          </a:p>
          <a:p>
            <a:r>
              <a:rPr lang="en-US" altLang="zh-CN" sz="2800" b="1">
                <a:sym typeface="+mn-ea"/>
              </a:rPr>
              <a:t>strster()</a:t>
            </a:r>
            <a:endParaRPr lang="en-US" altLang="zh-CN" sz="2800" b="1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61620" y="38735"/>
            <a:ext cx="42278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字符串输入</a:t>
            </a:r>
            <a:endParaRPr lang="zh-CN" altLang="en-US" sz="28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630" y="759460"/>
            <a:ext cx="59861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buffer[1000];</a:t>
            </a:r>
            <a:endParaRPr lang="zh-CN" altLang="en-US"/>
          </a:p>
          <a:p>
            <a:r>
              <a:rPr lang="zh-CN" altLang="en-US"/>
              <a:t>	gets_s(buffer, 1000);</a:t>
            </a:r>
            <a:endParaRPr lang="zh-CN" altLang="en-US"/>
          </a:p>
          <a:p>
            <a:r>
              <a:rPr lang="zh-CN" altLang="en-US"/>
              <a:t>	printf("用户输入了%s \n", buffer);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69205" y="2232660"/>
            <a:ext cx="705548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r>
              <a:rPr lang="zh-CN" altLang="en-US"/>
              <a:t>#include&lt;stdlib.h&gt;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buffer[1000];</a:t>
            </a:r>
            <a:endParaRPr lang="zh-CN" altLang="en-US"/>
          </a:p>
          <a:p>
            <a:r>
              <a:rPr lang="zh-CN" altLang="en-US"/>
              <a:t>	gets_s(buffer, 1000);</a:t>
            </a:r>
            <a:endParaRPr lang="zh-CN" altLang="en-US"/>
          </a:p>
          <a:p>
            <a:r>
              <a:rPr lang="zh-CN" altLang="en-US"/>
              <a:t>	int result = atoi(buffer);//需要引入头文件#include&lt;stdlib.h&gt;</a:t>
            </a:r>
            <a:endParaRPr lang="zh-CN" altLang="en-US"/>
          </a:p>
          <a:p>
            <a:r>
              <a:rPr lang="zh-CN" altLang="en-US"/>
              <a:t>	//atoi 字符串转换int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	printf("用户输入了整数%d \n", result);</a:t>
            </a:r>
            <a:endParaRPr lang="zh-CN" altLang="en-US"/>
          </a:p>
          <a:p>
            <a:r>
              <a:rPr lang="zh-CN" altLang="en-US"/>
              <a:t>	printf("用户输入了%s \n", buffer);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1775" y="1344295"/>
            <a:ext cx="506476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#include&lt;stdbool.h&gt;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bool </a:t>
            </a:r>
            <a:r>
              <a:rPr lang="zh-CN" altLang="en-US"/>
              <a:t>sex =true;//1,男，0女</a:t>
            </a:r>
            <a:endParaRPr lang="zh-CN" altLang="en-US"/>
          </a:p>
          <a:p>
            <a:r>
              <a:rPr lang="zh-CN" altLang="en-US"/>
              <a:t>	bool is_late = false;//1,男，0女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printf("数值%d\n", sex);</a:t>
            </a:r>
            <a:endParaRPr lang="zh-CN" altLang="en-US"/>
          </a:p>
          <a:p>
            <a:r>
              <a:rPr lang="zh-CN" altLang="en-US"/>
              <a:t>	printf("数值%d\n", is_late);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77840" y="73025"/>
            <a:ext cx="5196205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#include&lt;stdio.h&gt;</a:t>
            </a:r>
            <a:endParaRPr lang="zh-CN" altLang="en-US" sz="2000"/>
          </a:p>
          <a:p>
            <a:r>
              <a:rPr lang="zh-CN" altLang="en-US" sz="2000"/>
              <a:t>#include&lt;stdbool.h&gt;</a:t>
            </a:r>
            <a:endParaRPr lang="zh-CN" altLang="en-US" sz="2000"/>
          </a:p>
          <a:p>
            <a:r>
              <a:rPr lang="zh-CN" altLang="en-US" sz="2000"/>
              <a:t>int main()</a:t>
            </a:r>
            <a:endParaRPr lang="zh-CN" altLang="en-US" sz="2000"/>
          </a:p>
          <a:p>
            <a:r>
              <a:rPr lang="zh-CN" altLang="en-US" sz="2000"/>
              <a:t>{</a:t>
            </a:r>
            <a:endParaRPr lang="zh-CN" altLang="en-US" sz="2000"/>
          </a:p>
          <a:p>
            <a:r>
              <a:rPr lang="zh-CN" altLang="en-US" sz="2000"/>
              <a:t>	int score = 588;</a:t>
            </a:r>
            <a:endParaRPr lang="zh-CN" altLang="en-US" sz="2000"/>
          </a:p>
          <a:p>
            <a:r>
              <a:rPr lang="zh-CN" altLang="en-US" sz="2000"/>
              <a:t>	bool lieshizinv = true;</a:t>
            </a:r>
            <a:endParaRPr lang="zh-CN" altLang="en-US" sz="2000"/>
          </a:p>
          <a:p>
            <a:r>
              <a:rPr lang="zh-CN" altLang="en-US" sz="2000"/>
              <a:t>	bool taiwan = false;</a:t>
            </a:r>
            <a:endParaRPr lang="zh-CN" altLang="en-US" sz="2000"/>
          </a:p>
          <a:p>
            <a:r>
              <a:rPr lang="zh-CN" altLang="en-US" sz="2000"/>
              <a:t>	bool jianmeicao = true;</a:t>
            </a:r>
            <a:endParaRPr lang="zh-CN" altLang="en-US" sz="2000"/>
          </a:p>
          <a:p>
            <a:r>
              <a:rPr lang="zh-CN" altLang="en-US" sz="2000"/>
              <a:t>	int add = 0;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	if (lieshizinv) {</a:t>
            </a:r>
            <a:endParaRPr lang="zh-CN" altLang="en-US" sz="2000"/>
          </a:p>
          <a:p>
            <a:r>
              <a:rPr lang="zh-CN" altLang="en-US" sz="2000"/>
              <a:t>		add += 20;</a:t>
            </a:r>
            <a:endParaRPr lang="zh-CN" altLang="en-US" sz="2000"/>
          </a:p>
          <a:p>
            <a:r>
              <a:rPr lang="zh-CN" altLang="en-US" sz="2000"/>
              <a:t>	}</a:t>
            </a:r>
            <a:endParaRPr lang="zh-CN" altLang="en-US" sz="2000"/>
          </a:p>
          <a:p>
            <a:r>
              <a:rPr lang="zh-CN" altLang="en-US" sz="2000"/>
              <a:t>	if (taiwan) {</a:t>
            </a:r>
            <a:endParaRPr lang="zh-CN" altLang="en-US" sz="2000"/>
          </a:p>
          <a:p>
            <a:r>
              <a:rPr lang="zh-CN" altLang="en-US" sz="2000"/>
              <a:t>		add += 20;</a:t>
            </a:r>
            <a:endParaRPr lang="zh-CN" altLang="en-US" sz="2000"/>
          </a:p>
          <a:p>
            <a:r>
              <a:rPr lang="zh-CN" altLang="en-US" sz="2000"/>
              <a:t>	}</a:t>
            </a:r>
            <a:endParaRPr lang="zh-CN" altLang="en-US" sz="2000"/>
          </a:p>
          <a:p>
            <a:r>
              <a:rPr lang="zh-CN" altLang="en-US" sz="2000"/>
              <a:t>	printf("加分值 %d\n", add);</a:t>
            </a:r>
            <a:endParaRPr lang="zh-CN" altLang="en-US" sz="2000"/>
          </a:p>
          <a:p>
            <a:r>
              <a:rPr lang="zh-CN" altLang="en-US" sz="2000"/>
              <a:t>	printf("退出程序");</a:t>
            </a:r>
            <a:endParaRPr lang="zh-CN" altLang="en-US" sz="2000"/>
          </a:p>
          <a:p>
            <a:r>
              <a:rPr lang="zh-CN" altLang="en-US" sz="2000"/>
              <a:t>	getchar();</a:t>
            </a:r>
            <a:endParaRPr lang="zh-CN" altLang="en-US" sz="2000"/>
          </a:p>
          <a:p>
            <a:r>
              <a:rPr lang="zh-CN" altLang="en-US" sz="2000"/>
              <a:t>	return 0;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272415" y="1847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布尔值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180" y="119380"/>
            <a:ext cx="720153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r>
              <a:rPr lang="zh-CN" altLang="en-US"/>
              <a:t>#include&lt;stdlib.h&gt;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buffer[1000];</a:t>
            </a:r>
            <a:endParaRPr lang="zh-CN" altLang="en-US"/>
          </a:p>
          <a:p>
            <a:r>
              <a:rPr lang="zh-CN" altLang="en-US"/>
              <a:t>	gets_s(buffer, 1000);</a:t>
            </a:r>
            <a:endParaRPr lang="zh-CN" altLang="en-US"/>
          </a:p>
          <a:p>
            <a:r>
              <a:rPr lang="zh-CN" altLang="en-US"/>
              <a:t>	int result = atoi(buffer);</a:t>
            </a:r>
            <a:endParaRPr lang="zh-CN" altLang="en-US"/>
          </a:p>
          <a:p>
            <a:r>
              <a:rPr lang="zh-CN" altLang="en-US"/>
              <a:t>	double number = atof(buffer);</a:t>
            </a:r>
            <a:endParaRPr lang="zh-CN" altLang="en-US"/>
          </a:p>
          <a:p>
            <a:r>
              <a:rPr lang="zh-CN" altLang="en-US"/>
              <a:t>	printf("用户输入了%s \n", buffer);</a:t>
            </a:r>
            <a:endParaRPr lang="zh-CN" altLang="en-US"/>
          </a:p>
          <a:p>
            <a:r>
              <a:rPr lang="zh-CN" altLang="en-US"/>
              <a:t>	printf("用户输入了整数%d \n", result);</a:t>
            </a:r>
            <a:endParaRPr lang="zh-CN" altLang="en-US"/>
          </a:p>
          <a:p>
            <a:r>
              <a:rPr lang="zh-CN" altLang="en-US"/>
              <a:t>	printf("用户输入了浮点%lf \n", number);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61620" y="38735"/>
            <a:ext cx="42278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结构体</a:t>
            </a:r>
            <a:endParaRPr lang="zh-CN" altLang="en-US" sz="28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555750"/>
            <a:ext cx="34721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r>
              <a:rPr lang="zh-CN" altLang="en-US"/>
              <a:t>#include&lt;stdbool.h&gt;</a:t>
            </a:r>
            <a:endParaRPr lang="zh-CN" altLang="en-US"/>
          </a:p>
          <a:p>
            <a:r>
              <a:rPr lang="zh-CN" altLang="en-US"/>
              <a:t>#include&lt;stdlib.h&gt;</a:t>
            </a:r>
            <a:endParaRPr lang="zh-CN" altLang="en-US"/>
          </a:p>
          <a:p>
            <a:r>
              <a:rPr lang="zh-CN" altLang="en-US"/>
              <a:t>struct Student//类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id;</a:t>
            </a:r>
            <a:endParaRPr lang="zh-CN" altLang="en-US"/>
          </a:p>
          <a:p>
            <a:r>
              <a:rPr lang="zh-CN" altLang="en-US"/>
              <a:t>	char name[32];</a:t>
            </a:r>
            <a:endParaRPr lang="zh-CN" altLang="en-US"/>
          </a:p>
          <a:p>
            <a:r>
              <a:rPr lang="zh-CN" altLang="en-US"/>
              <a:t>	char cellphone[32];</a:t>
            </a:r>
            <a:endParaRPr lang="zh-CN" altLang="en-US"/>
          </a:p>
          <a:p>
            <a:r>
              <a:rPr lang="zh-CN" altLang="en-US"/>
              <a:t>	bool sex;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64075" y="1195070"/>
            <a:ext cx="69310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int main()</a:t>
            </a:r>
            <a:endParaRPr lang="zh-CN" altLang="en-US"/>
          </a:p>
          <a:p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	struct Student s;</a:t>
            </a:r>
            <a:endParaRPr lang="zh-CN" altLang="en-US"/>
          </a:p>
          <a:p>
            <a:r>
              <a:rPr lang="zh-CN" altLang="en-US">
                <a:sym typeface="+mn-ea"/>
              </a:rPr>
              <a:t>	s.id = 20008080;</a:t>
            </a:r>
            <a:endParaRPr lang="zh-CN" altLang="en-US"/>
          </a:p>
          <a:p>
            <a:r>
              <a:rPr lang="zh-CN" altLang="en-US">
                <a:sym typeface="+mn-ea"/>
              </a:rPr>
              <a:t>	strcpy_s(s.name,32, "张三");//不可这样写s.name = "张三";</a:t>
            </a:r>
            <a:endParaRPr lang="zh-CN" altLang="en-US"/>
          </a:p>
          <a:p>
            <a:r>
              <a:rPr lang="zh-CN" altLang="en-US">
                <a:sym typeface="+mn-ea"/>
              </a:rPr>
              <a:t>	strcpy_s(s.cellphone, 32, "13811111111");</a:t>
            </a:r>
            <a:endParaRPr lang="zh-CN" altLang="en-US"/>
          </a:p>
          <a:p>
            <a:r>
              <a:rPr lang="zh-CN" altLang="en-US">
                <a:sym typeface="+mn-ea"/>
              </a:rPr>
              <a:t>	s.sex = true;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printf("学号 %d\n",s.id);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printf("名字 %s\n", s.name);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printf("电话 %s\n", s.cellphone);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printf("性别 %d\n", s.sex);</a:t>
            </a:r>
            <a:endParaRPr lang="zh-CN" altLang="en-US"/>
          </a:p>
          <a:p>
            <a:r>
              <a:rPr lang="zh-CN" altLang="en-US">
                <a:sym typeface="+mn-ea"/>
              </a:rPr>
              <a:t>	getchar();</a:t>
            </a:r>
            <a:endParaRPr lang="zh-CN" altLang="en-US"/>
          </a:p>
          <a:p>
            <a:r>
              <a:rPr lang="zh-CN" altLang="en-US">
                <a:sym typeface="+mn-ea"/>
              </a:rPr>
              <a:t>	return 0;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41475" y="1131570"/>
            <a:ext cx="327914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#include&lt;string.h&gt;</a:t>
            </a:r>
            <a:endParaRPr lang="zh-CN" altLang="en-US"/>
          </a:p>
          <a:p>
            <a:r>
              <a:rPr lang="zh-CN" altLang="en-US"/>
              <a:t>#include&lt;stdbool.h&gt;</a:t>
            </a:r>
            <a:endParaRPr lang="zh-CN" altLang="en-US"/>
          </a:p>
          <a:p>
            <a:r>
              <a:rPr lang="zh-CN" altLang="en-US"/>
              <a:t>#include&lt;stdlib.h&gt;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struct Student//类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id;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char name[32];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char cellphone[32];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bool sex;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74970" y="85725"/>
            <a:ext cx="619125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int main()</a:t>
            </a:r>
            <a:endParaRPr lang="zh-CN" altLang="en-US"/>
          </a:p>
          <a:p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	struct Student s[30];</a:t>
            </a:r>
            <a:endParaRPr lang="zh-CN" altLang="en-US"/>
          </a:p>
          <a:p>
            <a:r>
              <a:rPr lang="zh-CN" altLang="en-US">
                <a:sym typeface="+mn-ea"/>
              </a:rPr>
              <a:t>	s[0].id = 20008080;</a:t>
            </a:r>
            <a:endParaRPr lang="zh-CN" altLang="en-US"/>
          </a:p>
          <a:p>
            <a:r>
              <a:rPr lang="zh-CN" altLang="en-US">
                <a:sym typeface="+mn-ea"/>
              </a:rPr>
              <a:t>	strcpy_s(s[0].name,32, "张三");</a:t>
            </a:r>
            <a:endParaRPr lang="zh-CN" altLang="en-US"/>
          </a:p>
          <a:p>
            <a:r>
              <a:rPr lang="zh-CN" altLang="en-US">
                <a:sym typeface="+mn-ea"/>
              </a:rPr>
              <a:t>	strcpy_s(s[0].cellphone, 32, "13811111111");</a:t>
            </a:r>
            <a:endParaRPr lang="zh-CN" altLang="en-US"/>
          </a:p>
          <a:p>
            <a:r>
              <a:rPr lang="zh-CN" altLang="en-US">
                <a:sym typeface="+mn-ea"/>
              </a:rPr>
              <a:t>	s[0].sex = true;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	s[1].id = 19981220;</a:t>
            </a:r>
            <a:endParaRPr lang="zh-CN" altLang="en-US"/>
          </a:p>
          <a:p>
            <a:r>
              <a:rPr lang="zh-CN" altLang="en-US">
                <a:sym typeface="+mn-ea"/>
              </a:rPr>
              <a:t>	strcpy_s(s[1].name, 32, "澳门回归");</a:t>
            </a:r>
            <a:endParaRPr lang="zh-CN" altLang="en-US"/>
          </a:p>
          <a:p>
            <a:r>
              <a:rPr lang="zh-CN" altLang="en-US">
                <a:sym typeface="+mn-ea"/>
              </a:rPr>
              <a:t>	strcpy_s(s[1].cellphone, 32, "111111");</a:t>
            </a:r>
            <a:endParaRPr lang="zh-CN" altLang="en-US"/>
          </a:p>
          <a:p>
            <a:r>
              <a:rPr lang="zh-CN" altLang="en-US">
                <a:sym typeface="+mn-ea"/>
              </a:rPr>
              <a:t>	s[1].sex = true;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	printf("学号 %d\n",s[0].id);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printf("名字 %s\n", s[0].name);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printf("电话 %s\n", s[0].cellphone);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printf("性别 %d\n", s[0].sex);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printf("学号 %d\n", s[1].id);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printf("名字 %s\n", s[1].name);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printf("电话 %s\n", s[1].cellphone);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printf("性别 %d\n", s[1].sex);</a:t>
            </a:r>
            <a:endParaRPr lang="zh-CN" altLang="en-US"/>
          </a:p>
          <a:p>
            <a:r>
              <a:rPr lang="zh-CN" altLang="en-US">
                <a:sym typeface="+mn-ea"/>
              </a:rPr>
              <a:t>	getchar();</a:t>
            </a:r>
            <a:endParaRPr lang="zh-CN" altLang="en-US"/>
          </a:p>
          <a:p>
            <a:r>
              <a:rPr lang="zh-CN" altLang="en-US">
                <a:sym typeface="+mn-ea"/>
              </a:rPr>
              <a:t>	return 0;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145" y="-52705"/>
            <a:ext cx="5987415" cy="701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#include&lt;stdio.h&gt;</a:t>
            </a:r>
            <a:endParaRPr lang="zh-CN" altLang="en-US"/>
          </a:p>
          <a:p>
            <a:r>
              <a:rPr lang="zh-CN" altLang="en-US">
                <a:sym typeface="+mn-ea"/>
              </a:rPr>
              <a:t>#include&lt;stdbool.h&gt;</a:t>
            </a:r>
            <a:endParaRPr lang="zh-CN" altLang="en-US"/>
          </a:p>
          <a:p>
            <a:r>
              <a:rPr lang="zh-CN" altLang="en-US">
                <a:sym typeface="+mn-ea"/>
              </a:rPr>
              <a:t>#include&lt;stdlib.h&gt;</a:t>
            </a:r>
            <a:endParaRPr lang="zh-CN" altLang="en-US"/>
          </a:p>
          <a:p>
            <a:r>
              <a:rPr lang="zh-CN" altLang="en-US"/>
              <a:t>struct Student//类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id;</a:t>
            </a:r>
            <a:endParaRPr lang="zh-CN" altLang="en-US"/>
          </a:p>
          <a:p>
            <a:r>
              <a:rPr lang="zh-CN" altLang="en-US"/>
              <a:t>	char name[32];</a:t>
            </a:r>
            <a:endParaRPr lang="zh-CN" altLang="en-US"/>
          </a:p>
          <a:p>
            <a:r>
              <a:rPr lang="zh-CN" altLang="en-US"/>
              <a:t>	char cellphone[32];</a:t>
            </a:r>
            <a:endParaRPr lang="zh-CN" altLang="en-US"/>
          </a:p>
          <a:p>
            <a:r>
              <a:rPr lang="zh-CN" altLang="en-US"/>
              <a:t>	bool sex;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struct Student s;</a:t>
            </a:r>
            <a:endParaRPr lang="zh-CN" altLang="en-US"/>
          </a:p>
          <a:p>
            <a:r>
              <a:rPr lang="zh-CN" altLang="en-US"/>
              <a:t>	struct Student* ps = &amp;s;	 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(*ps).id = 20008080;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strcpy_s((*ps).name, 32, "张三");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strcpy_s((*ps).cellphone, 32, "13811111111");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(*ps).sex = true;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	printf("学号 %d\n", (*ps).id);</a:t>
            </a:r>
            <a:endParaRPr lang="zh-CN" altLang="en-US"/>
          </a:p>
          <a:p>
            <a:r>
              <a:rPr lang="zh-CN" altLang="en-US"/>
              <a:t>	printf("名字 %s\n", (*ps).name);</a:t>
            </a:r>
            <a:endParaRPr lang="zh-CN" altLang="en-US"/>
          </a:p>
          <a:p>
            <a:r>
              <a:rPr lang="zh-CN" altLang="en-US"/>
              <a:t>	printf("电话 %s\n", (*ps).cellphone);</a:t>
            </a:r>
            <a:endParaRPr lang="zh-CN" altLang="en-US"/>
          </a:p>
          <a:p>
            <a:r>
              <a:rPr lang="zh-CN" altLang="en-US"/>
              <a:t>	printf("性别 %d\n", (*ps).sex);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2770" y="-52705"/>
            <a:ext cx="6546215" cy="701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#include&lt;stdbool.h&gt;</a:t>
            </a:r>
            <a:endParaRPr lang="zh-CN" altLang="en-US"/>
          </a:p>
          <a:p>
            <a:r>
              <a:rPr lang="zh-CN" altLang="en-US"/>
              <a:t>#include&lt;stdlib.h&gt;</a:t>
            </a:r>
            <a:endParaRPr lang="zh-CN" altLang="en-US"/>
          </a:p>
          <a:p>
            <a:r>
              <a:rPr lang="zh-CN" altLang="en-US"/>
              <a:t>struct Student//类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id;</a:t>
            </a:r>
            <a:endParaRPr lang="zh-CN" altLang="en-US"/>
          </a:p>
          <a:p>
            <a:r>
              <a:rPr lang="zh-CN" altLang="en-US"/>
              <a:t>	char name[32];</a:t>
            </a:r>
            <a:endParaRPr lang="zh-CN" altLang="en-US"/>
          </a:p>
          <a:p>
            <a:r>
              <a:rPr lang="zh-CN" altLang="en-US"/>
              <a:t>	char cellphone[32];</a:t>
            </a:r>
            <a:endParaRPr lang="zh-CN" altLang="en-US"/>
          </a:p>
          <a:p>
            <a:r>
              <a:rPr lang="zh-CN" altLang="en-US"/>
              <a:t>	bool sex;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struct Student s;</a:t>
            </a:r>
            <a:endParaRPr lang="zh-CN" altLang="en-US"/>
          </a:p>
          <a:p>
            <a:r>
              <a:rPr lang="zh-CN" altLang="en-US"/>
              <a:t>	struct Student* ps = &amp;s; 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ps-&gt;id = 20008080;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strcpy_s(ps-&gt;name, 32, "张三");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strcpy_s(ps-&gt;cellphone, 32, "13811111111");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ps-&gt;sex = true;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	printf("学号 %d\n", ps-&gt;id);</a:t>
            </a:r>
            <a:endParaRPr lang="zh-CN" altLang="en-US"/>
          </a:p>
          <a:p>
            <a:r>
              <a:rPr lang="zh-CN" altLang="en-US"/>
              <a:t>	printf("名字 %s\n", ps-&gt;name);</a:t>
            </a:r>
            <a:endParaRPr lang="zh-CN" altLang="en-US"/>
          </a:p>
          <a:p>
            <a:r>
              <a:rPr lang="zh-CN" altLang="en-US"/>
              <a:t>	printf("电话 %s\n", ps-&gt;cellphone);</a:t>
            </a:r>
            <a:endParaRPr lang="zh-CN" altLang="en-US"/>
          </a:p>
          <a:p>
            <a:r>
              <a:rPr lang="zh-CN" altLang="en-US"/>
              <a:t>	printf("性别 %d\n", ps-&gt;sex);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535" y="71120"/>
            <a:ext cx="354457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struct Point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double x;</a:t>
            </a:r>
            <a:endParaRPr lang="zh-CN" altLang="en-US"/>
          </a:p>
          <a:p>
            <a:r>
              <a:rPr lang="zh-CN" altLang="en-US"/>
              <a:t>	double y;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/>
              <a:t>struct Line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struct Point start;</a:t>
            </a:r>
            <a:endParaRPr lang="zh-CN" altLang="en-US"/>
          </a:p>
          <a:p>
            <a:r>
              <a:rPr lang="zh-CN" altLang="en-US"/>
              <a:t>	struct Point end;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struct Line l;</a:t>
            </a:r>
            <a:endParaRPr lang="zh-CN" altLang="en-US"/>
          </a:p>
          <a:p>
            <a:r>
              <a:rPr lang="zh-CN" altLang="en-US"/>
              <a:t>	//起点</a:t>
            </a:r>
            <a:endParaRPr lang="zh-CN" altLang="en-US"/>
          </a:p>
          <a:p>
            <a:r>
              <a:rPr lang="zh-CN" altLang="en-US"/>
              <a:t>	l.start.x = 0;</a:t>
            </a:r>
            <a:endParaRPr lang="zh-CN" altLang="en-US"/>
          </a:p>
          <a:p>
            <a:r>
              <a:rPr lang="zh-CN" altLang="en-US"/>
              <a:t>	l.start.y = 12;</a:t>
            </a:r>
            <a:endParaRPr lang="zh-CN" altLang="en-US"/>
          </a:p>
          <a:p>
            <a:r>
              <a:rPr lang="zh-CN" altLang="en-US"/>
              <a:t>	//终点</a:t>
            </a:r>
            <a:endParaRPr lang="zh-CN" altLang="en-US"/>
          </a:p>
          <a:p>
            <a:r>
              <a:rPr lang="zh-CN" altLang="en-US"/>
              <a:t>	l.end.x = 16;</a:t>
            </a:r>
            <a:endParaRPr lang="zh-CN" altLang="en-US"/>
          </a:p>
          <a:p>
            <a:r>
              <a:rPr lang="zh-CN" altLang="en-US"/>
              <a:t>	l.end.y = 0;</a:t>
            </a:r>
            <a:endParaRPr lang="zh-CN" altLang="en-US"/>
          </a:p>
          <a:p>
            <a:r>
              <a:rPr lang="zh-CN" altLang="en-US"/>
              <a:t>	printf("%lf", l.start.y);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535" y="71120"/>
            <a:ext cx="35445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作用域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64310" y="1596390"/>
            <a:ext cx="286893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void increase(int b) {</a:t>
            </a:r>
            <a:endParaRPr lang="zh-CN" altLang="en-US"/>
          </a:p>
          <a:p>
            <a:r>
              <a:rPr lang="zh-CN" altLang="en-US"/>
              <a:t>	b += 1;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 = 10;</a:t>
            </a:r>
            <a:endParaRPr lang="zh-CN" altLang="en-US"/>
          </a:p>
          <a:p>
            <a:r>
              <a:rPr lang="zh-CN" altLang="en-US"/>
              <a:t>	increase(a);</a:t>
            </a:r>
            <a:endParaRPr lang="zh-CN" altLang="en-US"/>
          </a:p>
          <a:p>
            <a:r>
              <a:rPr lang="zh-CN" altLang="en-US"/>
              <a:t>	printf("%d\n",a);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50485" y="13970"/>
            <a:ext cx="684149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struct Circle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x;</a:t>
            </a:r>
            <a:endParaRPr lang="zh-CN" altLang="en-US"/>
          </a:p>
          <a:p>
            <a:r>
              <a:rPr lang="zh-CN" altLang="en-US"/>
              <a:t>	int y;</a:t>
            </a:r>
            <a:endParaRPr lang="zh-CN" altLang="en-US"/>
          </a:p>
          <a:p>
            <a:r>
              <a:rPr lang="zh-CN" altLang="en-US"/>
              <a:t>	int radius;//半径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void move_to(struct Circle b,int x,int y)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b.x = x;</a:t>
            </a:r>
            <a:endParaRPr lang="zh-CN" altLang="en-US"/>
          </a:p>
          <a:p>
            <a:r>
              <a:rPr lang="zh-CN" altLang="en-US"/>
              <a:t>	b.y = y;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struct Circle c;</a:t>
            </a:r>
            <a:endParaRPr lang="zh-CN" altLang="en-US"/>
          </a:p>
          <a:p>
            <a:r>
              <a:rPr lang="zh-CN" altLang="en-US"/>
              <a:t>	c.x = 0;</a:t>
            </a:r>
            <a:endParaRPr lang="zh-CN" altLang="en-US"/>
          </a:p>
          <a:p>
            <a:r>
              <a:rPr lang="zh-CN" altLang="en-US"/>
              <a:t>	c.y = 0;</a:t>
            </a:r>
            <a:endParaRPr lang="zh-CN" altLang="en-US"/>
          </a:p>
          <a:p>
            <a:r>
              <a:rPr lang="zh-CN" altLang="en-US"/>
              <a:t>	c.radius = 1;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move_to(c, 12, 12);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535" y="71120"/>
            <a:ext cx="3544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多文件组合</a:t>
            </a:r>
            <a:endParaRPr lang="zh-CN" altLang="en-US"/>
          </a:p>
          <a:p>
            <a:r>
              <a:rPr lang="zh-CN" altLang="en-US"/>
              <a:t>把项目拷贝到同目录下</a:t>
            </a:r>
            <a:endParaRPr lang="zh-CN" altLang="en-US"/>
          </a:p>
          <a:p>
            <a:r>
              <a:rPr lang="zh-CN" altLang="en-US"/>
              <a:t>源文件</a:t>
            </a:r>
            <a:r>
              <a:rPr lang="en-US" altLang="zh-CN"/>
              <a:t>-</a:t>
            </a:r>
            <a:r>
              <a:rPr lang="zh-CN" altLang="en-US"/>
              <a:t>添加</a:t>
            </a:r>
            <a:r>
              <a:rPr lang="en-US" altLang="zh-CN"/>
              <a:t>-</a:t>
            </a:r>
            <a:r>
              <a:rPr lang="zh-CN" altLang="en-US"/>
              <a:t>现有项目</a:t>
            </a:r>
            <a:r>
              <a:rPr lang="en-US" altLang="zh-CN"/>
              <a:t>-ok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9695" y="1643380"/>
            <a:ext cx="35445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输入整数</a:t>
            </a:r>
            <a:endParaRPr 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72795" y="1016000"/>
            <a:ext cx="791273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#define TITLE "曹老师课堂"</a:t>
            </a:r>
            <a:endParaRPr lang="zh-CN" altLang="en-US"/>
          </a:p>
          <a:p>
            <a:r>
              <a:rPr lang="zh-CN" altLang="en-US"/>
              <a:t>#define YEAR 2020</a:t>
            </a:r>
            <a:endParaRPr lang="zh-CN" altLang="en-US"/>
          </a:p>
          <a:p>
            <a:r>
              <a:rPr lang="zh-CN" altLang="en-US"/>
              <a:t>#define MONTH 8</a:t>
            </a:r>
            <a:endParaRPr lang="zh-CN" altLang="en-US"/>
          </a:p>
          <a:p>
            <a:r>
              <a:rPr lang="zh-CN" altLang="en-US"/>
              <a:t>#define DAY 11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printf("大家好，欢迎来到%s,今天是%d年%d月%d日", TITLE, YEAR, MONTH, DAY);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6390" y="168910"/>
            <a:ext cx="7912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常量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5145" y="375285"/>
            <a:ext cx="60598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a=0x2A;</a:t>
            </a:r>
            <a:endParaRPr lang="zh-CN" altLang="en-US"/>
          </a:p>
          <a:p>
            <a:r>
              <a:rPr lang="zh-CN" altLang="en-US"/>
              <a:t>	int b = 42;//十六进制</a:t>
            </a:r>
            <a:endParaRPr lang="zh-CN" altLang="en-US"/>
          </a:p>
          <a:p>
            <a:r>
              <a:rPr lang="zh-CN" altLang="en-US"/>
              <a:t>	printf("a=%d,b=%d\n",a,b);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86730" y="220345"/>
            <a:ext cx="626237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a=55;</a:t>
            </a:r>
            <a:endParaRPr lang="zh-CN" altLang="en-US"/>
          </a:p>
          <a:p>
            <a:r>
              <a:rPr lang="zh-CN" altLang="en-US"/>
              <a:t>	printf("16进制 ：%08x \n",a);</a:t>
            </a:r>
            <a:endParaRPr lang="zh-CN" altLang="en-US"/>
          </a:p>
          <a:p>
            <a:r>
              <a:rPr lang="zh-CN" altLang="en-US"/>
              <a:t>	int b = 022;//0开头是八进制</a:t>
            </a:r>
            <a:endParaRPr lang="zh-CN" altLang="en-US"/>
          </a:p>
          <a:p>
            <a:r>
              <a:rPr lang="zh-CN" altLang="en-US"/>
              <a:t>	printf("");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3860" y="184150"/>
            <a:ext cx="68707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count=10;</a:t>
            </a:r>
            <a:endParaRPr lang="zh-CN" altLang="en-US"/>
          </a:p>
          <a:p>
            <a:r>
              <a:rPr lang="zh-CN" altLang="en-US"/>
              <a:t>	int*ptr = &amp;count;//&amp;count取得变量的内存地址</a:t>
            </a:r>
            <a:endParaRPr lang="zh-CN" altLang="en-US"/>
          </a:p>
          <a:p>
            <a:r>
              <a:rPr lang="zh-CN" altLang="en-US"/>
              <a:t>	//int*表示 int型变量的地址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//%p 打印地址</a:t>
            </a:r>
            <a:endParaRPr lang="zh-CN" altLang="en-US"/>
          </a:p>
          <a:p>
            <a:r>
              <a:rPr lang="zh-CN" altLang="en-US"/>
              <a:t>	printf("address: %p \n", &amp;count);</a:t>
            </a:r>
            <a:endParaRPr lang="zh-CN" altLang="en-US"/>
          </a:p>
          <a:p>
            <a:r>
              <a:rPr lang="zh-CN" altLang="en-US"/>
              <a:t>	printf("address: %p \n",ptr);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39130" y="3493135"/>
            <a:ext cx="63030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a=10;</a:t>
            </a:r>
            <a:endParaRPr lang="zh-CN" altLang="en-US"/>
          </a:p>
          <a:p>
            <a:r>
              <a:rPr lang="zh-CN" altLang="en-US"/>
              <a:t>	int* p = &amp;a;</a:t>
            </a:r>
            <a:endParaRPr lang="zh-CN" altLang="en-US"/>
          </a:p>
          <a:p>
            <a:r>
              <a:rPr lang="zh-CN" altLang="en-US"/>
              <a:t>	printf("address: %p \n", p);</a:t>
            </a:r>
            <a:endParaRPr lang="zh-CN" altLang="en-US"/>
          </a:p>
          <a:p>
            <a:r>
              <a:rPr lang="zh-CN" altLang="en-US"/>
              <a:t>	a = 0x12345678;</a:t>
            </a:r>
            <a:endParaRPr lang="zh-CN" altLang="en-US"/>
          </a:p>
          <a:p>
            <a:r>
              <a:rPr lang="zh-CN" altLang="en-US"/>
              <a:t>	a = 0x55555555;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-1905" y="146050"/>
            <a:ext cx="6303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指针，标识变量地址的类型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3220" y="629285"/>
            <a:ext cx="73780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count=10;</a:t>
            </a:r>
            <a:endParaRPr lang="zh-CN" altLang="en-US"/>
          </a:p>
          <a:p>
            <a:r>
              <a:rPr lang="zh-CN" altLang="en-US"/>
              <a:t>	int* ptr = &amp;count;</a:t>
            </a:r>
            <a:endParaRPr lang="zh-CN" altLang="en-US"/>
          </a:p>
          <a:p>
            <a:r>
              <a:rPr lang="zh-CN" altLang="en-US"/>
              <a:t>	*ptr = 11;//*标识修改  修改ptr的目标 ptr的目标就是count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15840" y="3685540"/>
            <a:ext cx="726567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count=10;</a:t>
            </a:r>
            <a:endParaRPr lang="zh-CN" altLang="en-US"/>
          </a:p>
          <a:p>
            <a:r>
              <a:rPr lang="zh-CN" altLang="en-US"/>
              <a:t>	int* ptr = &amp;count;//&amp;count取得变量的内存地址</a:t>
            </a:r>
            <a:endParaRPr lang="zh-CN" altLang="en-US"/>
          </a:p>
          <a:p>
            <a:r>
              <a:rPr lang="zh-CN" altLang="en-US"/>
              <a:t>	*ptr = 11; //内存地址010FFD88指向目标修改为11</a:t>
            </a:r>
            <a:endParaRPr lang="zh-CN" altLang="en-US"/>
          </a:p>
          <a:p>
            <a:r>
              <a:rPr lang="zh-CN" altLang="en-US"/>
              <a:t>	count = 88;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99060"/>
            <a:ext cx="41427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a[4] = { 12,9,32,8 };</a:t>
            </a:r>
            <a:endParaRPr lang="zh-CN" altLang="en-US"/>
          </a:p>
          <a:p>
            <a:r>
              <a:rPr lang="zh-CN" altLang="en-US"/>
              <a:t>	int* p0 = &amp;a[0];</a:t>
            </a:r>
            <a:endParaRPr lang="zh-CN" altLang="en-US"/>
          </a:p>
          <a:p>
            <a:r>
              <a:rPr lang="zh-CN" altLang="en-US"/>
              <a:t>	int* p1 = &amp;a[1];</a:t>
            </a:r>
            <a:endParaRPr lang="zh-CN" altLang="en-US"/>
          </a:p>
          <a:p>
            <a:r>
              <a:rPr lang="zh-CN" altLang="en-US"/>
              <a:t>	int result = p1 - p0;</a:t>
            </a:r>
            <a:endParaRPr lang="zh-CN" altLang="en-US"/>
          </a:p>
          <a:p>
            <a:r>
              <a:rPr lang="zh-CN" altLang="en-US"/>
              <a:t>	printf("%d\n", result);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710" y="3542665"/>
            <a:ext cx="414210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a[4] = { 12,9,32,8 };</a:t>
            </a:r>
            <a:endParaRPr lang="zh-CN" altLang="en-US"/>
          </a:p>
          <a:p>
            <a:r>
              <a:rPr lang="zh-CN" altLang="en-US"/>
              <a:t>	int* ptr = a + 2;</a:t>
            </a:r>
            <a:endParaRPr lang="zh-CN" altLang="en-US"/>
          </a:p>
          <a:p>
            <a:r>
              <a:rPr lang="zh-CN" altLang="en-US"/>
              <a:t>	ptr[0] = 14;</a:t>
            </a:r>
            <a:endParaRPr lang="zh-CN" altLang="en-US"/>
          </a:p>
          <a:p>
            <a:r>
              <a:rPr lang="zh-CN" altLang="en-US"/>
              <a:t>	ptr[1] = 55;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80535" y="1771015"/>
            <a:ext cx="8001000" cy="5113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20215" y="1156335"/>
            <a:ext cx="31953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i;</a:t>
            </a:r>
            <a:endParaRPr lang="zh-CN" altLang="en-US"/>
          </a:p>
          <a:p>
            <a:r>
              <a:rPr lang="zh-CN" altLang="en-US"/>
              <a:t>	char j;</a:t>
            </a:r>
            <a:endParaRPr lang="zh-CN" altLang="en-US"/>
          </a:p>
          <a:p>
            <a:r>
              <a:rPr lang="zh-CN" altLang="en-US"/>
              <a:t>	double k;</a:t>
            </a:r>
            <a:endParaRPr lang="zh-CN" altLang="en-US"/>
          </a:p>
          <a:p>
            <a:r>
              <a:rPr lang="zh-CN" altLang="en-US"/>
              <a:t>	float 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i = 123;</a:t>
            </a:r>
            <a:endParaRPr lang="zh-CN" altLang="en-US"/>
          </a:p>
          <a:p>
            <a:r>
              <a:rPr lang="zh-CN" altLang="en-US"/>
              <a:t>	j = 'C';</a:t>
            </a:r>
            <a:endParaRPr lang="zh-CN" altLang="en-US"/>
          </a:p>
          <a:p>
            <a:r>
              <a:rPr lang="zh-CN" altLang="en-US"/>
              <a:t>	k = 3.1415926;</a:t>
            </a:r>
            <a:endParaRPr lang="zh-CN" altLang="en-US"/>
          </a:p>
          <a:p>
            <a:r>
              <a:rPr lang="zh-CN" altLang="en-US"/>
              <a:t>	e = 3.1415926;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88815" y="592455"/>
            <a:ext cx="699325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                </a:t>
            </a:r>
            <a:r>
              <a:rPr lang="zh-CN" altLang="en-US">
                <a:sym typeface="+mn-ea"/>
              </a:rPr>
              <a:t>printf("size of int is %d\n", sizeof(int));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printf("size of char is %d\n", sizeof(char));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printf("size of float is %d\n", sizeof(double));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printf("size of float is %d\n", sizeof(float));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printf("\n");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printf("size of i is %d\n", sizeof(i));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printf("size of j is %d\n", sizeof(j));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printf("size of k is %d\n", sizeof(k));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printf("size of k is %d\n", sizeof(e));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printf("\n");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printf("i is %d\n", i);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printf("j is %c\n", j);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printf("k is %lf\n", k);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printf("e is %f\n", e);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printf("\n");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printf("k is %.9lf\n", k);</a:t>
            </a:r>
            <a:endParaRPr lang="zh-CN" altLang="en-US"/>
          </a:p>
          <a:p>
            <a:r>
              <a:rPr lang="zh-CN" altLang="en-US">
                <a:sym typeface="+mn-ea"/>
              </a:rPr>
              <a:t>	printf("e is %.9f\n", e);</a:t>
            </a:r>
            <a:endParaRPr lang="zh-CN" altLang="en-US"/>
          </a:p>
          <a:p>
            <a:r>
              <a:rPr lang="zh-CN" altLang="en-US">
                <a:sym typeface="+mn-ea"/>
              </a:rPr>
              <a:t>	getchar();</a:t>
            </a:r>
            <a:endParaRPr lang="zh-CN" altLang="en-US"/>
          </a:p>
          <a:p>
            <a:r>
              <a:rPr lang="zh-CN" altLang="en-US">
                <a:sym typeface="+mn-ea"/>
              </a:rPr>
              <a:t>	return 0;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7805" y="203200"/>
            <a:ext cx="4015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打印各个变量的值及在内存中的大小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5080" y="8890"/>
            <a:ext cx="46520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ch1 = 'a';</a:t>
            </a:r>
            <a:endParaRPr lang="zh-CN" altLang="en-US"/>
          </a:p>
          <a:p>
            <a:r>
              <a:rPr lang="zh-CN" altLang="en-US"/>
              <a:t>	char ch2 = 'A';</a:t>
            </a:r>
            <a:endParaRPr lang="zh-CN" altLang="en-US"/>
          </a:p>
          <a:p>
            <a:r>
              <a:rPr lang="zh-CN" altLang="en-US"/>
              <a:t>	char ch3 = '0';</a:t>
            </a:r>
            <a:endParaRPr lang="zh-CN" altLang="en-US"/>
          </a:p>
          <a:p>
            <a:r>
              <a:rPr lang="zh-CN" altLang="en-US"/>
              <a:t>	char ch4 = '*';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int code = (int)ch1;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printf("字符编码 %d \n", code);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0670" y="2153920"/>
            <a:ext cx="7965440" cy="4745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47355" y="160020"/>
            <a:ext cx="361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字符与内存的关系，与整型的关系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1870" y="2188210"/>
            <a:ext cx="55556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&lt;stdio.h&gt;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a = 72, b = 69, c = 76, d = 76, e = 79;</a:t>
            </a:r>
            <a:endParaRPr lang="zh-CN" altLang="en-US"/>
          </a:p>
          <a:p>
            <a:r>
              <a:rPr lang="zh-CN" altLang="en-US"/>
              <a:t>	printf("%c %c %c %c %c\n", a, b, c, d, e);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5435" y="129540"/>
            <a:ext cx="361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字符与内存的关系，与整型的关系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79945" y="185420"/>
            <a:ext cx="4244340" cy="6560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90" y="17145"/>
            <a:ext cx="539051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score = 90;</a:t>
            </a:r>
            <a:endParaRPr lang="zh-CN" altLang="en-US"/>
          </a:p>
          <a:p>
            <a:r>
              <a:rPr lang="zh-CN" altLang="en-US"/>
              <a:t>	if (score&gt;90) {</a:t>
            </a:r>
            <a:endParaRPr lang="zh-CN" altLang="en-US"/>
          </a:p>
          <a:p>
            <a:r>
              <a:rPr lang="zh-CN" altLang="en-US"/>
              <a:t>		printf("非常好");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else if (score&gt;80) {</a:t>
            </a:r>
            <a:endParaRPr lang="zh-CN" altLang="en-US"/>
          </a:p>
          <a:p>
            <a:r>
              <a:rPr lang="zh-CN" altLang="en-US"/>
              <a:t>		printf("还不错");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else if (score &gt; 70) {</a:t>
            </a:r>
            <a:endParaRPr lang="zh-CN" altLang="en-US"/>
          </a:p>
          <a:p>
            <a:r>
              <a:rPr lang="zh-CN" altLang="en-US"/>
              <a:t>		printf("加油~继续努力");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else if (score &gt; 60) {</a:t>
            </a:r>
            <a:endParaRPr lang="zh-CN" altLang="en-US"/>
          </a:p>
          <a:p>
            <a:r>
              <a:rPr lang="zh-CN" altLang="en-US"/>
              <a:t>		printf("刚好及格哦");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else {</a:t>
            </a:r>
            <a:endParaRPr lang="zh-CN" altLang="en-US"/>
          </a:p>
          <a:p>
            <a:r>
              <a:rPr lang="zh-CN" altLang="en-US"/>
              <a:t>		printf("加油~马上就及格喽");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printf("\n退出程序");</a:t>
            </a:r>
            <a:endParaRPr lang="zh-CN" altLang="en-US"/>
          </a:p>
          <a:p>
            <a:r>
              <a:rPr lang="zh-CN" altLang="en-US"/>
              <a:t>	getchar();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46090" y="69215"/>
            <a:ext cx="664718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score = 90;</a:t>
            </a:r>
            <a:endParaRPr lang="zh-CN" altLang="en-US"/>
          </a:p>
          <a:p>
            <a:r>
              <a:rPr lang="zh-CN" altLang="en-US"/>
              <a:t>	if (score&gt;90) {</a:t>
            </a:r>
            <a:endParaRPr lang="zh-CN" altLang="en-US"/>
          </a:p>
          <a:p>
            <a:r>
              <a:rPr lang="zh-CN" altLang="en-US"/>
              <a:t>		printf("非常好");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if (score&gt;80 &amp;&amp; score &lt;= 70) {</a:t>
            </a:r>
            <a:endParaRPr lang="zh-CN" altLang="en-US"/>
          </a:p>
          <a:p>
            <a:r>
              <a:rPr lang="zh-CN" altLang="en-US"/>
              <a:t>		printf("还不错");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if (score &gt; 70 &amp;&amp; score &lt; 60) {</a:t>
            </a:r>
            <a:endParaRPr lang="zh-CN" altLang="en-US"/>
          </a:p>
          <a:p>
            <a:r>
              <a:rPr lang="zh-CN" altLang="en-US"/>
              <a:t>		printf("加油~继续努力");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if (score == 60) {</a:t>
            </a:r>
            <a:endParaRPr lang="zh-CN" altLang="en-US"/>
          </a:p>
          <a:p>
            <a:r>
              <a:rPr lang="zh-CN" altLang="en-US"/>
              <a:t>		printf("刚好及格哦");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if(score &lt; 60)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printf("加油~马上就及格喽");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printf("%d\n", score);</a:t>
            </a:r>
            <a:endParaRPr lang="zh-CN" altLang="en-US"/>
          </a:p>
          <a:p>
            <a:r>
              <a:rPr lang="zh-CN" altLang="en-US"/>
              <a:t>	printf("\n退出程序");</a:t>
            </a:r>
            <a:endParaRPr lang="zh-CN" altLang="en-US"/>
          </a:p>
          <a:p>
            <a:r>
              <a:rPr lang="zh-CN" altLang="en-US"/>
              <a:t>	getchar();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015980" y="165735"/>
            <a:ext cx="762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if</a:t>
            </a:r>
            <a:r>
              <a:rPr lang="zh-CN" altLang="en-US">
                <a:sym typeface="+mn-ea"/>
              </a:rPr>
              <a:t>判断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332,&quot;width&quot;:6684}"/>
</p:tagLst>
</file>

<file path=ppt/tags/tag2.xml><?xml version="1.0" encoding="utf-8"?>
<p:tagLst xmlns:p="http://schemas.openxmlformats.org/presentationml/2006/main">
  <p:tag name="KSO_WM_UNIT_PLACING_PICTURE_USER_VIEWPORT" val="{&quot;height&quot;:7548,&quot;width&quot;:12996}"/>
</p:tagLst>
</file>

<file path=ppt/tags/tag3.xml><?xml version="1.0" encoding="utf-8"?>
<p:tagLst xmlns:p="http://schemas.openxmlformats.org/presentationml/2006/main">
  <p:tag name="KSO_WM_UNIT_PLACING_PICTURE_USER_VIEWPORT" val="{&quot;height&quot;:8052,&quot;width&quot;:126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16986</Words>
  <Application>WPS 演示</Application>
  <PresentationFormat>宽屏</PresentationFormat>
  <Paragraphs>1424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叫我曹老师</cp:lastModifiedBy>
  <cp:revision>96</cp:revision>
  <dcterms:created xsi:type="dcterms:W3CDTF">2020-08-08T02:49:00Z</dcterms:created>
  <dcterms:modified xsi:type="dcterms:W3CDTF">2020-08-12T06:28:59Z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