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8" r:id="rId4"/>
    <p:sldId id="279" r:id="rId5"/>
    <p:sldId id="266" r:id="rId6"/>
    <p:sldId id="269" r:id="rId7"/>
    <p:sldId id="270" r:id="rId8"/>
    <p:sldId id="268" r:id="rId9"/>
    <p:sldId id="267" r:id="rId10"/>
    <p:sldId id="272" r:id="rId11"/>
    <p:sldId id="271" r:id="rId12"/>
    <p:sldId id="273" r:id="rId13"/>
    <p:sldId id="277" r:id="rId14"/>
    <p:sldId id="276" r:id="rId15"/>
    <p:sldId id="303" r:id="rId16"/>
    <p:sldId id="274" r:id="rId17"/>
    <p:sldId id="275" r:id="rId18"/>
    <p:sldId id="265" r:id="rId19"/>
    <p:sldId id="280" r:id="rId20"/>
    <p:sldId id="304" r:id="rId21"/>
    <p:sldId id="305" r:id="rId22"/>
    <p:sldId id="281" r:id="rId23"/>
    <p:sldId id="314" r:id="rId24"/>
    <p:sldId id="282" r:id="rId25"/>
    <p:sldId id="298" r:id="rId26"/>
    <p:sldId id="306" r:id="rId27"/>
    <p:sldId id="299" r:id="rId28"/>
    <p:sldId id="291" r:id="rId29"/>
    <p:sldId id="283" r:id="rId30"/>
    <p:sldId id="284" r:id="rId31"/>
    <p:sldId id="301" r:id="rId32"/>
    <p:sldId id="300" r:id="rId33"/>
    <p:sldId id="293" r:id="rId34"/>
    <p:sldId id="285" r:id="rId35"/>
    <p:sldId id="286" r:id="rId36"/>
    <p:sldId id="287" r:id="rId37"/>
    <p:sldId id="294" r:id="rId38"/>
    <p:sldId id="295" r:id="rId39"/>
    <p:sldId id="296" r:id="rId40"/>
    <p:sldId id="297" r:id="rId41"/>
    <p:sldId id="288" r:id="rId42"/>
    <p:sldId id="289" r:id="rId43"/>
    <p:sldId id="290" r:id="rId44"/>
    <p:sldId id="292" r:id="rId45"/>
    <p:sldId id="302" r:id="rId46"/>
    <p:sldId id="307" r:id="rId47"/>
    <p:sldId id="308" r:id="rId48"/>
    <p:sldId id="309" r:id="rId49"/>
    <p:sldId id="312" r:id="rId50"/>
    <p:sldId id="313" r:id="rId51"/>
    <p:sldId id="310" r:id="rId52"/>
    <p:sldId id="311" r:id="rId53"/>
    <p:sldId id="258" r:id="rId54"/>
    <p:sldId id="264" r:id="rId55"/>
    <p:sldId id="261" r:id="rId56"/>
    <p:sldId id="259" r:id="rId57"/>
    <p:sldId id="26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16,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016" y="25649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Multi-media develop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16,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常见的</a:t>
            </a:r>
            <a:r>
              <a:rPr lang="en-US" altLang="zh-CN" sz="2800" dirty="0" smtClean="0">
                <a:solidFill>
                  <a:srgbClr val="FF0000"/>
                </a:solidFill>
              </a:rPr>
              <a:t>RGB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YUV</a:t>
            </a:r>
            <a:r>
              <a:rPr lang="zh-CN" altLang="en-US" sz="2800" dirty="0" smtClean="0">
                <a:solidFill>
                  <a:srgbClr val="FF0000"/>
                </a:solidFill>
              </a:rPr>
              <a:t>格式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772816"/>
            <a:ext cx="6624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GUID</a:t>
            </a:r>
            <a:r>
              <a:rPr lang="en-US" altLang="zh-CN" sz="1200" dirty="0"/>
              <a:t>    </a:t>
            </a:r>
            <a:r>
              <a:rPr lang="en-US" altLang="zh-CN" sz="1200" dirty="0" smtClean="0"/>
              <a:t>                                                  </a:t>
            </a:r>
            <a:r>
              <a:rPr lang="zh-CN" altLang="en-US" sz="1200" dirty="0" smtClean="0"/>
              <a:t>格式</a:t>
            </a:r>
            <a:r>
              <a:rPr lang="zh-CN" altLang="en-US" sz="1200" dirty="0"/>
              <a:t>描述</a:t>
            </a:r>
            <a:br>
              <a:rPr lang="zh-CN" altLang="en-US" sz="1200" dirty="0"/>
            </a:br>
            <a:r>
              <a:rPr lang="en-US" altLang="zh-CN" sz="1200" dirty="0"/>
              <a:t>MEDIASUBTYPE_RGB1    2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1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MEDIASUBTYPE_RGB4    16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4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MEDIASUBTYPE_RGB8    256</a:t>
            </a:r>
            <a:r>
              <a:rPr lang="zh-CN" altLang="en-US" sz="1200" dirty="0"/>
              <a:t>色，每个像素用</a:t>
            </a:r>
            <a:r>
              <a:rPr lang="en-US" altLang="zh-CN" sz="1200" dirty="0"/>
              <a:t>8</a:t>
            </a:r>
            <a:r>
              <a:rPr lang="zh-CN" altLang="en-US" sz="1200" dirty="0"/>
              <a:t>位表示，需要调色板</a:t>
            </a:r>
            <a:br>
              <a:rPr lang="zh-CN" altLang="en-US" sz="1200" dirty="0"/>
            </a:br>
            <a:r>
              <a:rPr lang="en-US" altLang="zh-CN" sz="1200" dirty="0"/>
              <a:t>MEDIASUBTYPE_RGB565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16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分量分别使用</a:t>
            </a:r>
            <a:r>
              <a:rPr lang="en-US" altLang="zh-CN" sz="1200" dirty="0"/>
              <a:t>5</a:t>
            </a:r>
            <a:r>
              <a:rPr lang="zh-CN" altLang="en-US" sz="1200" dirty="0"/>
              <a:t>位、</a:t>
            </a:r>
            <a:r>
              <a:rPr lang="en-US" altLang="zh-CN" sz="1200" dirty="0"/>
              <a:t>6</a:t>
            </a:r>
            <a:r>
              <a:rPr lang="zh-CN" altLang="en-US" sz="1200" dirty="0"/>
              <a:t>位、</a:t>
            </a:r>
            <a:r>
              <a:rPr lang="en-US" altLang="zh-CN" sz="1200" dirty="0"/>
              <a:t>5</a:t>
            </a:r>
            <a:r>
              <a:rPr lang="zh-CN" altLang="en-US" sz="1200" dirty="0"/>
              <a:t>位</a:t>
            </a:r>
            <a:br>
              <a:rPr lang="zh-CN" altLang="en-US" sz="1200" dirty="0"/>
            </a:br>
            <a:r>
              <a:rPr lang="en-US" altLang="zh-CN" sz="1200" dirty="0"/>
              <a:t>MEDIASUBTYPE_RGB555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16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分量都使用</a:t>
            </a:r>
            <a:r>
              <a:rPr lang="en-US" altLang="zh-CN" sz="1200" dirty="0"/>
              <a:t>5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1</a:t>
            </a:r>
            <a:r>
              <a:rPr lang="zh-CN" altLang="en-US" sz="1200" dirty="0"/>
              <a:t>位不用）</a:t>
            </a:r>
            <a:br>
              <a:rPr lang="zh-CN" altLang="en-US" sz="1200" dirty="0"/>
            </a:br>
            <a:r>
              <a:rPr lang="en-US" altLang="zh-CN" sz="1200" dirty="0"/>
              <a:t>MEDIASUBTYPE_RGB24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24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</a:t>
            </a:r>
            <a:br>
              <a:rPr lang="zh-CN" altLang="en-US" sz="1200" dirty="0"/>
            </a:br>
            <a:r>
              <a:rPr lang="en-US" altLang="zh-CN" sz="1200" dirty="0"/>
              <a:t>MEDIASUBTYPE_RGB32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32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8</a:t>
            </a:r>
            <a:r>
              <a:rPr lang="zh-CN" altLang="en-US" sz="1200" dirty="0"/>
              <a:t>位不用）</a:t>
            </a:r>
            <a:br>
              <a:rPr lang="zh-CN" altLang="en-US" sz="1200" dirty="0"/>
            </a:br>
            <a:r>
              <a:rPr lang="en-US" altLang="zh-CN" sz="1200" dirty="0"/>
              <a:t>MEDIASUBTYPE_ARGB32    </a:t>
            </a:r>
            <a:r>
              <a:rPr lang="zh-CN" altLang="en-US" sz="1200" dirty="0"/>
              <a:t>每个像素用</a:t>
            </a:r>
            <a:r>
              <a:rPr lang="en-US" altLang="zh-CN" sz="1200" dirty="0"/>
              <a:t>32</a:t>
            </a:r>
            <a:r>
              <a:rPr lang="zh-CN" altLang="en-US" sz="1200" dirty="0"/>
              <a:t>位表示，</a:t>
            </a:r>
            <a:r>
              <a:rPr lang="en-US" altLang="zh-CN" sz="1200" dirty="0"/>
              <a:t>RGB</a:t>
            </a:r>
            <a:r>
              <a:rPr lang="zh-CN" altLang="en-US" sz="1200" dirty="0"/>
              <a:t>分量各使用</a:t>
            </a:r>
            <a:r>
              <a:rPr lang="en-US" altLang="zh-CN" sz="1200" dirty="0"/>
              <a:t>8</a:t>
            </a:r>
            <a:r>
              <a:rPr lang="zh-CN" altLang="en-US" sz="1200" dirty="0"/>
              <a:t>位（剩下的</a:t>
            </a:r>
            <a:r>
              <a:rPr lang="en-US" altLang="zh-CN" sz="1200" dirty="0"/>
              <a:t>8</a:t>
            </a:r>
            <a:r>
              <a:rPr lang="zh-CN" altLang="en-US" sz="1200" dirty="0"/>
              <a:t>位用于表示</a:t>
            </a:r>
            <a:r>
              <a:rPr lang="en-US" altLang="zh-CN" sz="1200" dirty="0"/>
              <a:t>Alpha</a:t>
            </a:r>
            <a:r>
              <a:rPr lang="zh-CN" altLang="en-US" sz="1200" dirty="0"/>
              <a:t>通道值）</a:t>
            </a:r>
            <a:br>
              <a:rPr lang="zh-CN" altLang="en-US" sz="1200" dirty="0"/>
            </a:br>
            <a:r>
              <a:rPr lang="en-US" altLang="zh-CN" sz="1200" dirty="0"/>
              <a:t>MEDIASUBTYPE_YUY2    YUY2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MEDIASUBTYPE_YUYV    YUYV</a:t>
            </a:r>
            <a:r>
              <a:rPr lang="zh-CN" altLang="en-US" sz="1200" dirty="0"/>
              <a:t>格式（实际格式与</a:t>
            </a:r>
            <a:r>
              <a:rPr lang="en-US" altLang="zh-CN" sz="1200" dirty="0"/>
              <a:t>YUY2</a:t>
            </a:r>
            <a:r>
              <a:rPr lang="zh-CN" altLang="en-US" sz="1200" dirty="0"/>
              <a:t>相同）</a:t>
            </a:r>
            <a:br>
              <a:rPr lang="zh-CN" altLang="en-US" sz="1200" dirty="0"/>
            </a:br>
            <a:r>
              <a:rPr lang="en-US" altLang="zh-CN" sz="1200" dirty="0"/>
              <a:t>MEDIASUBTYPE_YVYU    YVYU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MEDIASUBTYPE_UYVY    UYVY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4:2:2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MEDIASUBTYPE_AYUV    </a:t>
            </a:r>
            <a:r>
              <a:rPr lang="zh-CN" altLang="en-US" sz="1200" dirty="0"/>
              <a:t>带</a:t>
            </a:r>
            <a:r>
              <a:rPr lang="en-US" altLang="zh-CN" sz="1200" dirty="0"/>
              <a:t>Alpha</a:t>
            </a:r>
            <a:r>
              <a:rPr lang="zh-CN" altLang="en-US" sz="1200" dirty="0"/>
              <a:t>通道的</a:t>
            </a:r>
            <a:r>
              <a:rPr lang="en-US" altLang="zh-CN" sz="1200" dirty="0"/>
              <a:t>4:4:4 YUV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MEDIASUBTYPE_Y41P    Y41P</a:t>
            </a:r>
            <a:r>
              <a:rPr lang="zh-CN" altLang="en-US" sz="1200" dirty="0"/>
              <a:t>格式，以</a:t>
            </a:r>
            <a:r>
              <a:rPr lang="en-US" altLang="zh-CN" sz="1200" dirty="0"/>
              <a:t>4:1:1</a:t>
            </a:r>
            <a:r>
              <a:rPr lang="zh-CN" altLang="en-US" sz="1200" dirty="0"/>
              <a:t>方式打包</a:t>
            </a:r>
            <a:br>
              <a:rPr lang="zh-CN" altLang="en-US" sz="1200" dirty="0"/>
            </a:br>
            <a:r>
              <a:rPr lang="en-US" altLang="zh-CN" sz="1200" dirty="0"/>
              <a:t>MEDIASUBTYPE_Y411    Y411</a:t>
            </a:r>
            <a:r>
              <a:rPr lang="zh-CN" altLang="en-US" sz="1200" dirty="0"/>
              <a:t>格式（实际格式与</a:t>
            </a:r>
            <a:r>
              <a:rPr lang="en-US" altLang="zh-CN" sz="1200" dirty="0"/>
              <a:t>Y41P</a:t>
            </a:r>
            <a:r>
              <a:rPr lang="zh-CN" altLang="en-US" sz="1200" dirty="0"/>
              <a:t>相同）</a:t>
            </a:r>
            <a:br>
              <a:rPr lang="zh-CN" altLang="en-US" sz="1200" dirty="0"/>
            </a:br>
            <a:r>
              <a:rPr lang="en-US" altLang="zh-CN" sz="1200" dirty="0"/>
              <a:t>MEDIASUBTYPE_Y211    Y211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MEDIASUBTYPE_IF09    IF09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MEDIASUBTYPE_IYUV    IYUV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MEDIASUBTYPE_YV12    YV12</a:t>
            </a:r>
            <a:r>
              <a:rPr lang="zh-CN" altLang="en-US" sz="1200" dirty="0"/>
              <a:t>格式</a:t>
            </a:r>
            <a:br>
              <a:rPr lang="zh-CN" altLang="en-US" sz="1200" dirty="0"/>
            </a:br>
            <a:r>
              <a:rPr lang="en-US" altLang="zh-CN" sz="1200" dirty="0"/>
              <a:t>MEDIASUBTYPE_YVU9    YVU9</a:t>
            </a:r>
            <a:r>
              <a:rPr lang="zh-CN" altLang="en-US" sz="1200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2180685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</a:t>
            </a:r>
            <a:r>
              <a:rPr lang="zh-CN" altLang="en-US" dirty="0"/>
              <a:t>格式通常有两大类：</a:t>
            </a:r>
            <a:r>
              <a:rPr lang="zh-CN" altLang="en-US" dirty="0">
                <a:solidFill>
                  <a:srgbClr val="FF0000"/>
                </a:solidFill>
              </a:rPr>
              <a:t>打包（</a:t>
            </a:r>
            <a:r>
              <a:rPr lang="en-US" altLang="zh-CN" dirty="0">
                <a:solidFill>
                  <a:srgbClr val="FF0000"/>
                </a:solidFill>
              </a:rPr>
              <a:t>packed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格式和</a:t>
            </a:r>
            <a:r>
              <a:rPr lang="zh-CN" altLang="en-US" dirty="0">
                <a:solidFill>
                  <a:srgbClr val="FF0000"/>
                </a:solidFill>
              </a:rPr>
              <a:t>平面（</a:t>
            </a:r>
            <a:r>
              <a:rPr lang="en-US" altLang="zh-CN" dirty="0">
                <a:solidFill>
                  <a:srgbClr val="FF0000"/>
                </a:solidFill>
              </a:rPr>
              <a:t>planar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格式。前者将</a:t>
            </a:r>
            <a:r>
              <a:rPr lang="en-US" altLang="zh-CN" dirty="0"/>
              <a:t>YUV</a:t>
            </a:r>
            <a:r>
              <a:rPr lang="zh-CN" altLang="en-US" dirty="0"/>
              <a:t>分量存放在同一个数组中</a:t>
            </a:r>
            <a:r>
              <a:rPr lang="zh-CN" altLang="en-US" dirty="0" smtClean="0"/>
              <a:t>，通常</a:t>
            </a:r>
            <a:r>
              <a:rPr lang="zh-CN" altLang="en-US" dirty="0"/>
              <a:t>是几个相邻的像素组成一个宏像素（</a:t>
            </a:r>
            <a:r>
              <a:rPr lang="en-US" altLang="zh-CN" dirty="0"/>
              <a:t>macro-pixel</a:t>
            </a:r>
            <a:r>
              <a:rPr lang="zh-CN" altLang="en-US" dirty="0"/>
              <a:t>）；而后者使用三个数组分开存放</a:t>
            </a:r>
            <a:r>
              <a:rPr lang="en-US" altLang="zh-CN" dirty="0"/>
              <a:t>YUV</a:t>
            </a:r>
            <a:r>
              <a:rPr lang="zh-CN" altLang="en-US" dirty="0"/>
              <a:t>三个分量，就像是一个三维平面一样</a:t>
            </a:r>
            <a:r>
              <a:rPr lang="zh-CN" altLang="en-US" dirty="0" smtClean="0"/>
              <a:t>。前表中</a:t>
            </a:r>
            <a:r>
              <a:rPr lang="zh-CN" altLang="en-US" dirty="0"/>
              <a:t>的</a:t>
            </a:r>
            <a:r>
              <a:rPr lang="en-US" altLang="zh-CN" dirty="0"/>
              <a:t>YUY2</a:t>
            </a:r>
            <a:r>
              <a:rPr lang="zh-CN" altLang="en-US" dirty="0"/>
              <a:t>到</a:t>
            </a:r>
            <a:r>
              <a:rPr lang="en-US" altLang="zh-CN" dirty="0"/>
              <a:t>Y211</a:t>
            </a:r>
            <a:r>
              <a:rPr lang="zh-CN" altLang="en-US" dirty="0"/>
              <a:t>都是打包格式，而</a:t>
            </a:r>
            <a:r>
              <a:rPr lang="en-US" altLang="zh-CN" dirty="0"/>
              <a:t>IF09</a:t>
            </a:r>
            <a:r>
              <a:rPr lang="zh-CN" altLang="en-US" dirty="0"/>
              <a:t>到</a:t>
            </a:r>
            <a:r>
              <a:rPr lang="en-US" altLang="zh-CN" dirty="0"/>
              <a:t>YVU9</a:t>
            </a:r>
            <a:r>
              <a:rPr lang="zh-CN" altLang="en-US" dirty="0"/>
              <a:t>都是平面格式。（注意：在介绍各种具体格式时，</a:t>
            </a:r>
            <a:r>
              <a:rPr lang="en-US" altLang="zh-CN" dirty="0"/>
              <a:t>YUV</a:t>
            </a:r>
            <a:r>
              <a:rPr lang="zh-CN" altLang="en-US" dirty="0"/>
              <a:t>各分量都会带有下标，如</a:t>
            </a:r>
            <a:r>
              <a:rPr lang="en-US" altLang="zh-CN" dirty="0"/>
              <a:t>Y0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U0</a:t>
            </a:r>
            <a:r>
              <a:rPr lang="zh-CN" altLang="en-US" dirty="0"/>
              <a:t>、</a:t>
            </a:r>
            <a:r>
              <a:rPr lang="en-US" altLang="zh-CN" dirty="0"/>
              <a:t>V0</a:t>
            </a:r>
            <a:r>
              <a:rPr lang="zh-CN" altLang="en-US" dirty="0"/>
              <a:t>表示第一个像素的</a:t>
            </a:r>
            <a:r>
              <a:rPr lang="en-US" altLang="zh-CN" dirty="0"/>
              <a:t>YUV</a:t>
            </a:r>
            <a:r>
              <a:rPr lang="zh-CN" altLang="en-US" dirty="0"/>
              <a:t>分量，</a:t>
            </a:r>
            <a:r>
              <a:rPr lang="en-US" altLang="zh-CN" dirty="0"/>
              <a:t>Y1</a:t>
            </a:r>
            <a:r>
              <a:rPr lang="zh-CN" altLang="en-US" dirty="0"/>
              <a:t>、</a:t>
            </a:r>
            <a:r>
              <a:rPr lang="en-US" altLang="zh-CN" dirty="0"/>
              <a:t>U1</a:t>
            </a:r>
            <a:r>
              <a:rPr lang="zh-CN" altLang="en-US" dirty="0"/>
              <a:t>、</a:t>
            </a:r>
            <a:r>
              <a:rPr lang="en-US" altLang="zh-CN" dirty="0"/>
              <a:t>V1</a:t>
            </a:r>
            <a:r>
              <a:rPr lang="zh-CN" altLang="en-US" dirty="0"/>
              <a:t>表示第二个像素的</a:t>
            </a:r>
            <a:r>
              <a:rPr lang="en-US" altLang="zh-CN" dirty="0"/>
              <a:t>YUV</a:t>
            </a:r>
            <a:r>
              <a:rPr lang="zh-CN" altLang="en-US" dirty="0"/>
              <a:t>分量，以此类推。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AVFrame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#define AV_NUM_DATA_POINTERS 8</a:t>
            </a:r>
            <a:br>
              <a:rPr lang="en-US" altLang="zh-CN" dirty="0"/>
            </a:br>
            <a:r>
              <a:rPr lang="en-US" altLang="zh-CN" dirty="0"/>
              <a:t>  uint8_t *data[AV_NUM_DATA_POINTERS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linesize</a:t>
            </a:r>
            <a:r>
              <a:rPr lang="en-US" altLang="zh-CN" dirty="0"/>
              <a:t>[AV_NUM_DATA_POINTERS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nb_samples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 </a:t>
            </a:r>
            <a:r>
              <a:rPr lang="en-US" altLang="zh-CN" dirty="0" err="1"/>
              <a:t>AVFrame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405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>
                <a:solidFill>
                  <a:srgbClr val="FF0000"/>
                </a:solidFill>
              </a:rPr>
              <a:t>YUV </a:t>
            </a:r>
            <a:r>
              <a:rPr lang="en-US" altLang="zh-CN" sz="1600" dirty="0" smtClean="0">
                <a:solidFill>
                  <a:srgbClr val="FF0000"/>
                </a:solidFill>
              </a:rPr>
              <a:t>4:4:4 </a:t>
            </a:r>
            <a:r>
              <a:rPr lang="en-US" altLang="zh-CN" sz="1600" dirty="0" smtClean="0"/>
              <a:t>YUV</a:t>
            </a:r>
            <a:r>
              <a:rPr lang="zh-CN" altLang="en-US" sz="1600" dirty="0"/>
              <a:t>三个信道的抽样率相同，因此在生成的图像里，每个象素的三个分量信息完整（每个分量通常</a:t>
            </a:r>
            <a:r>
              <a:rPr lang="en-US" altLang="zh-CN" sz="1600" dirty="0"/>
              <a:t>8</a:t>
            </a:r>
            <a:r>
              <a:rPr lang="zh-CN" altLang="en-US" sz="1600" dirty="0"/>
              <a:t>比特），经过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比特量化之后，未经压缩的每个像素占用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/>
              <a:t>个字节。</a:t>
            </a:r>
            <a:br>
              <a:rPr lang="zh-CN" altLang="en-US" sz="1600" dirty="0"/>
            </a:br>
            <a:r>
              <a:rPr lang="zh-CN" altLang="en-US" sz="1600" dirty="0"/>
              <a:t>    下面的四个像素为： </a:t>
            </a:r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Y0</a:t>
            </a:r>
            <a:r>
              <a:rPr lang="en-US" altLang="zh-CN" sz="1600" dirty="0"/>
              <a:t> U0 V0] [</a:t>
            </a:r>
            <a:r>
              <a:rPr lang="en-US" altLang="zh-CN" sz="1600" dirty="0">
                <a:solidFill>
                  <a:srgbClr val="FF0000"/>
                </a:solidFill>
              </a:rPr>
              <a:t>Y1</a:t>
            </a:r>
            <a:r>
              <a:rPr lang="en-US" altLang="zh-CN" sz="1600" dirty="0"/>
              <a:t> U1 V1] [</a:t>
            </a:r>
            <a:r>
              <a:rPr lang="en-US" altLang="zh-CN" sz="1600" dirty="0">
                <a:solidFill>
                  <a:srgbClr val="FF0000"/>
                </a:solidFill>
              </a:rPr>
              <a:t>Y2</a:t>
            </a:r>
            <a:r>
              <a:rPr lang="en-US" altLang="zh-CN" sz="1600" dirty="0"/>
              <a:t> U2 V2] [</a:t>
            </a:r>
            <a:r>
              <a:rPr lang="en-US" altLang="zh-CN" sz="1600" dirty="0">
                <a:solidFill>
                  <a:srgbClr val="FF0000"/>
                </a:solidFill>
              </a:rPr>
              <a:t>Y3</a:t>
            </a:r>
            <a:r>
              <a:rPr lang="en-US" altLang="zh-CN" sz="1600" dirty="0"/>
              <a:t> U3 V3]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 </a:t>
            </a:r>
            <a:r>
              <a:rPr lang="en-US" altLang="zh-CN" sz="1600" dirty="0"/>
              <a:t>Y0 U0 V0 Y1 U1 V1 Y2 U2 V2 Y3 U3 </a:t>
            </a:r>
            <a:r>
              <a:rPr lang="en-US" altLang="zh-CN" sz="1600" dirty="0" smtClean="0"/>
              <a:t>V3</a:t>
            </a:r>
            <a:endParaRPr lang="en-US" altLang="zh-CN" sz="1600" dirty="0"/>
          </a:p>
          <a:p>
            <a:r>
              <a:rPr lang="en-US" altLang="zh-CN" sz="1600" dirty="0"/>
              <a:t> 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55576" y="2996952"/>
            <a:ext cx="73448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/>
              <a:t> </a:t>
            </a:r>
            <a:r>
              <a:rPr lang="en-US" altLang="zh-CN" sz="1600" dirty="0" smtClean="0">
                <a:solidFill>
                  <a:srgbClr val="FF0000"/>
                </a:solidFill>
              </a:rPr>
              <a:t>YUV 4:2:2 </a:t>
            </a:r>
            <a:r>
              <a:rPr lang="zh-CN" altLang="en-US" sz="1600" dirty="0" smtClean="0"/>
              <a:t>每个色差信道的抽样率是亮度信道的一半，所以</a:t>
            </a:r>
            <a:r>
              <a:rPr lang="zh-CN" altLang="en-US" sz="1600" dirty="0" smtClean="0">
                <a:solidFill>
                  <a:srgbClr val="FF0000"/>
                </a:solidFill>
              </a:rPr>
              <a:t>水平</a:t>
            </a:r>
            <a:r>
              <a:rPr lang="zh-CN" altLang="en-US" sz="1600" dirty="0" smtClean="0"/>
              <a:t>方向的色度抽样率只是</a:t>
            </a:r>
            <a:r>
              <a:rPr lang="en-US" altLang="zh-CN" sz="1600" dirty="0" smtClean="0"/>
              <a:t>4:4:4</a:t>
            </a:r>
            <a:r>
              <a:rPr lang="zh-CN" altLang="en-US" sz="1600" dirty="0" smtClean="0"/>
              <a:t>的一半。对非压缩的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比特量化的图像来说，每个由两个水平方向相邻的像素组成的宏像素需要占用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字节内存。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下面的四个像素为： </a:t>
            </a:r>
            <a:r>
              <a:rPr lang="en-US" altLang="zh-CN" sz="1600" dirty="0" smtClean="0"/>
              <a:t>[</a:t>
            </a:r>
            <a:r>
              <a:rPr lang="en-US" altLang="zh-CN" sz="1600" dirty="0" smtClean="0">
                <a:solidFill>
                  <a:srgbClr val="FF0000"/>
                </a:solidFill>
              </a:rPr>
              <a:t>Y0</a:t>
            </a:r>
            <a:r>
              <a:rPr lang="en-US" altLang="zh-CN" sz="1600" dirty="0" smtClean="0"/>
              <a:t> U0 V0] [</a:t>
            </a:r>
            <a:r>
              <a:rPr lang="en-US" altLang="zh-CN" sz="1600" dirty="0" smtClean="0">
                <a:solidFill>
                  <a:srgbClr val="FF0000"/>
                </a:solidFill>
              </a:rPr>
              <a:t>Y1</a:t>
            </a:r>
            <a:r>
              <a:rPr lang="en-US" altLang="zh-CN" sz="1600" dirty="0" smtClean="0"/>
              <a:t> U1 V1] [</a:t>
            </a:r>
            <a:r>
              <a:rPr lang="en-US" altLang="zh-CN" sz="1600" dirty="0" smtClean="0">
                <a:solidFill>
                  <a:srgbClr val="FF0000"/>
                </a:solidFill>
              </a:rPr>
              <a:t>Y2</a:t>
            </a:r>
            <a:r>
              <a:rPr lang="en-US" altLang="zh-CN" sz="1600" dirty="0" smtClean="0"/>
              <a:t> U2 V2] [</a:t>
            </a:r>
            <a:r>
              <a:rPr lang="en-US" altLang="zh-CN" sz="1600" dirty="0" smtClean="0">
                <a:solidFill>
                  <a:srgbClr val="FF0000"/>
                </a:solidFill>
              </a:rPr>
              <a:t>Y3</a:t>
            </a:r>
            <a:r>
              <a:rPr lang="en-US" altLang="zh-CN" sz="1600" dirty="0" smtClean="0"/>
              <a:t> U3 V3]</a:t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存放的码流为： </a:t>
            </a:r>
            <a:r>
              <a:rPr lang="en-US" altLang="zh-CN" sz="1600" dirty="0" smtClean="0"/>
              <a:t>Y0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Y1 </a:t>
            </a:r>
            <a:r>
              <a:rPr lang="en-US" altLang="zh-CN" sz="1600" dirty="0" smtClean="0">
                <a:solidFill>
                  <a:srgbClr val="FF0000"/>
                </a:solidFill>
              </a:rPr>
              <a:t>V1</a:t>
            </a:r>
            <a:r>
              <a:rPr lang="en-US" altLang="zh-CN" sz="1600" dirty="0" smtClean="0"/>
              <a:t> Y2 </a:t>
            </a:r>
            <a:r>
              <a:rPr lang="en-US" altLang="zh-CN" sz="1600" dirty="0" smtClean="0">
                <a:solidFill>
                  <a:srgbClr val="FF0000"/>
                </a:solidFill>
              </a:rPr>
              <a:t>U2</a:t>
            </a:r>
            <a:r>
              <a:rPr lang="en-US" altLang="zh-CN" sz="1600" dirty="0" smtClean="0"/>
              <a:t> Y3 </a:t>
            </a:r>
            <a:r>
              <a:rPr lang="en-US" altLang="zh-CN" sz="1600" dirty="0" smtClean="0">
                <a:solidFill>
                  <a:srgbClr val="FF0000"/>
                </a:solidFill>
              </a:rPr>
              <a:t>V3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映射出像素点为：</a:t>
            </a:r>
            <a:r>
              <a:rPr lang="en-US" altLang="zh-CN" sz="1600" dirty="0" smtClean="0"/>
              <a:t>[Y0 </a:t>
            </a:r>
            <a:r>
              <a:rPr lang="en-US" altLang="zh-CN" sz="1600" dirty="0" smtClean="0">
                <a:solidFill>
                  <a:srgbClr val="0070C0"/>
                </a:solidFill>
              </a:rPr>
              <a:t>U0 </a:t>
            </a:r>
            <a:r>
              <a:rPr lang="en-US" altLang="zh-CN" sz="1600" dirty="0" smtClean="0">
                <a:solidFill>
                  <a:srgbClr val="FF0000"/>
                </a:solidFill>
              </a:rPr>
              <a:t>V1</a:t>
            </a:r>
            <a:r>
              <a:rPr lang="en-US" altLang="zh-CN" sz="1600" dirty="0" smtClean="0"/>
              <a:t>] [Y1 </a:t>
            </a:r>
            <a:r>
              <a:rPr lang="en-US" altLang="zh-CN" sz="1600" dirty="0" smtClean="0">
                <a:solidFill>
                  <a:srgbClr val="0070C0"/>
                </a:solidFill>
              </a:rPr>
              <a:t>U0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V1</a:t>
            </a:r>
            <a:r>
              <a:rPr lang="en-US" altLang="zh-CN" sz="1600" dirty="0" smtClean="0"/>
              <a:t>] [Y2 </a:t>
            </a:r>
            <a:r>
              <a:rPr lang="en-US" altLang="zh-CN" sz="1600" dirty="0" smtClean="0">
                <a:solidFill>
                  <a:srgbClr val="0070C0"/>
                </a:solidFill>
              </a:rPr>
              <a:t>U2 </a:t>
            </a:r>
            <a:r>
              <a:rPr lang="en-US" altLang="zh-CN" sz="1600" dirty="0" smtClean="0">
                <a:solidFill>
                  <a:srgbClr val="FF0000"/>
                </a:solidFill>
              </a:rPr>
              <a:t>V3</a:t>
            </a:r>
            <a:r>
              <a:rPr lang="en-US" altLang="zh-CN" sz="1600" dirty="0" smtClean="0"/>
              <a:t>] [Y3 </a:t>
            </a:r>
            <a:r>
              <a:rPr lang="en-US" altLang="zh-CN" sz="1600" dirty="0" smtClean="0">
                <a:solidFill>
                  <a:srgbClr val="0070C0"/>
                </a:solidFill>
              </a:rPr>
              <a:t>U2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V3</a:t>
            </a:r>
            <a:r>
              <a:rPr lang="en-US" altLang="zh-CN" sz="1600" dirty="0" smtClean="0"/>
              <a:t>]</a:t>
            </a:r>
          </a:p>
        </p:txBody>
      </p:sp>
      <p:sp>
        <p:nvSpPr>
          <p:cNvPr id="10" name="矩形 9"/>
          <p:cNvSpPr/>
          <p:nvPr/>
        </p:nvSpPr>
        <p:spPr>
          <a:xfrm>
            <a:off x="856639" y="4597390"/>
            <a:ext cx="7344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YUV 4:1:1 </a:t>
            </a:r>
            <a:r>
              <a:rPr lang="en-US" altLang="zh-CN" sz="1600" dirty="0" smtClean="0"/>
              <a:t>4:1:1</a:t>
            </a:r>
            <a:r>
              <a:rPr lang="zh-CN" altLang="en-US" sz="1600" dirty="0" smtClean="0"/>
              <a:t>的色度抽样，是在</a:t>
            </a:r>
            <a:r>
              <a:rPr lang="zh-CN" altLang="en-US" sz="1600" dirty="0" smtClean="0">
                <a:solidFill>
                  <a:srgbClr val="FF0000"/>
                </a:solidFill>
              </a:rPr>
              <a:t>水平</a:t>
            </a:r>
            <a:r>
              <a:rPr lang="zh-CN" altLang="en-US" sz="1600" dirty="0" smtClean="0"/>
              <a:t>方向上对色度进行</a:t>
            </a:r>
            <a:r>
              <a:rPr lang="en-US" altLang="zh-CN" sz="1600" dirty="0" smtClean="0"/>
              <a:t>4:1</a:t>
            </a:r>
            <a:r>
              <a:rPr lang="zh-CN" altLang="en-US" sz="1600" dirty="0" smtClean="0"/>
              <a:t>抽样。对于低端用户和消费类产品这仍然是可以接受的。对非压缩的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比特量化的视频来说，每个由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个水平方向相邻的像素组成的宏像素需要占用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字节内存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下面的四个像素为： </a:t>
            </a:r>
            <a:r>
              <a:rPr lang="en-US" altLang="zh-CN" sz="1600" dirty="0" smtClean="0"/>
              <a:t>[Y0 U0 V0] [Y1 U1 V1] [Y2 U2 V2] [Y3 U3 V3]</a:t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存放的码流为： </a:t>
            </a:r>
            <a:r>
              <a:rPr lang="en-US" altLang="zh-CN" sz="1600" dirty="0" smtClean="0"/>
              <a:t>Y0 U0 Y1 Y2 V2 Y3</a:t>
            </a:r>
            <a:br>
              <a:rPr lang="en-US" altLang="zh-CN" sz="1600" dirty="0" smtClean="0"/>
            </a:br>
            <a:r>
              <a:rPr lang="en-US" altLang="zh-CN" sz="1600" dirty="0" smtClean="0"/>
              <a:t>    </a:t>
            </a:r>
            <a:r>
              <a:rPr lang="zh-CN" altLang="en-US" sz="1600" dirty="0" smtClean="0"/>
              <a:t>映射出像素点为：</a:t>
            </a:r>
            <a:r>
              <a:rPr lang="en-US" altLang="zh-CN" sz="1600" dirty="0" smtClean="0"/>
              <a:t>[Y0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 [Y1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 [Y2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 [Y3 </a:t>
            </a:r>
            <a:r>
              <a:rPr lang="en-US" altLang="zh-CN" sz="1600" dirty="0" smtClean="0">
                <a:solidFill>
                  <a:srgbClr val="FF0000"/>
                </a:solidFill>
              </a:rPr>
              <a:t>U0</a:t>
            </a:r>
            <a:r>
              <a:rPr lang="en-US" altLang="zh-CN" sz="1600" dirty="0" smtClean="0"/>
              <a:t> V2]</a:t>
            </a:r>
          </a:p>
          <a:p>
            <a:endParaRPr lang="zh-CN" altLang="en-US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50241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</a:t>
            </a:r>
            <a:r>
              <a:rPr lang="en-US" altLang="zh-CN" sz="2800" dirty="0" smtClean="0">
                <a:solidFill>
                  <a:srgbClr val="FF0000"/>
                </a:solidFill>
              </a:rPr>
              <a:t>continued 2)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1600" dirty="0" smtClean="0">
                <a:solidFill>
                  <a:srgbClr val="FF0000"/>
                </a:solidFill>
              </a:rPr>
              <a:t>YUV4:2:0</a:t>
            </a:r>
            <a:r>
              <a:rPr lang="en-US" altLang="zh-CN" sz="1600" dirty="0" smtClean="0"/>
              <a:t> 4:2:0</a:t>
            </a:r>
            <a:r>
              <a:rPr lang="zh-CN" altLang="en-US" sz="1600" dirty="0"/>
              <a:t>并不意味着只有</a:t>
            </a:r>
            <a:r>
              <a:rPr lang="en-US" altLang="zh-CN" sz="1600" dirty="0" err="1"/>
              <a:t>Y,Cb</a:t>
            </a:r>
            <a:r>
              <a:rPr lang="zh-CN" altLang="en-US" sz="1600" dirty="0"/>
              <a:t>而没有</a:t>
            </a:r>
            <a:r>
              <a:rPr lang="en-US" altLang="zh-CN" sz="1600" dirty="0"/>
              <a:t>Cr</a:t>
            </a:r>
            <a:r>
              <a:rPr lang="zh-CN" altLang="en-US" sz="1600" dirty="0"/>
              <a:t>分量。它指得是对每行扫描线来说，</a:t>
            </a:r>
            <a:r>
              <a:rPr lang="zh-CN" altLang="en-US" sz="1600" dirty="0">
                <a:solidFill>
                  <a:srgbClr val="FF0000"/>
                </a:solidFill>
              </a:rPr>
              <a:t>只有一种</a:t>
            </a:r>
            <a:r>
              <a:rPr lang="zh-CN" altLang="en-US" sz="1600" dirty="0"/>
              <a:t>色度分量以</a:t>
            </a:r>
            <a:r>
              <a:rPr lang="en-US" altLang="zh-CN" sz="1600" dirty="0"/>
              <a:t>2:1</a:t>
            </a:r>
            <a:r>
              <a:rPr lang="zh-CN" altLang="en-US" sz="1600" dirty="0"/>
              <a:t>的抽样率存储。进行隔行扫描，相邻的扫描行存储不同的色度分量，也就是说，如果一行是</a:t>
            </a:r>
            <a:r>
              <a:rPr lang="en-US" altLang="zh-CN" sz="1600" dirty="0"/>
              <a:t>4:2:0</a:t>
            </a:r>
            <a:r>
              <a:rPr lang="zh-CN" altLang="en-US" sz="1600" dirty="0"/>
              <a:t>的话，下一行就是</a:t>
            </a:r>
            <a:r>
              <a:rPr lang="en-US" altLang="zh-CN" sz="1600" dirty="0"/>
              <a:t>4:0:2</a:t>
            </a:r>
            <a:r>
              <a:rPr lang="zh-CN" altLang="en-US" sz="1600" dirty="0"/>
              <a:t>，再下一行是</a:t>
            </a:r>
            <a:r>
              <a:rPr lang="en-US" altLang="zh-CN" sz="1600" dirty="0"/>
              <a:t>4:2:0…</a:t>
            </a:r>
            <a:r>
              <a:rPr lang="zh-CN" altLang="en-US" sz="1600" dirty="0"/>
              <a:t>以此类推。对每个色度分量来说，水平方向和竖直方向的抽样率都是</a:t>
            </a:r>
            <a:r>
              <a:rPr lang="en-US" altLang="zh-CN" sz="1600" dirty="0"/>
              <a:t>2:1</a:t>
            </a:r>
            <a:r>
              <a:rPr lang="zh-CN" altLang="en-US" sz="1600" dirty="0"/>
              <a:t>，所以可以说色度的</a:t>
            </a:r>
            <a:r>
              <a:rPr lang="zh-CN" altLang="en-US" sz="1600" dirty="0">
                <a:solidFill>
                  <a:srgbClr val="FF0000"/>
                </a:solidFill>
              </a:rPr>
              <a:t>抽样率是</a:t>
            </a:r>
            <a:r>
              <a:rPr lang="en-US" altLang="zh-CN" sz="1600" dirty="0">
                <a:solidFill>
                  <a:srgbClr val="FF0000"/>
                </a:solidFill>
              </a:rPr>
              <a:t>4:1</a:t>
            </a:r>
            <a:r>
              <a:rPr lang="zh-CN" altLang="en-US" sz="1600" dirty="0"/>
              <a:t>。对非压缩的</a:t>
            </a:r>
            <a:r>
              <a:rPr lang="en-US" altLang="zh-CN" sz="1600" dirty="0"/>
              <a:t>8</a:t>
            </a:r>
            <a:r>
              <a:rPr lang="zh-CN" altLang="en-US" sz="1600" dirty="0"/>
              <a:t>比特量化的视频来说，每个由</a:t>
            </a:r>
            <a:r>
              <a:rPr lang="en-US" altLang="zh-CN" sz="1600" dirty="0"/>
              <a:t>2x2</a:t>
            </a:r>
            <a:r>
              <a:rPr lang="zh-CN" altLang="en-US" sz="1600" dirty="0"/>
              <a:t>个</a:t>
            </a:r>
            <a:r>
              <a:rPr lang="en-US" altLang="zh-CN" sz="1600" dirty="0"/>
              <a:t>2</a:t>
            </a:r>
            <a:r>
              <a:rPr lang="zh-CN" altLang="en-US" sz="1600" dirty="0"/>
              <a:t>行</a:t>
            </a:r>
            <a:r>
              <a:rPr lang="en-US" altLang="zh-CN" sz="1600" dirty="0"/>
              <a:t>2</a:t>
            </a:r>
            <a:r>
              <a:rPr lang="zh-CN" altLang="en-US" sz="1600" dirty="0"/>
              <a:t>列相邻的像素组成的宏像素需要占用</a:t>
            </a:r>
            <a:r>
              <a:rPr lang="en-US" altLang="zh-CN" sz="1600" dirty="0"/>
              <a:t>6</a:t>
            </a:r>
            <a:r>
              <a:rPr lang="zh-CN" altLang="en-US" sz="1600" dirty="0"/>
              <a:t>字节内存。</a:t>
            </a:r>
            <a:br>
              <a:rPr lang="zh-CN" altLang="en-US" sz="1600" dirty="0"/>
            </a:br>
            <a:r>
              <a:rPr lang="zh-CN" altLang="en-US" sz="1600" dirty="0"/>
              <a:t>    下面八个像素为：</a:t>
            </a:r>
            <a:r>
              <a:rPr lang="en-US" altLang="zh-CN" sz="1600" dirty="0"/>
              <a:t>[Y0 U0 V0] [Y1 U1 V1] [Y2 U2 V2] [Y3 U3 V3]</a:t>
            </a:r>
            <a:br>
              <a:rPr lang="en-US" altLang="zh-CN" sz="1600" dirty="0"/>
            </a:br>
            <a:r>
              <a:rPr lang="en-US" altLang="zh-CN" sz="1600" dirty="0"/>
              <a:t>    [Y5 U5 V5] [Y6 U6 V6] [Y7U7 V7] [Y8 U8 V8]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存放的码流为：</a:t>
            </a:r>
            <a:r>
              <a:rPr lang="en-US" altLang="zh-CN" sz="1600" dirty="0"/>
              <a:t>Y0 U0 Y1 Y2 U2 Y3</a:t>
            </a:r>
            <a:br>
              <a:rPr lang="en-US" altLang="zh-CN" sz="1600" dirty="0"/>
            </a:br>
            <a:r>
              <a:rPr lang="en-US" altLang="zh-CN" sz="1600" dirty="0"/>
              <a:t>    Y5 V5 Y6 Y7 V7 Y8</a:t>
            </a:r>
            <a:br>
              <a:rPr lang="en-US" altLang="zh-CN" sz="1600" dirty="0"/>
            </a:br>
            <a:r>
              <a:rPr lang="en-US" altLang="zh-CN" sz="1600" dirty="0"/>
              <a:t>    </a:t>
            </a:r>
            <a:r>
              <a:rPr lang="zh-CN" altLang="en-US" sz="1600" dirty="0"/>
              <a:t>映射出的像素点为：</a:t>
            </a:r>
            <a:r>
              <a:rPr lang="en-US" altLang="zh-CN" sz="1600" dirty="0"/>
              <a:t>[Y0 U0 V5] [Y1 U0 V5] [Y2 U2 V7] [Y3 U2 V7]</a:t>
            </a:r>
            <a:br>
              <a:rPr lang="en-US" altLang="zh-CN" sz="1600" dirty="0"/>
            </a:br>
            <a:r>
              <a:rPr lang="en-US" altLang="zh-CN" sz="1600" dirty="0"/>
              <a:t>    [Y5 U0 V5] [Y6 U0 V5] [Y7U2 V7] [Y8 U2 V7</a:t>
            </a:r>
            <a:r>
              <a:rPr lang="en-US" altLang="zh-CN" sz="1600" dirty="0" smtClean="0"/>
              <a:t>]</a:t>
            </a:r>
          </a:p>
          <a:p>
            <a:r>
              <a:rPr lang="zh-CN" altLang="en-US" sz="1000" dirty="0"/>
              <a:t>对应</a:t>
            </a:r>
            <a:r>
              <a:rPr lang="en-US" altLang="zh-CN" sz="1000" dirty="0" err="1"/>
              <a:t>AVPicture</a:t>
            </a:r>
            <a:r>
              <a:rPr lang="zh-CN" altLang="en-US" sz="1000" dirty="0"/>
              <a:t>里面有</a:t>
            </a:r>
            <a:r>
              <a:rPr lang="en-US" altLang="zh-CN" sz="1000" dirty="0"/>
              <a:t>data[4]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linesize</a:t>
            </a:r>
            <a:r>
              <a:rPr lang="en-US" altLang="zh-CN" sz="1000" dirty="0"/>
              <a:t>[4]</a:t>
            </a:r>
            <a:r>
              <a:rPr lang="zh-CN" altLang="en-US" sz="1000" dirty="0"/>
              <a:t>其中</a:t>
            </a:r>
            <a:r>
              <a:rPr lang="en-US" altLang="zh-CN" sz="1000" dirty="0"/>
              <a:t>data</a:t>
            </a:r>
            <a:r>
              <a:rPr lang="zh-CN" altLang="en-US" sz="1000" dirty="0"/>
              <a:t>是一个指向指针的指针（二级、二维指针），也就是指向视频数据缓冲区的首地址，而</a:t>
            </a:r>
            <a:r>
              <a:rPr lang="en-US" altLang="zh-CN" sz="1000" dirty="0"/>
              <a:t>data[0]~data[3]</a:t>
            </a:r>
            <a:r>
              <a:rPr lang="zh-CN" altLang="en-US" sz="1000" dirty="0"/>
              <a:t>是一级指针，可以用如下的图来表示：</a:t>
            </a:r>
            <a:br>
              <a:rPr lang="zh-CN" altLang="en-US" sz="1000" dirty="0"/>
            </a:br>
            <a:r>
              <a:rPr lang="zh-CN" altLang="en-US" sz="1000" dirty="0"/>
              <a:t>    </a:t>
            </a:r>
            <a:r>
              <a:rPr lang="en-US" altLang="zh-CN" sz="1000" dirty="0"/>
              <a:t>data --&gt;</a:t>
            </a:r>
            <a:r>
              <a:rPr lang="en-US" altLang="zh-CN" sz="1000" dirty="0" err="1"/>
              <a:t>xxxxxxxxxxxxxxxxxxxxxxxxxxxxxxxxxxxxxxxxxxxxx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^                ^              ^</a:t>
            </a:r>
            <a:br>
              <a:rPr lang="en-US" altLang="zh-CN" sz="1000" dirty="0"/>
            </a:br>
            <a:r>
              <a:rPr lang="en-US" altLang="zh-CN" sz="1000" dirty="0"/>
              <a:t>    |                |              |</a:t>
            </a:r>
            <a:br>
              <a:rPr lang="en-US" altLang="zh-CN" sz="1000" dirty="0"/>
            </a:br>
            <a:r>
              <a:rPr lang="en-US" altLang="zh-CN" sz="1000" dirty="0"/>
              <a:t>    data[0]      data[1]         data[2]</a:t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zh-CN" altLang="en-US" sz="1000" dirty="0"/>
              <a:t>比如说，当</a:t>
            </a:r>
            <a:r>
              <a:rPr lang="en-US" altLang="zh-CN" sz="1000" dirty="0" err="1"/>
              <a:t>pix_fmt</a:t>
            </a:r>
            <a:r>
              <a:rPr lang="en-US" altLang="zh-CN" sz="1000" dirty="0"/>
              <a:t>=PIX_FMT_YUV420P</a:t>
            </a:r>
            <a:r>
              <a:rPr lang="zh-CN" altLang="en-US" sz="1000" dirty="0"/>
              <a:t>时，</a:t>
            </a:r>
            <a:r>
              <a:rPr lang="en-US" altLang="zh-CN" sz="1000" dirty="0"/>
              <a:t>data</a:t>
            </a:r>
            <a:r>
              <a:rPr lang="zh-CN" altLang="en-US" sz="1000" dirty="0"/>
              <a:t>中的数据是按照</a:t>
            </a:r>
            <a:r>
              <a:rPr lang="en-US" altLang="zh-CN" sz="1000" dirty="0"/>
              <a:t>YUV</a:t>
            </a:r>
            <a:r>
              <a:rPr lang="zh-CN" altLang="en-US" sz="1000" dirty="0"/>
              <a:t>的格式存储的，也就是：</a:t>
            </a:r>
            <a:br>
              <a:rPr lang="zh-CN" altLang="en-US" sz="1000" dirty="0"/>
            </a:br>
            <a:r>
              <a:rPr lang="zh-CN" altLang="en-US" sz="1000" dirty="0"/>
              <a:t>    </a:t>
            </a:r>
            <a:r>
              <a:rPr lang="en-US" altLang="zh-CN" sz="1000" dirty="0"/>
              <a:t>data --&gt;YYYYYYYYYYYYYYUUUUUUUUUUUUUVVVVVVVVVVVV</a:t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      ^</a:t>
            </a:r>
            <a:r>
              <a:rPr lang="en-US" altLang="zh-CN" sz="1000" dirty="0"/>
              <a:t>             </a:t>
            </a:r>
            <a:r>
              <a:rPr lang="en-US" altLang="zh-CN" sz="1000" dirty="0" smtClean="0"/>
              <a:t>                ^</a:t>
            </a:r>
            <a:r>
              <a:rPr lang="en-US" altLang="zh-CN" sz="1000" dirty="0"/>
              <a:t>            </a:t>
            </a:r>
            <a:r>
              <a:rPr lang="en-US" altLang="zh-CN" sz="1000" dirty="0" smtClean="0"/>
              <a:t>                ^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      |</a:t>
            </a:r>
            <a:r>
              <a:rPr lang="en-US" altLang="zh-CN" sz="1000" dirty="0"/>
              <a:t>             </a:t>
            </a:r>
            <a:r>
              <a:rPr lang="en-US" altLang="zh-CN" sz="1000" dirty="0" smtClean="0"/>
              <a:t>                |</a:t>
            </a:r>
            <a:r>
              <a:rPr lang="en-US" altLang="zh-CN" sz="1000" dirty="0"/>
              <a:t>            </a:t>
            </a:r>
            <a:r>
              <a:rPr lang="en-US" altLang="zh-CN" sz="1000" dirty="0" smtClean="0"/>
              <a:t>                |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 </a:t>
            </a:r>
            <a:r>
              <a:rPr lang="en-US" altLang="zh-CN" sz="1000" dirty="0" smtClean="0"/>
              <a:t>        data[0</a:t>
            </a:r>
            <a:r>
              <a:rPr lang="en-US" altLang="zh-CN" sz="1000" dirty="0"/>
              <a:t>]    </a:t>
            </a:r>
            <a:r>
              <a:rPr lang="en-US" altLang="zh-CN" sz="1000" dirty="0" smtClean="0"/>
              <a:t>              data[1</a:t>
            </a:r>
            <a:r>
              <a:rPr lang="en-US" altLang="zh-CN" sz="1000" dirty="0"/>
              <a:t>]      </a:t>
            </a:r>
            <a:r>
              <a:rPr lang="en-US" altLang="zh-CN" sz="1000" dirty="0" smtClean="0"/>
              <a:t>            data[2</a:t>
            </a:r>
            <a:r>
              <a:rPr lang="en-US" altLang="zh-CN" sz="1000" dirty="0"/>
              <a:t>]</a:t>
            </a:r>
            <a:endParaRPr lang="zh-CN" altLang="en-US" sz="10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6062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</a:t>
            </a:r>
            <a:r>
              <a:rPr lang="en-US" altLang="zh-CN" sz="2800" dirty="0" smtClean="0">
                <a:solidFill>
                  <a:srgbClr val="FF0000"/>
                </a:solidFill>
              </a:rPr>
              <a:t>continued 3)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322" y="1690812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YUY2</a:t>
            </a:r>
            <a:r>
              <a:rPr lang="zh-CN" altLang="en-US" dirty="0"/>
              <a:t>（和</a:t>
            </a:r>
            <a:r>
              <a:rPr lang="en-US" altLang="zh-CN" dirty="0"/>
              <a:t>YUYV</a:t>
            </a:r>
            <a:r>
              <a:rPr lang="zh-CN" altLang="en-US" dirty="0"/>
              <a:t>）格式为每个像素保留</a:t>
            </a:r>
            <a:r>
              <a:rPr lang="en-US" altLang="zh-CN" dirty="0"/>
              <a:t>Y</a:t>
            </a:r>
            <a:r>
              <a:rPr lang="zh-CN" altLang="en-US" dirty="0"/>
              <a:t>分量，而</a:t>
            </a:r>
            <a:r>
              <a:rPr lang="en-US" altLang="zh-CN" dirty="0"/>
              <a:t>UV</a:t>
            </a:r>
            <a:r>
              <a:rPr lang="zh-CN" altLang="en-US" dirty="0"/>
              <a:t>分量在</a:t>
            </a:r>
            <a:r>
              <a:rPr lang="zh-CN" altLang="en-US" dirty="0">
                <a:solidFill>
                  <a:srgbClr val="FF0000"/>
                </a:solidFill>
              </a:rPr>
              <a:t>水平</a:t>
            </a:r>
            <a:r>
              <a:rPr lang="zh-CN" altLang="en-US" dirty="0"/>
              <a:t>方向上每两个像素采样一次。一个宏像素为</a:t>
            </a:r>
            <a:r>
              <a:rPr lang="en-US" altLang="zh-CN" dirty="0"/>
              <a:t>4</a:t>
            </a:r>
            <a:r>
              <a:rPr lang="zh-CN" altLang="en-US" dirty="0"/>
              <a:t>个字节，实际表示</a:t>
            </a:r>
            <a:r>
              <a:rPr lang="en-US" altLang="zh-CN" dirty="0"/>
              <a:t>2</a:t>
            </a:r>
            <a:r>
              <a:rPr lang="zh-CN" altLang="en-US" dirty="0"/>
              <a:t>个像</a:t>
            </a:r>
          </a:p>
          <a:p>
            <a:r>
              <a:rPr lang="zh-CN" altLang="en-US" dirty="0"/>
              <a:t>素。（</a:t>
            </a:r>
            <a:r>
              <a:rPr lang="en-US" altLang="zh-CN" dirty="0"/>
              <a:t>4:2:2</a:t>
            </a:r>
            <a:r>
              <a:rPr lang="zh-CN" altLang="en-US" dirty="0"/>
              <a:t>的意思为一个宏像素中有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Y</a:t>
            </a:r>
            <a:r>
              <a:rPr lang="zh-CN" altLang="en-US" dirty="0"/>
              <a:t>分量、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</a:t>
            </a:r>
            <a:r>
              <a:rPr lang="zh-CN" altLang="en-US" dirty="0"/>
              <a:t>分量和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V</a:t>
            </a:r>
            <a:r>
              <a:rPr lang="zh-CN" altLang="en-US" dirty="0"/>
              <a:t>分量。）图像数据中</a:t>
            </a:r>
            <a:r>
              <a:rPr lang="en-US" altLang="zh-CN" dirty="0"/>
              <a:t>YUV</a:t>
            </a:r>
            <a:r>
              <a:rPr lang="zh-CN" altLang="en-US" dirty="0"/>
              <a:t>分量排列顺序如下：</a:t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Y0</a:t>
            </a:r>
            <a:r>
              <a:rPr lang="en-US" altLang="zh-CN" dirty="0"/>
              <a:t> U0 </a:t>
            </a:r>
            <a:r>
              <a:rPr lang="en-US" altLang="zh-CN" dirty="0">
                <a:solidFill>
                  <a:srgbClr val="FF0000"/>
                </a:solidFill>
              </a:rPr>
              <a:t>Y1</a:t>
            </a:r>
            <a:r>
              <a:rPr lang="en-US" altLang="zh-CN" dirty="0"/>
              <a:t> V0    </a:t>
            </a:r>
            <a:r>
              <a:rPr lang="en-US" altLang="zh-CN" dirty="0">
                <a:solidFill>
                  <a:srgbClr val="FF0000"/>
                </a:solidFill>
              </a:rPr>
              <a:t>Y2</a:t>
            </a:r>
            <a:r>
              <a:rPr lang="en-US" altLang="zh-CN" dirty="0"/>
              <a:t> U2 </a:t>
            </a:r>
            <a:r>
              <a:rPr lang="en-US" altLang="zh-CN" dirty="0">
                <a:solidFill>
                  <a:srgbClr val="FF0000"/>
                </a:solidFill>
              </a:rPr>
              <a:t>Y3</a:t>
            </a:r>
            <a:r>
              <a:rPr lang="en-US" altLang="zh-CN" dirty="0"/>
              <a:t> V2 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en-US" altLang="zh-CN" dirty="0" smtClean="0"/>
              <a:t>YVYU</a:t>
            </a:r>
            <a:r>
              <a:rPr lang="zh-CN" altLang="en-US" dirty="0"/>
              <a:t>格式跟</a:t>
            </a:r>
            <a:r>
              <a:rPr lang="en-US" altLang="zh-CN" dirty="0"/>
              <a:t>YUY2</a:t>
            </a:r>
            <a:r>
              <a:rPr lang="zh-CN" altLang="en-US" dirty="0"/>
              <a:t>类似，只是图像数据中</a:t>
            </a:r>
            <a:r>
              <a:rPr lang="en-US" altLang="zh-CN" dirty="0"/>
              <a:t>YUV</a:t>
            </a:r>
            <a:r>
              <a:rPr lang="zh-CN" altLang="en-US" dirty="0"/>
              <a:t>分量的排列顺序有所不同：</a:t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Y0</a:t>
            </a:r>
            <a:r>
              <a:rPr lang="en-US" altLang="zh-CN" dirty="0"/>
              <a:t> V0 </a:t>
            </a:r>
            <a:r>
              <a:rPr lang="en-US" altLang="zh-CN" dirty="0">
                <a:solidFill>
                  <a:srgbClr val="FF0000"/>
                </a:solidFill>
              </a:rPr>
              <a:t>Y1</a:t>
            </a:r>
            <a:r>
              <a:rPr lang="en-US" altLang="zh-CN" dirty="0"/>
              <a:t> U0    </a:t>
            </a:r>
            <a:r>
              <a:rPr lang="en-US" altLang="zh-CN" dirty="0">
                <a:solidFill>
                  <a:srgbClr val="FF0000"/>
                </a:solidFill>
              </a:rPr>
              <a:t>Y2 </a:t>
            </a:r>
            <a:r>
              <a:rPr lang="en-US" altLang="zh-CN" dirty="0"/>
              <a:t>V2 </a:t>
            </a:r>
            <a:r>
              <a:rPr lang="en-US" altLang="zh-CN" dirty="0">
                <a:solidFill>
                  <a:srgbClr val="FF0000"/>
                </a:solidFill>
              </a:rPr>
              <a:t>Y3</a:t>
            </a:r>
            <a:r>
              <a:rPr lang="en-US" altLang="zh-CN" dirty="0"/>
              <a:t> U2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UYVY</a:t>
            </a:r>
            <a:r>
              <a:rPr lang="zh-CN" altLang="en-US" dirty="0"/>
              <a:t>格式跟</a:t>
            </a:r>
            <a:r>
              <a:rPr lang="en-US" altLang="zh-CN" dirty="0"/>
              <a:t>YUY2</a:t>
            </a:r>
            <a:r>
              <a:rPr lang="zh-CN" altLang="en-US" dirty="0"/>
              <a:t>类似，只是图像数据中</a:t>
            </a:r>
            <a:r>
              <a:rPr lang="en-US" altLang="zh-CN" dirty="0"/>
              <a:t>YUV</a:t>
            </a:r>
            <a:r>
              <a:rPr lang="zh-CN" altLang="en-US" dirty="0"/>
              <a:t>分量的排列顺序有所不同：</a:t>
            </a:r>
            <a:br>
              <a:rPr lang="zh-CN" altLang="en-US" dirty="0"/>
            </a:br>
            <a:r>
              <a:rPr lang="en-US" altLang="zh-CN" dirty="0"/>
              <a:t>U0 </a:t>
            </a:r>
            <a:r>
              <a:rPr lang="en-US" altLang="zh-CN" dirty="0">
                <a:solidFill>
                  <a:srgbClr val="FF0000"/>
                </a:solidFill>
              </a:rPr>
              <a:t>Y0</a:t>
            </a:r>
            <a:r>
              <a:rPr lang="en-US" altLang="zh-CN" dirty="0"/>
              <a:t> V0 </a:t>
            </a:r>
            <a:r>
              <a:rPr lang="en-US" altLang="zh-CN" dirty="0">
                <a:solidFill>
                  <a:srgbClr val="FF0000"/>
                </a:solidFill>
              </a:rPr>
              <a:t>Y1</a:t>
            </a:r>
            <a:r>
              <a:rPr lang="en-US" altLang="zh-CN" dirty="0"/>
              <a:t>    U2 </a:t>
            </a:r>
            <a:r>
              <a:rPr lang="en-US" altLang="zh-CN" dirty="0">
                <a:solidFill>
                  <a:srgbClr val="FF0000"/>
                </a:solidFill>
              </a:rPr>
              <a:t>Y2</a:t>
            </a:r>
            <a:r>
              <a:rPr lang="en-US" altLang="zh-CN" dirty="0"/>
              <a:t> V2 </a:t>
            </a:r>
            <a:r>
              <a:rPr lang="en-US" altLang="zh-CN" dirty="0">
                <a:solidFill>
                  <a:srgbClr val="FF0000"/>
                </a:solidFill>
              </a:rPr>
              <a:t>Y3</a:t>
            </a:r>
            <a:r>
              <a:rPr lang="en-US" altLang="zh-CN" dirty="0"/>
              <a:t> 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359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</a:t>
            </a:r>
            <a:r>
              <a:rPr lang="en-US" altLang="zh-CN" sz="2800" dirty="0" smtClean="0">
                <a:solidFill>
                  <a:srgbClr val="FF0000"/>
                </a:solidFill>
              </a:rPr>
              <a:t>continued 4)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3" descr="E:\20140313124627-16630797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2" y="1844824"/>
            <a:ext cx="7253211" cy="41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617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How YUV store?(continued 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YU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04141"/>
            <a:ext cx="7344816" cy="20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99592" y="1772816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YUV411</a:t>
            </a:r>
            <a:r>
              <a:rPr lang="zh-CN" altLang="en-US" dirty="0"/>
              <a:t>、</a:t>
            </a:r>
            <a:r>
              <a:rPr lang="en-US" altLang="zh-CN" dirty="0"/>
              <a:t>YUV420</a:t>
            </a:r>
            <a:r>
              <a:rPr lang="zh-CN" altLang="en-US" dirty="0"/>
              <a:t>格式多见于</a:t>
            </a:r>
            <a:r>
              <a:rPr lang="en-US" altLang="zh-CN" dirty="0"/>
              <a:t>DV</a:t>
            </a:r>
            <a:r>
              <a:rPr lang="zh-CN" altLang="en-US" dirty="0"/>
              <a:t>数据中，前者用于</a:t>
            </a:r>
            <a:r>
              <a:rPr lang="en-US" altLang="zh-CN" dirty="0"/>
              <a:t>NTSC</a:t>
            </a:r>
            <a:r>
              <a:rPr lang="zh-CN" altLang="en-US" dirty="0"/>
              <a:t>制，后者用于</a:t>
            </a:r>
            <a:r>
              <a:rPr lang="en-US" altLang="zh-CN" dirty="0"/>
              <a:t>PAL</a:t>
            </a:r>
            <a:r>
              <a:rPr lang="zh-CN" altLang="en-US" dirty="0"/>
              <a:t>制。</a:t>
            </a:r>
            <a:r>
              <a:rPr lang="en-US" altLang="zh-CN" dirty="0"/>
              <a:t>YUV411</a:t>
            </a:r>
            <a:r>
              <a:rPr lang="zh-CN" altLang="en-US" dirty="0"/>
              <a:t>为每个像素都提取</a:t>
            </a:r>
            <a:r>
              <a:rPr lang="en-US" altLang="zh-CN" dirty="0"/>
              <a:t>Y</a:t>
            </a:r>
            <a:r>
              <a:rPr lang="zh-CN" altLang="en-US" dirty="0"/>
              <a:t>分量，而</a:t>
            </a:r>
            <a:r>
              <a:rPr lang="en-US" altLang="zh-CN" dirty="0"/>
              <a:t>UV</a:t>
            </a:r>
            <a:r>
              <a:rPr lang="zh-CN" altLang="en-US" dirty="0"/>
              <a:t>分量在</a:t>
            </a:r>
            <a:r>
              <a:rPr lang="zh-CN" altLang="en-US" dirty="0" smtClean="0">
                <a:solidFill>
                  <a:srgbClr val="FF0000"/>
                </a:solidFill>
              </a:rPr>
              <a:t>水平</a:t>
            </a:r>
            <a:r>
              <a:rPr lang="zh-CN" altLang="en-US" dirty="0" smtClean="0"/>
              <a:t>方向上</a:t>
            </a:r>
            <a:r>
              <a:rPr lang="zh-CN" altLang="en-US" dirty="0"/>
              <a:t>每</a:t>
            </a:r>
            <a:r>
              <a:rPr lang="en-US" altLang="zh-CN" dirty="0"/>
              <a:t>4</a:t>
            </a:r>
            <a:r>
              <a:rPr lang="zh-CN" altLang="en-US" dirty="0"/>
              <a:t>个像素采样一次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YUV420</a:t>
            </a:r>
            <a:r>
              <a:rPr lang="zh-CN" altLang="en-US" dirty="0"/>
              <a:t>并非</a:t>
            </a:r>
            <a:r>
              <a:rPr lang="en-US" altLang="zh-CN" dirty="0"/>
              <a:t>V</a:t>
            </a:r>
            <a:r>
              <a:rPr lang="zh-CN" altLang="en-US" dirty="0"/>
              <a:t>分量采样为</a:t>
            </a:r>
            <a:r>
              <a:rPr lang="en-US" altLang="zh-CN" dirty="0"/>
              <a:t>0</a:t>
            </a:r>
            <a:r>
              <a:rPr lang="zh-CN" altLang="en-US" dirty="0"/>
              <a:t>，而是跟</a:t>
            </a:r>
            <a:r>
              <a:rPr lang="en-US" altLang="zh-CN" dirty="0"/>
              <a:t>YUV411</a:t>
            </a:r>
            <a:r>
              <a:rPr lang="zh-CN" altLang="en-US" dirty="0"/>
              <a:t>相比，在水平方向上提高一倍色差采样频率，在</a:t>
            </a:r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/>
              <a:t>方向上以</a:t>
            </a:r>
            <a:r>
              <a:rPr lang="en-US" altLang="zh-CN" dirty="0"/>
              <a:t>U/V</a:t>
            </a:r>
            <a:r>
              <a:rPr lang="zh-CN" altLang="en-US" dirty="0"/>
              <a:t>间</a:t>
            </a:r>
          </a:p>
          <a:p>
            <a:r>
              <a:rPr lang="zh-CN" altLang="en-US" dirty="0"/>
              <a:t>隔的方式减小一半色差采样</a:t>
            </a:r>
          </a:p>
        </p:txBody>
      </p:sp>
    </p:spTree>
    <p:extLst>
      <p:ext uri="{BB962C8B-B14F-4D97-AF65-F5344CB8AC3E}">
        <p14:creationId xmlns:p14="http://schemas.microsoft.com/office/powerpoint/2010/main" val="858933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35696" y="1556792"/>
            <a:ext cx="5688632" cy="2952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9600" dirty="0" smtClean="0">
                <a:solidFill>
                  <a:srgbClr val="FF0000"/>
                </a:solidFill>
              </a:rPr>
              <a:t>Question: 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If picture Width of picture is 320 and height is 240</a:t>
            </a:r>
          </a:p>
          <a:p>
            <a:endParaRPr lang="en-US" altLang="zh-CN" sz="9600" dirty="0" smtClean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1 one RGB24 frame’s size in byte?</a:t>
            </a:r>
          </a:p>
          <a:p>
            <a:endParaRPr lang="en-US" altLang="zh-CN" sz="9600" dirty="0" smtClean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2 one YUY2 frame’s size?</a:t>
            </a:r>
          </a:p>
          <a:p>
            <a:endParaRPr lang="en-US" altLang="zh-CN" sz="9600" dirty="0">
              <a:solidFill>
                <a:srgbClr val="FF0000"/>
              </a:solidFill>
            </a:endParaRP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3 one YUV420P frame’s size?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876256" y="2428776"/>
            <a:ext cx="1728192" cy="2088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</a:rPr>
              <a:t>320x240x3</a:t>
            </a:r>
          </a:p>
          <a:p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320x240x2</a:t>
            </a:r>
          </a:p>
          <a:p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320x240x3/2</a:t>
            </a:r>
          </a:p>
        </p:txBody>
      </p:sp>
    </p:spTree>
    <p:extLst>
      <p:ext uri="{BB962C8B-B14F-4D97-AF65-F5344CB8AC3E}">
        <p14:creationId xmlns:p14="http://schemas.microsoft.com/office/powerpoint/2010/main" val="3335710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Different Chroma picture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Archive\doc\video\RGB_YUV\chro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82" y="1868116"/>
            <a:ext cx="5561188" cy="33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37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of sound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43608" y="1847652"/>
            <a:ext cx="5688632" cy="2952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dirty="0" smtClean="0">
                <a:solidFill>
                  <a:schemeClr val="tx2"/>
                </a:solidFill>
              </a:rPr>
              <a:t>声音</a:t>
            </a:r>
            <a:r>
              <a:rPr lang="zh-CN" altLang="en-US" sz="1600" dirty="0">
                <a:solidFill>
                  <a:schemeClr val="tx2"/>
                </a:solidFill>
              </a:rPr>
              <a:t>就是振动。当声音改变了鼓膜上空气的压力时，</a:t>
            </a:r>
            <a:r>
              <a:rPr lang="zh-CN" altLang="en-US" sz="1600" dirty="0" smtClean="0">
                <a:solidFill>
                  <a:schemeClr val="tx2"/>
                </a:solidFill>
              </a:rPr>
              <a:t>我们</a:t>
            </a:r>
            <a:r>
              <a:rPr lang="zh-CN" altLang="en-US" sz="1600" dirty="0">
                <a:solidFill>
                  <a:schemeClr val="tx2"/>
                </a:solidFill>
              </a:rPr>
              <a:t>就感觉到了</a:t>
            </a:r>
            <a:r>
              <a:rPr lang="zh-CN" altLang="en-US" sz="1600" dirty="0" smtClean="0">
                <a:solidFill>
                  <a:schemeClr val="tx2"/>
                </a:solidFill>
              </a:rPr>
              <a:t>声音。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      麦克风</a:t>
            </a:r>
            <a:r>
              <a:rPr lang="zh-CN" altLang="en-US" sz="1600" dirty="0">
                <a:solidFill>
                  <a:schemeClr val="tx2"/>
                </a:solidFill>
              </a:rPr>
              <a:t>以感应这些振动，并且将它们转换为电流。同样，电流再经过放大器和扩音器，就又变成了声音。传统上，声音以模拟方式储存（例如录音磁带和唱片），这些振动储存在磁气脉冲或者轮廓凹槽中。当声音转换为电流时，就可以用随时间振动的波形来表示。振动最自然的形式可以用正弦波表示</a:t>
            </a:r>
            <a:r>
              <a:rPr lang="zh-CN" altLang="en-US" sz="1600" dirty="0" smtClean="0">
                <a:solidFill>
                  <a:schemeClr val="tx2"/>
                </a:solidFill>
              </a:rPr>
              <a:t>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       正弦波</a:t>
            </a:r>
            <a:r>
              <a:rPr lang="zh-CN" altLang="en-US" sz="1600" dirty="0">
                <a:solidFill>
                  <a:schemeClr val="tx2"/>
                </a:solidFill>
              </a:rPr>
              <a:t>有两个参数－振幅（也就是一个周期中的最大振幅）和频率。我们已知</a:t>
            </a:r>
            <a:r>
              <a:rPr lang="zh-CN" altLang="en-US" sz="1600" dirty="0">
                <a:solidFill>
                  <a:srgbClr val="FF0000"/>
                </a:solidFill>
              </a:rPr>
              <a:t>振幅</a:t>
            </a:r>
            <a:r>
              <a:rPr lang="zh-CN" altLang="en-US" sz="1600" dirty="0">
                <a:solidFill>
                  <a:schemeClr val="tx2"/>
                </a:solidFill>
              </a:rPr>
              <a:t>就是音量，</a:t>
            </a:r>
            <a:r>
              <a:rPr lang="zh-CN" altLang="en-US" sz="1600" dirty="0">
                <a:solidFill>
                  <a:srgbClr val="FF0000"/>
                </a:solidFill>
              </a:rPr>
              <a:t>频率</a:t>
            </a:r>
            <a:r>
              <a:rPr lang="zh-CN" altLang="en-US" sz="1600" dirty="0">
                <a:solidFill>
                  <a:schemeClr val="tx2"/>
                </a:solidFill>
              </a:rPr>
              <a:t>就是音调。一般来说人耳可感受的正弦波的范围是从</a:t>
            </a:r>
            <a:r>
              <a:rPr lang="en-US" altLang="zh-CN" sz="1600" dirty="0">
                <a:solidFill>
                  <a:schemeClr val="tx2"/>
                </a:solidFill>
              </a:rPr>
              <a:t>20Hz</a:t>
            </a:r>
            <a:r>
              <a:rPr lang="zh-CN" altLang="en-US" sz="1600" dirty="0">
                <a:solidFill>
                  <a:schemeClr val="tx2"/>
                </a:solidFill>
              </a:rPr>
              <a:t>（每秒周期）的低频声音到</a:t>
            </a:r>
            <a:r>
              <a:rPr lang="en-US" altLang="zh-CN" sz="1600" dirty="0">
                <a:solidFill>
                  <a:schemeClr val="tx2"/>
                </a:solidFill>
              </a:rPr>
              <a:t>20,000Hz</a:t>
            </a:r>
            <a:r>
              <a:rPr lang="zh-CN" altLang="en-US" sz="1600" dirty="0">
                <a:solidFill>
                  <a:schemeClr val="tx2"/>
                </a:solidFill>
              </a:rPr>
              <a:t>的高频声，但随着年龄的增长，对高频声音的感受能力会逐年退化。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75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25836" y="2780928"/>
            <a:ext cx="6889112" cy="230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Video/audio encode/decode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FFMPEG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Android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MediaPlayer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libplayer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67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of sound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1287023435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7652"/>
            <a:ext cx="4536504" cy="27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719511268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643"/>
            <a:ext cx="4040882" cy="14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447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of sound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E:\2010122411361936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4725144" cy="16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20130812175912-20595743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2806635" cy="21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32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of sound(continued)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90390" y="2204864"/>
            <a:ext cx="6889112" cy="230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channels: 1(mono) 2(stereo) … 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channel_layout</a:t>
            </a:r>
            <a:r>
              <a:rPr lang="en-US" altLang="zh-CN" sz="2000" dirty="0" smtClean="0">
                <a:solidFill>
                  <a:srgbClr val="FF0000"/>
                </a:solidFill>
              </a:rPr>
              <a:t> 2.1 5.1 …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ample rate 16k 44.1k 48k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 smtClean="0">
                <a:solidFill>
                  <a:srgbClr val="FF0000"/>
                </a:solidFill>
              </a:rPr>
              <a:t>Sample format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86104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err="1"/>
              <a:t>enum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AVSampleFormat</a:t>
            </a:r>
            <a:r>
              <a:rPr lang="en-US" altLang="zh-CN" sz="1000" dirty="0"/>
              <a:t> {</a:t>
            </a:r>
          </a:p>
          <a:p>
            <a:r>
              <a:rPr lang="en-US" altLang="zh-CN" sz="1000" dirty="0"/>
              <a:t>    AV_SAMPLE_FMT_NONE = -1,</a:t>
            </a:r>
          </a:p>
          <a:p>
            <a:r>
              <a:rPr lang="en-US" altLang="zh-CN" sz="1000" dirty="0"/>
              <a:t>    AV_SAMPLE_FMT_U8,          ///&lt; unsigned 8 bits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>
                <a:solidFill>
                  <a:srgbClr val="FF0000"/>
                </a:solidFill>
              </a:rPr>
              <a:t>AV_SAMPLE_FMT_S16</a:t>
            </a:r>
            <a:r>
              <a:rPr lang="en-US" altLang="zh-CN" sz="1000" dirty="0"/>
              <a:t>,         ///&lt; signed 16 bits</a:t>
            </a:r>
          </a:p>
          <a:p>
            <a:r>
              <a:rPr lang="en-US" altLang="zh-CN" sz="1000" dirty="0"/>
              <a:t>    AV_SAMPLE_FMT_S32,         ///&lt; signed 32 bits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>
                <a:solidFill>
                  <a:srgbClr val="FF0000"/>
                </a:solidFill>
              </a:rPr>
              <a:t>AV_SAMPLE_FMT_FLT</a:t>
            </a:r>
            <a:r>
              <a:rPr lang="en-US" altLang="zh-CN" sz="1000" dirty="0"/>
              <a:t>,         ///&lt; float</a:t>
            </a:r>
          </a:p>
          <a:p>
            <a:r>
              <a:rPr lang="en-US" altLang="zh-CN" sz="1000" dirty="0"/>
              <a:t>    AV_SAMPLE_FMT_DBL,         ///&lt; double</a:t>
            </a:r>
          </a:p>
          <a:p>
            <a:endParaRPr lang="zh-CN" altLang="en-US" sz="1000" dirty="0"/>
          </a:p>
          <a:p>
            <a:r>
              <a:rPr lang="en-US" altLang="zh-CN" sz="1000" dirty="0"/>
              <a:t>    AV_SAMPLE_FMT_U8P,         ///&lt; unsigned 8 bits, planar</a:t>
            </a:r>
          </a:p>
          <a:p>
            <a:r>
              <a:rPr lang="en-US" altLang="zh-CN" sz="1000" dirty="0"/>
              <a:t>    AV_SAMPLE_FMT_S16P,        ///&lt; signed 16 bits, planar</a:t>
            </a:r>
          </a:p>
          <a:p>
            <a:r>
              <a:rPr lang="en-US" altLang="zh-CN" sz="1000" dirty="0"/>
              <a:t>    AV_SAMPLE_FMT_S32P,        ///&lt; signed 32 bits, planar</a:t>
            </a:r>
          </a:p>
          <a:p>
            <a:r>
              <a:rPr lang="en-US" altLang="zh-CN" sz="1000" dirty="0"/>
              <a:t>    AV_SAMPLE_FMT_FLTP,        ///&lt; float, planar</a:t>
            </a:r>
          </a:p>
          <a:p>
            <a:r>
              <a:rPr lang="en-US" altLang="zh-CN" sz="1000" dirty="0"/>
              <a:t>    AV_SAMPLE_FMT_DBLP,        ///&lt; double, planar</a:t>
            </a:r>
          </a:p>
          <a:p>
            <a:endParaRPr lang="zh-CN" altLang="en-US" sz="1000" dirty="0"/>
          </a:p>
          <a:p>
            <a:r>
              <a:rPr lang="en-US" altLang="zh-CN" sz="1000" dirty="0"/>
              <a:t>    AV_SAMPLE_FMT_NB           ///&lt; Number of sample formats. DO NOT USE if linking dynamically</a:t>
            </a:r>
          </a:p>
          <a:p>
            <a:r>
              <a:rPr lang="en-US" altLang="zh-CN" sz="1000" dirty="0"/>
              <a:t>};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/>
              <a:t>#define AV_CH_LAYOUT_MONO   </a:t>
            </a:r>
            <a:r>
              <a:rPr lang="en-US" altLang="zh-CN" sz="1000" dirty="0" smtClean="0"/>
              <a:t>(</a:t>
            </a:r>
            <a:r>
              <a:rPr lang="en-US" altLang="zh-CN" sz="1000" dirty="0"/>
              <a:t>AV_CH_FRONT_CENTER)</a:t>
            </a:r>
          </a:p>
          <a:p>
            <a:r>
              <a:rPr lang="en-US" altLang="zh-CN" sz="1000" dirty="0"/>
              <a:t>#define AV_CH_LAYOUT_STEREO            (AV_CH_FRONT_LEFT|AV_CH_FRONT_RIGHT)</a:t>
            </a:r>
          </a:p>
          <a:p>
            <a:r>
              <a:rPr lang="en-US" altLang="zh-CN" sz="1000" dirty="0"/>
              <a:t>#define AV_CH_LAYOUT_2POINT1           (AV_CH_LAYOUT_STEREO|AV_CH_LOW_FREQUENCY)</a:t>
            </a:r>
          </a:p>
          <a:p>
            <a:r>
              <a:rPr lang="en-US" altLang="zh-CN" sz="1000" dirty="0"/>
              <a:t>#define AV_CH_LAYOUT_2_1               (AV_CH_LAYOUT_STEREO|AV_CH_BACK_CENTER)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53068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31640" y="1280716"/>
            <a:ext cx="6264696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knowledgement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</a:rPr>
              <a:t>sound(continued 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E:\stereo_mo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8" y="1988840"/>
            <a:ext cx="1556419" cy="21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6mono_5poi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4435066" cy="24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897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The video pictures is split into intra and inter frames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Intra</a:t>
            </a:r>
            <a:r>
              <a:rPr lang="en-US" altLang="zh-CN" b="1" dirty="0" smtClean="0"/>
              <a:t> frames are coded similar to JPEG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Inter</a:t>
            </a:r>
            <a:r>
              <a:rPr lang="en-US" altLang="zh-CN" b="1" dirty="0" smtClean="0"/>
              <a:t> frames are predicted from previously decoded frames</a:t>
            </a:r>
            <a:endParaRPr lang="zh-CN" altLang="en-US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005064"/>
            <a:ext cx="6320055" cy="1800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3740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当前像素</a:t>
            </a:r>
            <a:r>
              <a:rPr lang="en-US" altLang="zh-CN" dirty="0" smtClean="0"/>
              <a:t>x(</a:t>
            </a:r>
            <a:r>
              <a:rPr lang="zh-CN" altLang="en-US" dirty="0" smtClean="0"/>
              <a:t>设为立即传送的像素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可用前一个像素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或者三者的线性加权来预测。这些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被称为参考像素。在实际传送时，把实际像素</a:t>
            </a:r>
            <a:r>
              <a:rPr lang="en-US" altLang="zh-CN" dirty="0" smtClean="0"/>
              <a:t>x(</a:t>
            </a:r>
            <a:r>
              <a:rPr lang="zh-CN" altLang="en-US" dirty="0" smtClean="0"/>
              <a:t>当前值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和参考像素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预测值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相减，简单起见传送</a:t>
            </a:r>
            <a:r>
              <a:rPr lang="en-US" altLang="zh-CN" dirty="0" smtClean="0"/>
              <a:t>x-a,</a:t>
            </a:r>
            <a:r>
              <a:rPr lang="zh-CN" altLang="en-US" dirty="0" smtClean="0"/>
              <a:t>接收端再把 </a:t>
            </a:r>
            <a:r>
              <a:rPr lang="en-US" altLang="zh-CN" dirty="0" smtClean="0"/>
              <a:t>(x-a)+a=x,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是已传送的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在接收端被存储</a:t>
            </a:r>
            <a:r>
              <a:rPr lang="en-US" altLang="zh-CN" dirty="0" smtClean="0"/>
              <a:t>),</a:t>
            </a:r>
            <a:r>
              <a:rPr lang="zh-CN" altLang="en-US" dirty="0" smtClean="0"/>
              <a:t>于是得到当前值。由于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相似</a:t>
            </a:r>
            <a:r>
              <a:rPr lang="en-US" altLang="zh-CN" dirty="0" smtClean="0"/>
              <a:t>,(x-a)</a:t>
            </a:r>
            <a:r>
              <a:rPr lang="zh-CN" altLang="en-US" dirty="0" smtClean="0"/>
              <a:t>值很小，视频信号被压缩。这种压缩方式称为 </a:t>
            </a:r>
            <a:r>
              <a:rPr lang="zh-CN" altLang="en-US" dirty="0" smtClean="0">
                <a:solidFill>
                  <a:srgbClr val="FF0000"/>
                </a:solidFill>
              </a:rPr>
              <a:t>帧内预测编码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大量统计表明，视频信号中包含着能量上占大部分的直流和低频成分，即图像的平坦部分，也有少量的高频成分，即图像的细节。</a:t>
            </a:r>
          </a:p>
        </p:txBody>
      </p:sp>
    </p:spTree>
    <p:extLst>
      <p:ext uri="{BB962C8B-B14F-4D97-AF65-F5344CB8AC3E}">
        <p14:creationId xmlns:p14="http://schemas.microsoft.com/office/powerpoint/2010/main" val="22181820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zh-CN" altLang="en-US" dirty="0" smtClean="0"/>
              <a:t>传输</a:t>
            </a:r>
            <a:r>
              <a:rPr lang="en-US" altLang="zh-CN" dirty="0" smtClean="0"/>
              <a:t>4byte </a:t>
            </a:r>
            <a:r>
              <a:rPr lang="zh-CN" altLang="en-US" dirty="0" smtClean="0"/>
              <a:t>位宽信号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10, 11, 12, 12, 10, 9, 9, 8, 10, 11, 12, 14</a:t>
            </a:r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1010, 1011, 1100, 1100, …</a:t>
            </a:r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2(</a:t>
            </a:r>
            <a:r>
              <a:rPr lang="zh-CN" altLang="en-US" dirty="0" smtClean="0"/>
              <a:t>差分信号</a:t>
            </a:r>
            <a:r>
              <a:rPr lang="en-US" altLang="zh-CN" dirty="0" smtClean="0"/>
              <a:t>) </a:t>
            </a:r>
          </a:p>
          <a:p>
            <a:pPr marL="685800" lvl="2" indent="0">
              <a:buNone/>
            </a:pPr>
            <a:r>
              <a:rPr lang="en-US" altLang="zh-CN" dirty="0" smtClean="0"/>
              <a:t>1010, +1, +1, 0, -2, -1, 0, -1, +2, +1, +1, + 2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543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(4)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43608" y="1916832"/>
            <a:ext cx="6336704" cy="85501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帧内编码</a:t>
            </a:r>
          </a:p>
          <a:p>
            <a:pPr lvl="2"/>
            <a:r>
              <a:rPr lang="zh-CN" altLang="en-US" dirty="0" smtClean="0"/>
              <a:t>因此，可以用另一种方法进行视频编码，将图像进过某种数学变换后，得到变换域中的图像，其中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分别是空间频率坐标。用</a:t>
            </a:r>
            <a:r>
              <a:rPr lang="en-US" altLang="zh-CN" dirty="0" smtClean="0"/>
              <a:t>”o”</a:t>
            </a:r>
            <a:r>
              <a:rPr lang="zh-CN" altLang="en-US" dirty="0" smtClean="0"/>
              <a:t>表示低频和直流占图像能量中的大部分，而高频部分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</a:t>
            </a:r>
            <a:r>
              <a:rPr lang="en-US" altLang="zh-CN" dirty="0" smtClean="0"/>
              <a:t>”x”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则是少量的，于是可用较少的码表示直流低频以及高频。</a:t>
            </a:r>
          </a:p>
        </p:txBody>
      </p:sp>
    </p:spTree>
    <p:extLst>
      <p:ext uri="{BB962C8B-B14F-4D97-AF65-F5344CB8AC3E}">
        <p14:creationId xmlns:p14="http://schemas.microsoft.com/office/powerpoint/2010/main" val="2148718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(5)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80" y="1984772"/>
            <a:ext cx="568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JPEG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标准的算法的三个基本步骤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用</a:t>
            </a: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DCT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变换来分析图像   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用对于人眼是最佳效果的加权函数来量化</a:t>
            </a: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DCT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系数   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33CC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CC"/>
                </a:solidFill>
                <a:latin typeface="宋体" pitchFamily="2" charset="-122"/>
              </a:rPr>
              <a:t>对数据进行熵编码。</a:t>
            </a:r>
          </a:p>
        </p:txBody>
      </p:sp>
    </p:spTree>
    <p:extLst>
      <p:ext uri="{BB962C8B-B14F-4D97-AF65-F5344CB8AC3E}">
        <p14:creationId xmlns:p14="http://schemas.microsoft.com/office/powerpoint/2010/main" val="32711802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(6)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3" descr="5-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38648"/>
            <a:ext cx="4288127" cy="30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854761" y="4797152"/>
            <a:ext cx="2394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dirty="0">
                <a:solidFill>
                  <a:srgbClr val="FF33CC"/>
                </a:solidFill>
              </a:rPr>
              <a:t>基于</a:t>
            </a:r>
            <a:r>
              <a:rPr lang="en-US" altLang="zh-CN" sz="1200" dirty="0">
                <a:solidFill>
                  <a:srgbClr val="FF33CC"/>
                </a:solidFill>
              </a:rPr>
              <a:t>DCT</a:t>
            </a:r>
            <a:r>
              <a:rPr lang="zh-CN" altLang="en-US" sz="1200" dirty="0">
                <a:solidFill>
                  <a:srgbClr val="FF33CC"/>
                </a:solidFill>
              </a:rPr>
              <a:t>的编、解码器方框</a:t>
            </a:r>
            <a:r>
              <a:rPr lang="zh-CN" altLang="en-US" sz="1200" dirty="0" smtClean="0">
                <a:solidFill>
                  <a:srgbClr val="FF33CC"/>
                </a:solidFill>
              </a:rPr>
              <a:t>简图</a:t>
            </a:r>
            <a:endParaRPr lang="zh-CN" altLang="en-US" sz="1200" dirty="0">
              <a:solidFill>
                <a:srgbClr val="FF33CC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zh-CN" sz="1200" dirty="0">
                <a:solidFill>
                  <a:srgbClr val="FF33CC"/>
                </a:solidFill>
              </a:rPr>
              <a:t>(a) </a:t>
            </a:r>
            <a:r>
              <a:rPr lang="zh-CN" altLang="en-US" sz="1200" dirty="0">
                <a:solidFill>
                  <a:srgbClr val="FF33CC"/>
                </a:solidFill>
              </a:rPr>
              <a:t>编码器</a:t>
            </a:r>
            <a:r>
              <a:rPr lang="en-US" altLang="zh-CN" sz="1200" dirty="0">
                <a:solidFill>
                  <a:srgbClr val="FF33CC"/>
                </a:solidFill>
              </a:rPr>
              <a:t>; (b) </a:t>
            </a:r>
            <a:r>
              <a:rPr lang="zh-CN" altLang="en-US" sz="1200" dirty="0">
                <a:solidFill>
                  <a:srgbClr val="FF33CC"/>
                </a:solidFill>
              </a:rPr>
              <a:t>解码器</a:t>
            </a:r>
          </a:p>
        </p:txBody>
      </p:sp>
    </p:spTree>
    <p:extLst>
      <p:ext uri="{BB962C8B-B14F-4D97-AF65-F5344CB8AC3E}">
        <p14:creationId xmlns:p14="http://schemas.microsoft.com/office/powerpoint/2010/main" val="40470988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03848" y="1196752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Flowers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E:\userid110601time201010311501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5" y="1700808"/>
            <a:ext cx="507554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aa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65" y="1700808"/>
            <a:ext cx="248377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730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(7)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2" descr="Img00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4094"/>
            <a:ext cx="2764899" cy="27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Img00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39" y="2070869"/>
            <a:ext cx="2782614" cy="27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3608" y="4859868"/>
            <a:ext cx="5832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  JPEG</a:t>
            </a:r>
            <a:r>
              <a:rPr lang="zh-CN" altLang="en-US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亮度量化表             </a:t>
            </a:r>
            <a:r>
              <a:rPr lang="en-US" altLang="zh-CN" u="none" dirty="0" smtClean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JPEG</a:t>
            </a:r>
            <a:r>
              <a:rPr lang="zh-CN" altLang="en-US" u="none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色度量化表 </a:t>
            </a:r>
          </a:p>
        </p:txBody>
      </p:sp>
    </p:spTree>
    <p:extLst>
      <p:ext uri="{BB962C8B-B14F-4D97-AF65-F5344CB8AC3E}">
        <p14:creationId xmlns:p14="http://schemas.microsoft.com/office/powerpoint/2010/main" val="10460157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(8)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E:\0_13188487000ZC5.g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7652"/>
            <a:ext cx="5229226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27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(9)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 descr="E:\0_13188487000ZC5.g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653508" cy="373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0_13188487000ZC5.gi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347981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0_13188487000ZC5.gi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02459"/>
            <a:ext cx="2015993" cy="19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49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10)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7996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帧内编码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99592" y="2636913"/>
            <a:ext cx="7200800" cy="216024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Basic compression process is the same as intra-frame compression, but the data is the differences from the immediately preceding frame rather than the raw samples themselves.</a:t>
            </a:r>
          </a:p>
          <a:p>
            <a:r>
              <a:rPr lang="en-US" altLang="zh-CN" sz="1400" dirty="0" smtClean="0"/>
              <a:t>Frame Differencing</a:t>
            </a:r>
          </a:p>
          <a:p>
            <a:pPr lvl="1"/>
            <a:r>
              <a:rPr lang="en-US" altLang="zh-CN" sz="1400" dirty="0" smtClean="0"/>
              <a:t>Often the amount of information in the difference between two frames is a lot less than in the second frame itself</a:t>
            </a:r>
          </a:p>
          <a:p>
            <a:endParaRPr lang="zh-CN" altLang="en-US" sz="14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4095750" cy="19526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2895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(11)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31070" y="2132856"/>
            <a:ext cx="5289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200" b="0" u="none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1200" b="0" u="none" dirty="0">
                <a:solidFill>
                  <a:schemeClr val="tx1"/>
                </a:solidFill>
                <a:latin typeface="Times New Roman" pitchFamily="18" charset="0"/>
              </a:rPr>
              <a:t>　　</a:t>
            </a:r>
            <a:r>
              <a:rPr lang="zh-CN" altLang="en-US" sz="1200" u="none" dirty="0">
                <a:solidFill>
                  <a:srgbClr val="FF33CC"/>
                </a:solidFill>
              </a:rPr>
              <a:t>在 </a:t>
            </a:r>
            <a:r>
              <a:rPr lang="en-US" altLang="zh-CN" sz="1200" u="none" dirty="0">
                <a:solidFill>
                  <a:srgbClr val="FF33CC"/>
                </a:solidFill>
              </a:rPr>
              <a:t>MPEG-1</a:t>
            </a:r>
            <a:r>
              <a:rPr lang="zh-CN" altLang="en-US" sz="1200" u="none" dirty="0">
                <a:solidFill>
                  <a:srgbClr val="FF33CC"/>
                </a:solidFill>
              </a:rPr>
              <a:t>标准中，考虑到压缩比和随机存取这对矛盾，一共定义了四种图像类型：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(1) I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 </a:t>
            </a:r>
            <a:r>
              <a:rPr lang="en-US" altLang="zh-CN" sz="1200" u="none" dirty="0">
                <a:solidFill>
                  <a:srgbClr val="FF33CC"/>
                </a:solidFill>
              </a:rPr>
              <a:t>Intra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帧图像，采用帧内编码，不参照其它图像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(2) 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 </a:t>
            </a:r>
            <a:r>
              <a:rPr lang="en-US" altLang="zh-CN" sz="1200" u="none" dirty="0">
                <a:solidFill>
                  <a:srgbClr val="FF33CC"/>
                </a:solidFill>
              </a:rPr>
              <a:t>Predicted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帧图像，它们参照前一幅 </a:t>
            </a:r>
            <a:r>
              <a:rPr lang="en-US" altLang="zh-CN" sz="1200" u="none" dirty="0">
                <a:solidFill>
                  <a:srgbClr val="FF33CC"/>
                </a:solidFill>
              </a:rPr>
              <a:t>I</a:t>
            </a:r>
            <a:r>
              <a:rPr lang="zh-CN" altLang="en-US" sz="1200" u="none" dirty="0">
                <a:solidFill>
                  <a:srgbClr val="FF33CC"/>
                </a:solidFill>
              </a:rPr>
              <a:t>帧或 </a:t>
            </a:r>
            <a:r>
              <a:rPr lang="en-US" altLang="zh-CN" sz="1200" u="none" dirty="0">
                <a:solidFill>
                  <a:srgbClr val="FF33CC"/>
                </a:solidFill>
              </a:rPr>
              <a:t>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帧图像作运动补偿编码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(3) B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帧图像，或称双向预测帧图像，它们参照前一幅和后一幅 </a:t>
            </a:r>
            <a:r>
              <a:rPr lang="en-US" altLang="zh-CN" sz="1200" u="none" dirty="0">
                <a:solidFill>
                  <a:srgbClr val="FF33CC"/>
                </a:solidFill>
              </a:rPr>
              <a:t>I</a:t>
            </a:r>
            <a:r>
              <a:rPr lang="zh-CN" altLang="en-US" sz="1200" u="none" dirty="0">
                <a:solidFill>
                  <a:srgbClr val="FF33CC"/>
                </a:solidFill>
              </a:rPr>
              <a:t>帧或 </a:t>
            </a:r>
            <a:r>
              <a:rPr lang="en-US" altLang="zh-CN" sz="1200" u="none" dirty="0">
                <a:solidFill>
                  <a:srgbClr val="FF33CC"/>
                </a:solidFill>
              </a:rPr>
              <a:t>P</a:t>
            </a:r>
            <a:r>
              <a:rPr lang="zh-CN" altLang="en-US" sz="1200" u="none" dirty="0">
                <a:solidFill>
                  <a:srgbClr val="FF33CC"/>
                </a:solidFill>
              </a:rPr>
              <a:t>帧图像作双向运动补偿编码</a:t>
            </a:r>
            <a:r>
              <a:rPr lang="en-US" altLang="zh-CN" sz="1200" u="none" dirty="0">
                <a:solidFill>
                  <a:srgbClr val="FF33CC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　　</a:t>
            </a:r>
            <a:r>
              <a:rPr lang="en-US" altLang="zh-CN" sz="1200" u="none" dirty="0">
                <a:solidFill>
                  <a:srgbClr val="FF33CC"/>
                </a:solidFill>
              </a:rPr>
              <a:t>(4) D</a:t>
            </a:r>
            <a:r>
              <a:rPr lang="zh-CN" altLang="en-US" sz="1200" u="none" dirty="0">
                <a:solidFill>
                  <a:srgbClr val="FF33CC"/>
                </a:solidFill>
              </a:rPr>
              <a:t>类图像，或称直流</a:t>
            </a:r>
            <a:r>
              <a:rPr lang="en-US" altLang="zh-CN" sz="1200" u="none" dirty="0">
                <a:solidFill>
                  <a:srgbClr val="FF33CC"/>
                </a:solidFill>
              </a:rPr>
              <a:t>(DC)</a:t>
            </a:r>
            <a:r>
              <a:rPr lang="zh-CN" altLang="en-US" sz="1200" u="none" dirty="0">
                <a:solidFill>
                  <a:srgbClr val="FF33CC"/>
                </a:solidFill>
              </a:rPr>
              <a:t>图像，这类图像中只含直流分量，是为快放功能而设计的。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5616" y="18476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帧</a:t>
            </a:r>
            <a:r>
              <a:rPr lang="zh-CN" altLang="en-US" dirty="0"/>
              <a:t>间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5575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12988" y="4336252"/>
            <a:ext cx="3771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u="none" dirty="0">
                <a:solidFill>
                  <a:srgbClr val="FF33CC"/>
                </a:solidFill>
              </a:rPr>
              <a:t>I </a:t>
            </a:r>
            <a:r>
              <a:rPr lang="zh-CN" altLang="en-US" u="none" dirty="0">
                <a:solidFill>
                  <a:srgbClr val="FF33CC"/>
                </a:solidFill>
              </a:rPr>
              <a:t>帧、</a:t>
            </a:r>
            <a:r>
              <a:rPr lang="en-US" altLang="zh-CN" u="none" dirty="0">
                <a:solidFill>
                  <a:srgbClr val="FF33CC"/>
                </a:solidFill>
              </a:rPr>
              <a:t>P</a:t>
            </a:r>
            <a:r>
              <a:rPr lang="zh-CN" altLang="en-US" u="none" dirty="0">
                <a:solidFill>
                  <a:srgbClr val="FF33CC"/>
                </a:solidFill>
              </a:rPr>
              <a:t>帧和</a:t>
            </a:r>
            <a:r>
              <a:rPr lang="en-US" altLang="zh-CN" u="none" dirty="0">
                <a:solidFill>
                  <a:srgbClr val="FF33CC"/>
                </a:solidFill>
              </a:rPr>
              <a:t>B</a:t>
            </a:r>
            <a:r>
              <a:rPr lang="zh-CN" altLang="en-US" u="none" dirty="0">
                <a:solidFill>
                  <a:srgbClr val="FF33CC"/>
                </a:solidFill>
              </a:rPr>
              <a:t>帧图像的依赖关系</a:t>
            </a:r>
          </a:p>
        </p:txBody>
      </p:sp>
      <p:pic>
        <p:nvPicPr>
          <p:cNvPr id="9" name="Picture 3" descr="5-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42862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99592" y="1916832"/>
            <a:ext cx="691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200" b="0" u="none" dirty="0">
                <a:solidFill>
                  <a:schemeClr val="tx1"/>
                </a:solidFill>
                <a:latin typeface="Times New Roman" pitchFamily="18" charset="0"/>
              </a:rPr>
              <a:t>　　　</a:t>
            </a:r>
            <a:r>
              <a:rPr lang="zh-CN" altLang="en-US" sz="1200" u="none" dirty="0">
                <a:solidFill>
                  <a:srgbClr val="FF33CC"/>
                </a:solidFill>
              </a:rPr>
              <a:t>下图描述了按显示顺序排列的一组图像。图中的箭头显示了图像间前向预测和双向预测的</a:t>
            </a:r>
            <a:r>
              <a:rPr lang="zh-CN" altLang="en-US" sz="1200" u="none" dirty="0" smtClean="0">
                <a:solidFill>
                  <a:srgbClr val="FF33CC"/>
                </a:solidFill>
              </a:rPr>
              <a:t>关系</a:t>
            </a:r>
            <a:endParaRPr lang="zh-CN" altLang="en-US" sz="1200" u="none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344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95736" y="3212976"/>
            <a:ext cx="3675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按显示顺序排列的图像序列</a:t>
            </a:r>
          </a:p>
        </p:txBody>
      </p:sp>
      <p:pic>
        <p:nvPicPr>
          <p:cNvPr id="12" name="Picture 3" descr="5-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24" y="2780928"/>
            <a:ext cx="55145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18752" y="1916832"/>
            <a:ext cx="737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u="none" dirty="0">
                <a:solidFill>
                  <a:srgbClr val="FF33CC"/>
                </a:solidFill>
              </a:rPr>
              <a:t>图像的显示顺序和编码顺序并不相同。例如，有一组图像按如图所示的显示顺序排列。根据前</a:t>
            </a:r>
            <a:r>
              <a:rPr lang="zh-CN" altLang="en-US" sz="1200" u="none" dirty="0" smtClean="0">
                <a:solidFill>
                  <a:srgbClr val="FF33CC"/>
                </a:solidFill>
              </a:rPr>
              <a:t>图给</a:t>
            </a:r>
            <a:r>
              <a:rPr lang="zh-CN" altLang="en-US" sz="1200" u="none" dirty="0">
                <a:solidFill>
                  <a:srgbClr val="FF33CC"/>
                </a:solidFill>
              </a:rPr>
              <a:t>出的前向预测和双向预测的关系，将图像序列按编码顺序排列，如下页图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223368" y="484400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按编码顺序排列的图像序列</a:t>
            </a:r>
          </a:p>
        </p:txBody>
      </p:sp>
      <p:pic>
        <p:nvPicPr>
          <p:cNvPr id="15" name="Picture 3" descr="5-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16" y="4437079"/>
            <a:ext cx="5400600" cy="4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049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14)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22621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运动矢量和运动估计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71600" y="2477944"/>
            <a:ext cx="7272808" cy="3755385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Motion in the scene will increase the differences.</a:t>
            </a:r>
          </a:p>
          <a:p>
            <a:pPr lvl="1"/>
            <a:r>
              <a:rPr lang="en-US" altLang="zh-CN" sz="1800" dirty="0" smtClean="0"/>
              <a:t>If you can figure out the motion (where each block came from in the previous frame):</a:t>
            </a:r>
          </a:p>
          <a:p>
            <a:pPr lvl="1"/>
            <a:r>
              <a:rPr lang="en-US" altLang="zh-CN" sz="1800" dirty="0" smtClean="0"/>
              <a:t>Encode the motion as a </a:t>
            </a:r>
            <a:r>
              <a:rPr lang="en-US" altLang="zh-CN" sz="1800" dirty="0" smtClean="0">
                <a:solidFill>
                  <a:srgbClr val="FF0000"/>
                </a:solidFill>
              </a:rPr>
              <a:t>motion vector </a:t>
            </a:r>
            <a:r>
              <a:rPr lang="en-US" altLang="zh-CN" sz="1800" dirty="0" smtClean="0"/>
              <a:t>(two small integers indicating motion in x and y directions)</a:t>
            </a:r>
          </a:p>
          <a:p>
            <a:pPr lvl="1"/>
            <a:r>
              <a:rPr lang="en-US" altLang="zh-CN" sz="1800" dirty="0" smtClean="0"/>
              <a:t>Encode the </a:t>
            </a:r>
            <a:r>
              <a:rPr lang="en-US" altLang="zh-CN" sz="1800" dirty="0" smtClean="0">
                <a:solidFill>
                  <a:srgbClr val="FF0000"/>
                </a:solidFill>
              </a:rPr>
              <a:t>differences</a:t>
            </a:r>
            <a:r>
              <a:rPr lang="en-US" altLang="zh-CN" sz="1800" dirty="0" smtClean="0"/>
              <a:t> from the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moved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block using </a:t>
            </a:r>
            <a:r>
              <a:rPr lang="fr-FR" altLang="zh-CN" sz="1800" dirty="0" smtClean="0"/>
              <a:t>DCT + quantization + RLE + Huffman encoding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494857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15)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22621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运动矢量和运动估计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0" y="2488362"/>
            <a:ext cx="5301817" cy="335580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994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16)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569660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运动矢量搜索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9512" y="2438400"/>
            <a:ext cx="8001000" cy="1096962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Where did this </a:t>
            </a:r>
            <a:r>
              <a:rPr lang="en-US" altLang="zh-CN" sz="1800" dirty="0" err="1" smtClean="0"/>
              <a:t>Macroblock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come </a:t>
            </a:r>
            <a:r>
              <a:rPr lang="en-US" altLang="zh-CN" sz="1800" dirty="0" smtClean="0"/>
              <a:t>from in the previous frame?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06" y="3356992"/>
            <a:ext cx="5068590" cy="206699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44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03848" y="105273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 smtClean="0">
                <a:solidFill>
                  <a:srgbClr val="FF0000"/>
                </a:solidFill>
              </a:rPr>
              <a:t>sitv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D: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254188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14" y="1556792"/>
            <a:ext cx="254706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520"/>
            <a:ext cx="2541882" cy="211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14" y="3650426"/>
            <a:ext cx="2547066" cy="210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79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17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569660" cy="4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运动矢量搜索</a:t>
            </a:r>
            <a:endParaRPr lang="zh-CN" altLang="en-US" u="none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10600" y="2708920"/>
            <a:ext cx="4941366" cy="122413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Search in the previous frame </a:t>
            </a:r>
          </a:p>
          <a:p>
            <a:pPr lvl="1"/>
            <a:r>
              <a:rPr lang="en-US" altLang="zh-CN" sz="1800" dirty="0" smtClean="0"/>
              <a:t>Search center?</a:t>
            </a:r>
          </a:p>
          <a:p>
            <a:pPr lvl="1"/>
            <a:r>
              <a:rPr lang="en-US" altLang="zh-CN" sz="1800" dirty="0" smtClean="0"/>
              <a:t>Search range?</a:t>
            </a:r>
            <a:endParaRPr lang="zh-CN" altLang="en-US" sz="1800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4493309" cy="186281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59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18)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73" y="1931078"/>
            <a:ext cx="2584186" cy="29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7216"/>
            <a:ext cx="3635839" cy="425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122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19)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1988840"/>
            <a:ext cx="5059412" cy="150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MPEG-1</a:t>
            </a: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视频流结构</a:t>
            </a:r>
          </a:p>
          <a:p>
            <a:pPr>
              <a:lnSpc>
                <a:spcPct val="17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图表示经编码后输出的</a:t>
            </a:r>
            <a:r>
              <a:rPr lang="en-US" altLang="zh-CN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MPEG-1</a:t>
            </a: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视频流结构，它主要包括头部信息和图像数据。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93866"/>
            <a:ext cx="4141916" cy="23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mt09_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t="7030"/>
          <a:stretch/>
        </p:blipFill>
        <p:spPr bwMode="auto">
          <a:xfrm>
            <a:off x="5292080" y="3356992"/>
            <a:ext cx="3252537" cy="21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842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4429670" cy="3078080"/>
          </a:xfrm>
          <a:prstGeom prst="rect">
            <a:avLst/>
          </a:prstGeo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r="31764"/>
          <a:stretch>
            <a:fillRect/>
          </a:stretch>
        </p:blipFill>
        <p:spPr bwMode="auto">
          <a:xfrm>
            <a:off x="5580112" y="4319968"/>
            <a:ext cx="1822343" cy="129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33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宏块层</a:t>
            </a:r>
          </a:p>
        </p:txBody>
      </p:sp>
    </p:spTree>
    <p:extLst>
      <p:ext uri="{BB962C8B-B14F-4D97-AF65-F5344CB8AC3E}">
        <p14:creationId xmlns:p14="http://schemas.microsoft.com/office/powerpoint/2010/main" val="537992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视频编码基础</a:t>
            </a:r>
            <a:r>
              <a:rPr lang="en-US" altLang="zh-CN" sz="2400" dirty="0" smtClean="0">
                <a:solidFill>
                  <a:srgbClr val="FF0000"/>
                </a:solidFill>
              </a:rPr>
              <a:t>(21)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3821" y="1980531"/>
            <a:ext cx="11033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宏块层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27584" y="2420888"/>
            <a:ext cx="4869358" cy="158417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 smtClean="0"/>
              <a:t>Macroblock</a:t>
            </a:r>
            <a:r>
              <a:rPr lang="en-US" altLang="zh-CN" sz="1400" dirty="0" smtClean="0"/>
              <a:t> is basic unit for compression</a:t>
            </a:r>
          </a:p>
          <a:p>
            <a:r>
              <a:rPr lang="en-US" altLang="zh-CN" sz="1400" dirty="0" smtClean="0"/>
              <a:t>Each </a:t>
            </a:r>
            <a:r>
              <a:rPr lang="en-US" altLang="zh-CN" sz="1400" dirty="0" err="1" smtClean="0"/>
              <a:t>macroblock</a:t>
            </a:r>
            <a:r>
              <a:rPr lang="en-US" altLang="zh-CN" sz="1400" dirty="0" smtClean="0"/>
              <a:t> is 16x16 pixels.</a:t>
            </a:r>
          </a:p>
          <a:p>
            <a:pPr lvl="1"/>
            <a:r>
              <a:rPr lang="en-US" altLang="zh-CN" sz="1400" dirty="0" smtClean="0"/>
              <a:t>Represent as YUV 4:2:0 data.</a:t>
            </a:r>
          </a:p>
          <a:p>
            <a:pPr lvl="1"/>
            <a:r>
              <a:rPr lang="en-US" altLang="zh-CN" sz="1400" dirty="0" smtClean="0"/>
              <a:t>16x16 Luminance (Y) and subsampled 8x8 Cr, 8x8 </a:t>
            </a:r>
            <a:r>
              <a:rPr lang="en-US" altLang="zh-CN" sz="1400" dirty="0" err="1" smtClean="0"/>
              <a:t>Cb</a:t>
            </a:r>
            <a:endParaRPr lang="en-US" altLang="zh-CN" sz="1400" dirty="0" smtClean="0"/>
          </a:p>
          <a:p>
            <a:r>
              <a:rPr lang="en-US" altLang="zh-CN" sz="1400" dirty="0" smtClean="0"/>
              <a:t>Represent this as 6 Blocks of 8x8 pixels:</a:t>
            </a:r>
          </a:p>
          <a:p>
            <a:endParaRPr lang="zh-CN" altLang="en-US" sz="1400" dirty="0" smtClean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84" y="4005064"/>
            <a:ext cx="3617508" cy="186011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42" y="2276872"/>
            <a:ext cx="2376146" cy="252561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22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35696" y="105273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 smtClean="0">
                <a:solidFill>
                  <a:srgbClr val="FF0000"/>
                </a:solidFill>
              </a:rPr>
              <a:t>Mediainfo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查看媒体信息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00065"/>
            <a:ext cx="4572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800" dirty="0"/>
              <a:t>&lt;?xml version="1.0" encoding="UTF-8"?&gt;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Mediainfo</a:t>
            </a:r>
            <a:r>
              <a:rPr lang="en-US" altLang="zh-CN" sz="800" dirty="0"/>
              <a:t> version="0.7.69"&gt;</a:t>
            </a:r>
          </a:p>
          <a:p>
            <a:r>
              <a:rPr lang="en-US" altLang="zh-CN" sz="800" dirty="0"/>
              <a:t>&lt;File&gt;</a:t>
            </a:r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概要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CompleteName</a:t>
            </a:r>
            <a:r>
              <a:rPr lang="en-US" altLang="zh-CN" sz="800" dirty="0"/>
              <a:t>&gt;D:\Archive\media\</a:t>
            </a:r>
            <a:r>
              <a:rPr lang="en-US" altLang="zh-CN" sz="800" dirty="0" err="1"/>
              <a:t>sitv.ts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CompleteName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&lt;Format&gt;MPEG-TS&lt;/Format&gt;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FileSize_String</a:t>
            </a:r>
            <a:r>
              <a:rPr lang="en-US" altLang="zh-CN" sz="800" dirty="0"/>
              <a:t>&gt;26.9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FileSize_String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640ms&lt;/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OverallBitRate_Mode_String</a:t>
            </a:r>
            <a:r>
              <a:rPr lang="en-US" altLang="zh-CN" sz="800" dirty="0"/>
              <a:t>&gt;CBR&lt;/</a:t>
            </a:r>
            <a:r>
              <a:rPr lang="en-US" altLang="zh-CN" sz="800" dirty="0" err="1"/>
              <a:t>OverallBitRate_Mode_String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OverallBitRate_String</a:t>
            </a:r>
            <a:r>
              <a:rPr lang="en-US" altLang="zh-CN" sz="800" dirty="0"/>
              <a:t>&gt;4 837 Kbps&lt;/</a:t>
            </a:r>
            <a:r>
              <a:rPr lang="en-US" altLang="zh-CN" sz="800" dirty="0" err="1"/>
              <a:t>OverallBitRate_String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&lt;/track&gt;</a:t>
            </a:r>
          </a:p>
          <a:p>
            <a:endParaRPr lang="en-US" altLang="zh-CN" sz="800" dirty="0"/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视频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&gt;17 (0x11)&lt;/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 Video&lt;/Format&gt;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&gt;Version 2&lt;/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Main@Main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Format_Settings_BVOP_String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是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Format_Settings_BVOP_String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Format_Settings_Matrix_String</a:t>
            </a:r>
            <a:r>
              <a:rPr lang="en-US" altLang="zh-CN" sz="800" dirty="0"/>
              <a:t>&gt;</a:t>
            </a:r>
            <a:r>
              <a:rPr lang="zh-CN" altLang="en-US" sz="800" dirty="0"/>
              <a:t>自定义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Format_Settings_Matrix_String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Format_Settings_GOP</a:t>
            </a:r>
            <a:r>
              <a:rPr lang="en-US" altLang="zh-CN" sz="800" dirty="0"/>
              <a:t>&gt;Variable&lt;/</a:t>
            </a:r>
            <a:r>
              <a:rPr lang="en-US" altLang="zh-CN" sz="800" dirty="0" err="1"/>
              <a:t>Format_Settings_GOP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&gt;2&lt;/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840ms&lt;/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&gt;4 404 Kbps&lt;/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BitRate_Maximum_String</a:t>
            </a:r>
            <a:r>
              <a:rPr lang="en-US" altLang="zh-CN" sz="800" dirty="0"/>
              <a:t>&gt;4 200 Kbps&lt;/</a:t>
            </a:r>
            <a:r>
              <a:rPr lang="en-US" altLang="zh-CN" sz="800" dirty="0" err="1"/>
              <a:t>BitRate_Maximum_String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Width_String</a:t>
            </a:r>
            <a:r>
              <a:rPr lang="en-US" altLang="zh-CN" sz="800" dirty="0"/>
              <a:t>&gt;704</a:t>
            </a:r>
            <a:r>
              <a:rPr lang="zh-CN" altLang="en-US" sz="800" dirty="0"/>
              <a:t>像素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Width_String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Height_String</a:t>
            </a:r>
            <a:r>
              <a:rPr lang="en-US" altLang="zh-CN" sz="800" dirty="0"/>
              <a:t>&gt;576</a:t>
            </a:r>
            <a:r>
              <a:rPr lang="zh-CN" altLang="en-US" sz="800" dirty="0"/>
              <a:t>像素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Height_String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DisplayAspectRatio_String</a:t>
            </a:r>
            <a:r>
              <a:rPr lang="en-US" altLang="zh-CN" sz="800" dirty="0"/>
              <a:t>&gt;4:3&lt;/</a:t>
            </a:r>
            <a:r>
              <a:rPr lang="en-US" altLang="zh-CN" sz="800" dirty="0" err="1"/>
              <a:t>DisplayAspectRatio_String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FrameRate_String</a:t>
            </a:r>
            <a:r>
              <a:rPr lang="en-US" altLang="zh-CN" sz="800" dirty="0"/>
              <a:t>&gt;25.000 fps&lt;/</a:t>
            </a:r>
            <a:r>
              <a:rPr lang="en-US" altLang="zh-CN" sz="800" dirty="0" err="1"/>
              <a:t>FrameRate_String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&lt;Standard&gt;PAL&lt;/Standard&gt;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ColorSpace</a:t>
            </a:r>
            <a:r>
              <a:rPr lang="en-US" altLang="zh-CN" sz="800" dirty="0"/>
              <a:t>&gt;YUV&lt;/</a:t>
            </a:r>
            <a:r>
              <a:rPr lang="en-US" altLang="zh-CN" sz="800" dirty="0" err="1"/>
              <a:t>ColorSpace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ChromaSubsampling</a:t>
            </a:r>
            <a:r>
              <a:rPr lang="en-US" altLang="zh-CN" sz="800" dirty="0"/>
              <a:t>&gt;4:2:0&lt;/</a:t>
            </a:r>
            <a:r>
              <a:rPr lang="en-US" altLang="zh-CN" sz="800" dirty="0" err="1"/>
              <a:t>ChromaSubsampling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BitDepth_String</a:t>
            </a:r>
            <a:r>
              <a:rPr lang="en-US" altLang="zh-CN" sz="800" dirty="0"/>
              <a:t>&gt;8</a:t>
            </a:r>
            <a:r>
              <a:rPr lang="zh-CN" altLang="en-US" sz="800" dirty="0"/>
              <a:t>位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BitDepth_String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ScanType_String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隔行扫描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ScanType_String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ScanOrder_String</a:t>
            </a:r>
            <a:r>
              <a:rPr lang="en-US" altLang="zh-CN" sz="800" dirty="0"/>
              <a:t>&gt;</a:t>
            </a:r>
            <a:r>
              <a:rPr lang="zh-CN" altLang="en-US" sz="800" dirty="0"/>
              <a:t>奇数场</a:t>
            </a:r>
            <a:r>
              <a:rPr lang="en-US" altLang="zh-CN" sz="800" dirty="0"/>
              <a:t>(</a:t>
            </a:r>
            <a:r>
              <a:rPr lang="zh-CN" altLang="en-US" sz="800" dirty="0"/>
              <a:t>前场</a:t>
            </a:r>
            <a:r>
              <a:rPr lang="en-US" altLang="zh-CN" sz="800" dirty="0"/>
              <a:t>TFF)</a:t>
            </a:r>
            <a:r>
              <a:rPr lang="zh-CN" altLang="en-US" sz="800" dirty="0"/>
              <a:t>优先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ScanOrder_String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有损压缩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Bits_Pixel_Frame</a:t>
            </a:r>
            <a:r>
              <a:rPr lang="en-US" altLang="zh-CN" sz="800" dirty="0"/>
              <a:t>_&gt;0.434&lt;/</a:t>
            </a:r>
            <a:r>
              <a:rPr lang="en-US" altLang="zh-CN" sz="800" dirty="0" err="1"/>
              <a:t>Bits_Pixel_Frame</a:t>
            </a:r>
            <a:r>
              <a:rPr lang="en-US" altLang="zh-CN" sz="800" dirty="0"/>
              <a:t>_&gt;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TimeCode_FirstFrame</a:t>
            </a:r>
            <a:r>
              <a:rPr lang="en-US" altLang="zh-CN" sz="800" dirty="0"/>
              <a:t>&gt;00:00:00:00&lt;/</a:t>
            </a:r>
            <a:r>
              <a:rPr lang="en-US" altLang="zh-CN" sz="800" dirty="0" err="1"/>
              <a:t>TimeCode_FirstFrame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TimeCode_Source</a:t>
            </a:r>
            <a:r>
              <a:rPr lang="en-US" altLang="zh-CN" sz="800" dirty="0"/>
              <a:t>&gt;Group of pictures header&lt;/</a:t>
            </a:r>
            <a:r>
              <a:rPr lang="en-US" altLang="zh-CN" sz="800" dirty="0" err="1"/>
              <a:t>TimeCode_Source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&gt;24.6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 (91%)&lt;/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</a:t>
            </a:r>
            <a:r>
              <a:rPr lang="en-US" altLang="zh-CN" sz="800" dirty="0" smtClean="0"/>
              <a:t>&gt;</a:t>
            </a:r>
            <a:endParaRPr lang="en-US" altLang="zh-CN" sz="800" dirty="0"/>
          </a:p>
        </p:txBody>
      </p:sp>
      <p:sp>
        <p:nvSpPr>
          <p:cNvPr id="12" name="矩形 11"/>
          <p:cNvSpPr/>
          <p:nvPr/>
        </p:nvSpPr>
        <p:spPr>
          <a:xfrm>
            <a:off x="4780402" y="1844824"/>
            <a:ext cx="3779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800" dirty="0"/>
          </a:p>
          <a:p>
            <a:r>
              <a:rPr lang="en-US" altLang="zh-CN" sz="800" dirty="0"/>
              <a:t>&lt;track type="</a:t>
            </a:r>
            <a:r>
              <a:rPr lang="zh-CN" altLang="en-US" sz="800" dirty="0"/>
              <a:t>音频</a:t>
            </a:r>
            <a:r>
              <a:rPr lang="en-US" altLang="zh-CN" sz="800" dirty="0"/>
              <a:t>"&gt;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&gt;18 (0x12)&lt;/</a:t>
            </a:r>
            <a:r>
              <a:rPr lang="en-US" altLang="zh-CN" sz="800" dirty="0" err="1"/>
              <a:t>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&gt;1 (0x1)&lt;/</a:t>
            </a:r>
            <a:r>
              <a:rPr lang="en-US" altLang="zh-CN" sz="800" dirty="0" err="1"/>
              <a:t>MenuID_String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&lt;Format&gt;MPEG Audio&lt;/Format&gt;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&gt;Version 1&lt;/</a:t>
            </a:r>
            <a:r>
              <a:rPr lang="en-US" altLang="zh-CN" sz="800" dirty="0" err="1"/>
              <a:t>Format_Version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&gt;Layer 2&lt;/</a:t>
            </a:r>
            <a:r>
              <a:rPr lang="en-US" altLang="zh-CN" sz="800" dirty="0" err="1"/>
              <a:t>Format_Profile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&gt;4&lt;/</a:t>
            </a:r>
            <a:r>
              <a:rPr lang="en-US" altLang="zh-CN" sz="800" dirty="0" err="1"/>
              <a:t>CodecID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&gt;46</a:t>
            </a:r>
            <a:r>
              <a:rPr lang="zh-CN" altLang="en-US" sz="800" dirty="0"/>
              <a:t>秒 </a:t>
            </a:r>
            <a:r>
              <a:rPr lang="en-US" altLang="zh-CN" sz="800" dirty="0"/>
              <a:t>464ms&lt;/</a:t>
            </a:r>
            <a:r>
              <a:rPr lang="en-US" altLang="zh-CN" sz="800" dirty="0" err="1"/>
              <a:t>Duration_String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BitRate_Mode_String</a:t>
            </a:r>
            <a:r>
              <a:rPr lang="en-US" altLang="zh-CN" sz="800" dirty="0"/>
              <a:t>&gt;CBR&lt;/</a:t>
            </a:r>
            <a:r>
              <a:rPr lang="en-US" altLang="zh-CN" sz="800" dirty="0" err="1"/>
              <a:t>BitRate_Mode_String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&gt;192 Kbps&lt;/</a:t>
            </a:r>
            <a:r>
              <a:rPr lang="en-US" altLang="zh-CN" sz="800" dirty="0" err="1"/>
              <a:t>BitRate_String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Channel_s__String</a:t>
            </a:r>
            <a:r>
              <a:rPr lang="en-US" altLang="zh-CN" sz="800" dirty="0"/>
              <a:t>&gt;1</a:t>
            </a:r>
            <a:r>
              <a:rPr lang="zh-CN" altLang="en-US" sz="800" dirty="0"/>
              <a:t>声道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Channel_s__String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SamplingRate_String</a:t>
            </a:r>
            <a:r>
              <a:rPr lang="en-US" altLang="zh-CN" sz="800" dirty="0"/>
              <a:t>&gt;48.0 KHz&lt;/</a:t>
            </a:r>
            <a:r>
              <a:rPr lang="en-US" altLang="zh-CN" sz="800" dirty="0" err="1"/>
              <a:t>SamplingRate_String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  <a:r>
              <a:rPr lang="zh-CN" altLang="en-US" sz="800" dirty="0"/>
              <a:t>有损压缩</a:t>
            </a:r>
            <a:r>
              <a:rPr lang="en-US" altLang="zh-CN" sz="800" dirty="0"/>
              <a:t>&lt;/</a:t>
            </a:r>
            <a:r>
              <a:rPr lang="en-US" altLang="zh-CN" sz="800" dirty="0" err="1"/>
              <a:t>Compression_Mode_String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Video_Delay_String</a:t>
            </a:r>
            <a:r>
              <a:rPr lang="en-US" altLang="zh-CN" sz="800" dirty="0"/>
              <a:t>&gt;-17ms&lt;/</a:t>
            </a:r>
            <a:r>
              <a:rPr lang="en-US" altLang="zh-CN" sz="800" dirty="0" err="1"/>
              <a:t>Video_Delay_String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&gt;1.06 </a:t>
            </a:r>
            <a:r>
              <a:rPr lang="en-US" altLang="zh-CN" sz="800" dirty="0" err="1"/>
              <a:t>MiB</a:t>
            </a:r>
            <a:r>
              <a:rPr lang="en-US" altLang="zh-CN" sz="800" dirty="0"/>
              <a:t> (4%)&lt;/</a:t>
            </a:r>
            <a:r>
              <a:rPr lang="en-US" altLang="zh-CN" sz="800" dirty="0" err="1"/>
              <a:t>StreamSize_String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&lt;/track&gt;</a:t>
            </a:r>
          </a:p>
          <a:p>
            <a:endParaRPr lang="en-US" altLang="zh-CN" sz="800" dirty="0"/>
          </a:p>
          <a:p>
            <a:r>
              <a:rPr lang="en-US" altLang="zh-CN" sz="800" dirty="0"/>
              <a:t>&lt;/File&gt;</a:t>
            </a:r>
          </a:p>
          <a:p>
            <a:r>
              <a:rPr lang="en-US" altLang="zh-CN" sz="800" dirty="0"/>
              <a:t>&lt;/</a:t>
            </a:r>
            <a:r>
              <a:rPr lang="en-US" altLang="zh-CN" sz="800" dirty="0" err="1"/>
              <a:t>Mediainfo</a:t>
            </a:r>
            <a:r>
              <a:rPr lang="en-US" altLang="zh-CN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10056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E:\093623_3bXc_23373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840761" cy="194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91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容器格式：不管是音频文件还是视频格式的文件，都是一个多媒体的容器，即</a:t>
            </a:r>
            <a:r>
              <a:rPr lang="en-US" altLang="zh-CN" sz="1400" dirty="0"/>
              <a:t>container</a:t>
            </a:r>
            <a:r>
              <a:rPr lang="zh-CN" altLang="en-US" sz="1400" dirty="0"/>
              <a:t>，比如常见的视频容器格式有</a:t>
            </a:r>
            <a:r>
              <a:rPr lang="en-US" altLang="zh-CN" sz="1400" dirty="0" err="1"/>
              <a:t>avi</a:t>
            </a:r>
            <a:r>
              <a:rPr lang="zh-CN" altLang="en-US" sz="1400" dirty="0"/>
              <a:t>、</a:t>
            </a:r>
            <a:r>
              <a:rPr lang="en-US" altLang="zh-CN" sz="1400" dirty="0"/>
              <a:t>mp4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mkv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flv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rmvb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mov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ts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vob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dat</a:t>
            </a:r>
            <a:r>
              <a:rPr lang="zh-CN" altLang="en-US" sz="1400" dirty="0"/>
              <a:t>，音频容器格式有</a:t>
            </a:r>
            <a:r>
              <a:rPr lang="en-US" altLang="zh-CN" sz="1400" dirty="0"/>
              <a:t>MP3</a:t>
            </a:r>
            <a:r>
              <a:rPr lang="zh-CN" altLang="en-US" sz="1400" dirty="0"/>
              <a:t>、</a:t>
            </a:r>
            <a:r>
              <a:rPr lang="en-US" altLang="zh-CN" sz="1400" dirty="0"/>
              <a:t>WAV</a:t>
            </a:r>
            <a:r>
              <a:rPr lang="zh-CN" altLang="en-US" sz="1400" dirty="0"/>
              <a:t>、</a:t>
            </a:r>
            <a:r>
              <a:rPr lang="en-US" altLang="zh-CN" sz="1400" dirty="0"/>
              <a:t>AAC</a:t>
            </a:r>
            <a:r>
              <a:rPr lang="zh-CN" altLang="en-US" sz="1400" dirty="0"/>
              <a:t>、</a:t>
            </a:r>
            <a:r>
              <a:rPr lang="en-US" altLang="zh-CN" sz="1400" dirty="0"/>
              <a:t>APE</a:t>
            </a:r>
            <a:r>
              <a:rPr lang="zh-CN" altLang="en-US" sz="1400" dirty="0"/>
              <a:t>，</a:t>
            </a:r>
            <a:r>
              <a:rPr lang="en-US" altLang="zh-CN" sz="1400" dirty="0"/>
              <a:t>FLAC</a:t>
            </a:r>
            <a:r>
              <a:rPr lang="zh-CN" altLang="en-US" sz="1400" dirty="0"/>
              <a:t>等等，它容纳了视频、音频、字幕（</a:t>
            </a:r>
            <a:r>
              <a:rPr lang="en-US" altLang="zh-CN" sz="1400" dirty="0"/>
              <a:t>subtitle</a:t>
            </a:r>
            <a:r>
              <a:rPr lang="zh-CN" altLang="en-US" sz="1400" dirty="0"/>
              <a:t>）等一个或多个基本流数据，有的甚至一个容器中存放有多个视频、音频以及字幕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>压缩格式：对视频、音频数据的基本流进行的压缩方式就是音视频的压缩格式。常见的视频压缩格式如</a:t>
            </a:r>
            <a:r>
              <a:rPr lang="en-US" altLang="zh-CN" sz="1400" dirty="0"/>
              <a:t>mpeg2</a:t>
            </a:r>
            <a:r>
              <a:rPr lang="zh-CN" altLang="en-US" sz="1400" dirty="0"/>
              <a:t>、</a:t>
            </a:r>
            <a:r>
              <a:rPr lang="en-US" altLang="zh-CN" sz="1400" dirty="0"/>
              <a:t>mpeg4</a:t>
            </a:r>
            <a:r>
              <a:rPr lang="zh-CN" altLang="en-US" sz="1400" dirty="0"/>
              <a:t>、</a:t>
            </a:r>
            <a:r>
              <a:rPr lang="en-US" altLang="zh-CN" sz="1400" dirty="0"/>
              <a:t>H264</a:t>
            </a:r>
            <a:r>
              <a:rPr lang="zh-CN" altLang="en-US" sz="1400" dirty="0"/>
              <a:t>、</a:t>
            </a:r>
            <a:r>
              <a:rPr lang="en-US" altLang="zh-CN" sz="1400" dirty="0"/>
              <a:t>VC1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rm</a:t>
            </a:r>
            <a:r>
              <a:rPr lang="en-US" altLang="zh-CN" sz="1400" dirty="0" smtClean="0"/>
              <a:t>/</a:t>
            </a:r>
            <a:r>
              <a:rPr lang="en-US" altLang="zh-CN" sz="1400" dirty="0" err="1"/>
              <a:t>r</a:t>
            </a:r>
            <a:r>
              <a:rPr lang="en-US" altLang="zh-CN" sz="1400" dirty="0" err="1" smtClean="0"/>
              <a:t>mvb</a:t>
            </a:r>
            <a:r>
              <a:rPr lang="zh-CN" altLang="en-US" sz="1400" dirty="0"/>
              <a:t>，常见音频压缩格式如</a:t>
            </a:r>
            <a:r>
              <a:rPr lang="en-US" altLang="zh-CN" sz="1400" dirty="0"/>
              <a:t>MPA</a:t>
            </a:r>
            <a:r>
              <a:rPr lang="zh-CN" altLang="en-US" sz="1400" dirty="0"/>
              <a:t>、</a:t>
            </a:r>
            <a:r>
              <a:rPr lang="en-US" altLang="zh-CN" sz="1400" dirty="0"/>
              <a:t>AAC</a:t>
            </a:r>
            <a:r>
              <a:rPr lang="zh-CN" altLang="en-US" sz="1400" dirty="0"/>
              <a:t>、</a:t>
            </a:r>
            <a:r>
              <a:rPr lang="en-US" altLang="zh-CN" sz="1400" dirty="0"/>
              <a:t>AC3</a:t>
            </a:r>
            <a:r>
              <a:rPr lang="zh-CN" altLang="en-US" sz="1400" dirty="0"/>
              <a:t>、</a:t>
            </a:r>
            <a:r>
              <a:rPr lang="en-US" altLang="zh-CN" sz="1400" dirty="0"/>
              <a:t>DTS</a:t>
            </a:r>
            <a:r>
              <a:rPr lang="zh-CN" altLang="en-US" sz="1400" dirty="0"/>
              <a:t>。注意这里的部分名字和上面的一样，但意义不同，上面是封装格式，这里是压缩格式。为什么要压缩呢？因为不压缩的话，要存储图像或声音就需要非常多的空间，比如</a:t>
            </a:r>
            <a:r>
              <a:rPr lang="en-US" altLang="zh-CN" sz="1400" dirty="0"/>
              <a:t>mpeg2</a:t>
            </a:r>
            <a:r>
              <a:rPr lang="zh-CN" altLang="en-US" sz="1400" dirty="0"/>
              <a:t>压缩比能达到</a:t>
            </a:r>
            <a:r>
              <a:rPr lang="en-US" altLang="zh-CN" sz="1400" dirty="0"/>
              <a:t>25:1</a:t>
            </a:r>
            <a:r>
              <a:rPr lang="zh-CN" altLang="en-US" sz="1400" dirty="0"/>
              <a:t>左右，而</a:t>
            </a:r>
            <a:r>
              <a:rPr lang="en-US" altLang="zh-CN" sz="1400" dirty="0"/>
              <a:t>H264</a:t>
            </a:r>
            <a:r>
              <a:rPr lang="zh-CN" altLang="en-US" sz="1400" dirty="0"/>
              <a:t>甚至能达到</a:t>
            </a:r>
            <a:r>
              <a:rPr lang="en-US" altLang="zh-CN" sz="1400" dirty="0"/>
              <a:t>102:1</a:t>
            </a:r>
            <a:r>
              <a:rPr lang="zh-CN" altLang="en-US" sz="1400" dirty="0"/>
              <a:t>的惊人程度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r>
              <a:rPr lang="en-US" altLang="zh-CN" sz="1400" dirty="0"/>
              <a:t>ES</a:t>
            </a:r>
            <a:r>
              <a:rPr lang="zh-CN" altLang="en-US" sz="1400" dirty="0"/>
              <a:t>：也就是</a:t>
            </a:r>
            <a:r>
              <a:rPr lang="en-US" altLang="zh-CN" sz="1400" dirty="0" smtClean="0"/>
              <a:t>Elementary Stream</a:t>
            </a:r>
            <a:r>
              <a:rPr lang="zh-CN" altLang="en-US" sz="1400" dirty="0"/>
              <a:t>，也称为基本流、组件流等称呼，就是单独的一路视频、一条音频、一个</a:t>
            </a:r>
            <a:r>
              <a:rPr lang="en-US" altLang="zh-CN" sz="1400" dirty="0"/>
              <a:t>subtitle</a:t>
            </a:r>
            <a:r>
              <a:rPr lang="zh-CN" altLang="en-US" sz="1400" dirty="0"/>
              <a:t>字幕或者单个的附加数据。显然常见的多媒体文件一个都有一个视频</a:t>
            </a:r>
            <a:r>
              <a:rPr lang="en-US" altLang="zh-CN" sz="1400" dirty="0"/>
              <a:t>ES</a:t>
            </a:r>
            <a:r>
              <a:rPr lang="zh-CN" altLang="en-US" sz="1400" dirty="0"/>
              <a:t>、音频</a:t>
            </a:r>
            <a:r>
              <a:rPr lang="en-US" altLang="zh-CN" sz="1400" dirty="0"/>
              <a:t>ES</a:t>
            </a:r>
            <a:r>
              <a:rPr lang="zh-CN" altLang="en-US" sz="1400" dirty="0"/>
              <a:t>，有的也含有多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video ES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audio ES</a:t>
            </a:r>
            <a:r>
              <a:rPr lang="zh-CN" altLang="en-US" sz="1400" dirty="0"/>
              <a:t>以及</a:t>
            </a:r>
            <a:r>
              <a:rPr lang="en-US" altLang="zh-CN" sz="1400" dirty="0" smtClean="0"/>
              <a:t>subtitle ES</a:t>
            </a:r>
            <a:r>
              <a:rPr lang="zh-CN" altLang="en-US" sz="1400" dirty="0"/>
              <a:t>。比如蓝光原版的</a:t>
            </a:r>
            <a:r>
              <a:rPr lang="en-US" altLang="zh-CN" sz="1400" dirty="0"/>
              <a:t>TS</a:t>
            </a:r>
            <a:r>
              <a:rPr lang="zh-CN" altLang="en-US" sz="1400" dirty="0"/>
              <a:t>一般都含有多个音轨</a:t>
            </a:r>
            <a:r>
              <a:rPr lang="en-US" altLang="zh-CN" sz="1400" dirty="0"/>
              <a:t>ES</a:t>
            </a:r>
            <a:r>
              <a:rPr lang="zh-CN" altLang="en-US" sz="1400" dirty="0"/>
              <a:t>和字幕</a:t>
            </a:r>
            <a:r>
              <a:rPr lang="en-US" altLang="zh-CN" sz="1400" dirty="0"/>
              <a:t>ES</a:t>
            </a:r>
            <a:r>
              <a:rPr lang="zh-CN" altLang="en-US" sz="1400" dirty="0"/>
              <a:t>，但不是所有有字幕都有字幕</a:t>
            </a:r>
            <a:r>
              <a:rPr lang="en-US" altLang="zh-CN" sz="1400" dirty="0"/>
              <a:t>ES</a:t>
            </a:r>
            <a:r>
              <a:rPr lang="zh-CN" altLang="en-US" sz="1400" dirty="0"/>
              <a:t>，可能字幕已经内嵌进视频，这样的字幕其实成了视频的一部分。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500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37444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Demux</a:t>
            </a:r>
            <a:r>
              <a:rPr lang="zh-CN" altLang="en-US" sz="1400" dirty="0"/>
              <a:t>：在播放时，需要把这些视音频以及字幕等基本流分离出来，这个过程就叫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，或者解封装，也称为解复用。分离出来的各个基本流（</a:t>
            </a:r>
            <a:r>
              <a:rPr lang="en-US" altLang="zh-CN" sz="1400" dirty="0"/>
              <a:t>ES</a:t>
            </a:r>
            <a:r>
              <a:rPr lang="zh-CN" altLang="en-US" sz="1400" dirty="0"/>
              <a:t>）分别送给视频解码器、音频解码器等解码后才能得到图像声音。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过程如下图（</a:t>
            </a:r>
            <a:r>
              <a:rPr lang="en-US" altLang="zh-CN" sz="1400" dirty="0"/>
              <a:t>subtitle</a:t>
            </a:r>
            <a:r>
              <a:rPr lang="zh-CN" altLang="en-US" sz="1400" dirty="0"/>
              <a:t>也可能需要解码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err="1"/>
              <a:t>Remux</a:t>
            </a:r>
            <a:r>
              <a:rPr lang="zh-CN" altLang="en-US" sz="1400" dirty="0"/>
              <a:t>：当然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反过来把基本的音频、视频、字幕等组合成一个完整的多媒体就是</a:t>
            </a:r>
            <a:r>
              <a:rPr lang="en-US" altLang="zh-CN" sz="1400" dirty="0" err="1"/>
              <a:t>Remux</a:t>
            </a:r>
            <a:r>
              <a:rPr lang="zh-CN" altLang="en-US" sz="1400" dirty="0"/>
              <a:t>或者封装，也称为复用。比如很多电影网站的音视频压制的人就需要先做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，分离成</a:t>
            </a:r>
            <a:r>
              <a:rPr lang="en-US" altLang="zh-CN" sz="1400" dirty="0"/>
              <a:t>ES</a:t>
            </a:r>
            <a:r>
              <a:rPr lang="zh-CN" altLang="en-US" sz="1400" dirty="0"/>
              <a:t>，在加入必要的中文字幕和音轨后、重新封装。所有的转码工具也都必须有</a:t>
            </a:r>
            <a:r>
              <a:rPr lang="en-US" altLang="zh-CN" sz="1400" dirty="0" err="1"/>
              <a:t>Remux</a:t>
            </a:r>
            <a:r>
              <a:rPr lang="zh-CN" altLang="en-US" sz="1400" dirty="0"/>
              <a:t>和重新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的过程。复用与解复用的概念对于熟悉</a:t>
            </a:r>
            <a:r>
              <a:rPr lang="en-US" altLang="zh-CN" sz="1400" dirty="0"/>
              <a:t>DVB</a:t>
            </a:r>
            <a:r>
              <a:rPr lang="zh-CN" altLang="en-US" sz="1400" dirty="0"/>
              <a:t>行业的读者来说应该比较清楚。</a:t>
            </a:r>
          </a:p>
          <a:p>
            <a:r>
              <a:rPr lang="en-US" altLang="zh-CN" sz="1400" dirty="0"/>
              <a:t>PTS</a:t>
            </a:r>
            <a:r>
              <a:rPr lang="zh-CN" altLang="en-US" sz="1400" dirty="0"/>
              <a:t>：也就是显示时间戳，指图像或者声音在解码后应该显示或者发声的时间点。音视频不是一解码出来就播出来，否则就乱了，性能好的解码器播放的快，差的播放的慢，并且视频和音频也对不上号。所有这些都是靠</a:t>
            </a:r>
            <a:r>
              <a:rPr lang="en-US" altLang="zh-CN" sz="1400" dirty="0"/>
              <a:t>PTS</a:t>
            </a:r>
            <a:r>
              <a:rPr lang="zh-CN" altLang="en-US" sz="1400" dirty="0"/>
              <a:t>来同步的。至于</a:t>
            </a:r>
            <a:r>
              <a:rPr lang="en-US" altLang="zh-CN" sz="1400" dirty="0"/>
              <a:t>DTS</a:t>
            </a:r>
            <a:r>
              <a:rPr lang="zh-CN" altLang="en-US" sz="1400" dirty="0"/>
              <a:t>解码时间戳在现在相对以前较大解码内存缓冲下，显得不那么重要了。</a:t>
            </a:r>
          </a:p>
          <a:p>
            <a:pPr marL="6858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31197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D:\QQ截图20150416142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7652"/>
            <a:ext cx="6467252" cy="40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407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What is RGB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计算机彩色显示器显示色彩的原理与彩色电视机一样，都是采用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Red</a:t>
            </a:r>
            <a:r>
              <a:rPr lang="zh-CN" altLang="en-US" dirty="0"/>
              <a:t>）、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Green</a:t>
            </a:r>
            <a:r>
              <a:rPr lang="zh-CN" altLang="en-US" dirty="0"/>
              <a:t>）、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Blue</a:t>
            </a:r>
            <a:r>
              <a:rPr lang="zh-CN" altLang="en-US" dirty="0"/>
              <a:t>）相加混色的原理：通过发射出三</a:t>
            </a:r>
          </a:p>
          <a:p>
            <a:r>
              <a:rPr lang="zh-CN" altLang="en-US" dirty="0"/>
              <a:t>种不同强度的电子束，使屏幕内侧覆盖的红、绿、蓝磷光材料发光而产生色彩。这种色彩的表示方法称为</a:t>
            </a:r>
            <a:r>
              <a:rPr lang="en-US" altLang="zh-CN" dirty="0"/>
              <a:t>RGB</a:t>
            </a:r>
            <a:r>
              <a:rPr lang="zh-CN" altLang="en-US" dirty="0"/>
              <a:t>色彩空间表示（它也</a:t>
            </a:r>
            <a:r>
              <a:rPr lang="zh-CN" altLang="en-US" dirty="0" smtClean="0"/>
              <a:t>是多媒体</a:t>
            </a:r>
            <a:r>
              <a:rPr lang="zh-CN" altLang="en-US" dirty="0"/>
              <a:t>计算机技术中用得最多的一种色彩空间表示方法）。</a:t>
            </a:r>
            <a:br>
              <a:rPr lang="zh-CN" altLang="en-US" dirty="0"/>
            </a:br>
            <a:r>
              <a:rPr lang="zh-CN" altLang="en-US" dirty="0"/>
              <a:t>根据三基色原理，任意一种色光</a:t>
            </a:r>
            <a:r>
              <a:rPr lang="en-US" altLang="zh-CN" dirty="0"/>
              <a:t>F</a:t>
            </a:r>
            <a:r>
              <a:rPr lang="zh-CN" altLang="en-US" dirty="0"/>
              <a:t>都可以用不同分量的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三色相加混合而成。</a:t>
            </a:r>
          </a:p>
          <a:p>
            <a:r>
              <a:rPr lang="en-US" altLang="zh-CN" dirty="0"/>
              <a:t>F = r [ R ] + g [ G ] + b [ B ]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分别为三基色参与混合的系数。当三基色分量都为</a:t>
            </a:r>
            <a:r>
              <a:rPr lang="en-US" altLang="zh-CN" dirty="0"/>
              <a:t>0</a:t>
            </a:r>
            <a:r>
              <a:rPr lang="zh-CN" altLang="en-US" dirty="0"/>
              <a:t>（最弱）时混合为黑色光；而当三基色分量都为</a:t>
            </a:r>
            <a:r>
              <a:rPr lang="en-US" altLang="zh-CN" dirty="0"/>
              <a:t>k</a:t>
            </a:r>
            <a:r>
              <a:rPr lang="zh-CN" altLang="en-US" dirty="0"/>
              <a:t>（最强）时</a:t>
            </a:r>
            <a:r>
              <a:rPr lang="zh-CN" altLang="en-US" dirty="0" smtClean="0"/>
              <a:t>混合为</a:t>
            </a:r>
            <a:r>
              <a:rPr lang="zh-CN" altLang="en-US" dirty="0"/>
              <a:t>白色光。调整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三个系数的值，可以混合出介于黑色光和白色光之间的各种各样的色光。</a:t>
            </a:r>
          </a:p>
        </p:txBody>
      </p:sp>
    </p:spTree>
    <p:extLst>
      <p:ext uri="{BB962C8B-B14F-4D97-AF65-F5344CB8AC3E}">
        <p14:creationId xmlns:p14="http://schemas.microsoft.com/office/powerpoint/2010/main" val="8769336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D:\QQ截图20150416142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07154"/>
            <a:ext cx="6697137" cy="41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07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fmpeg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410445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 smtClean="0"/>
              <a:t>avformat_open_input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AVFormatContext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**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char *</a:t>
            </a:r>
            <a:r>
              <a:rPr lang="en-US" altLang="zh-CN" sz="1400" dirty="0" smtClean="0"/>
              <a:t>filename, </a:t>
            </a:r>
            <a:r>
              <a:rPr lang="en-US" altLang="zh-CN" sz="1400" dirty="0" err="1" smtClean="0"/>
              <a:t>AVInputFormat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AVDictionary</a:t>
            </a:r>
            <a:r>
              <a:rPr lang="en-US" altLang="zh-CN" sz="1400" dirty="0"/>
              <a:t> **options)</a:t>
            </a:r>
            <a:r>
              <a:rPr lang="zh-CN" altLang="en-US" sz="1400" dirty="0"/>
              <a:t>；</a:t>
            </a:r>
          </a:p>
          <a:p>
            <a:pPr marL="68580" indent="0">
              <a:buNone/>
            </a:pPr>
            <a:r>
              <a:rPr lang="zh-CN" altLang="en-US" sz="1400" dirty="0"/>
              <a:t>这个函数用于打开多媒体文件，并读取相关文件头信息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  <a:p>
            <a:r>
              <a:rPr lang="en-US" altLang="zh-CN" sz="1400" dirty="0"/>
              <a:t>v</a:t>
            </a:r>
            <a:r>
              <a:rPr lang="en-US" altLang="zh-CN" sz="1400" dirty="0" smtClean="0"/>
              <a:t>oid </a:t>
            </a:r>
            <a:r>
              <a:rPr lang="en-US" altLang="zh-CN" sz="1400" dirty="0" err="1" smtClean="0"/>
              <a:t>avformat_close_input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AVFormatContext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**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</a:p>
          <a:p>
            <a:pPr marL="68580" indent="0">
              <a:buNone/>
            </a:pPr>
            <a:r>
              <a:rPr lang="zh-CN" altLang="en-US" sz="1400" dirty="0"/>
              <a:t>这个函数用于关闭上面打开的多媒体文件，释放相关资源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  <a:p>
            <a:r>
              <a:rPr lang="en-US" altLang="zh-CN" sz="1400" dirty="0" err="1"/>
              <a:t>i</a:t>
            </a:r>
            <a:r>
              <a:rPr lang="en-US" altLang="zh-CN" sz="1400" dirty="0" err="1" smtClean="0"/>
              <a:t>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avformat_find_stream_info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AVFormatContext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ic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AVDictionary</a:t>
            </a:r>
            <a:r>
              <a:rPr lang="en-US" altLang="zh-CN" sz="1400" dirty="0"/>
              <a:t>**options);</a:t>
            </a:r>
          </a:p>
          <a:p>
            <a:pPr marL="68580" indent="0">
              <a:buNone/>
            </a:pPr>
            <a:r>
              <a:rPr lang="zh-CN" altLang="en-US" sz="1400" dirty="0"/>
              <a:t>这个函数通过注册的文件格式解析器读取文件的取各种信息，比如播放持续时间、音视频压缩格式、音轨信息、字幕信息、帧率、采样率等等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av_read_frame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AVFormatContext</a:t>
            </a:r>
            <a:r>
              <a:rPr lang="en-US" altLang="zh-CN" sz="1400" dirty="0"/>
              <a:t>*s, </a:t>
            </a:r>
            <a:r>
              <a:rPr lang="en-US" altLang="zh-CN" sz="1400" dirty="0" err="1"/>
              <a:t>AVPacket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);</a:t>
            </a:r>
          </a:p>
          <a:p>
            <a:pPr marL="68580" indent="0">
              <a:buNone/>
            </a:pPr>
            <a:r>
              <a:rPr lang="zh-CN" altLang="en-US" sz="1400" dirty="0"/>
              <a:t>这个函数对于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过程是最重要的一个函数，它从文件中读取一帧视频、一帧或多帧音频、字幕等</a:t>
            </a:r>
            <a:r>
              <a:rPr lang="en-US" altLang="zh-CN" sz="1400" dirty="0"/>
              <a:t>ES</a:t>
            </a:r>
            <a:r>
              <a:rPr lang="zh-CN" altLang="en-US" sz="1400" dirty="0"/>
              <a:t>数据包，除了数据本身之外，还包括</a:t>
            </a:r>
            <a:r>
              <a:rPr lang="en-US" altLang="zh-CN" sz="1400" dirty="0"/>
              <a:t>PTS</a:t>
            </a:r>
            <a:r>
              <a:rPr lang="zh-CN" altLang="en-US" sz="1400" dirty="0"/>
              <a:t>、持续时间、参考帧等重要信息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084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63688" y="1280716"/>
            <a:ext cx="5832648" cy="566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fmpeg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视频解码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1600" y="1988840"/>
            <a:ext cx="7272808" cy="410445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int</a:t>
            </a:r>
            <a:r>
              <a:rPr lang="en-US" altLang="zh-CN" sz="1400" dirty="0"/>
              <a:t> avcodec_decode_video2(</a:t>
            </a:r>
            <a:r>
              <a:rPr lang="en-US" altLang="zh-CN" sz="1400" dirty="0" err="1"/>
              <a:t>AVCodecContext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avctx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AVFrame</a:t>
            </a:r>
            <a:r>
              <a:rPr lang="en-US" altLang="zh-CN" sz="1400" dirty="0"/>
              <a:t> *picture,</a:t>
            </a:r>
          </a:p>
          <a:p>
            <a:pPr marL="68580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 smtClean="0"/>
              <a:t>got_picture_ptr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AVPacket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avpkt</a:t>
            </a:r>
            <a:r>
              <a:rPr lang="en-US" altLang="zh-CN" sz="1400" dirty="0" smtClean="0"/>
              <a:t>);</a:t>
            </a:r>
          </a:p>
          <a:p>
            <a:pPr marL="68580" indent="0">
              <a:buNone/>
            </a:pPr>
            <a:endParaRPr lang="en-US" altLang="zh-CN" sz="1400" dirty="0" smtClean="0"/>
          </a:p>
          <a:p>
            <a:pPr marL="68580" indent="0">
              <a:buNone/>
            </a:pPr>
            <a:r>
              <a:rPr lang="zh-CN" altLang="en-US" sz="1400" dirty="0" smtClean="0"/>
              <a:t>这个</a:t>
            </a:r>
            <a:r>
              <a:rPr lang="zh-CN" altLang="en-US" sz="1400" dirty="0"/>
              <a:t>函数</a:t>
            </a:r>
            <a:r>
              <a:rPr lang="zh-CN" altLang="en-US" sz="1400" dirty="0" smtClean="0"/>
              <a:t>用于解码视频</a:t>
            </a:r>
            <a:endParaRPr lang="en-US" altLang="zh-CN" sz="1400" dirty="0" smtClean="0"/>
          </a:p>
          <a:p>
            <a:pPr marL="6858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avcodec_decode_audio4(</a:t>
            </a:r>
            <a:r>
              <a:rPr lang="en-US" altLang="zh-CN" sz="1400" dirty="0" err="1"/>
              <a:t>AVCodecContext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avctx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AVFrame</a:t>
            </a:r>
            <a:r>
              <a:rPr lang="en-US" altLang="zh-CN" sz="1400" dirty="0"/>
              <a:t> *frame,</a:t>
            </a:r>
          </a:p>
          <a:p>
            <a:pPr marL="68580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got_frame_ptr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AVPacket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avpkt</a:t>
            </a:r>
            <a:r>
              <a:rPr lang="en-US" altLang="zh-CN" sz="1400" dirty="0" smtClean="0"/>
              <a:t>);</a:t>
            </a:r>
          </a:p>
          <a:p>
            <a:pPr marL="68580" indent="0">
              <a:buNone/>
            </a:pPr>
            <a:endParaRPr lang="en-US" altLang="zh-CN" sz="1400" dirty="0"/>
          </a:p>
          <a:p>
            <a:pPr marL="68580" indent="0">
              <a:buNone/>
            </a:pPr>
            <a:r>
              <a:rPr lang="zh-CN" altLang="en-US" sz="1400" dirty="0" smtClean="0"/>
              <a:t>这个函数用于解码音频</a:t>
            </a:r>
            <a:endParaRPr lang="en-US" altLang="zh-CN" sz="1400" dirty="0" smtClean="0"/>
          </a:p>
          <a:p>
            <a:pPr marL="6858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6550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libplayer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35896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83868" y="3284984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</a:t>
            </a:r>
          </a:p>
        </p:txBody>
      </p:sp>
      <p:cxnSp>
        <p:nvCxnSpPr>
          <p:cNvPr id="9" name="直接连接符 8"/>
          <p:cNvCxnSpPr>
            <a:stCxn id="6" idx="2"/>
            <a:endCxn id="7" idx="0"/>
          </p:cNvCxnSpPr>
          <p:nvPr/>
        </p:nvCxnSpPr>
        <p:spPr>
          <a:xfrm>
            <a:off x="4211960" y="299695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95636" y="4221088"/>
            <a:ext cx="1152128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35796" y="4221088"/>
            <a:ext cx="100811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67944" y="4221088"/>
            <a:ext cx="1188132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Cygwin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1620" y="5013176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NativeWindow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Audiotrack</a:t>
            </a:r>
            <a:endParaRPr lang="en-US" altLang="zh-CN" sz="1200" dirty="0" smtClean="0"/>
          </a:p>
          <a:p>
            <a:r>
              <a:rPr lang="en-US" altLang="zh-CN" sz="1200" dirty="0" err="1" smtClean="0"/>
              <a:t>Osles</a:t>
            </a:r>
            <a:endParaRPr lang="en-US" altLang="zh-CN" sz="1200" dirty="0" smtClean="0"/>
          </a:p>
          <a:p>
            <a:r>
              <a:rPr lang="en-US" altLang="zh-CN" sz="1200" dirty="0" smtClean="0"/>
              <a:t>Ogles 1.1 2.0 3.0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5013176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 AL</a:t>
            </a:r>
          </a:p>
          <a:p>
            <a:r>
              <a:rPr lang="en-US" altLang="zh-CN" sz="1200" dirty="0" smtClean="0"/>
              <a:t>Ogles 2.0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9932" y="502352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SDL audio/video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5400092" y="2384048"/>
            <a:ext cx="165618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FFMPEG</a:t>
            </a:r>
          </a:p>
        </p:txBody>
      </p:sp>
      <p:cxnSp>
        <p:nvCxnSpPr>
          <p:cNvPr id="20" name="直接连接符 19"/>
          <p:cNvCxnSpPr>
            <a:stCxn id="6" idx="3"/>
            <a:endCxn id="18" idx="1"/>
          </p:cNvCxnSpPr>
          <p:nvPr/>
        </p:nvCxnSpPr>
        <p:spPr>
          <a:xfrm flipV="1">
            <a:off x="4788024" y="2708084"/>
            <a:ext cx="612068" cy="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07922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ISubtitle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5724128" y="4221088"/>
            <a:ext cx="1188132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Win32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0112" y="502352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SDL audio/video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7802" y="226932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Libass</a:t>
            </a:r>
            <a:endParaRPr lang="en-US" altLang="zh-CN" sz="1200" dirty="0" smtClean="0"/>
          </a:p>
          <a:p>
            <a:r>
              <a:rPr lang="en-US" altLang="zh-CN" sz="1200" dirty="0" err="1" smtClean="0"/>
              <a:t>Libenca</a:t>
            </a:r>
            <a:endParaRPr lang="en-US" altLang="zh-CN" sz="1200" dirty="0" smtClean="0"/>
          </a:p>
          <a:p>
            <a:r>
              <a:rPr lang="en-US" altLang="zh-CN" sz="1200" dirty="0" err="1" smtClean="0"/>
              <a:t>Libiconv</a:t>
            </a:r>
            <a:endParaRPr lang="en-US" altLang="zh-CN" sz="1200" dirty="0" smtClean="0"/>
          </a:p>
          <a:p>
            <a:r>
              <a:rPr lang="en-US" altLang="zh-CN" sz="1200" dirty="0" err="1" smtClean="0"/>
              <a:t>fontconfig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8064" y="3261728"/>
            <a:ext cx="16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Log</a:t>
            </a:r>
          </a:p>
          <a:p>
            <a:r>
              <a:rPr lang="en-US" altLang="zh-CN" sz="1200" dirty="0" smtClean="0"/>
              <a:t>Audio render</a:t>
            </a:r>
          </a:p>
          <a:p>
            <a:r>
              <a:rPr lang="en-US" altLang="zh-CN" sz="1200" dirty="0" smtClean="0"/>
              <a:t>Video render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792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3956906" cy="48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61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and JNI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956639" y="4293096"/>
            <a:ext cx="1855721" cy="396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FFMediaPlayer.cpp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43808" y="2645913"/>
            <a:ext cx="2016224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SystemMediaPlayer.java</a:t>
            </a:r>
            <a:endParaRPr lang="en-US" altLang="zh-CN" sz="1200" dirty="0" smtClean="0"/>
          </a:p>
        </p:txBody>
      </p:sp>
      <p:sp>
        <p:nvSpPr>
          <p:cNvPr id="11" name="矩形 10"/>
          <p:cNvSpPr/>
          <p:nvPr/>
        </p:nvSpPr>
        <p:spPr>
          <a:xfrm>
            <a:off x="768057" y="3501008"/>
            <a:ext cx="1531562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MediaPlayer.java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843808" y="4230089"/>
            <a:ext cx="2016223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FFMediaPlayer.java</a:t>
            </a:r>
          </a:p>
        </p:txBody>
      </p:sp>
      <p:sp>
        <p:nvSpPr>
          <p:cNvPr id="23" name="矩形 22"/>
          <p:cNvSpPr/>
          <p:nvPr/>
        </p:nvSpPr>
        <p:spPr>
          <a:xfrm>
            <a:off x="5956639" y="3501008"/>
            <a:ext cx="185572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FFMediaExtractor.cpp</a:t>
            </a:r>
          </a:p>
        </p:txBody>
      </p:sp>
      <p:sp>
        <p:nvSpPr>
          <p:cNvPr id="25" name="矩形 24"/>
          <p:cNvSpPr/>
          <p:nvPr/>
        </p:nvSpPr>
        <p:spPr>
          <a:xfrm>
            <a:off x="2843808" y="3438001"/>
            <a:ext cx="2016223" cy="56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XOMediaPlayer.java</a:t>
            </a:r>
          </a:p>
        </p:txBody>
      </p:sp>
      <p:cxnSp>
        <p:nvCxnSpPr>
          <p:cNvPr id="26" name="直接箭头连接符 25"/>
          <p:cNvCxnSpPr>
            <a:stCxn id="11" idx="3"/>
            <a:endCxn id="7" idx="1"/>
          </p:cNvCxnSpPr>
          <p:nvPr/>
        </p:nvCxnSpPr>
        <p:spPr>
          <a:xfrm flipV="1">
            <a:off x="2299619" y="2929445"/>
            <a:ext cx="544189" cy="82359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 flipV="1">
            <a:off x="2299619" y="3721533"/>
            <a:ext cx="544189" cy="315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18" idx="1"/>
          </p:cNvCxnSpPr>
          <p:nvPr/>
        </p:nvCxnSpPr>
        <p:spPr>
          <a:xfrm>
            <a:off x="2299619" y="3753036"/>
            <a:ext cx="544189" cy="7605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3"/>
          </p:cNvCxnSpPr>
          <p:nvPr/>
        </p:nvCxnSpPr>
        <p:spPr>
          <a:xfrm flipV="1">
            <a:off x="4860031" y="3721532"/>
            <a:ext cx="867431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3"/>
          </p:cNvCxnSpPr>
          <p:nvPr/>
        </p:nvCxnSpPr>
        <p:spPr>
          <a:xfrm>
            <a:off x="4860031" y="4513621"/>
            <a:ext cx="86743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20071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99619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Java side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7462" y="2143889"/>
            <a:ext cx="1480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 side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89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不同播放器的实现方式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420888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FFMediaPlayer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</a:t>
            </a:r>
            <a:r>
              <a:rPr lang="zh-CN" altLang="en-US" sz="1800" dirty="0" smtClean="0">
                <a:solidFill>
                  <a:srgbClr val="FF0000"/>
                </a:solidFill>
              </a:rPr>
              <a:t>分装：</a:t>
            </a:r>
            <a:r>
              <a:rPr lang="en-US" altLang="zh-CN" sz="1800" dirty="0" smtClean="0">
                <a:solidFill>
                  <a:srgbClr val="FF0000"/>
                </a:solidFill>
              </a:rPr>
              <a:t>SW, </a:t>
            </a:r>
            <a:r>
              <a:rPr lang="zh-CN" altLang="en-US" sz="1800" dirty="0" smtClean="0">
                <a:solidFill>
                  <a:srgbClr val="FF0000"/>
                </a:solidFill>
              </a:rPr>
              <a:t>解码：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XOMediaPlayer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解分装：</a:t>
            </a:r>
            <a:r>
              <a:rPr lang="en-US" altLang="zh-CN" sz="1800" dirty="0">
                <a:solidFill>
                  <a:srgbClr val="FF0000"/>
                </a:solidFill>
              </a:rPr>
              <a:t>SW, </a:t>
            </a:r>
            <a:r>
              <a:rPr lang="zh-CN" altLang="en-US" sz="1800" dirty="0">
                <a:solidFill>
                  <a:srgbClr val="FF0000"/>
                </a:solidFill>
              </a:rPr>
              <a:t>解码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HW(java side)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PYMediaPlayer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解分装：</a:t>
            </a:r>
            <a:r>
              <a:rPr lang="en-US" altLang="zh-CN" sz="1800" dirty="0">
                <a:solidFill>
                  <a:srgbClr val="FF0000"/>
                </a:solidFill>
              </a:rPr>
              <a:t>SW, </a:t>
            </a:r>
            <a:r>
              <a:rPr lang="zh-CN" altLang="en-US" sz="1800" dirty="0">
                <a:solidFill>
                  <a:srgbClr val="FF0000"/>
                </a:solidFill>
              </a:rPr>
              <a:t>解码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HW(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ndk</a:t>
            </a:r>
            <a:r>
              <a:rPr lang="en-US" altLang="zh-CN" sz="1800" dirty="0" smtClean="0">
                <a:solidFill>
                  <a:srgbClr val="FF0000"/>
                </a:solidFill>
              </a:rPr>
              <a:t> c side)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080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and 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331640" y="2708920"/>
            <a:ext cx="7024744" cy="200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40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RGB565 </a:t>
            </a:r>
            <a:r>
              <a:rPr lang="en-US" altLang="zh-CN" sz="28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RGB24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GB565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位表示一个</a:t>
            </a:r>
            <a:r>
              <a:rPr lang="zh-CN" altLang="en-US" dirty="0" smtClean="0">
                <a:solidFill>
                  <a:srgbClr val="FF0000"/>
                </a:solidFill>
              </a:rPr>
              <a:t>像素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这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位中的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位用于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。程序中通常使用一个字（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，一个字等于两个</a:t>
            </a:r>
            <a:r>
              <a:rPr lang="zh-CN" altLang="en-US" dirty="0" smtClean="0">
                <a:solidFill>
                  <a:srgbClr val="FF0000"/>
                </a:solidFill>
              </a:rPr>
              <a:t>字节</a:t>
            </a:r>
            <a:r>
              <a:rPr lang="zh-CN" altLang="en-US" dirty="0">
                <a:solidFill>
                  <a:srgbClr val="FF0000"/>
                </a:solidFill>
              </a:rPr>
              <a:t>）来操作一个像素。当读出一个像素后，这个字的各个位意义如下：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     </a:t>
            </a:r>
            <a:r>
              <a:rPr lang="zh-CN" altLang="en-US" dirty="0" smtClean="0">
                <a:solidFill>
                  <a:srgbClr val="FF0000"/>
                </a:solidFill>
              </a:rPr>
              <a:t> 高字节</a:t>
            </a:r>
            <a:r>
              <a:rPr lang="en-US" altLang="zh-CN" dirty="0" smtClean="0">
                <a:solidFill>
                  <a:srgbClr val="FF0000"/>
                </a:solidFill>
              </a:rPr>
              <a:t>MSB</a:t>
            </a:r>
            <a:r>
              <a:rPr lang="zh-CN" altLang="en-US" dirty="0">
                <a:solidFill>
                  <a:srgbClr val="FF0000"/>
                </a:solidFill>
              </a:rPr>
              <a:t>            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低字节</a:t>
            </a:r>
            <a:r>
              <a:rPr lang="en-US" altLang="zh-CN" dirty="0" smtClean="0">
                <a:solidFill>
                  <a:srgbClr val="FF0000"/>
                </a:solidFill>
              </a:rPr>
              <a:t>LSB</a:t>
            </a: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R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 G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    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 B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RGB24</a:t>
            </a:r>
            <a:r>
              <a:rPr lang="zh-CN" altLang="en-US" dirty="0">
                <a:solidFill>
                  <a:srgbClr val="002060"/>
                </a:solidFill>
              </a:rPr>
              <a:t>使用</a:t>
            </a:r>
            <a:r>
              <a:rPr lang="en-US" altLang="zh-CN" dirty="0">
                <a:solidFill>
                  <a:srgbClr val="002060"/>
                </a:solidFill>
              </a:rPr>
              <a:t>24</a:t>
            </a:r>
            <a:r>
              <a:rPr lang="zh-CN" altLang="en-US" dirty="0">
                <a:solidFill>
                  <a:srgbClr val="002060"/>
                </a:solidFill>
              </a:rPr>
              <a:t>位来表示一个像素，</a:t>
            </a:r>
            <a:r>
              <a:rPr lang="en-US" altLang="zh-CN" dirty="0">
                <a:solidFill>
                  <a:srgbClr val="002060"/>
                </a:solidFill>
              </a:rPr>
              <a:t>RGB</a:t>
            </a:r>
            <a:r>
              <a:rPr lang="zh-CN" altLang="en-US" dirty="0">
                <a:solidFill>
                  <a:srgbClr val="002060"/>
                </a:solidFill>
              </a:rPr>
              <a:t>分量都用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位表示，取值范围为</a:t>
            </a:r>
            <a:r>
              <a:rPr lang="en-US" altLang="zh-CN" dirty="0">
                <a:solidFill>
                  <a:srgbClr val="002060"/>
                </a:solidFill>
              </a:rPr>
              <a:t>0-255</a:t>
            </a:r>
            <a:r>
              <a:rPr lang="zh-CN" altLang="en-US" dirty="0">
                <a:solidFill>
                  <a:srgbClr val="002060"/>
                </a:solidFill>
              </a:rPr>
              <a:t>。注意在内存中</a:t>
            </a:r>
            <a:r>
              <a:rPr lang="en-US" altLang="zh-CN" dirty="0">
                <a:solidFill>
                  <a:srgbClr val="002060"/>
                </a:solidFill>
              </a:rPr>
              <a:t>RGB</a:t>
            </a:r>
            <a:r>
              <a:rPr lang="zh-CN" altLang="en-US" dirty="0">
                <a:solidFill>
                  <a:srgbClr val="002060"/>
                </a:solidFill>
              </a:rPr>
              <a:t>各分量的排列顺序为：</a:t>
            </a:r>
            <a:r>
              <a:rPr lang="en-US" altLang="zh-CN" dirty="0">
                <a:solidFill>
                  <a:srgbClr val="002060"/>
                </a:solidFill>
              </a:rPr>
              <a:t>BGR </a:t>
            </a:r>
            <a:r>
              <a:rPr lang="en-US" altLang="zh-CN" dirty="0" err="1" smtClean="0">
                <a:solidFill>
                  <a:srgbClr val="002060"/>
                </a:solidFill>
              </a:rPr>
              <a:t>BGR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BGR</a:t>
            </a:r>
            <a:r>
              <a:rPr lang="en-US" altLang="zh-CN" dirty="0" smtClean="0">
                <a:solidFill>
                  <a:srgbClr val="002060"/>
                </a:solidFill>
              </a:rPr>
              <a:t> …</a:t>
            </a:r>
            <a:endParaRPr lang="zh-CN" altLang="en-US" dirty="0">
              <a:solidFill>
                <a:srgbClr val="00206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5132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             RGB32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位来表示一个像素，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分量各用去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位，剩下的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位用作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通道或者不用。（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就是带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RGB32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。）</a:t>
            </a: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注意在内存中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各分量的排列顺序为：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BGRA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BGRA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BGRA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…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通常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可以使用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RGBQUAD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数据结构来操作一个像素，它的定义为：</a:t>
            </a:r>
          </a:p>
          <a:p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typedef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struct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tagRGBQUAD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{</a:t>
            </a:r>
            <a:b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  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rgbBlue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蓝色分量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rgbGreen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绿色分量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rgbRed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    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红色分量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 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BYTE   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rgbReserved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;  //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保留字节（用作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通道或忽略）</a:t>
            </a:r>
            <a:b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} RGBQUAD;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603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         What is YUV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916832"/>
            <a:ext cx="7344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在现代彩色电视系统中，通常采用三管彩色摄像机或彩色</a:t>
            </a:r>
            <a:r>
              <a:rPr lang="en-US" altLang="zh-CN" dirty="0"/>
              <a:t>CCD</a:t>
            </a:r>
            <a:r>
              <a:rPr lang="zh-CN" altLang="en-US" dirty="0"/>
              <a:t>摄像机进行摄像，然后把摄得的彩色图像信号</a:t>
            </a:r>
            <a:r>
              <a:rPr lang="zh-CN" altLang="en-US" dirty="0" smtClean="0"/>
              <a:t>经分色</a:t>
            </a:r>
            <a:r>
              <a:rPr lang="zh-CN" altLang="en-US" dirty="0"/>
              <a:t>、分别放大校正后得到</a:t>
            </a:r>
            <a:r>
              <a:rPr lang="en-US" altLang="zh-CN" dirty="0"/>
              <a:t>RGB</a:t>
            </a:r>
            <a:r>
              <a:rPr lang="zh-CN" altLang="en-US" dirty="0"/>
              <a:t>，再经过矩阵变换电路得到</a:t>
            </a:r>
            <a:r>
              <a:rPr lang="zh-CN" altLang="en-US" dirty="0">
                <a:solidFill>
                  <a:srgbClr val="FF0000"/>
                </a:solidFill>
              </a:rPr>
              <a:t>亮度信号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两个色差信号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（即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（即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，最后发送端将</a:t>
            </a:r>
            <a:r>
              <a:rPr lang="zh-CN" altLang="en-US" dirty="0" smtClean="0"/>
              <a:t>亮度和</a:t>
            </a:r>
            <a:r>
              <a:rPr lang="zh-CN" altLang="en-US" dirty="0"/>
              <a:t>色差三个信号分别进行编码，用同一信道发送出去。这种色彩的表示方法就是所谓的</a:t>
            </a:r>
            <a:r>
              <a:rPr lang="en-US" altLang="zh-CN" dirty="0">
                <a:solidFill>
                  <a:srgbClr val="FF0000"/>
                </a:solidFill>
              </a:rPr>
              <a:t>YUV</a:t>
            </a:r>
            <a:r>
              <a:rPr lang="zh-CN" altLang="en-US" dirty="0">
                <a:solidFill>
                  <a:srgbClr val="FF0000"/>
                </a:solidFill>
              </a:rPr>
              <a:t>色彩空间表示</a:t>
            </a:r>
            <a:r>
              <a:rPr lang="zh-CN" altLang="en-US" dirty="0" smtClean="0"/>
              <a:t>。</a:t>
            </a:r>
            <a:r>
              <a:rPr lang="en-US" altLang="zh-CN" dirty="0"/>
              <a:t>YUV</a:t>
            </a:r>
            <a:r>
              <a:rPr lang="zh-CN" altLang="en-US" dirty="0"/>
              <a:t>的原理是把亮度与色度分离，研究证明</a:t>
            </a:r>
            <a:r>
              <a:rPr lang="en-US" altLang="zh-CN" dirty="0"/>
              <a:t>,</a:t>
            </a:r>
            <a:r>
              <a:rPr lang="zh-CN" altLang="en-US" dirty="0"/>
              <a:t>人眼</a:t>
            </a:r>
            <a:r>
              <a:rPr lang="zh-CN" altLang="en-US" dirty="0">
                <a:solidFill>
                  <a:srgbClr val="FF0000"/>
                </a:solidFill>
              </a:rPr>
              <a:t>对亮度的敏感超过色度</a:t>
            </a:r>
            <a:r>
              <a:rPr lang="zh-CN" altLang="en-US" dirty="0"/>
              <a:t>。</a:t>
            </a:r>
            <a:r>
              <a:rPr lang="zh-CN" altLang="en-US" dirty="0" smtClean="0"/>
              <a:t>利用</a:t>
            </a:r>
            <a:r>
              <a:rPr lang="zh-CN" altLang="en-US" dirty="0"/>
              <a:t>该</a:t>
            </a:r>
            <a:r>
              <a:rPr lang="zh-CN" altLang="en-US" dirty="0" smtClean="0"/>
              <a:t>原理</a:t>
            </a:r>
            <a:r>
              <a:rPr lang="zh-CN" altLang="en-US" dirty="0"/>
              <a:t>，可以把色度信息减少一点，人眼也无法查觉这一点。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YUV</a:t>
            </a:r>
            <a:r>
              <a:rPr lang="zh-CN" altLang="en-US" dirty="0"/>
              <a:t>颜色表达中，色彩使用色差</a:t>
            </a:r>
            <a:r>
              <a:rPr lang="en-US" altLang="zh-CN" dirty="0"/>
              <a:t>Chrominance</a:t>
            </a:r>
            <a:r>
              <a:rPr lang="zh-CN" altLang="en-US" dirty="0"/>
              <a:t>来表达，而</a:t>
            </a:r>
            <a:r>
              <a:rPr lang="en-US" altLang="zh-CN" dirty="0"/>
              <a:t>UV</a:t>
            </a:r>
            <a:r>
              <a:rPr lang="zh-CN" altLang="en-US" dirty="0"/>
              <a:t>是颜色色差的两个分量 。</a:t>
            </a:r>
            <a:r>
              <a:rPr lang="en-US" altLang="zh-CN" dirty="0"/>
              <a:t>U = </a:t>
            </a:r>
            <a:r>
              <a:rPr lang="en-US" altLang="zh-CN" dirty="0" smtClean="0"/>
              <a:t>B− Y </a:t>
            </a:r>
            <a:r>
              <a:rPr lang="en-US" altLang="zh-CN" dirty="0"/>
              <a:t>(blue − </a:t>
            </a:r>
            <a:r>
              <a:rPr lang="en-US" altLang="zh-CN" dirty="0" err="1"/>
              <a:t>luma</a:t>
            </a:r>
            <a:r>
              <a:rPr lang="en-US" altLang="zh-CN" dirty="0"/>
              <a:t>) </a:t>
            </a:r>
            <a:r>
              <a:rPr lang="zh-CN" altLang="en-US" dirty="0"/>
              <a:t>也表示成</a:t>
            </a:r>
            <a:r>
              <a:rPr lang="en-US" altLang="zh-CN" dirty="0" err="1"/>
              <a:t>Cb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/>
              <a:t>V = </a:t>
            </a:r>
            <a:r>
              <a:rPr lang="en-US" altLang="zh-CN" dirty="0" smtClean="0"/>
              <a:t>R </a:t>
            </a:r>
            <a:r>
              <a:rPr lang="en-US" altLang="zh-CN" dirty="0"/>
              <a:t>− </a:t>
            </a:r>
            <a:r>
              <a:rPr lang="en-US" altLang="zh-CN" dirty="0" smtClean="0"/>
              <a:t>Y </a:t>
            </a:r>
            <a:r>
              <a:rPr lang="en-US" altLang="zh-CN" dirty="0"/>
              <a:t>(red − </a:t>
            </a:r>
            <a:r>
              <a:rPr lang="en-US" altLang="zh-CN" dirty="0" err="1"/>
              <a:t>luma</a:t>
            </a:r>
            <a:r>
              <a:rPr lang="en-US" altLang="zh-CN" dirty="0"/>
              <a:t>)</a:t>
            </a:r>
            <a:r>
              <a:rPr lang="zh-CN" altLang="en-US" dirty="0"/>
              <a:t>，也表示成</a:t>
            </a:r>
            <a:r>
              <a:rPr lang="en-US" altLang="zh-CN" dirty="0"/>
              <a:t>Cr</a:t>
            </a:r>
            <a:r>
              <a:rPr lang="zh-CN" altLang="en-US" dirty="0"/>
              <a:t>。于是</a:t>
            </a:r>
            <a:r>
              <a:rPr lang="en-US" altLang="zh-CN" dirty="0" smtClean="0"/>
              <a:t>YUV</a:t>
            </a:r>
            <a:r>
              <a:rPr lang="zh-CN" altLang="en-US" dirty="0"/>
              <a:t>也有表示成</a:t>
            </a:r>
            <a:r>
              <a:rPr lang="en-US" altLang="zh-CN" dirty="0" err="1" smtClean="0"/>
              <a:t>YCbCr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采用</a:t>
            </a:r>
            <a:r>
              <a:rPr lang="en-US" altLang="zh-CN" dirty="0"/>
              <a:t>YUV</a:t>
            </a:r>
            <a:r>
              <a:rPr lang="zh-CN" altLang="en-US" dirty="0"/>
              <a:t>色彩空间的重要性是它的亮度信号</a:t>
            </a:r>
            <a:r>
              <a:rPr lang="en-US" altLang="zh-CN" dirty="0"/>
              <a:t>Y</a:t>
            </a:r>
            <a:r>
              <a:rPr lang="zh-CN" altLang="en-US" dirty="0"/>
              <a:t>和色度信号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是分离的。如果只有</a:t>
            </a:r>
            <a:r>
              <a:rPr lang="en-US" altLang="zh-CN" dirty="0"/>
              <a:t>Y</a:t>
            </a:r>
            <a:r>
              <a:rPr lang="zh-CN" altLang="en-US" dirty="0"/>
              <a:t>信号分量而没有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分量，那么这样表示的图像</a:t>
            </a:r>
            <a:r>
              <a:rPr lang="zh-CN" altLang="en-US" dirty="0" smtClean="0"/>
              <a:t>就是</a:t>
            </a:r>
            <a:r>
              <a:rPr lang="zh-CN" altLang="en-US" dirty="0"/>
              <a:t>黑白灰度图像。彩色电视采用</a:t>
            </a:r>
            <a:r>
              <a:rPr lang="en-US" altLang="zh-CN" dirty="0"/>
              <a:t>YUV</a:t>
            </a:r>
            <a:r>
              <a:rPr lang="zh-CN" altLang="en-US" dirty="0"/>
              <a:t>空间正是为了用亮度信号</a:t>
            </a:r>
            <a:r>
              <a:rPr lang="en-US" altLang="zh-CN" dirty="0"/>
              <a:t>Y</a:t>
            </a:r>
            <a:r>
              <a:rPr lang="zh-CN" altLang="en-US" dirty="0"/>
              <a:t>解决彩色电视机与黑白电视机的兼容问题，使黑白电视机也能接收</a:t>
            </a:r>
            <a:r>
              <a:rPr lang="zh-CN" altLang="en-US" dirty="0" smtClean="0"/>
              <a:t>彩色电视</a:t>
            </a:r>
            <a:r>
              <a:rPr lang="zh-CN" altLang="en-US" dirty="0"/>
              <a:t>信号。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83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36712" cy="854968"/>
          </a:xfrm>
        </p:spPr>
        <p:txBody>
          <a:bodyPr/>
          <a:lstStyle/>
          <a:p>
            <a:r>
              <a:rPr lang="en-US" altLang="zh-CN" dirty="0" smtClean="0"/>
              <a:t>Audio/video codec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16, 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95736" y="1280716"/>
            <a:ext cx="4320480" cy="56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RGB YUV conversion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274838"/>
            <a:ext cx="662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YUV</a:t>
            </a:r>
            <a:r>
              <a:rPr lang="zh-CN" altLang="en-US" dirty="0"/>
              <a:t>与</a:t>
            </a:r>
            <a:r>
              <a:rPr lang="en-US" altLang="zh-CN" dirty="0"/>
              <a:t>RGB</a:t>
            </a:r>
            <a:r>
              <a:rPr lang="zh-CN" altLang="en-US" dirty="0"/>
              <a:t>相互转换的公式如下（</a:t>
            </a:r>
            <a:r>
              <a:rPr lang="en-US" altLang="zh-CN" dirty="0"/>
              <a:t>RGB</a:t>
            </a:r>
            <a:r>
              <a:rPr lang="zh-CN" altLang="en-US" dirty="0"/>
              <a:t>取值范围均为</a:t>
            </a:r>
            <a:r>
              <a:rPr lang="en-US" altLang="zh-CN" dirty="0"/>
              <a:t>0-255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Y = 0.299R + 0.587G + 0.114B</a:t>
            </a:r>
            <a:br>
              <a:rPr lang="en-US" altLang="zh-CN" dirty="0"/>
            </a:br>
            <a:r>
              <a:rPr lang="en-US" altLang="zh-CN" dirty="0"/>
              <a:t>U = -0.147R - 0.289G + 0.436B</a:t>
            </a:r>
            <a:br>
              <a:rPr lang="en-US" altLang="zh-CN" dirty="0"/>
            </a:br>
            <a:r>
              <a:rPr lang="en-US" altLang="zh-CN" dirty="0"/>
              <a:t>V = 0.615R - 0.515G - </a:t>
            </a:r>
            <a:r>
              <a:rPr lang="en-US" altLang="zh-CN" dirty="0" smtClean="0"/>
              <a:t>0.100B</a:t>
            </a:r>
          </a:p>
          <a:p>
            <a:endParaRPr lang="en-US" altLang="zh-CN" dirty="0"/>
          </a:p>
          <a:p>
            <a:r>
              <a:rPr lang="en-US" altLang="zh-CN" dirty="0"/>
              <a:t>R = Y + 1.14V</a:t>
            </a:r>
            <a:br>
              <a:rPr lang="en-US" altLang="zh-CN" dirty="0"/>
            </a:br>
            <a:r>
              <a:rPr lang="en-US" altLang="zh-CN" dirty="0"/>
              <a:t>G = Y - 0.39U - 0.58V</a:t>
            </a:r>
            <a:br>
              <a:rPr lang="en-US" altLang="zh-CN" dirty="0"/>
            </a:br>
            <a:r>
              <a:rPr lang="en-US" altLang="zh-CN" dirty="0"/>
              <a:t>B = Y + 2.03U</a:t>
            </a:r>
          </a:p>
        </p:txBody>
      </p:sp>
    </p:spTree>
    <p:extLst>
      <p:ext uri="{BB962C8B-B14F-4D97-AF65-F5344CB8AC3E}">
        <p14:creationId xmlns:p14="http://schemas.microsoft.com/office/powerpoint/2010/main" val="37933662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337</TotalTime>
  <Words>3633</Words>
  <Application>Microsoft Office PowerPoint</Application>
  <PresentationFormat>全屏显示(4:3)</PresentationFormat>
  <Paragraphs>496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奥斯汀</vt:lpstr>
      <vt:lpstr>Multi-media develop introduction</vt:lpstr>
      <vt:lpstr>Agenda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Audio/video codec</vt:lpstr>
      <vt:lpstr>libplayer architecture</vt:lpstr>
      <vt:lpstr>Android MediaPlayer</vt:lpstr>
      <vt:lpstr>Java and JNI architecture</vt:lpstr>
      <vt:lpstr>不同播放器的实现方式</vt:lpstr>
      <vt:lpstr>Q and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马国梁 GuoliangMa</dc:creator>
  <cp:lastModifiedBy>马国梁 GuoliangMa</cp:lastModifiedBy>
  <cp:revision>211</cp:revision>
  <dcterms:created xsi:type="dcterms:W3CDTF">2014-08-04T06:05:10Z</dcterms:created>
  <dcterms:modified xsi:type="dcterms:W3CDTF">2015-04-16T07:18:40Z</dcterms:modified>
</cp:coreProperties>
</file>