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sldIdLst>
    <p:sldId id="271" r:id="rId3"/>
    <p:sldId id="378" r:id="rId4"/>
    <p:sldId id="383" r:id="rId5"/>
    <p:sldId id="384" r:id="rId6"/>
    <p:sldId id="385" r:id="rId7"/>
    <p:sldId id="386" r:id="rId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-128"/>
        <a:cs typeface="+mn-cs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40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9" y="5527677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1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03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556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40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9" y="5527677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766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57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7477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1" y="2552700"/>
            <a:ext cx="6070600" cy="684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52700"/>
            <a:ext cx="6070600" cy="684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9" y="2182815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9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69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237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51547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7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9808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7186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40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5039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54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68300"/>
            <a:ext cx="3073400" cy="902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68300"/>
            <a:ext cx="9067800" cy="902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72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98553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1" y="6000750"/>
            <a:ext cx="6070600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6000750"/>
            <a:ext cx="6070600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57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9" y="2182815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9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51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27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861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7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2076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40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2378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000750"/>
            <a:ext cx="122936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277227"/>
            <a:ext cx="1854200" cy="1247775"/>
          </a:xfrm>
          <a:prstGeom prst="rect">
            <a:avLst/>
          </a:prstGeom>
          <a:noFill/>
          <a:ln>
            <a:noFill/>
          </a:ln>
          <a:effectLst>
            <a:outerShdw blurRad="101600" dist="50800" dir="27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42900"/>
            <a:ext cx="5778500" cy="918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68300"/>
            <a:ext cx="122936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552700"/>
            <a:ext cx="122936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>
                <a:sym typeface="Gill Sans Light" charset="0"/>
              </a:rPr>
              <a:t>Second level</a:t>
            </a:r>
          </a:p>
          <a:p>
            <a:pPr lvl="2"/>
            <a:r>
              <a:rPr lang="en-US">
                <a:sym typeface="Gill Sans Light" charset="0"/>
              </a:rPr>
              <a:t>Third level</a:t>
            </a:r>
          </a:p>
          <a:p>
            <a:pPr lvl="3"/>
            <a:r>
              <a:rPr lang="en-US">
                <a:sym typeface="Gill Sans Light" charset="0"/>
              </a:rPr>
              <a:t>Fourth level</a:t>
            </a:r>
          </a:p>
          <a:p>
            <a:pPr lvl="4"/>
            <a:r>
              <a:rPr 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222526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defRPr sz="38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1pPr>
      <a:lvl2pPr marL="304800" indent="-304800" algn="l" rtl="0" eaLnBrk="0" fontAlgn="base" hangingPunct="0">
        <a:spcBef>
          <a:spcPts val="2400"/>
        </a:spcBef>
        <a:spcAft>
          <a:spcPct val="0"/>
        </a:spcAft>
        <a:defRPr sz="32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2pPr>
      <a:lvl3pPr marL="609600" indent="-609600" algn="l" rtl="0" eaLnBrk="0" fontAlgn="base" hangingPunct="0">
        <a:spcBef>
          <a:spcPts val="2400"/>
        </a:spcBef>
        <a:spcAft>
          <a:spcPct val="0"/>
        </a:spcAft>
        <a:defRPr sz="28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3pPr>
      <a:lvl4pPr marL="914400" indent="-914400" algn="l" rtl="0" eaLnBrk="0" fontAlgn="base" hangingPunct="0">
        <a:spcBef>
          <a:spcPts val="2400"/>
        </a:spcBef>
        <a:spcAft>
          <a:spcPct val="0"/>
        </a:spcAft>
        <a:defRPr sz="24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4pPr>
      <a:lvl5pPr marL="1219200" indent="-1219200" algn="l" rtl="0" eaLnBrk="0" fontAlgn="base" hangingPunct="0">
        <a:spcBef>
          <a:spcPts val="2400"/>
        </a:spcBef>
        <a:spcAft>
          <a:spcPct val="0"/>
        </a:spcAft>
        <a:defRPr sz="24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5pPr>
      <a:lvl6pPr marL="1676400" indent="-1219200" algn="l" rtl="0" fontAlgn="base">
        <a:spcBef>
          <a:spcPts val="2400"/>
        </a:spcBef>
        <a:spcAft>
          <a:spcPct val="0"/>
        </a:spcAft>
        <a:defRPr sz="24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6pPr>
      <a:lvl7pPr marL="2133600" indent="-1219200" algn="l" rtl="0" fontAlgn="base">
        <a:spcBef>
          <a:spcPts val="2400"/>
        </a:spcBef>
        <a:spcAft>
          <a:spcPct val="0"/>
        </a:spcAft>
        <a:defRPr sz="24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7pPr>
      <a:lvl8pPr marL="2590800" indent="-1219200" algn="l" rtl="0" fontAlgn="base">
        <a:spcBef>
          <a:spcPts val="2400"/>
        </a:spcBef>
        <a:spcAft>
          <a:spcPct val="0"/>
        </a:spcAft>
        <a:defRPr sz="24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8pPr>
      <a:lvl9pPr marL="3048000" indent="-1219200" algn="l" rtl="0" fontAlgn="base">
        <a:spcBef>
          <a:spcPts val="2400"/>
        </a:spcBef>
        <a:spcAft>
          <a:spcPct val="0"/>
        </a:spcAft>
        <a:defRPr sz="2400">
          <a:solidFill>
            <a:srgbClr val="222526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3543300"/>
            <a:ext cx="12293600" cy="2654300"/>
          </a:xfrm>
        </p:spPr>
        <p:txBody>
          <a:bodyPr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6100" dirty="0" err="1"/>
              <a:t>K</a:t>
            </a:r>
            <a:r>
              <a:rPr lang="en-US" sz="6100" dirty="0" err="1"/>
              <a:t>inesiological</a:t>
            </a:r>
            <a:r>
              <a:rPr lang="en-US" sz="6100" dirty="0"/>
              <a:t> control of </a:t>
            </a:r>
            <a:r>
              <a:rPr lang="en-US" sz="6100" dirty="0" err="1"/>
              <a:t>teleoperated</a:t>
            </a:r>
            <a:r>
              <a:rPr lang="en-US" sz="6100" dirty="0"/>
              <a:t> </a:t>
            </a:r>
            <a:r>
              <a:rPr lang="en-US" sz="6100" dirty="0"/>
              <a:t>robot </a:t>
            </a:r>
            <a:r>
              <a:rPr lang="en-US" sz="6100" dirty="0"/>
              <a:t>manipulators</a:t>
            </a:r>
            <a:endParaRPr lang="en-US" sz="6300" dirty="0">
              <a:latin typeface="+mn-lt"/>
              <a:sym typeface="Gill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5600" y="6584950"/>
            <a:ext cx="9753600" cy="2654300"/>
          </a:xfrm>
        </p:spPr>
        <p:txBody>
          <a:bodyPr/>
          <a:lstStyle/>
          <a:p>
            <a:pPr marL="0" indent="0" eaLnBrk="1" hangingPunct="1"/>
            <a:r>
              <a:rPr lang="en-US" altLang="en-US" sz="3200" i="1" dirty="0"/>
              <a:t>Danny </a:t>
            </a:r>
            <a:r>
              <a:rPr lang="en-US" altLang="en-US" sz="3200" i="1" dirty="0" err="1"/>
              <a:t>Rakita</a:t>
            </a:r>
            <a:r>
              <a:rPr lang="en-US" altLang="en-US" sz="3200" i="1" dirty="0"/>
              <a:t>, Alper Sarikaya, Christopher </a:t>
            </a:r>
            <a:r>
              <a:rPr lang="en-US" altLang="en-US" sz="3200" i="1" dirty="0" err="1"/>
              <a:t>Bodden</a:t>
            </a:r>
            <a:r>
              <a:rPr lang="en-US" altLang="en-US" sz="3200" i="1" dirty="0"/>
              <a:t/>
            </a:r>
            <a:br>
              <a:rPr lang="en-US" altLang="en-US" sz="3200" i="1" dirty="0"/>
            </a:br>
            <a:r>
              <a:rPr lang="en-US" altLang="en-US" sz="2400" i="1" dirty="0"/>
              <a:t>Department of Computer Sciences</a:t>
            </a:r>
          </a:p>
          <a:p>
            <a:pPr marL="0" lvl="2" indent="0" eaLnBrk="1" hangingPunct="1"/>
            <a:r>
              <a:rPr lang="en-US" altLang="en-US" sz="2400" i="1" dirty="0"/>
              <a:t>University of Wisconsin–Madison</a:t>
            </a:r>
          </a:p>
          <a:p>
            <a:pPr marL="0" lvl="3" indent="0" eaLnBrk="1" hangingPunct="1"/>
            <a:endParaRPr lang="en-US" altLang="en-US" dirty="0" smtClean="0"/>
          </a:p>
          <a:p>
            <a:pPr marL="0" lvl="3" indent="0" eaLnBrk="1" hangingPunct="1"/>
            <a:endParaRPr lang="en-US" altLang="en-US" dirty="0" smtClean="0"/>
          </a:p>
          <a:p>
            <a:pPr marL="0" lvl="3" indent="0" eaLnBrk="1" hangingPunct="1"/>
            <a:r>
              <a:rPr lang="en-US" altLang="en-US" dirty="0" smtClean="0"/>
              <a:t>CS/Psych-770 Human-Computer Interaction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81015" y="4875215"/>
            <a:ext cx="12041187" cy="1587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9802" y="5105402"/>
            <a:ext cx="3185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Alper Sarikaya</a:t>
            </a:r>
          </a:p>
          <a:p>
            <a:r>
              <a:rPr lang="en-US" sz="2400" dirty="0"/>
              <a:t>Data visualization, </a:t>
            </a:r>
            <a:br>
              <a:rPr lang="en-US" sz="2400" dirty="0"/>
            </a:br>
            <a:r>
              <a:rPr lang="en-US" sz="2400" dirty="0"/>
              <a:t>graphics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78402" y="5105402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Danny </a:t>
            </a:r>
            <a:r>
              <a:rPr lang="en-US" sz="3600" dirty="0" err="1"/>
              <a:t>Rakita</a:t>
            </a:r>
            <a:endParaRPr lang="en-US" sz="3600" dirty="0"/>
          </a:p>
          <a:p>
            <a:r>
              <a:rPr lang="en-US" sz="2400" dirty="0"/>
              <a:t>Animation, robotics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465570" y="5105402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Christopher </a:t>
            </a:r>
            <a:r>
              <a:rPr lang="en-US" altLang="en-US" sz="3600" dirty="0" err="1"/>
              <a:t>Bodden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sz="2400" dirty="0"/>
              <a:t>Robotics, animation</a:t>
            </a:r>
            <a:endParaRPr lang="en-US" sz="2400" dirty="0"/>
          </a:p>
        </p:txBody>
      </p:sp>
      <p:pic>
        <p:nvPicPr>
          <p:cNvPr id="11266" name="Picture 2" descr="http://graphics.cs.wisc.edu/WP/wp-content/uploads/WP/2015/01/IMG_059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 t="11712" r="25510" b="17431"/>
          <a:stretch/>
        </p:blipFill>
        <p:spPr bwMode="auto">
          <a:xfrm>
            <a:off x="9321800" y="1828800"/>
            <a:ext cx="2362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pbs.twimg.com/profile_images/2589949698/m0id1s4e7w0iyc4iasux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" t="1155" r="12778" b="9076"/>
          <a:stretch/>
        </p:blipFill>
        <p:spPr bwMode="auto">
          <a:xfrm>
            <a:off x="1244602" y="1898753"/>
            <a:ext cx="2645803" cy="290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828800"/>
            <a:ext cx="20149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1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368300"/>
            <a:ext cx="12293600" cy="9271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Research Question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295401"/>
            <a:ext cx="12293600" cy="1600199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3200" dirty="0"/>
              <a:t>What is the effect </a:t>
            </a:r>
            <a:r>
              <a:rPr lang="en-US" sz="3200" dirty="0"/>
              <a:t>of </a:t>
            </a:r>
            <a:r>
              <a:rPr lang="en-US" sz="3200" dirty="0" err="1"/>
              <a:t>kinesiological</a:t>
            </a:r>
            <a:r>
              <a:rPr lang="en-US" sz="3200" dirty="0"/>
              <a:t> robot arm control on novice user task </a:t>
            </a:r>
            <a:r>
              <a:rPr lang="en-US" sz="3200" dirty="0"/>
              <a:t>performance </a:t>
            </a:r>
            <a:r>
              <a:rPr lang="en-US" sz="3200" dirty="0"/>
              <a:t>and perception for tasks with/without 1-to-1 mappings?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355600" y="2895600"/>
            <a:ext cx="12293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+mj-lt"/>
                <a:ea typeface="+mj-ea"/>
                <a:cs typeface="+mj-cs"/>
                <a:sym typeface="Gill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7200">
                <a:solidFill>
                  <a:srgbClr val="222526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>
              <a:defRPr/>
            </a:pPr>
            <a:r>
              <a:rPr lang="en-US" kern="0" dirty="0"/>
              <a:t>Hypothesis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5600" y="4013201"/>
            <a:ext cx="12293600" cy="560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defRPr sz="38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304800" indent="-304800" algn="l" rtl="0" eaLnBrk="0" fontAlgn="base" hangingPunct="0">
              <a:spcBef>
                <a:spcPts val="2400"/>
              </a:spcBef>
              <a:spcAft>
                <a:spcPct val="0"/>
              </a:spcAft>
              <a:defRPr sz="32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609600" indent="-609600" algn="l" rtl="0" eaLnBrk="0" fontAlgn="base" hangingPunct="0">
              <a:spcBef>
                <a:spcPts val="2400"/>
              </a:spcBef>
              <a:spcAft>
                <a:spcPct val="0"/>
              </a:spcAft>
              <a:defRPr sz="28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914400" indent="-914400" algn="l" rtl="0" eaLnBrk="0" fontAlgn="base" hangingPunct="0">
              <a:spcBef>
                <a:spcPts val="2400"/>
              </a:spcBef>
              <a:spcAft>
                <a:spcPct val="0"/>
              </a:spcAft>
              <a:defRPr sz="24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219200" indent="-1219200" algn="l" rtl="0" eaLnBrk="0" fontAlgn="base" hangingPunct="0">
              <a:spcBef>
                <a:spcPts val="2400"/>
              </a:spcBef>
              <a:spcAft>
                <a:spcPct val="0"/>
              </a:spcAft>
              <a:defRPr sz="24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1676400" indent="-1219200" algn="l" rtl="0" fontAlgn="base">
              <a:spcBef>
                <a:spcPts val="2400"/>
              </a:spcBef>
              <a:spcAft>
                <a:spcPct val="0"/>
              </a:spcAft>
              <a:defRPr sz="24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133600" indent="-1219200" algn="l" rtl="0" fontAlgn="base">
              <a:spcBef>
                <a:spcPts val="2400"/>
              </a:spcBef>
              <a:spcAft>
                <a:spcPct val="0"/>
              </a:spcAft>
              <a:defRPr sz="24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2590800" indent="-1219200" algn="l" rtl="0" fontAlgn="base">
              <a:spcBef>
                <a:spcPts val="2400"/>
              </a:spcBef>
              <a:spcAft>
                <a:spcPct val="0"/>
              </a:spcAft>
              <a:defRPr sz="24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048000" indent="-1219200" algn="l" rtl="0" fontAlgn="base">
              <a:spcBef>
                <a:spcPts val="2400"/>
              </a:spcBef>
              <a:spcAft>
                <a:spcPct val="0"/>
              </a:spcAft>
              <a:defRPr sz="2400">
                <a:solidFill>
                  <a:srgbClr val="222526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eaLnBrk="1" hangingPunct="1">
              <a:defRPr/>
            </a:pPr>
            <a:r>
              <a:rPr lang="en-US" sz="3200" b="1" kern="0" dirty="0"/>
              <a:t>(H1) Task Performance – </a:t>
            </a:r>
            <a:r>
              <a:rPr lang="en-US" sz="3200" kern="0" dirty="0"/>
              <a:t>We hypothesize </a:t>
            </a:r>
            <a:r>
              <a:rPr lang="en-US" sz="3200" dirty="0" err="1"/>
              <a:t>kinesiological</a:t>
            </a:r>
            <a:r>
              <a:rPr lang="en-US" sz="3200" dirty="0"/>
              <a:t> robot arm </a:t>
            </a:r>
            <a:r>
              <a:rPr lang="en-US" sz="3200" dirty="0"/>
              <a:t>control will have better task performance on tasks with 1-to-1 mappings, while joystick control</a:t>
            </a:r>
            <a:r>
              <a:rPr lang="en-US" sz="3200" kern="0" dirty="0"/>
              <a:t> will have better performance on tasks without 1-to-1 mappings. A combined control method will perform as well or better as </a:t>
            </a:r>
            <a:r>
              <a:rPr lang="en-US" sz="3200" dirty="0" err="1"/>
              <a:t>kinesiological</a:t>
            </a:r>
            <a:r>
              <a:rPr lang="en-US" sz="3200" dirty="0"/>
              <a:t> </a:t>
            </a:r>
            <a:r>
              <a:rPr lang="en-US" sz="3200" dirty="0"/>
              <a:t>control for </a:t>
            </a:r>
            <a:r>
              <a:rPr lang="en-US" sz="3200" dirty="0"/>
              <a:t>tasks with 1-to-1 </a:t>
            </a:r>
            <a:r>
              <a:rPr lang="en-US" sz="3200" dirty="0"/>
              <a:t>mappings. Likewise, </a:t>
            </a:r>
            <a:r>
              <a:rPr lang="en-US" sz="3200" kern="0" dirty="0"/>
              <a:t>combined control </a:t>
            </a:r>
            <a:r>
              <a:rPr lang="en-US" sz="3200" dirty="0"/>
              <a:t>will perform </a:t>
            </a:r>
            <a:r>
              <a:rPr lang="en-US" sz="3200" kern="0" dirty="0"/>
              <a:t>as well or better as </a:t>
            </a:r>
            <a:r>
              <a:rPr lang="en-US" sz="3200" dirty="0"/>
              <a:t>j</a:t>
            </a:r>
            <a:r>
              <a:rPr lang="en-US" sz="3200" dirty="0"/>
              <a:t>oystick </a:t>
            </a:r>
            <a:r>
              <a:rPr lang="en-US" sz="3200" dirty="0"/>
              <a:t>control for tasks </a:t>
            </a:r>
            <a:r>
              <a:rPr lang="en-US" sz="3200" dirty="0"/>
              <a:t>without </a:t>
            </a:r>
            <a:r>
              <a:rPr lang="en-US" sz="3200" dirty="0"/>
              <a:t>1-to-1 mappings. </a:t>
            </a:r>
            <a:endParaRPr lang="en-US" sz="3200" kern="0" dirty="0"/>
          </a:p>
          <a:p>
            <a:pPr marL="0" indent="0" eaLnBrk="1" hangingPunct="1">
              <a:defRPr/>
            </a:pPr>
            <a:r>
              <a:rPr lang="en-US" sz="3200" b="1" kern="0" dirty="0"/>
              <a:t>(</a:t>
            </a:r>
            <a:r>
              <a:rPr lang="en-US" sz="3200" b="1" kern="0" dirty="0"/>
              <a:t>H2) User Perception – </a:t>
            </a:r>
            <a:r>
              <a:rPr lang="en-US" sz="3200" kern="0" dirty="0"/>
              <a:t>We </a:t>
            </a:r>
            <a:r>
              <a:rPr lang="en-US" sz="3200" kern="0" dirty="0"/>
              <a:t>hypothesize </a:t>
            </a:r>
            <a:r>
              <a:rPr lang="en-US" sz="3200" kern="0" dirty="0"/>
              <a:t>a combined control method will be perceived more favorably than either </a:t>
            </a:r>
            <a:r>
              <a:rPr lang="en-US" sz="3200" dirty="0" err="1"/>
              <a:t>kinesiological</a:t>
            </a:r>
            <a:r>
              <a:rPr lang="en-US" sz="3200" dirty="0"/>
              <a:t> </a:t>
            </a:r>
            <a:r>
              <a:rPr lang="en-US" sz="3200" dirty="0"/>
              <a:t>or joystick control.</a:t>
            </a:r>
            <a:endParaRPr lang="en-US" sz="3200" kern="0" dirty="0"/>
          </a:p>
          <a:p>
            <a:pPr marL="0" indent="0" eaLnBrk="1" hangingPunct="1">
              <a:defRPr/>
            </a:pPr>
            <a:r>
              <a:rPr lang="en-US" kern="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38299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4000" dirty="0"/>
              <a:t>We propose a 3x2 mixed-methods design to test our hypothesis (</a:t>
            </a:r>
            <a:r>
              <a:rPr lang="en-US" sz="4000" i="1" dirty="0"/>
              <a:t>control type</a:t>
            </a:r>
            <a:r>
              <a:rPr lang="en-US" sz="4000" dirty="0"/>
              <a:t> – between-participants, </a:t>
            </a:r>
            <a:r>
              <a:rPr lang="en-US" sz="4000" i="1" dirty="0"/>
              <a:t>task type</a:t>
            </a:r>
            <a:r>
              <a:rPr lang="en-US" sz="4000" dirty="0"/>
              <a:t> – within</a:t>
            </a:r>
            <a:r>
              <a:rPr lang="en-US" sz="4000" dirty="0"/>
              <a:t>-participants</a:t>
            </a:r>
            <a:r>
              <a:rPr lang="en-US" sz="4000" dirty="0"/>
              <a:t>):</a:t>
            </a:r>
          </a:p>
          <a:p>
            <a:pPr marL="0" indent="0" eaLnBrk="1" hangingPunct="1">
              <a:defRPr/>
            </a:pPr>
            <a:r>
              <a:rPr lang="en-US" sz="4000" dirty="0"/>
              <a:t>Independent Variables:</a:t>
            </a:r>
          </a:p>
          <a:p>
            <a:pPr marL="0" indent="0" eaLnBrk="1" hangingPunct="1">
              <a:defRPr/>
            </a:pPr>
            <a:r>
              <a:rPr lang="en-US" sz="4000" dirty="0"/>
              <a:t>	</a:t>
            </a:r>
            <a:r>
              <a:rPr lang="en-US" sz="3200" i="1" dirty="0"/>
              <a:t>control type </a:t>
            </a:r>
            <a:r>
              <a:rPr lang="el-GR" sz="3200" dirty="0"/>
              <a:t>ϵ</a:t>
            </a:r>
            <a:r>
              <a:rPr lang="en-US" sz="3200" dirty="0"/>
              <a:t> {</a:t>
            </a:r>
            <a:r>
              <a:rPr lang="en-US" sz="3200" dirty="0" err="1"/>
              <a:t>kinesiological</a:t>
            </a:r>
            <a:r>
              <a:rPr lang="en-US" sz="3200" dirty="0"/>
              <a:t>, joystick, </a:t>
            </a:r>
            <a:r>
              <a:rPr lang="en-US" sz="3200" dirty="0" err="1"/>
              <a:t>kines</a:t>
            </a:r>
            <a:r>
              <a:rPr lang="en-US" sz="3200" dirty="0"/>
              <a:t>+}</a:t>
            </a:r>
          </a:p>
          <a:p>
            <a:pPr marL="0" indent="0" eaLnBrk="1" hangingPunct="1">
              <a:defRPr/>
            </a:pPr>
            <a:r>
              <a:rPr lang="en-US" sz="3200" dirty="0"/>
              <a:t>	</a:t>
            </a:r>
            <a:r>
              <a:rPr lang="en-US" sz="3200" i="1" dirty="0"/>
              <a:t>task </a:t>
            </a:r>
            <a:r>
              <a:rPr lang="en-US" sz="3200" i="1" dirty="0"/>
              <a:t>type </a:t>
            </a:r>
            <a:r>
              <a:rPr lang="el-GR" sz="3200" dirty="0"/>
              <a:t>ϵ</a:t>
            </a:r>
            <a:r>
              <a:rPr lang="en-US" sz="3200" dirty="0"/>
              <a:t> </a:t>
            </a:r>
            <a:r>
              <a:rPr lang="en-US" sz="3200" dirty="0"/>
              <a:t>{1-to-1 mapping, no mapping}</a:t>
            </a:r>
          </a:p>
          <a:p>
            <a:pPr marL="0" indent="0" eaLnBrk="1" hangingPunct="1">
              <a:defRPr/>
            </a:pPr>
            <a:r>
              <a:rPr lang="en-US" sz="4000" dirty="0"/>
              <a:t>Dependent Variables:</a:t>
            </a:r>
          </a:p>
          <a:p>
            <a:pPr marL="0" indent="0" eaLnBrk="1" hangingPunct="1">
              <a:defRPr/>
            </a:pPr>
            <a:r>
              <a:rPr lang="en-US" sz="4000" dirty="0"/>
              <a:t>	</a:t>
            </a:r>
            <a:r>
              <a:rPr lang="en-US" sz="3200" i="1" dirty="0"/>
              <a:t>task completion time, task accuracy, subjective measures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18332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&amp;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experiment will have participants perform both task types with a robot arm (a </a:t>
            </a:r>
            <a:r>
              <a:rPr lang="en-US" dirty="0" err="1" smtClean="0"/>
              <a:t>Kinova</a:t>
            </a:r>
            <a:r>
              <a:rPr lang="en-US" dirty="0" smtClean="0"/>
              <a:t> </a:t>
            </a:r>
            <a:r>
              <a:rPr lang="en-US" dirty="0" err="1" smtClean="0"/>
              <a:t>Mico</a:t>
            </a:r>
            <a:r>
              <a:rPr lang="en-US" dirty="0" smtClean="0"/>
              <a:t> or </a:t>
            </a:r>
            <a:r>
              <a:rPr lang="en-US" dirty="0" err="1" smtClean="0"/>
              <a:t>PhantomX</a:t>
            </a:r>
            <a:r>
              <a:rPr lang="en-US" dirty="0" smtClean="0"/>
              <a:t> Reactor [</a:t>
            </a:r>
            <a:r>
              <a:rPr lang="en-US" dirty="0" err="1" smtClean="0"/>
              <a:t>tbd</a:t>
            </a:r>
            <a:r>
              <a:rPr lang="en-US" dirty="0" smtClean="0"/>
              <a:t>]; possibly simulated). The tasks will be a pick and place task (1-to-1 mapping) and an object rotation task (no 1-to-1 mapping).</a:t>
            </a:r>
          </a:p>
          <a:p>
            <a:r>
              <a:rPr lang="en-US" dirty="0" smtClean="0"/>
              <a:t>Each participant will only use 1 of the 3 control types. </a:t>
            </a:r>
            <a:r>
              <a:rPr lang="en-US" dirty="0"/>
              <a:t>The </a:t>
            </a:r>
            <a:r>
              <a:rPr lang="en-US" dirty="0" err="1" smtClean="0"/>
              <a:t>kinesiological</a:t>
            </a:r>
            <a:r>
              <a:rPr lang="en-US" dirty="0" smtClean="0"/>
              <a:t> method uses a Microsoft Kinect to track hand position.</a:t>
            </a:r>
          </a:p>
          <a:p>
            <a:r>
              <a:rPr lang="en-US" dirty="0" smtClean="0"/>
              <a:t>We plan to conduct the study in either the Visual Computing Lab or HCI lab (</a:t>
            </a:r>
            <a:r>
              <a:rPr lang="en-US" dirty="0" err="1" smtClean="0"/>
              <a:t>tbd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781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dirty="0"/>
              <a:t>Questions?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9" y="5070477"/>
            <a:ext cx="9102725" cy="720723"/>
          </a:xfrm>
        </p:spPr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25600" y="6584950"/>
            <a:ext cx="9753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4572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9144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3716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86000" indent="0" algn="ctr" rtl="0" fontAlgn="base">
              <a:spcBef>
                <a:spcPct val="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743200" indent="0" algn="ctr" rtl="0" fontAlgn="base">
              <a:spcBef>
                <a:spcPct val="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200400" indent="0" algn="ctr" rtl="0" fontAlgn="base">
              <a:spcBef>
                <a:spcPct val="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57600" indent="0" algn="ctr" rtl="0" fontAlgn="base">
              <a:spcBef>
                <a:spcPct val="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eaLnBrk="1" hangingPunct="1"/>
            <a:r>
              <a:rPr lang="en-US" altLang="en-US" sz="3200" i="1" kern="0" smtClean="0"/>
              <a:t>Danny Rakita, Alper Sarikaya, Christopher Bodden</a:t>
            </a:r>
            <a:br>
              <a:rPr lang="en-US" altLang="en-US" sz="3200" i="1" kern="0" smtClean="0"/>
            </a:br>
            <a:r>
              <a:rPr lang="en-US" altLang="en-US" sz="2400" i="1" kern="0" smtClean="0"/>
              <a:t>Department of Computer Sciences</a:t>
            </a:r>
          </a:p>
          <a:p>
            <a:pPr marL="0" lvl="2" eaLnBrk="1" hangingPunct="1"/>
            <a:r>
              <a:rPr lang="en-US" altLang="en-US" sz="2400" i="1" kern="0" smtClean="0"/>
              <a:t>University of Wisconsin–Madison</a:t>
            </a:r>
          </a:p>
          <a:p>
            <a:pPr marL="0" lvl="3" eaLnBrk="1" hangingPunct="1"/>
            <a:endParaRPr lang="en-US" altLang="en-US" kern="0" smtClean="0"/>
          </a:p>
          <a:p>
            <a:pPr marL="0" lvl="3" eaLnBrk="1" hangingPunct="1"/>
            <a:endParaRPr lang="en-US" altLang="en-US" kern="0" smtClean="0"/>
          </a:p>
          <a:p>
            <a:pPr marL="0" lvl="3" eaLnBrk="1" hangingPunct="1"/>
            <a:r>
              <a:rPr lang="en-US" altLang="en-US" kern="0" smtClean="0"/>
              <a:t>CS/Psych-770 Human-Computer Interaction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3188870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00000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Pages>0</Pages>
  <Words>283</Words>
  <Characters>0</Characters>
  <Application>Microsoft Office PowerPoint</Application>
  <PresentationFormat>Custom</PresentationFormat>
  <Lines>0</Lines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</vt:lpstr>
      <vt:lpstr>Gill Sans Light</vt:lpstr>
      <vt:lpstr>ヒラギノ角ゴ ProN W3</vt:lpstr>
      <vt:lpstr>Title &amp; Subtitle</vt:lpstr>
      <vt:lpstr>Title &amp; Bullets</vt:lpstr>
      <vt:lpstr>Kinesiological control of teleoperated robot manipulators</vt:lpstr>
      <vt:lpstr>PowerPoint Presentation</vt:lpstr>
      <vt:lpstr>Research Question</vt:lpstr>
      <vt:lpstr>Experimental Design</vt:lpstr>
      <vt:lpstr>Task &amp; Procedure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HUMAN-COMPUTER INTERACTION TALK TITLE</dc:title>
  <dc:subject/>
  <dc:creator>Alper</dc:creator>
  <cp:keywords/>
  <dc:description/>
  <cp:lastModifiedBy>Chris</cp:lastModifiedBy>
  <cp:revision>31</cp:revision>
  <dcterms:modified xsi:type="dcterms:W3CDTF">2015-12-02T23:40:58Z</dcterms:modified>
</cp:coreProperties>
</file>