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0" r:id="rId2"/>
  </p:sldMasterIdLst>
  <p:sldIdLst>
    <p:sldId id="271" r:id="rId3"/>
    <p:sldId id="378" r:id="rId4"/>
    <p:sldId id="388" r:id="rId5"/>
    <p:sldId id="387" r:id="rId6"/>
    <p:sldId id="383" r:id="rId7"/>
    <p:sldId id="384" r:id="rId8"/>
    <p:sldId id="389" r:id="rId9"/>
    <p:sldId id="385" r:id="rId10"/>
    <p:sldId id="390" r:id="rId11"/>
    <p:sldId id="391" r:id="rId12"/>
    <p:sldId id="386" r:id="rId13"/>
  </p:sldIdLst>
  <p:sldSz cx="13004800" cy="9753600"/>
  <p:notesSz cx="6858000" cy="9144000"/>
  <p:defaultTextStyle>
    <a:defPPr>
      <a:defRPr lang="en-US"/>
    </a:defPPr>
    <a:lvl1pPr algn="ctr" rtl="0" fontAlgn="base">
      <a:spcBef>
        <a:spcPct val="0"/>
      </a:spcBef>
      <a:spcAft>
        <a:spcPct val="0"/>
      </a:spcAft>
      <a:defRPr sz="4200" kern="1200">
        <a:solidFill>
          <a:srgbClr val="414141"/>
        </a:solidFill>
        <a:latin typeface="Gill Sans Light" charset="0"/>
        <a:ea typeface="ヒラギノ角ゴ ProN W3" charset="-128"/>
        <a:cs typeface="+mn-cs"/>
        <a:sym typeface="Gill Sans Light" charset="0"/>
      </a:defRPr>
    </a:lvl1pPr>
    <a:lvl2pPr marL="457200" algn="ctr" rtl="0" fontAlgn="base">
      <a:spcBef>
        <a:spcPct val="0"/>
      </a:spcBef>
      <a:spcAft>
        <a:spcPct val="0"/>
      </a:spcAft>
      <a:defRPr sz="4200" kern="1200">
        <a:solidFill>
          <a:srgbClr val="414141"/>
        </a:solidFill>
        <a:latin typeface="Gill Sans Light" charset="0"/>
        <a:ea typeface="ヒラギノ角ゴ ProN W3" charset="-128"/>
        <a:cs typeface="+mn-cs"/>
        <a:sym typeface="Gill Sans Light" charset="0"/>
      </a:defRPr>
    </a:lvl2pPr>
    <a:lvl3pPr marL="914400" algn="ctr" rtl="0" fontAlgn="base">
      <a:spcBef>
        <a:spcPct val="0"/>
      </a:spcBef>
      <a:spcAft>
        <a:spcPct val="0"/>
      </a:spcAft>
      <a:defRPr sz="4200" kern="1200">
        <a:solidFill>
          <a:srgbClr val="414141"/>
        </a:solidFill>
        <a:latin typeface="Gill Sans Light" charset="0"/>
        <a:ea typeface="ヒラギノ角ゴ ProN W3" charset="-128"/>
        <a:cs typeface="+mn-cs"/>
        <a:sym typeface="Gill Sans Light" charset="0"/>
      </a:defRPr>
    </a:lvl3pPr>
    <a:lvl4pPr marL="1371600" algn="ctr" rtl="0" fontAlgn="base">
      <a:spcBef>
        <a:spcPct val="0"/>
      </a:spcBef>
      <a:spcAft>
        <a:spcPct val="0"/>
      </a:spcAft>
      <a:defRPr sz="4200" kern="1200">
        <a:solidFill>
          <a:srgbClr val="414141"/>
        </a:solidFill>
        <a:latin typeface="Gill Sans Light" charset="0"/>
        <a:ea typeface="ヒラギノ角ゴ ProN W3" charset="-128"/>
        <a:cs typeface="+mn-cs"/>
        <a:sym typeface="Gill Sans Light" charset="0"/>
      </a:defRPr>
    </a:lvl4pPr>
    <a:lvl5pPr marL="1828800" algn="ctr" rtl="0" fontAlgn="base">
      <a:spcBef>
        <a:spcPct val="0"/>
      </a:spcBef>
      <a:spcAft>
        <a:spcPct val="0"/>
      </a:spcAft>
      <a:defRPr sz="4200" kern="1200">
        <a:solidFill>
          <a:srgbClr val="414141"/>
        </a:solidFill>
        <a:latin typeface="Gill Sans Light" charset="0"/>
        <a:ea typeface="ヒラギノ角ゴ ProN W3" charset="-128"/>
        <a:cs typeface="+mn-cs"/>
        <a:sym typeface="Gill Sans Light" charset="0"/>
      </a:defRPr>
    </a:lvl5pPr>
    <a:lvl6pPr marL="2286000" algn="l" defTabSz="914400" rtl="0" eaLnBrk="1" latinLnBrk="0" hangingPunct="1">
      <a:defRPr sz="4200" kern="1200">
        <a:solidFill>
          <a:srgbClr val="414141"/>
        </a:solidFill>
        <a:latin typeface="Gill Sans Light" charset="0"/>
        <a:ea typeface="ヒラギノ角ゴ ProN W3" charset="-128"/>
        <a:cs typeface="+mn-cs"/>
        <a:sym typeface="Gill Sans Light" charset="0"/>
      </a:defRPr>
    </a:lvl6pPr>
    <a:lvl7pPr marL="2743200" algn="l" defTabSz="914400" rtl="0" eaLnBrk="1" latinLnBrk="0" hangingPunct="1">
      <a:defRPr sz="4200" kern="1200">
        <a:solidFill>
          <a:srgbClr val="414141"/>
        </a:solidFill>
        <a:latin typeface="Gill Sans Light" charset="0"/>
        <a:ea typeface="ヒラギノ角ゴ ProN W3" charset="-128"/>
        <a:cs typeface="+mn-cs"/>
        <a:sym typeface="Gill Sans Light" charset="0"/>
      </a:defRPr>
    </a:lvl7pPr>
    <a:lvl8pPr marL="3200400" algn="l" defTabSz="914400" rtl="0" eaLnBrk="1" latinLnBrk="0" hangingPunct="1">
      <a:defRPr sz="4200" kern="1200">
        <a:solidFill>
          <a:srgbClr val="414141"/>
        </a:solidFill>
        <a:latin typeface="Gill Sans Light" charset="0"/>
        <a:ea typeface="ヒラギノ角ゴ ProN W3" charset="-128"/>
        <a:cs typeface="+mn-cs"/>
        <a:sym typeface="Gill Sans Light" charset="0"/>
      </a:defRPr>
    </a:lvl8pPr>
    <a:lvl9pPr marL="3657600" algn="l" defTabSz="914400" rtl="0" eaLnBrk="1" latinLnBrk="0" hangingPunct="1">
      <a:defRPr sz="4200" kern="1200">
        <a:solidFill>
          <a:srgbClr val="414141"/>
        </a:solidFill>
        <a:latin typeface="Gill Sans Light" charset="0"/>
        <a:ea typeface="ヒラギノ角ゴ ProN W3" charset="-128"/>
        <a:cs typeface="+mn-cs"/>
        <a:sym typeface="Gill Sans Light" charset="0"/>
      </a:defRPr>
    </a:lvl9pPr>
  </p:defaultTextStyle>
  <p:extLst>
    <p:ext uri="{EFAFB233-063F-42B5-8137-9DF3F51BA10A}">
      <p15:sldGuideLst xmlns:p15="http://schemas.microsoft.com/office/powerpoint/2012/main">
        <p15:guide id="1" orient="horz" pos="3072" userDrawn="1">
          <p15:clr>
            <a:srgbClr val="A4A3A4"/>
          </p15:clr>
        </p15:guide>
        <p15:guide id="2" pos="40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738" y="84"/>
      </p:cViewPr>
      <p:guideLst>
        <p:guide orient="horz" pos="3072"/>
        <p:guide pos="40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40"/>
            <a:ext cx="11055350" cy="20907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951039" y="5527677"/>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76076159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1701031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75800" y="2044700"/>
            <a:ext cx="3073400" cy="5505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55600" y="2044700"/>
            <a:ext cx="9067800" cy="5505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11425566"/>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40"/>
            <a:ext cx="11055350" cy="20907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951039" y="5527677"/>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457376685"/>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17745748"/>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05474776"/>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55601" y="2552700"/>
            <a:ext cx="6070600" cy="6845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78600" y="2552700"/>
            <a:ext cx="6070600" cy="6845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099470"/>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50876" y="2182815"/>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6"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5589" y="2182815"/>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9"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31626993"/>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27822371"/>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351547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40"/>
            <a:ext cx="4278313" cy="165258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50875" y="2041527"/>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1998083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73371867"/>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6" y="6827838"/>
            <a:ext cx="7802563" cy="806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549526" y="871540"/>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sym typeface="Gill Sans Light" charset="0"/>
            </a:endParaRPr>
          </a:p>
        </p:txBody>
      </p:sp>
      <p:sp>
        <p:nvSpPr>
          <p:cNvPr id="4" name="Text Placeholder 3"/>
          <p:cNvSpPr>
            <a:spLocks noGrp="1"/>
          </p:cNvSpPr>
          <p:nvPr>
            <p:ph type="body" sz="half" idx="2"/>
          </p:nvPr>
        </p:nvSpPr>
        <p:spPr>
          <a:xfrm>
            <a:off x="2549526"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69503917"/>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7805435"/>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75800" y="368300"/>
            <a:ext cx="3073400" cy="9029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55600" y="368300"/>
            <a:ext cx="9067800" cy="9029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8432728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80985538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55601" y="6000750"/>
            <a:ext cx="6070600" cy="1549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78600" y="6000750"/>
            <a:ext cx="6070600" cy="1549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9745576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50876" y="2182815"/>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6"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5589" y="2182815"/>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9"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3785516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6419279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2358618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40"/>
            <a:ext cx="4278313" cy="1652587"/>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50875" y="2041527"/>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0620766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6" y="6827838"/>
            <a:ext cx="7802563" cy="806450"/>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549526" y="871540"/>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sym typeface="Gill Sans Light" charset="0"/>
            </a:endParaRPr>
          </a:p>
        </p:txBody>
      </p:sp>
      <p:sp>
        <p:nvSpPr>
          <p:cNvPr id="4" name="Text Placeholder 3"/>
          <p:cNvSpPr>
            <a:spLocks noGrp="1"/>
          </p:cNvSpPr>
          <p:nvPr>
            <p:ph type="body" sz="half" idx="2"/>
          </p:nvPr>
        </p:nvSpPr>
        <p:spPr>
          <a:xfrm>
            <a:off x="2549526"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6023782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bwMode="auto">
          <a:xfrm>
            <a:off x="355600" y="2044700"/>
            <a:ext cx="12293600" cy="32385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50800" tIns="50800" rIns="50800" bIns="50800" numCol="1" anchor="b" anchorCtr="0" compatLnSpc="1">
            <a:prstTxWarp prst="textNoShape">
              <a:avLst/>
            </a:prstTxWarp>
          </a:bodyPr>
          <a:lstStyle/>
          <a:p>
            <a:pPr lvl="0"/>
            <a:r>
              <a:rPr lang="en-US">
                <a:sym typeface="Gill Sans Light" charset="0"/>
              </a:rPr>
              <a:t>Click to edit Master title style</a:t>
            </a:r>
          </a:p>
        </p:txBody>
      </p:sp>
      <p:sp>
        <p:nvSpPr>
          <p:cNvPr id="1027" name="Rectangle 3"/>
          <p:cNvSpPr>
            <a:spLocks noGrp="1" noChangeArrowheads="1"/>
          </p:cNvSpPr>
          <p:nvPr>
            <p:ph type="body" idx="1"/>
          </p:nvPr>
        </p:nvSpPr>
        <p:spPr bwMode="auto">
          <a:xfrm>
            <a:off x="355600" y="6000750"/>
            <a:ext cx="12293600" cy="1549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50800" tIns="50800" rIns="50800" bIns="50800" numCol="1" anchor="t" anchorCtr="0" compatLnSpc="1">
            <a:prstTxWarp prst="textNoShape">
              <a:avLst/>
            </a:prstTxWarp>
          </a:bodyPr>
          <a:lstStyle/>
          <a:p>
            <a:pPr lvl="0"/>
            <a:r>
              <a:rPr lang="en-US">
                <a:sym typeface="Gill Sans Light" charset="0"/>
              </a:rPr>
              <a:t>Click to edit Master text styles</a:t>
            </a:r>
          </a:p>
          <a:p>
            <a:pPr lvl="1"/>
            <a:r>
              <a:rPr lang="en-US">
                <a:sym typeface="Gill Sans Light" charset="0"/>
              </a:rPr>
              <a:t>Second level</a:t>
            </a:r>
          </a:p>
          <a:p>
            <a:pPr lvl="2"/>
            <a:r>
              <a:rPr lang="en-US">
                <a:sym typeface="Gill Sans Light" charset="0"/>
              </a:rPr>
              <a:t>Third level</a:t>
            </a:r>
          </a:p>
          <a:p>
            <a:pPr lvl="3"/>
            <a:r>
              <a:rPr lang="en-US">
                <a:sym typeface="Gill Sans Light" charset="0"/>
              </a:rPr>
              <a:t>Fourth level</a:t>
            </a:r>
          </a:p>
          <a:p>
            <a:pPr lvl="4"/>
            <a:r>
              <a:rPr lang="en-US">
                <a:sym typeface="Gill Sans Light" charset="0"/>
              </a:rPr>
              <a:t>Fifth level</a:t>
            </a:r>
          </a:p>
        </p:txBody>
      </p:sp>
      <p:pic>
        <p:nvPicPr>
          <p:cNvPr id="1028" name="Picture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2100" y="8277227"/>
            <a:ext cx="1854200" cy="1247775"/>
          </a:xfrm>
          <a:prstGeom prst="rect">
            <a:avLst/>
          </a:prstGeom>
          <a:noFill/>
          <a:ln>
            <a:noFill/>
          </a:ln>
          <a:effectLst>
            <a:outerShdw blurRad="101600" dist="50800" dir="2700000" algn="ctr" rotWithShape="0">
              <a:schemeClr val="bg2">
                <a:alpha val="34998"/>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29" name="Picture 3" descr="Logo.png"/>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3695700" y="342900"/>
            <a:ext cx="5778500" cy="918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ransition/>
  <p:txStyles>
    <p:titleStyle>
      <a:lvl1pPr algn="ctr" rtl="0" eaLnBrk="0" fontAlgn="base" hangingPunct="0">
        <a:spcBef>
          <a:spcPct val="0"/>
        </a:spcBef>
        <a:spcAft>
          <a:spcPct val="0"/>
        </a:spcAft>
        <a:defRPr sz="7200">
          <a:solidFill>
            <a:schemeClr val="tx1"/>
          </a:solidFill>
          <a:latin typeface="+mj-lt"/>
          <a:ea typeface="+mj-ea"/>
          <a:cs typeface="+mj-cs"/>
          <a:sym typeface="Gill Sans Light" charset="0"/>
        </a:defRPr>
      </a:lvl1pPr>
      <a:lvl2pPr algn="ctr" rtl="0" eaLnBrk="0" fontAlgn="base" hangingPunct="0">
        <a:spcBef>
          <a:spcPct val="0"/>
        </a:spcBef>
        <a:spcAft>
          <a:spcPct val="0"/>
        </a:spcAft>
        <a:defRPr sz="7200">
          <a:solidFill>
            <a:schemeClr val="tx1"/>
          </a:solidFill>
          <a:latin typeface="Gill Sans Light" charset="0"/>
          <a:ea typeface="ヒラギノ角ゴ ProN W3" charset="0"/>
          <a:cs typeface="ヒラギノ角ゴ ProN W3" charset="0"/>
          <a:sym typeface="Gill Sans Light" charset="0"/>
        </a:defRPr>
      </a:lvl2pPr>
      <a:lvl3pPr algn="ctr" rtl="0" eaLnBrk="0" fontAlgn="base" hangingPunct="0">
        <a:spcBef>
          <a:spcPct val="0"/>
        </a:spcBef>
        <a:spcAft>
          <a:spcPct val="0"/>
        </a:spcAft>
        <a:defRPr sz="7200">
          <a:solidFill>
            <a:schemeClr val="tx1"/>
          </a:solidFill>
          <a:latin typeface="Gill Sans Light" charset="0"/>
          <a:ea typeface="ヒラギノ角ゴ ProN W3" charset="0"/>
          <a:cs typeface="ヒラギノ角ゴ ProN W3" charset="0"/>
          <a:sym typeface="Gill Sans Light" charset="0"/>
        </a:defRPr>
      </a:lvl3pPr>
      <a:lvl4pPr algn="ctr" rtl="0" eaLnBrk="0" fontAlgn="base" hangingPunct="0">
        <a:spcBef>
          <a:spcPct val="0"/>
        </a:spcBef>
        <a:spcAft>
          <a:spcPct val="0"/>
        </a:spcAft>
        <a:defRPr sz="7200">
          <a:solidFill>
            <a:schemeClr val="tx1"/>
          </a:solidFill>
          <a:latin typeface="Gill Sans Light" charset="0"/>
          <a:ea typeface="ヒラギノ角ゴ ProN W3" charset="0"/>
          <a:cs typeface="ヒラギノ角ゴ ProN W3" charset="0"/>
          <a:sym typeface="Gill Sans Light" charset="0"/>
        </a:defRPr>
      </a:lvl4pPr>
      <a:lvl5pPr algn="ctr" rtl="0" eaLnBrk="0" fontAlgn="base" hangingPunct="0">
        <a:spcBef>
          <a:spcPct val="0"/>
        </a:spcBef>
        <a:spcAft>
          <a:spcPct val="0"/>
        </a:spcAft>
        <a:defRPr sz="7200">
          <a:solidFill>
            <a:schemeClr val="tx1"/>
          </a:solidFill>
          <a:latin typeface="Gill Sans Light" charset="0"/>
          <a:ea typeface="ヒラギノ角ゴ ProN W3" charset="0"/>
          <a:cs typeface="ヒラギノ角ゴ ProN W3" charset="0"/>
          <a:sym typeface="Gill Sans Light" charset="0"/>
        </a:defRPr>
      </a:lvl5pPr>
      <a:lvl6pPr marL="457200" algn="ctr" rtl="0" fontAlgn="base">
        <a:spcBef>
          <a:spcPct val="0"/>
        </a:spcBef>
        <a:spcAft>
          <a:spcPct val="0"/>
        </a:spcAft>
        <a:defRPr sz="7200">
          <a:solidFill>
            <a:schemeClr val="tx1"/>
          </a:solidFill>
          <a:latin typeface="Gill Sans Light" charset="0"/>
          <a:ea typeface="ヒラギノ角ゴ ProN W3" charset="0"/>
          <a:cs typeface="ヒラギノ角ゴ ProN W3" charset="0"/>
          <a:sym typeface="Gill Sans Light" charset="0"/>
        </a:defRPr>
      </a:lvl6pPr>
      <a:lvl7pPr marL="914400" algn="ctr" rtl="0" fontAlgn="base">
        <a:spcBef>
          <a:spcPct val="0"/>
        </a:spcBef>
        <a:spcAft>
          <a:spcPct val="0"/>
        </a:spcAft>
        <a:defRPr sz="7200">
          <a:solidFill>
            <a:schemeClr val="tx1"/>
          </a:solidFill>
          <a:latin typeface="Gill Sans Light" charset="0"/>
          <a:ea typeface="ヒラギノ角ゴ ProN W3" charset="0"/>
          <a:cs typeface="ヒラギノ角ゴ ProN W3" charset="0"/>
          <a:sym typeface="Gill Sans Light" charset="0"/>
        </a:defRPr>
      </a:lvl7pPr>
      <a:lvl8pPr marL="1371600" algn="ctr" rtl="0" fontAlgn="base">
        <a:spcBef>
          <a:spcPct val="0"/>
        </a:spcBef>
        <a:spcAft>
          <a:spcPct val="0"/>
        </a:spcAft>
        <a:defRPr sz="7200">
          <a:solidFill>
            <a:schemeClr val="tx1"/>
          </a:solidFill>
          <a:latin typeface="Gill Sans Light" charset="0"/>
          <a:ea typeface="ヒラギノ角ゴ ProN W3" charset="0"/>
          <a:cs typeface="ヒラギノ角ゴ ProN W3" charset="0"/>
          <a:sym typeface="Gill Sans Light" charset="0"/>
        </a:defRPr>
      </a:lvl8pPr>
      <a:lvl9pPr marL="1828800" algn="ctr" rtl="0" fontAlgn="base">
        <a:spcBef>
          <a:spcPct val="0"/>
        </a:spcBef>
        <a:spcAft>
          <a:spcPct val="0"/>
        </a:spcAft>
        <a:defRPr sz="7200">
          <a:solidFill>
            <a:schemeClr val="tx1"/>
          </a:solidFill>
          <a:latin typeface="Gill Sans Light" charset="0"/>
          <a:ea typeface="ヒラギノ角ゴ ProN W3" charset="0"/>
          <a:cs typeface="ヒラギノ角ゴ ProN W3" charset="0"/>
          <a:sym typeface="Gill Sans Light" charset="0"/>
        </a:defRPr>
      </a:lvl9pPr>
    </p:titleStyle>
    <p:bodyStyle>
      <a:lvl1pPr marL="342900" indent="-342900" algn="ctr" rtl="0" eaLnBrk="0" fontAlgn="base" hangingPunct="0">
        <a:spcBef>
          <a:spcPct val="0"/>
        </a:spcBef>
        <a:spcAft>
          <a:spcPct val="0"/>
        </a:spcAft>
        <a:defRPr sz="3800">
          <a:solidFill>
            <a:schemeClr val="tx1"/>
          </a:solidFill>
          <a:latin typeface="+mn-lt"/>
          <a:ea typeface="+mn-ea"/>
          <a:cs typeface="+mn-cs"/>
          <a:sym typeface="Gill Sans Light" charset="0"/>
        </a:defRPr>
      </a:lvl1pPr>
      <a:lvl2pPr marL="742950" indent="-285750" algn="ctr" rtl="0" eaLnBrk="0" fontAlgn="base" hangingPunct="0">
        <a:spcBef>
          <a:spcPct val="0"/>
        </a:spcBef>
        <a:spcAft>
          <a:spcPct val="0"/>
        </a:spcAft>
        <a:defRPr sz="3200">
          <a:solidFill>
            <a:schemeClr val="tx1"/>
          </a:solidFill>
          <a:latin typeface="+mn-lt"/>
          <a:ea typeface="+mn-ea"/>
          <a:cs typeface="+mn-cs"/>
          <a:sym typeface="Gill Sans Light" charset="0"/>
        </a:defRPr>
      </a:lvl2pPr>
      <a:lvl3pPr marL="1143000" indent="-228600" algn="ctr" rtl="0" eaLnBrk="0" fontAlgn="base" hangingPunct="0">
        <a:spcBef>
          <a:spcPct val="0"/>
        </a:spcBef>
        <a:spcAft>
          <a:spcPct val="0"/>
        </a:spcAft>
        <a:defRPr sz="2800">
          <a:solidFill>
            <a:schemeClr val="tx1"/>
          </a:solidFill>
          <a:latin typeface="+mn-lt"/>
          <a:ea typeface="+mn-ea"/>
          <a:cs typeface="+mn-cs"/>
          <a:sym typeface="Gill Sans Light" charset="0"/>
        </a:defRPr>
      </a:lvl3pPr>
      <a:lvl4pPr marL="1600200" indent="-228600" algn="ctr" rtl="0" eaLnBrk="0" fontAlgn="base" hangingPunct="0">
        <a:spcBef>
          <a:spcPct val="0"/>
        </a:spcBef>
        <a:spcAft>
          <a:spcPct val="0"/>
        </a:spcAft>
        <a:defRPr sz="2400">
          <a:solidFill>
            <a:schemeClr val="tx1"/>
          </a:solidFill>
          <a:latin typeface="+mn-lt"/>
          <a:ea typeface="+mn-ea"/>
          <a:cs typeface="+mn-cs"/>
          <a:sym typeface="Gill Sans Light" charset="0"/>
        </a:defRPr>
      </a:lvl4pPr>
      <a:lvl5pPr marL="2057400" indent="-228600" algn="ctr" rtl="0" eaLnBrk="0" fontAlgn="base" hangingPunct="0">
        <a:spcBef>
          <a:spcPct val="0"/>
        </a:spcBef>
        <a:spcAft>
          <a:spcPct val="0"/>
        </a:spcAft>
        <a:defRPr sz="2400">
          <a:solidFill>
            <a:schemeClr val="tx1"/>
          </a:solidFill>
          <a:latin typeface="+mn-lt"/>
          <a:ea typeface="+mn-ea"/>
          <a:cs typeface="+mn-cs"/>
          <a:sym typeface="Gill Sans Light" charset="0"/>
        </a:defRPr>
      </a:lvl5pPr>
      <a:lvl6pPr marL="457200" algn="ctr" rtl="0" fontAlgn="base">
        <a:spcBef>
          <a:spcPct val="0"/>
        </a:spcBef>
        <a:spcAft>
          <a:spcPct val="0"/>
        </a:spcAft>
        <a:defRPr sz="2400">
          <a:solidFill>
            <a:schemeClr val="tx1"/>
          </a:solidFill>
          <a:latin typeface="+mn-lt"/>
          <a:ea typeface="+mn-ea"/>
          <a:cs typeface="+mn-cs"/>
          <a:sym typeface="Gill Sans Light" charset="0"/>
        </a:defRPr>
      </a:lvl6pPr>
      <a:lvl7pPr marL="914400" algn="ctr" rtl="0" fontAlgn="base">
        <a:spcBef>
          <a:spcPct val="0"/>
        </a:spcBef>
        <a:spcAft>
          <a:spcPct val="0"/>
        </a:spcAft>
        <a:defRPr sz="2400">
          <a:solidFill>
            <a:schemeClr val="tx1"/>
          </a:solidFill>
          <a:latin typeface="+mn-lt"/>
          <a:ea typeface="+mn-ea"/>
          <a:cs typeface="+mn-cs"/>
          <a:sym typeface="Gill Sans Light" charset="0"/>
        </a:defRPr>
      </a:lvl7pPr>
      <a:lvl8pPr marL="1371600" algn="ctr" rtl="0" fontAlgn="base">
        <a:spcBef>
          <a:spcPct val="0"/>
        </a:spcBef>
        <a:spcAft>
          <a:spcPct val="0"/>
        </a:spcAft>
        <a:defRPr sz="2400">
          <a:solidFill>
            <a:schemeClr val="tx1"/>
          </a:solidFill>
          <a:latin typeface="+mn-lt"/>
          <a:ea typeface="+mn-ea"/>
          <a:cs typeface="+mn-cs"/>
          <a:sym typeface="Gill Sans Light" charset="0"/>
        </a:defRPr>
      </a:lvl8pPr>
      <a:lvl9pPr marL="1828800" algn="ctr" rtl="0" fontAlgn="base">
        <a:spcBef>
          <a:spcPct val="0"/>
        </a:spcBef>
        <a:spcAft>
          <a:spcPct val="0"/>
        </a:spcAft>
        <a:defRPr sz="2400">
          <a:solidFill>
            <a:schemeClr val="tx1"/>
          </a:solidFill>
          <a:latin typeface="+mn-lt"/>
          <a:ea typeface="+mn-ea"/>
          <a:cs typeface="+mn-cs"/>
          <a:sym typeface="Gill Sans Light"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bwMode="auto">
          <a:xfrm>
            <a:off x="355600" y="368300"/>
            <a:ext cx="12293600" cy="20320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50800" tIns="50800" rIns="50800" bIns="50800" numCol="1" anchor="ctr" anchorCtr="0" compatLnSpc="1">
            <a:prstTxWarp prst="textNoShape">
              <a:avLst/>
            </a:prstTxWarp>
          </a:bodyPr>
          <a:lstStyle/>
          <a:p>
            <a:pPr lvl="0"/>
            <a:r>
              <a:rPr lang="en-US">
                <a:sym typeface="Gill Sans Light" charset="0"/>
              </a:rPr>
              <a:t>Click to edit Master title style</a:t>
            </a:r>
          </a:p>
        </p:txBody>
      </p:sp>
      <p:sp>
        <p:nvSpPr>
          <p:cNvPr id="3074" name="Rectangle 2"/>
          <p:cNvSpPr>
            <a:spLocks noGrp="1" noChangeArrowheads="1"/>
          </p:cNvSpPr>
          <p:nvPr>
            <p:ph type="body" idx="1"/>
          </p:nvPr>
        </p:nvSpPr>
        <p:spPr bwMode="auto">
          <a:xfrm>
            <a:off x="355600" y="2552700"/>
            <a:ext cx="12293600" cy="68453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50800" tIns="50800" rIns="50800" bIns="50800" numCol="1" anchor="t" anchorCtr="0" compatLnSpc="1">
            <a:prstTxWarp prst="textNoShape">
              <a:avLst/>
            </a:prstTxWarp>
          </a:bodyPr>
          <a:lstStyle/>
          <a:p>
            <a:pPr lvl="0"/>
            <a:r>
              <a:rPr lang="en-US">
                <a:sym typeface="Gill Sans Light" charset="0"/>
              </a:rPr>
              <a:t>Click to edit Master text styles</a:t>
            </a:r>
          </a:p>
          <a:p>
            <a:pPr lvl="1"/>
            <a:r>
              <a:rPr lang="en-US">
                <a:sym typeface="Gill Sans Light" charset="0"/>
              </a:rPr>
              <a:t>Second level</a:t>
            </a:r>
          </a:p>
          <a:p>
            <a:pPr lvl="2"/>
            <a:r>
              <a:rPr lang="en-US">
                <a:sym typeface="Gill Sans Light" charset="0"/>
              </a:rPr>
              <a:t>Third level</a:t>
            </a:r>
          </a:p>
          <a:p>
            <a:pPr lvl="3"/>
            <a:r>
              <a:rPr lang="en-US">
                <a:sym typeface="Gill Sans Light" charset="0"/>
              </a:rPr>
              <a:t>Fourth level</a:t>
            </a:r>
          </a:p>
          <a:p>
            <a:pPr lvl="4"/>
            <a:r>
              <a:rPr lang="en-US">
                <a:sym typeface="Gill Sans Light" charset="0"/>
              </a:rPr>
              <a:t>Fifth level</a:t>
            </a:r>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ransition/>
  <p:txStyles>
    <p:titleStyle>
      <a:lvl1pPr algn="ctr" rtl="0" eaLnBrk="0" fontAlgn="base" hangingPunct="0">
        <a:spcBef>
          <a:spcPct val="0"/>
        </a:spcBef>
        <a:spcAft>
          <a:spcPct val="0"/>
        </a:spcAft>
        <a:defRPr sz="7200">
          <a:solidFill>
            <a:srgbClr val="222526"/>
          </a:solidFill>
          <a:latin typeface="+mj-lt"/>
          <a:ea typeface="+mj-ea"/>
          <a:cs typeface="+mj-cs"/>
          <a:sym typeface="Gill Sans Light" charset="0"/>
        </a:defRPr>
      </a:lvl1pPr>
      <a:lvl2pPr algn="ctr" rtl="0" eaLnBrk="0" fontAlgn="base" hangingPunct="0">
        <a:spcBef>
          <a:spcPct val="0"/>
        </a:spcBef>
        <a:spcAft>
          <a:spcPct val="0"/>
        </a:spcAft>
        <a:defRPr sz="7200">
          <a:solidFill>
            <a:srgbClr val="222526"/>
          </a:solidFill>
          <a:latin typeface="Gill Sans Light" charset="0"/>
          <a:ea typeface="ヒラギノ角ゴ ProN W3" charset="0"/>
          <a:cs typeface="ヒラギノ角ゴ ProN W3" charset="0"/>
          <a:sym typeface="Gill Sans Light" charset="0"/>
        </a:defRPr>
      </a:lvl2pPr>
      <a:lvl3pPr algn="ctr" rtl="0" eaLnBrk="0" fontAlgn="base" hangingPunct="0">
        <a:spcBef>
          <a:spcPct val="0"/>
        </a:spcBef>
        <a:spcAft>
          <a:spcPct val="0"/>
        </a:spcAft>
        <a:defRPr sz="7200">
          <a:solidFill>
            <a:srgbClr val="222526"/>
          </a:solidFill>
          <a:latin typeface="Gill Sans Light" charset="0"/>
          <a:ea typeface="ヒラギノ角ゴ ProN W3" charset="0"/>
          <a:cs typeface="ヒラギノ角ゴ ProN W3" charset="0"/>
          <a:sym typeface="Gill Sans Light" charset="0"/>
        </a:defRPr>
      </a:lvl3pPr>
      <a:lvl4pPr algn="ctr" rtl="0" eaLnBrk="0" fontAlgn="base" hangingPunct="0">
        <a:spcBef>
          <a:spcPct val="0"/>
        </a:spcBef>
        <a:spcAft>
          <a:spcPct val="0"/>
        </a:spcAft>
        <a:defRPr sz="7200">
          <a:solidFill>
            <a:srgbClr val="222526"/>
          </a:solidFill>
          <a:latin typeface="Gill Sans Light" charset="0"/>
          <a:ea typeface="ヒラギノ角ゴ ProN W3" charset="0"/>
          <a:cs typeface="ヒラギノ角ゴ ProN W3" charset="0"/>
          <a:sym typeface="Gill Sans Light" charset="0"/>
        </a:defRPr>
      </a:lvl4pPr>
      <a:lvl5pPr algn="ctr" rtl="0" eaLnBrk="0" fontAlgn="base" hangingPunct="0">
        <a:spcBef>
          <a:spcPct val="0"/>
        </a:spcBef>
        <a:spcAft>
          <a:spcPct val="0"/>
        </a:spcAft>
        <a:defRPr sz="7200">
          <a:solidFill>
            <a:srgbClr val="222526"/>
          </a:solidFill>
          <a:latin typeface="Gill Sans Light" charset="0"/>
          <a:ea typeface="ヒラギノ角ゴ ProN W3" charset="0"/>
          <a:cs typeface="ヒラギノ角ゴ ProN W3" charset="0"/>
          <a:sym typeface="Gill Sans Light" charset="0"/>
        </a:defRPr>
      </a:lvl5pPr>
      <a:lvl6pPr marL="457200" algn="ctr" rtl="0" fontAlgn="base">
        <a:spcBef>
          <a:spcPct val="0"/>
        </a:spcBef>
        <a:spcAft>
          <a:spcPct val="0"/>
        </a:spcAft>
        <a:defRPr sz="7200">
          <a:solidFill>
            <a:srgbClr val="222526"/>
          </a:solidFill>
          <a:latin typeface="Gill Sans Light" charset="0"/>
          <a:ea typeface="ヒラギノ角ゴ ProN W3" charset="0"/>
          <a:cs typeface="ヒラギノ角ゴ ProN W3" charset="0"/>
          <a:sym typeface="Gill Sans Light" charset="0"/>
        </a:defRPr>
      </a:lvl6pPr>
      <a:lvl7pPr marL="914400" algn="ctr" rtl="0" fontAlgn="base">
        <a:spcBef>
          <a:spcPct val="0"/>
        </a:spcBef>
        <a:spcAft>
          <a:spcPct val="0"/>
        </a:spcAft>
        <a:defRPr sz="7200">
          <a:solidFill>
            <a:srgbClr val="222526"/>
          </a:solidFill>
          <a:latin typeface="Gill Sans Light" charset="0"/>
          <a:ea typeface="ヒラギノ角ゴ ProN W3" charset="0"/>
          <a:cs typeface="ヒラギノ角ゴ ProN W3" charset="0"/>
          <a:sym typeface="Gill Sans Light" charset="0"/>
        </a:defRPr>
      </a:lvl7pPr>
      <a:lvl8pPr marL="1371600" algn="ctr" rtl="0" fontAlgn="base">
        <a:spcBef>
          <a:spcPct val="0"/>
        </a:spcBef>
        <a:spcAft>
          <a:spcPct val="0"/>
        </a:spcAft>
        <a:defRPr sz="7200">
          <a:solidFill>
            <a:srgbClr val="222526"/>
          </a:solidFill>
          <a:latin typeface="Gill Sans Light" charset="0"/>
          <a:ea typeface="ヒラギノ角ゴ ProN W3" charset="0"/>
          <a:cs typeface="ヒラギノ角ゴ ProN W3" charset="0"/>
          <a:sym typeface="Gill Sans Light" charset="0"/>
        </a:defRPr>
      </a:lvl8pPr>
      <a:lvl9pPr marL="1828800" algn="ctr" rtl="0" fontAlgn="base">
        <a:spcBef>
          <a:spcPct val="0"/>
        </a:spcBef>
        <a:spcAft>
          <a:spcPct val="0"/>
        </a:spcAft>
        <a:defRPr sz="7200">
          <a:solidFill>
            <a:srgbClr val="222526"/>
          </a:solidFill>
          <a:latin typeface="Gill Sans Light" charset="0"/>
          <a:ea typeface="ヒラギノ角ゴ ProN W3" charset="0"/>
          <a:cs typeface="ヒラギノ角ゴ ProN W3" charset="0"/>
          <a:sym typeface="Gill Sans Light" charset="0"/>
        </a:defRPr>
      </a:lvl9pPr>
    </p:titleStyle>
    <p:bodyStyle>
      <a:lvl1pPr marL="342900" indent="-342900" algn="l" rtl="0" eaLnBrk="0" fontAlgn="base" hangingPunct="0">
        <a:spcBef>
          <a:spcPts val="2400"/>
        </a:spcBef>
        <a:spcAft>
          <a:spcPct val="0"/>
        </a:spcAft>
        <a:defRPr sz="3800">
          <a:solidFill>
            <a:srgbClr val="222526"/>
          </a:solidFill>
          <a:latin typeface="+mn-lt"/>
          <a:ea typeface="+mn-ea"/>
          <a:cs typeface="+mn-cs"/>
          <a:sym typeface="Gill Sans Light" charset="0"/>
        </a:defRPr>
      </a:lvl1pPr>
      <a:lvl2pPr marL="304800" indent="-304800" algn="l" rtl="0" eaLnBrk="0" fontAlgn="base" hangingPunct="0">
        <a:spcBef>
          <a:spcPts val="2400"/>
        </a:spcBef>
        <a:spcAft>
          <a:spcPct val="0"/>
        </a:spcAft>
        <a:defRPr sz="3200">
          <a:solidFill>
            <a:srgbClr val="222526"/>
          </a:solidFill>
          <a:latin typeface="+mn-lt"/>
          <a:ea typeface="+mn-ea"/>
          <a:cs typeface="+mn-cs"/>
          <a:sym typeface="Gill Sans Light" charset="0"/>
        </a:defRPr>
      </a:lvl2pPr>
      <a:lvl3pPr marL="609600" indent="-609600" algn="l" rtl="0" eaLnBrk="0" fontAlgn="base" hangingPunct="0">
        <a:spcBef>
          <a:spcPts val="2400"/>
        </a:spcBef>
        <a:spcAft>
          <a:spcPct val="0"/>
        </a:spcAft>
        <a:defRPr sz="2800">
          <a:solidFill>
            <a:srgbClr val="222526"/>
          </a:solidFill>
          <a:latin typeface="+mn-lt"/>
          <a:ea typeface="+mn-ea"/>
          <a:cs typeface="+mn-cs"/>
          <a:sym typeface="Gill Sans Light" charset="0"/>
        </a:defRPr>
      </a:lvl3pPr>
      <a:lvl4pPr marL="914400" indent="-914400" algn="l" rtl="0" eaLnBrk="0" fontAlgn="base" hangingPunct="0">
        <a:spcBef>
          <a:spcPts val="2400"/>
        </a:spcBef>
        <a:spcAft>
          <a:spcPct val="0"/>
        </a:spcAft>
        <a:defRPr sz="2400">
          <a:solidFill>
            <a:srgbClr val="222526"/>
          </a:solidFill>
          <a:latin typeface="+mn-lt"/>
          <a:ea typeface="+mn-ea"/>
          <a:cs typeface="+mn-cs"/>
          <a:sym typeface="Gill Sans Light" charset="0"/>
        </a:defRPr>
      </a:lvl4pPr>
      <a:lvl5pPr marL="1219200" indent="-1219200" algn="l" rtl="0" eaLnBrk="0" fontAlgn="base" hangingPunct="0">
        <a:spcBef>
          <a:spcPts val="2400"/>
        </a:spcBef>
        <a:spcAft>
          <a:spcPct val="0"/>
        </a:spcAft>
        <a:defRPr sz="2400">
          <a:solidFill>
            <a:srgbClr val="222526"/>
          </a:solidFill>
          <a:latin typeface="+mn-lt"/>
          <a:ea typeface="+mn-ea"/>
          <a:cs typeface="+mn-cs"/>
          <a:sym typeface="Gill Sans Light" charset="0"/>
        </a:defRPr>
      </a:lvl5pPr>
      <a:lvl6pPr marL="1676400" indent="-1219200" algn="l" rtl="0" fontAlgn="base">
        <a:spcBef>
          <a:spcPts val="2400"/>
        </a:spcBef>
        <a:spcAft>
          <a:spcPct val="0"/>
        </a:spcAft>
        <a:defRPr sz="2400">
          <a:solidFill>
            <a:srgbClr val="222526"/>
          </a:solidFill>
          <a:latin typeface="+mn-lt"/>
          <a:ea typeface="+mn-ea"/>
          <a:cs typeface="+mn-cs"/>
          <a:sym typeface="Gill Sans Light" charset="0"/>
        </a:defRPr>
      </a:lvl6pPr>
      <a:lvl7pPr marL="2133600" indent="-1219200" algn="l" rtl="0" fontAlgn="base">
        <a:spcBef>
          <a:spcPts val="2400"/>
        </a:spcBef>
        <a:spcAft>
          <a:spcPct val="0"/>
        </a:spcAft>
        <a:defRPr sz="2400">
          <a:solidFill>
            <a:srgbClr val="222526"/>
          </a:solidFill>
          <a:latin typeface="+mn-lt"/>
          <a:ea typeface="+mn-ea"/>
          <a:cs typeface="+mn-cs"/>
          <a:sym typeface="Gill Sans Light" charset="0"/>
        </a:defRPr>
      </a:lvl7pPr>
      <a:lvl8pPr marL="2590800" indent="-1219200" algn="l" rtl="0" fontAlgn="base">
        <a:spcBef>
          <a:spcPts val="2400"/>
        </a:spcBef>
        <a:spcAft>
          <a:spcPct val="0"/>
        </a:spcAft>
        <a:defRPr sz="2400">
          <a:solidFill>
            <a:srgbClr val="222526"/>
          </a:solidFill>
          <a:latin typeface="+mn-lt"/>
          <a:ea typeface="+mn-ea"/>
          <a:cs typeface="+mn-cs"/>
          <a:sym typeface="Gill Sans Light" charset="0"/>
        </a:defRPr>
      </a:lvl8pPr>
      <a:lvl9pPr marL="3048000" indent="-1219200" algn="l" rtl="0" fontAlgn="base">
        <a:spcBef>
          <a:spcPts val="2400"/>
        </a:spcBef>
        <a:spcAft>
          <a:spcPct val="0"/>
        </a:spcAft>
        <a:defRPr sz="2400">
          <a:solidFill>
            <a:srgbClr val="222526"/>
          </a:solidFill>
          <a:latin typeface="+mn-lt"/>
          <a:ea typeface="+mn-ea"/>
          <a:cs typeface="+mn-cs"/>
          <a:sym typeface="Gill Sans Light"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8.xml"/><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6.xml"/><Relationship Id="rId4"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355600" y="3543300"/>
            <a:ext cx="12293600" cy="2654300"/>
          </a:xfrm>
        </p:spPr>
        <p:txBody>
          <a:bodyPr anchor="ctr"/>
          <a:lstStyle/>
          <a:p>
            <a:pPr eaLnBrk="1" hangingPunct="1">
              <a:lnSpc>
                <a:spcPct val="120000"/>
              </a:lnSpc>
              <a:defRPr/>
            </a:pPr>
            <a:r>
              <a:rPr lang="en-US" sz="6100" dirty="0"/>
              <a:t>Kinesiological control of teleoperated robot manipulators</a:t>
            </a:r>
            <a:endParaRPr lang="en-US" sz="6300" dirty="0">
              <a:latin typeface="+mn-lt"/>
              <a:sym typeface="Gill Sans" charset="0"/>
            </a:endParaRPr>
          </a:p>
        </p:txBody>
      </p:sp>
      <p:sp>
        <p:nvSpPr>
          <p:cNvPr id="7170" name="Rectangle 2"/>
          <p:cNvSpPr>
            <a:spLocks noGrp="1" noChangeArrowheads="1"/>
          </p:cNvSpPr>
          <p:nvPr>
            <p:ph type="body" idx="1"/>
          </p:nvPr>
        </p:nvSpPr>
        <p:spPr>
          <a:xfrm>
            <a:off x="1625600" y="6584950"/>
            <a:ext cx="9753600" cy="2654300"/>
          </a:xfrm>
        </p:spPr>
        <p:txBody>
          <a:bodyPr/>
          <a:lstStyle/>
          <a:p>
            <a:pPr marL="0" indent="0" eaLnBrk="1" hangingPunct="1"/>
            <a:r>
              <a:rPr lang="en-US" altLang="en-US" sz="3200" i="1" dirty="0"/>
              <a:t>Danny Rakita, Alper Sarikaya, Christopher Bodden</a:t>
            </a:r>
            <a:br>
              <a:rPr lang="en-US" altLang="en-US" sz="3200" i="1" dirty="0"/>
            </a:br>
            <a:r>
              <a:rPr lang="en-US" altLang="en-US" sz="2400" i="1" dirty="0"/>
              <a:t>Department of Computer Sciences</a:t>
            </a:r>
          </a:p>
          <a:p>
            <a:pPr marL="0" lvl="2" indent="0" eaLnBrk="1" hangingPunct="1"/>
            <a:r>
              <a:rPr lang="en-US" altLang="en-US" sz="2400" i="1" dirty="0"/>
              <a:t>University of Wisconsin–Madison</a:t>
            </a:r>
          </a:p>
          <a:p>
            <a:pPr marL="0" lvl="3" indent="0" eaLnBrk="1" hangingPunct="1"/>
            <a:endParaRPr lang="en-US" altLang="en-US" dirty="0" smtClean="0"/>
          </a:p>
          <a:p>
            <a:pPr marL="0" lvl="3" indent="0" eaLnBrk="1" hangingPunct="1"/>
            <a:endParaRPr lang="en-US" altLang="en-US" dirty="0" smtClean="0"/>
          </a:p>
          <a:p>
            <a:pPr marL="0" lvl="3" indent="0" eaLnBrk="1" hangingPunct="1"/>
            <a:r>
              <a:rPr lang="en-US" altLang="en-US" dirty="0" smtClean="0"/>
              <a:t>CS/Psych-770 Human-Computer Interaction</a:t>
            </a:r>
          </a:p>
        </p:txBody>
      </p:sp>
      <p:sp>
        <p:nvSpPr>
          <p:cNvPr id="7171" name="Line 3"/>
          <p:cNvSpPr>
            <a:spLocks noChangeShapeType="1"/>
          </p:cNvSpPr>
          <p:nvPr/>
        </p:nvSpPr>
        <p:spPr bwMode="auto">
          <a:xfrm>
            <a:off x="481015" y="4875215"/>
            <a:ext cx="12041187" cy="1587"/>
          </a:xfrm>
          <a:prstGeom prst="line">
            <a:avLst/>
          </a:prstGeom>
          <a:noFill/>
          <a:ln w="6350">
            <a:solidFill>
              <a:schemeClr val="accent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r>
              <a:rPr lang="en-US" dirty="0" smtClean="0"/>
              <a:t>We were able to provide some support for </a:t>
            </a:r>
            <a:r>
              <a:rPr lang="en-US" b="1" dirty="0" smtClean="0"/>
              <a:t>H1</a:t>
            </a:r>
            <a:r>
              <a:rPr lang="en-US" dirty="0" smtClean="0"/>
              <a:t>, but little support for </a:t>
            </a:r>
            <a:r>
              <a:rPr lang="en-US" b="1" dirty="0" smtClean="0"/>
              <a:t>H2</a:t>
            </a:r>
            <a:r>
              <a:rPr lang="en-US" dirty="0" smtClean="0"/>
              <a:t>.</a:t>
            </a:r>
          </a:p>
          <a:p>
            <a:r>
              <a:rPr lang="en-US" dirty="0" smtClean="0"/>
              <a:t>We learned that participants can use combined kinesiological + special function control and perceive it as well as joystick control.</a:t>
            </a:r>
          </a:p>
          <a:p>
            <a:r>
              <a:rPr lang="en-US" dirty="0" smtClean="0"/>
              <a:t>We learned that pure kinesiological control is not effective for tasks that robot actuators afford improved ability.</a:t>
            </a:r>
          </a:p>
          <a:p>
            <a:r>
              <a:rPr lang="en-US" dirty="0" smtClean="0"/>
              <a:t>Designers of retargeted control methods need to keep these additional capabilities in mind and provide them.</a:t>
            </a:r>
          </a:p>
        </p:txBody>
      </p:sp>
    </p:spTree>
    <p:extLst>
      <p:ext uri="{BB962C8B-B14F-4D97-AF65-F5344CB8AC3E}">
        <p14:creationId xmlns:p14="http://schemas.microsoft.com/office/powerpoint/2010/main" val="404897359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13800" dirty="0"/>
              <a:t>Questions?</a:t>
            </a:r>
          </a:p>
        </p:txBody>
      </p:sp>
      <p:sp>
        <p:nvSpPr>
          <p:cNvPr id="3" name="Subtitle 2"/>
          <p:cNvSpPr>
            <a:spLocks noGrp="1"/>
          </p:cNvSpPr>
          <p:nvPr>
            <p:ph type="subTitle" idx="1"/>
          </p:nvPr>
        </p:nvSpPr>
        <p:spPr>
          <a:xfrm>
            <a:off x="1951039" y="5070477"/>
            <a:ext cx="9102725" cy="720723"/>
          </a:xfrm>
        </p:spPr>
        <p:txBody>
          <a:bodyPr/>
          <a:lstStyle/>
          <a:p>
            <a:r>
              <a:rPr lang="en-US" dirty="0" smtClean="0"/>
              <a:t>Thanks for listening!</a:t>
            </a:r>
            <a:endParaRPr lang="en-US" dirty="0"/>
          </a:p>
        </p:txBody>
      </p:sp>
      <p:sp>
        <p:nvSpPr>
          <p:cNvPr id="4" name="Rectangle 2"/>
          <p:cNvSpPr txBox="1">
            <a:spLocks noChangeArrowheads="1"/>
          </p:cNvSpPr>
          <p:nvPr/>
        </p:nvSpPr>
        <p:spPr bwMode="auto">
          <a:xfrm>
            <a:off x="1625600" y="6584950"/>
            <a:ext cx="9753600" cy="26543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50800" tIns="50800" rIns="50800" bIns="50800" numCol="1" anchor="t" anchorCtr="0" compatLnSpc="1">
            <a:prstTxWarp prst="textNoShape">
              <a:avLst/>
            </a:prstTxWarp>
          </a:bodyPr>
          <a:lstStyle>
            <a:lvl1pPr marL="0" indent="0" algn="ctr" rtl="0" eaLnBrk="0" fontAlgn="base" hangingPunct="0">
              <a:spcBef>
                <a:spcPct val="0"/>
              </a:spcBef>
              <a:spcAft>
                <a:spcPct val="0"/>
              </a:spcAft>
              <a:buNone/>
              <a:defRPr sz="3800">
                <a:solidFill>
                  <a:schemeClr val="tx1"/>
                </a:solidFill>
                <a:latin typeface="+mn-lt"/>
                <a:ea typeface="+mn-ea"/>
                <a:cs typeface="+mn-cs"/>
                <a:sym typeface="Gill Sans Light" charset="0"/>
              </a:defRPr>
            </a:lvl1pPr>
            <a:lvl2pPr marL="457200" indent="0" algn="ctr" rtl="0" eaLnBrk="0" fontAlgn="base" hangingPunct="0">
              <a:spcBef>
                <a:spcPct val="0"/>
              </a:spcBef>
              <a:spcAft>
                <a:spcPct val="0"/>
              </a:spcAft>
              <a:buNone/>
              <a:defRPr sz="3200">
                <a:solidFill>
                  <a:schemeClr val="tx1"/>
                </a:solidFill>
                <a:latin typeface="+mn-lt"/>
                <a:ea typeface="+mn-ea"/>
                <a:cs typeface="+mn-cs"/>
                <a:sym typeface="Gill Sans Light" charset="0"/>
              </a:defRPr>
            </a:lvl2pPr>
            <a:lvl3pPr marL="914400" indent="0" algn="ctr" rtl="0" eaLnBrk="0" fontAlgn="base" hangingPunct="0">
              <a:spcBef>
                <a:spcPct val="0"/>
              </a:spcBef>
              <a:spcAft>
                <a:spcPct val="0"/>
              </a:spcAft>
              <a:buNone/>
              <a:defRPr sz="2800">
                <a:solidFill>
                  <a:schemeClr val="tx1"/>
                </a:solidFill>
                <a:latin typeface="+mn-lt"/>
                <a:ea typeface="+mn-ea"/>
                <a:cs typeface="+mn-cs"/>
                <a:sym typeface="Gill Sans Light" charset="0"/>
              </a:defRPr>
            </a:lvl3pPr>
            <a:lvl4pPr marL="1371600" indent="0" algn="ctr" rtl="0" eaLnBrk="0" fontAlgn="base" hangingPunct="0">
              <a:spcBef>
                <a:spcPct val="0"/>
              </a:spcBef>
              <a:spcAft>
                <a:spcPct val="0"/>
              </a:spcAft>
              <a:buNone/>
              <a:defRPr sz="2400">
                <a:solidFill>
                  <a:schemeClr val="tx1"/>
                </a:solidFill>
                <a:latin typeface="+mn-lt"/>
                <a:ea typeface="+mn-ea"/>
                <a:cs typeface="+mn-cs"/>
                <a:sym typeface="Gill Sans Light" charset="0"/>
              </a:defRPr>
            </a:lvl4pPr>
            <a:lvl5pPr marL="1828800" indent="0" algn="ctr" rtl="0" eaLnBrk="0" fontAlgn="base" hangingPunct="0">
              <a:spcBef>
                <a:spcPct val="0"/>
              </a:spcBef>
              <a:spcAft>
                <a:spcPct val="0"/>
              </a:spcAft>
              <a:buNone/>
              <a:defRPr sz="2400">
                <a:solidFill>
                  <a:schemeClr val="tx1"/>
                </a:solidFill>
                <a:latin typeface="+mn-lt"/>
                <a:ea typeface="+mn-ea"/>
                <a:cs typeface="+mn-cs"/>
                <a:sym typeface="Gill Sans Light" charset="0"/>
              </a:defRPr>
            </a:lvl5pPr>
            <a:lvl6pPr marL="2286000" indent="0" algn="ctr" rtl="0" fontAlgn="base">
              <a:spcBef>
                <a:spcPct val="0"/>
              </a:spcBef>
              <a:spcAft>
                <a:spcPct val="0"/>
              </a:spcAft>
              <a:buNone/>
              <a:defRPr sz="2400">
                <a:solidFill>
                  <a:schemeClr val="tx1"/>
                </a:solidFill>
                <a:latin typeface="+mn-lt"/>
                <a:ea typeface="+mn-ea"/>
                <a:cs typeface="+mn-cs"/>
                <a:sym typeface="Gill Sans Light" charset="0"/>
              </a:defRPr>
            </a:lvl6pPr>
            <a:lvl7pPr marL="2743200" indent="0" algn="ctr" rtl="0" fontAlgn="base">
              <a:spcBef>
                <a:spcPct val="0"/>
              </a:spcBef>
              <a:spcAft>
                <a:spcPct val="0"/>
              </a:spcAft>
              <a:buNone/>
              <a:defRPr sz="2400">
                <a:solidFill>
                  <a:schemeClr val="tx1"/>
                </a:solidFill>
                <a:latin typeface="+mn-lt"/>
                <a:ea typeface="+mn-ea"/>
                <a:cs typeface="+mn-cs"/>
                <a:sym typeface="Gill Sans Light" charset="0"/>
              </a:defRPr>
            </a:lvl7pPr>
            <a:lvl8pPr marL="3200400" indent="0" algn="ctr" rtl="0" fontAlgn="base">
              <a:spcBef>
                <a:spcPct val="0"/>
              </a:spcBef>
              <a:spcAft>
                <a:spcPct val="0"/>
              </a:spcAft>
              <a:buNone/>
              <a:defRPr sz="2400">
                <a:solidFill>
                  <a:schemeClr val="tx1"/>
                </a:solidFill>
                <a:latin typeface="+mn-lt"/>
                <a:ea typeface="+mn-ea"/>
                <a:cs typeface="+mn-cs"/>
                <a:sym typeface="Gill Sans Light" charset="0"/>
              </a:defRPr>
            </a:lvl8pPr>
            <a:lvl9pPr marL="3657600" indent="0" algn="ctr" rtl="0" fontAlgn="base">
              <a:spcBef>
                <a:spcPct val="0"/>
              </a:spcBef>
              <a:spcAft>
                <a:spcPct val="0"/>
              </a:spcAft>
              <a:buNone/>
              <a:defRPr sz="2400">
                <a:solidFill>
                  <a:schemeClr val="tx1"/>
                </a:solidFill>
                <a:latin typeface="+mn-lt"/>
                <a:ea typeface="+mn-ea"/>
                <a:cs typeface="+mn-cs"/>
                <a:sym typeface="Gill Sans Light" charset="0"/>
              </a:defRPr>
            </a:lvl9pPr>
          </a:lstStyle>
          <a:p>
            <a:pPr eaLnBrk="1" hangingPunct="1"/>
            <a:r>
              <a:rPr lang="en-US" altLang="en-US" sz="3200" i="1" kern="0" dirty="0" smtClean="0"/>
              <a:t>Danny Rakita, Alper Sarikaya, Christopher Bodden</a:t>
            </a:r>
            <a:br>
              <a:rPr lang="en-US" altLang="en-US" sz="3200" i="1" kern="0" dirty="0" smtClean="0"/>
            </a:br>
            <a:r>
              <a:rPr lang="en-US" altLang="en-US" sz="2400" i="1" kern="0" dirty="0" smtClean="0"/>
              <a:t>Department of Computer Sciences</a:t>
            </a:r>
          </a:p>
          <a:p>
            <a:pPr marL="0" lvl="2" eaLnBrk="1" hangingPunct="1"/>
            <a:r>
              <a:rPr lang="en-US" altLang="en-US" sz="2400" i="1" kern="0" dirty="0" smtClean="0"/>
              <a:t>University of Wisconsin–Madison</a:t>
            </a:r>
          </a:p>
          <a:p>
            <a:pPr marL="0" lvl="3" eaLnBrk="1" hangingPunct="1"/>
            <a:endParaRPr lang="en-US" altLang="en-US" kern="0" dirty="0" smtClean="0"/>
          </a:p>
          <a:p>
            <a:pPr marL="0" lvl="3" eaLnBrk="1" hangingPunct="1"/>
            <a:endParaRPr lang="en-US" altLang="en-US" kern="0" dirty="0" smtClean="0"/>
          </a:p>
          <a:p>
            <a:pPr marL="0" lvl="3" eaLnBrk="1" hangingPunct="1"/>
            <a:r>
              <a:rPr lang="en-US" altLang="en-US" kern="0" dirty="0" smtClean="0"/>
              <a:t>CS/Psych-770 Human-Computer Interaction</a:t>
            </a:r>
          </a:p>
        </p:txBody>
      </p:sp>
    </p:spTree>
    <p:extLst>
      <p:ext uri="{BB962C8B-B14F-4D97-AF65-F5344CB8AC3E}">
        <p14:creationId xmlns:p14="http://schemas.microsoft.com/office/powerpoint/2010/main" val="331888707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39802" y="5105402"/>
            <a:ext cx="3185487" cy="1384995"/>
          </a:xfrm>
          <a:prstGeom prst="rect">
            <a:avLst/>
          </a:prstGeom>
          <a:noFill/>
        </p:spPr>
        <p:txBody>
          <a:bodyPr wrap="none" rtlCol="0">
            <a:spAutoFit/>
          </a:bodyPr>
          <a:lstStyle/>
          <a:p>
            <a:r>
              <a:rPr lang="en-US" sz="3600" dirty="0"/>
              <a:t>Alper Sarikaya</a:t>
            </a:r>
          </a:p>
          <a:p>
            <a:r>
              <a:rPr lang="en-US" sz="2400" dirty="0"/>
              <a:t>Data visualization, </a:t>
            </a:r>
            <a:br>
              <a:rPr lang="en-US" sz="2400" dirty="0"/>
            </a:br>
            <a:r>
              <a:rPr lang="en-US" sz="2400" dirty="0"/>
              <a:t>graphics</a:t>
            </a:r>
          </a:p>
        </p:txBody>
      </p:sp>
      <p:sp>
        <p:nvSpPr>
          <p:cNvPr id="6" name="TextBox 5"/>
          <p:cNvSpPr txBox="1"/>
          <p:nvPr/>
        </p:nvSpPr>
        <p:spPr>
          <a:xfrm>
            <a:off x="4978402" y="5105402"/>
            <a:ext cx="2954655" cy="1015663"/>
          </a:xfrm>
          <a:prstGeom prst="rect">
            <a:avLst/>
          </a:prstGeom>
          <a:noFill/>
        </p:spPr>
        <p:txBody>
          <a:bodyPr wrap="none" rtlCol="0">
            <a:spAutoFit/>
          </a:bodyPr>
          <a:lstStyle/>
          <a:p>
            <a:r>
              <a:rPr lang="en-US" sz="3600" dirty="0"/>
              <a:t>Danny Rakita</a:t>
            </a:r>
          </a:p>
          <a:p>
            <a:r>
              <a:rPr lang="en-US" sz="2400" dirty="0"/>
              <a:t>Animation, robotics</a:t>
            </a:r>
          </a:p>
        </p:txBody>
      </p:sp>
      <p:sp>
        <p:nvSpPr>
          <p:cNvPr id="7" name="TextBox 6"/>
          <p:cNvSpPr txBox="1"/>
          <p:nvPr/>
        </p:nvSpPr>
        <p:spPr>
          <a:xfrm>
            <a:off x="8465570" y="5105402"/>
            <a:ext cx="4288353" cy="1015663"/>
          </a:xfrm>
          <a:prstGeom prst="rect">
            <a:avLst/>
          </a:prstGeom>
          <a:noFill/>
        </p:spPr>
        <p:txBody>
          <a:bodyPr wrap="none" rtlCol="0">
            <a:spAutoFit/>
          </a:bodyPr>
          <a:lstStyle/>
          <a:p>
            <a:r>
              <a:rPr lang="en-US" altLang="en-US" sz="3600" dirty="0"/>
              <a:t>Christopher Bodden</a:t>
            </a:r>
            <a:br>
              <a:rPr lang="en-US" altLang="en-US" sz="3600" dirty="0"/>
            </a:br>
            <a:r>
              <a:rPr lang="en-US" sz="2400" dirty="0"/>
              <a:t>Robotics, animation</a:t>
            </a:r>
          </a:p>
        </p:txBody>
      </p:sp>
      <p:pic>
        <p:nvPicPr>
          <p:cNvPr id="11266" name="Picture 2" descr="http://graphics.cs.wisc.edu/WP/wp-content/uploads/WP/2015/01/IMG_0597.jpg"/>
          <p:cNvPicPr>
            <a:picLocks noChangeAspect="1" noChangeArrowheads="1"/>
          </p:cNvPicPr>
          <p:nvPr/>
        </p:nvPicPr>
        <p:blipFill rotWithShape="1">
          <a:blip r:embed="rId2">
            <a:extLst>
              <a:ext uri="{28A0092B-C50C-407E-A947-70E740481C1C}">
                <a14:useLocalDpi xmlns:a14="http://schemas.microsoft.com/office/drawing/2010/main" val="0"/>
              </a:ext>
            </a:extLst>
          </a:blip>
          <a:srcRect l="18168" t="11712" r="25510" b="17431"/>
          <a:stretch/>
        </p:blipFill>
        <p:spPr bwMode="auto">
          <a:xfrm>
            <a:off x="9321800" y="1828800"/>
            <a:ext cx="2362200" cy="297180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https://pbs.twimg.com/profile_images/2589949698/m0id1s4e7w0iyc4iasux.jpeg"/>
          <p:cNvPicPr>
            <a:picLocks noChangeAspect="1" noChangeArrowheads="1"/>
          </p:cNvPicPr>
          <p:nvPr/>
        </p:nvPicPr>
        <p:blipFill rotWithShape="1">
          <a:blip r:embed="rId3">
            <a:extLst>
              <a:ext uri="{28A0092B-C50C-407E-A947-70E740481C1C}">
                <a14:useLocalDpi xmlns:a14="http://schemas.microsoft.com/office/drawing/2010/main" val="0"/>
              </a:ext>
            </a:extLst>
          </a:blip>
          <a:srcRect l="5374" t="1155" r="12778" b="9076"/>
          <a:stretch/>
        </p:blipFill>
        <p:spPr bwMode="auto">
          <a:xfrm>
            <a:off x="1244602" y="1898753"/>
            <a:ext cx="2645803" cy="290184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1800" y="1828800"/>
            <a:ext cx="2014912" cy="2971800"/>
          </a:xfrm>
          <a:prstGeom prst="rect">
            <a:avLst/>
          </a:prstGeom>
        </p:spPr>
      </p:pic>
    </p:spTree>
    <p:extLst>
      <p:ext uri="{BB962C8B-B14F-4D97-AF65-F5344CB8AC3E}">
        <p14:creationId xmlns:p14="http://schemas.microsoft.com/office/powerpoint/2010/main" val="191375131"/>
      </p:ext>
    </p:extLst>
  </p:cSld>
  <p:clrMapOvr>
    <a:masterClrMapping/>
  </p:clrMapOvr>
  <p:transition>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Text Placeholder 2"/>
          <p:cNvSpPr>
            <a:spLocks noGrp="1"/>
          </p:cNvSpPr>
          <p:nvPr>
            <p:ph type="body" idx="1"/>
          </p:nvPr>
        </p:nvSpPr>
        <p:spPr>
          <a:xfrm>
            <a:off x="650876" y="3814763"/>
            <a:ext cx="5745163" cy="909637"/>
          </a:xfrm>
        </p:spPr>
        <p:txBody>
          <a:bodyPr/>
          <a:lstStyle/>
          <a:p>
            <a:pPr algn="ctr"/>
            <a:r>
              <a:rPr lang="en-US" dirty="0" smtClean="0"/>
              <a:t>Joystick / Knobs + Direct control</a:t>
            </a:r>
            <a:endParaRPr lang="en-US" dirty="0"/>
          </a:p>
        </p:txBody>
      </p:sp>
      <p:sp>
        <p:nvSpPr>
          <p:cNvPr id="5" name="Text Placeholder 4"/>
          <p:cNvSpPr>
            <a:spLocks noGrp="1"/>
          </p:cNvSpPr>
          <p:nvPr>
            <p:ph type="body" sz="quarter" idx="3"/>
          </p:nvPr>
        </p:nvSpPr>
        <p:spPr>
          <a:xfrm>
            <a:off x="6605589" y="3814763"/>
            <a:ext cx="5748337" cy="909637"/>
          </a:xfrm>
        </p:spPr>
        <p:txBody>
          <a:bodyPr/>
          <a:lstStyle/>
          <a:p>
            <a:pPr algn="ctr"/>
            <a:r>
              <a:rPr lang="en-US" dirty="0"/>
              <a:t>Kinesiological </a:t>
            </a:r>
            <a:r>
              <a:rPr lang="en-US" dirty="0" smtClean="0"/>
              <a:t>control + Retargeting</a:t>
            </a:r>
            <a:endParaRPr lang="en-US" dirty="0"/>
          </a:p>
        </p:txBody>
      </p:sp>
      <p:grpSp>
        <p:nvGrpSpPr>
          <p:cNvPr id="6" name="Group 5"/>
          <p:cNvGrpSpPr/>
          <p:nvPr/>
        </p:nvGrpSpPr>
        <p:grpSpPr>
          <a:xfrm>
            <a:off x="2139768" y="4800600"/>
            <a:ext cx="2767378" cy="3989952"/>
            <a:chOff x="1244600" y="4064000"/>
            <a:chExt cx="2767378" cy="3989952"/>
          </a:xfrm>
        </p:grpSpPr>
        <p:pic>
          <p:nvPicPr>
            <p:cNvPr id="7" name="Picture 2" descr="http://images.fineartamerica.com/images-medium-large-5/space-shuttle-canadarm-robotic-arm-control-panel-john-strat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4600" y="5981493"/>
              <a:ext cx="2767378" cy="207245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nvPicPr>
          <p:blipFill>
            <a:blip r:embed="rId3"/>
            <a:stretch>
              <a:fillRect/>
            </a:stretch>
          </p:blipFill>
          <p:spPr>
            <a:xfrm>
              <a:off x="1244600" y="4064000"/>
              <a:ext cx="2767378" cy="1917493"/>
            </a:xfrm>
            <a:prstGeom prst="rect">
              <a:avLst/>
            </a:prstGeom>
          </p:spPr>
        </p:pic>
      </p:grpSp>
      <p:pic>
        <p:nvPicPr>
          <p:cNvPr id="8" name="Content Placeholder 7"/>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7874000" y="4800600"/>
            <a:ext cx="2933700" cy="3911600"/>
          </a:xfrm>
        </p:spPr>
      </p:pic>
      <p:sp>
        <p:nvSpPr>
          <p:cNvPr id="12" name="Rectangle 2"/>
          <p:cNvSpPr txBox="1">
            <a:spLocks noChangeArrowheads="1"/>
          </p:cNvSpPr>
          <p:nvPr/>
        </p:nvSpPr>
        <p:spPr bwMode="auto">
          <a:xfrm>
            <a:off x="355600" y="1821070"/>
            <a:ext cx="12293600" cy="221753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50800" tIns="50800" rIns="50800" bIns="50800" numCol="1" anchor="t" anchorCtr="0" compatLnSpc="1">
            <a:prstTxWarp prst="textNoShape">
              <a:avLst/>
            </a:prstTxWarp>
          </a:bodyPr>
          <a:lstStyle>
            <a:lvl1pPr marL="0" indent="0" algn="l" rtl="0" eaLnBrk="0" fontAlgn="base" hangingPunct="0">
              <a:spcBef>
                <a:spcPts val="2400"/>
              </a:spcBef>
              <a:spcAft>
                <a:spcPct val="0"/>
              </a:spcAft>
              <a:buNone/>
              <a:defRPr sz="2400" b="1">
                <a:solidFill>
                  <a:srgbClr val="222526"/>
                </a:solidFill>
                <a:latin typeface="+mn-lt"/>
                <a:ea typeface="+mn-ea"/>
                <a:cs typeface="+mn-cs"/>
                <a:sym typeface="Gill Sans Light" charset="0"/>
              </a:defRPr>
            </a:lvl1pPr>
            <a:lvl2pPr marL="457200" indent="0" algn="l" rtl="0" eaLnBrk="0" fontAlgn="base" hangingPunct="0">
              <a:spcBef>
                <a:spcPts val="2400"/>
              </a:spcBef>
              <a:spcAft>
                <a:spcPct val="0"/>
              </a:spcAft>
              <a:buNone/>
              <a:defRPr sz="2000" b="1">
                <a:solidFill>
                  <a:srgbClr val="222526"/>
                </a:solidFill>
                <a:latin typeface="+mn-lt"/>
                <a:ea typeface="+mn-ea"/>
                <a:cs typeface="+mn-cs"/>
                <a:sym typeface="Gill Sans Light" charset="0"/>
              </a:defRPr>
            </a:lvl2pPr>
            <a:lvl3pPr marL="914400" indent="0" algn="l" rtl="0" eaLnBrk="0" fontAlgn="base" hangingPunct="0">
              <a:spcBef>
                <a:spcPts val="2400"/>
              </a:spcBef>
              <a:spcAft>
                <a:spcPct val="0"/>
              </a:spcAft>
              <a:buNone/>
              <a:defRPr sz="1800" b="1">
                <a:solidFill>
                  <a:srgbClr val="222526"/>
                </a:solidFill>
                <a:latin typeface="+mn-lt"/>
                <a:ea typeface="+mn-ea"/>
                <a:cs typeface="+mn-cs"/>
                <a:sym typeface="Gill Sans Light" charset="0"/>
              </a:defRPr>
            </a:lvl3pPr>
            <a:lvl4pPr marL="1371600" indent="0" algn="l" rtl="0" eaLnBrk="0" fontAlgn="base" hangingPunct="0">
              <a:spcBef>
                <a:spcPts val="2400"/>
              </a:spcBef>
              <a:spcAft>
                <a:spcPct val="0"/>
              </a:spcAft>
              <a:buNone/>
              <a:defRPr sz="1600" b="1">
                <a:solidFill>
                  <a:srgbClr val="222526"/>
                </a:solidFill>
                <a:latin typeface="+mn-lt"/>
                <a:ea typeface="+mn-ea"/>
                <a:cs typeface="+mn-cs"/>
                <a:sym typeface="Gill Sans Light" charset="0"/>
              </a:defRPr>
            </a:lvl4pPr>
            <a:lvl5pPr marL="1828800" indent="0" algn="l" rtl="0" eaLnBrk="0" fontAlgn="base" hangingPunct="0">
              <a:spcBef>
                <a:spcPts val="2400"/>
              </a:spcBef>
              <a:spcAft>
                <a:spcPct val="0"/>
              </a:spcAft>
              <a:buNone/>
              <a:defRPr sz="1600" b="1">
                <a:solidFill>
                  <a:srgbClr val="222526"/>
                </a:solidFill>
                <a:latin typeface="+mn-lt"/>
                <a:ea typeface="+mn-ea"/>
                <a:cs typeface="+mn-cs"/>
                <a:sym typeface="Gill Sans Light" charset="0"/>
              </a:defRPr>
            </a:lvl5pPr>
            <a:lvl6pPr marL="2286000" indent="0" algn="l" rtl="0" fontAlgn="base">
              <a:spcBef>
                <a:spcPts val="2400"/>
              </a:spcBef>
              <a:spcAft>
                <a:spcPct val="0"/>
              </a:spcAft>
              <a:buNone/>
              <a:defRPr sz="1600" b="1">
                <a:solidFill>
                  <a:srgbClr val="222526"/>
                </a:solidFill>
                <a:latin typeface="+mn-lt"/>
                <a:ea typeface="+mn-ea"/>
                <a:cs typeface="+mn-cs"/>
                <a:sym typeface="Gill Sans Light" charset="0"/>
              </a:defRPr>
            </a:lvl6pPr>
            <a:lvl7pPr marL="2743200" indent="0" algn="l" rtl="0" fontAlgn="base">
              <a:spcBef>
                <a:spcPts val="2400"/>
              </a:spcBef>
              <a:spcAft>
                <a:spcPct val="0"/>
              </a:spcAft>
              <a:buNone/>
              <a:defRPr sz="1600" b="1">
                <a:solidFill>
                  <a:srgbClr val="222526"/>
                </a:solidFill>
                <a:latin typeface="+mn-lt"/>
                <a:ea typeface="+mn-ea"/>
                <a:cs typeface="+mn-cs"/>
                <a:sym typeface="Gill Sans Light" charset="0"/>
              </a:defRPr>
            </a:lvl7pPr>
            <a:lvl8pPr marL="3200400" indent="0" algn="l" rtl="0" fontAlgn="base">
              <a:spcBef>
                <a:spcPts val="2400"/>
              </a:spcBef>
              <a:spcAft>
                <a:spcPct val="0"/>
              </a:spcAft>
              <a:buNone/>
              <a:defRPr sz="1600" b="1">
                <a:solidFill>
                  <a:srgbClr val="222526"/>
                </a:solidFill>
                <a:latin typeface="+mn-lt"/>
                <a:ea typeface="+mn-ea"/>
                <a:cs typeface="+mn-cs"/>
                <a:sym typeface="Gill Sans Light" charset="0"/>
              </a:defRPr>
            </a:lvl8pPr>
            <a:lvl9pPr marL="3657600" indent="0" algn="l" rtl="0" fontAlgn="base">
              <a:spcBef>
                <a:spcPts val="2400"/>
              </a:spcBef>
              <a:spcAft>
                <a:spcPct val="0"/>
              </a:spcAft>
              <a:buNone/>
              <a:defRPr sz="1600" b="1">
                <a:solidFill>
                  <a:srgbClr val="222526"/>
                </a:solidFill>
                <a:latin typeface="+mn-lt"/>
                <a:ea typeface="+mn-ea"/>
                <a:cs typeface="+mn-cs"/>
                <a:sym typeface="Gill Sans Light" charset="0"/>
              </a:defRPr>
            </a:lvl9pPr>
          </a:lstStyle>
          <a:p>
            <a:pPr eaLnBrk="1" hangingPunct="1">
              <a:defRPr/>
            </a:pPr>
            <a:r>
              <a:rPr lang="en-US" sz="3200" b="0" kern="0" dirty="0" smtClean="0"/>
              <a:t>As telepresence becomes more pervasive, it would be advantageous to allow physical interaction with the environment. But what is the best control method? Traditionally robot arms are operated via joysticks and knobs.</a:t>
            </a:r>
          </a:p>
          <a:p>
            <a:pPr eaLnBrk="1" hangingPunct="1">
              <a:defRPr/>
            </a:pPr>
            <a:endParaRPr lang="en-US" kern="0" dirty="0" smtClean="0"/>
          </a:p>
          <a:p>
            <a:pPr eaLnBrk="1" hangingPunct="1">
              <a:defRPr/>
            </a:pPr>
            <a:r>
              <a:rPr lang="en-US" kern="0" dirty="0" smtClean="0"/>
              <a:t> </a:t>
            </a:r>
          </a:p>
        </p:txBody>
      </p:sp>
    </p:spTree>
    <p:extLst>
      <p:ext uri="{BB962C8B-B14F-4D97-AF65-F5344CB8AC3E}">
        <p14:creationId xmlns:p14="http://schemas.microsoft.com/office/powerpoint/2010/main" val="1032074329"/>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 Works</a:t>
            </a:r>
            <a:endParaRPr lang="en-US" dirty="0"/>
          </a:p>
        </p:txBody>
      </p:sp>
      <p:sp>
        <p:nvSpPr>
          <p:cNvPr id="3" name="Content Placeholder 2"/>
          <p:cNvSpPr>
            <a:spLocks noGrp="1"/>
          </p:cNvSpPr>
          <p:nvPr>
            <p:ph idx="1"/>
          </p:nvPr>
        </p:nvSpPr>
        <p:spPr>
          <a:xfrm>
            <a:off x="355600" y="2133600"/>
            <a:ext cx="12293600" cy="6845300"/>
          </a:xfrm>
        </p:spPr>
        <p:txBody>
          <a:bodyPr/>
          <a:lstStyle/>
          <a:p>
            <a:pPr marL="0" indent="0"/>
            <a:r>
              <a:rPr lang="en-US" sz="3600" dirty="0" smtClean="0"/>
              <a:t>Teleoperated robot implementations:</a:t>
            </a:r>
          </a:p>
          <a:p>
            <a:pPr marL="266700" lvl="2" indent="0"/>
            <a:r>
              <a:rPr lang="en-US" sz="2400" dirty="0" smtClean="0"/>
              <a:t>Hokayem &amp; Spong [6] summarize 50 years on teleoperated robotic theory in their survey paper. The history ranges from mechanically controlled teleoperation to retargeting.</a:t>
            </a:r>
            <a:endParaRPr lang="en-US" sz="2400" dirty="0"/>
          </a:p>
          <a:p>
            <a:pPr marL="0" indent="0"/>
            <a:r>
              <a:rPr lang="en-US" sz="3600" dirty="0" smtClean="0"/>
              <a:t>Work On Retargeting Implementations:</a:t>
            </a:r>
          </a:p>
          <a:p>
            <a:pPr marL="266700" lvl="2" indent="0"/>
            <a:r>
              <a:rPr lang="en-US" sz="2400" dirty="0"/>
              <a:t>In Animation: </a:t>
            </a:r>
            <a:r>
              <a:rPr lang="en-US" sz="2400" dirty="0" smtClean="0"/>
              <a:t>Gleicher [5] worked on adapting motion from one character to another.</a:t>
            </a:r>
          </a:p>
          <a:p>
            <a:pPr marL="266700" lvl="2" indent="0"/>
            <a:r>
              <a:rPr lang="en-US" sz="2400" dirty="0" smtClean="0"/>
              <a:t>In Robotics: Dragan et al. [1], Yang et al. [2], and Park et al. [3] have explored implementations of retargeting human arm motion to robots using various sensors (Kinect, data gloves, etc.).</a:t>
            </a:r>
          </a:p>
          <a:p>
            <a:pPr marL="0" indent="0"/>
            <a:r>
              <a:rPr lang="en-US" sz="3600" dirty="0" smtClean="0"/>
              <a:t>Studies of interfaces for novice users:</a:t>
            </a:r>
          </a:p>
          <a:p>
            <a:pPr marL="266700" lvl="2" indent="0"/>
            <a:r>
              <a:rPr lang="en-US" sz="2400" dirty="0" smtClean="0"/>
              <a:t>Labonte et al. [4] have studied the effects of different display modalities on teleoperation performance for novice users.</a:t>
            </a:r>
          </a:p>
        </p:txBody>
      </p:sp>
    </p:spTree>
    <p:extLst>
      <p:ext uri="{BB962C8B-B14F-4D97-AF65-F5344CB8AC3E}">
        <p14:creationId xmlns:p14="http://schemas.microsoft.com/office/powerpoint/2010/main" val="288242742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355600" y="368300"/>
            <a:ext cx="12293600" cy="927100"/>
          </a:xfrm>
        </p:spPr>
        <p:txBody>
          <a:bodyPr/>
          <a:lstStyle/>
          <a:p>
            <a:pPr eaLnBrk="1" hangingPunct="1">
              <a:defRPr/>
            </a:pPr>
            <a:r>
              <a:rPr lang="en-US" dirty="0" smtClean="0"/>
              <a:t>Research Question</a:t>
            </a:r>
          </a:p>
        </p:txBody>
      </p:sp>
      <p:sp>
        <p:nvSpPr>
          <p:cNvPr id="9218" name="Rectangle 2"/>
          <p:cNvSpPr>
            <a:spLocks noGrp="1" noChangeArrowheads="1"/>
          </p:cNvSpPr>
          <p:nvPr>
            <p:ph type="body" idx="1"/>
          </p:nvPr>
        </p:nvSpPr>
        <p:spPr>
          <a:xfrm>
            <a:off x="355600" y="1295401"/>
            <a:ext cx="12293600" cy="1600199"/>
          </a:xfrm>
        </p:spPr>
        <p:txBody>
          <a:bodyPr/>
          <a:lstStyle/>
          <a:p>
            <a:pPr marL="0" indent="0" eaLnBrk="1" hangingPunct="1">
              <a:defRPr/>
            </a:pPr>
            <a:r>
              <a:rPr lang="en-US" sz="3200" dirty="0"/>
              <a:t>What is the effect of kinesiological robot arm control on novice user task performance and perception for tasks with/without 1-to-1 mappings?</a:t>
            </a:r>
          </a:p>
          <a:p>
            <a:pPr marL="0" indent="0" eaLnBrk="1" hangingPunct="1">
              <a:defRPr/>
            </a:pPr>
            <a:endParaRPr lang="en-US" dirty="0" smtClean="0"/>
          </a:p>
          <a:p>
            <a:pPr marL="0" indent="0" eaLnBrk="1" hangingPunct="1">
              <a:defRPr/>
            </a:pPr>
            <a:r>
              <a:rPr lang="en-US" dirty="0"/>
              <a:t> </a:t>
            </a:r>
            <a:endParaRPr lang="en-US" dirty="0" smtClean="0"/>
          </a:p>
        </p:txBody>
      </p:sp>
      <p:sp>
        <p:nvSpPr>
          <p:cNvPr id="4" name="Rectangle 1"/>
          <p:cNvSpPr txBox="1">
            <a:spLocks noChangeArrowheads="1"/>
          </p:cNvSpPr>
          <p:nvPr/>
        </p:nvSpPr>
        <p:spPr bwMode="auto">
          <a:xfrm>
            <a:off x="355600" y="2895600"/>
            <a:ext cx="12293600" cy="11176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50800" tIns="50800" rIns="50800" bIns="50800" numCol="1" anchor="ctr" anchorCtr="0" compatLnSpc="1">
            <a:prstTxWarp prst="textNoShape">
              <a:avLst/>
            </a:prstTxWarp>
          </a:bodyPr>
          <a:lstStyle>
            <a:lvl1pPr algn="ctr" rtl="0" eaLnBrk="0" fontAlgn="base" hangingPunct="0">
              <a:spcBef>
                <a:spcPct val="0"/>
              </a:spcBef>
              <a:spcAft>
                <a:spcPct val="0"/>
              </a:spcAft>
              <a:defRPr sz="7200">
                <a:solidFill>
                  <a:srgbClr val="222526"/>
                </a:solidFill>
                <a:latin typeface="+mj-lt"/>
                <a:ea typeface="+mj-ea"/>
                <a:cs typeface="+mj-cs"/>
                <a:sym typeface="Gill Sans Light" charset="0"/>
              </a:defRPr>
            </a:lvl1pPr>
            <a:lvl2pPr algn="ctr" rtl="0" eaLnBrk="0" fontAlgn="base" hangingPunct="0">
              <a:spcBef>
                <a:spcPct val="0"/>
              </a:spcBef>
              <a:spcAft>
                <a:spcPct val="0"/>
              </a:spcAft>
              <a:defRPr sz="7200">
                <a:solidFill>
                  <a:srgbClr val="222526"/>
                </a:solidFill>
                <a:latin typeface="Gill Sans Light" charset="0"/>
                <a:ea typeface="ヒラギノ角ゴ ProN W3" charset="0"/>
                <a:cs typeface="ヒラギノ角ゴ ProN W3" charset="0"/>
                <a:sym typeface="Gill Sans Light" charset="0"/>
              </a:defRPr>
            </a:lvl2pPr>
            <a:lvl3pPr algn="ctr" rtl="0" eaLnBrk="0" fontAlgn="base" hangingPunct="0">
              <a:spcBef>
                <a:spcPct val="0"/>
              </a:spcBef>
              <a:spcAft>
                <a:spcPct val="0"/>
              </a:spcAft>
              <a:defRPr sz="7200">
                <a:solidFill>
                  <a:srgbClr val="222526"/>
                </a:solidFill>
                <a:latin typeface="Gill Sans Light" charset="0"/>
                <a:ea typeface="ヒラギノ角ゴ ProN W3" charset="0"/>
                <a:cs typeface="ヒラギノ角ゴ ProN W3" charset="0"/>
                <a:sym typeface="Gill Sans Light" charset="0"/>
              </a:defRPr>
            </a:lvl3pPr>
            <a:lvl4pPr algn="ctr" rtl="0" eaLnBrk="0" fontAlgn="base" hangingPunct="0">
              <a:spcBef>
                <a:spcPct val="0"/>
              </a:spcBef>
              <a:spcAft>
                <a:spcPct val="0"/>
              </a:spcAft>
              <a:defRPr sz="7200">
                <a:solidFill>
                  <a:srgbClr val="222526"/>
                </a:solidFill>
                <a:latin typeface="Gill Sans Light" charset="0"/>
                <a:ea typeface="ヒラギノ角ゴ ProN W3" charset="0"/>
                <a:cs typeface="ヒラギノ角ゴ ProN W3" charset="0"/>
                <a:sym typeface="Gill Sans Light" charset="0"/>
              </a:defRPr>
            </a:lvl4pPr>
            <a:lvl5pPr algn="ctr" rtl="0" eaLnBrk="0" fontAlgn="base" hangingPunct="0">
              <a:spcBef>
                <a:spcPct val="0"/>
              </a:spcBef>
              <a:spcAft>
                <a:spcPct val="0"/>
              </a:spcAft>
              <a:defRPr sz="7200">
                <a:solidFill>
                  <a:srgbClr val="222526"/>
                </a:solidFill>
                <a:latin typeface="Gill Sans Light" charset="0"/>
                <a:ea typeface="ヒラギノ角ゴ ProN W3" charset="0"/>
                <a:cs typeface="ヒラギノ角ゴ ProN W3" charset="0"/>
                <a:sym typeface="Gill Sans Light" charset="0"/>
              </a:defRPr>
            </a:lvl5pPr>
            <a:lvl6pPr marL="457200" algn="ctr" rtl="0" fontAlgn="base">
              <a:spcBef>
                <a:spcPct val="0"/>
              </a:spcBef>
              <a:spcAft>
                <a:spcPct val="0"/>
              </a:spcAft>
              <a:defRPr sz="7200">
                <a:solidFill>
                  <a:srgbClr val="222526"/>
                </a:solidFill>
                <a:latin typeface="Gill Sans Light" charset="0"/>
                <a:ea typeface="ヒラギノ角ゴ ProN W3" charset="0"/>
                <a:cs typeface="ヒラギノ角ゴ ProN W3" charset="0"/>
                <a:sym typeface="Gill Sans Light" charset="0"/>
              </a:defRPr>
            </a:lvl6pPr>
            <a:lvl7pPr marL="914400" algn="ctr" rtl="0" fontAlgn="base">
              <a:spcBef>
                <a:spcPct val="0"/>
              </a:spcBef>
              <a:spcAft>
                <a:spcPct val="0"/>
              </a:spcAft>
              <a:defRPr sz="7200">
                <a:solidFill>
                  <a:srgbClr val="222526"/>
                </a:solidFill>
                <a:latin typeface="Gill Sans Light" charset="0"/>
                <a:ea typeface="ヒラギノ角ゴ ProN W3" charset="0"/>
                <a:cs typeface="ヒラギノ角ゴ ProN W3" charset="0"/>
                <a:sym typeface="Gill Sans Light" charset="0"/>
              </a:defRPr>
            </a:lvl7pPr>
            <a:lvl8pPr marL="1371600" algn="ctr" rtl="0" fontAlgn="base">
              <a:spcBef>
                <a:spcPct val="0"/>
              </a:spcBef>
              <a:spcAft>
                <a:spcPct val="0"/>
              </a:spcAft>
              <a:defRPr sz="7200">
                <a:solidFill>
                  <a:srgbClr val="222526"/>
                </a:solidFill>
                <a:latin typeface="Gill Sans Light" charset="0"/>
                <a:ea typeface="ヒラギノ角ゴ ProN W3" charset="0"/>
                <a:cs typeface="ヒラギノ角ゴ ProN W3" charset="0"/>
                <a:sym typeface="Gill Sans Light" charset="0"/>
              </a:defRPr>
            </a:lvl8pPr>
            <a:lvl9pPr marL="1828800" algn="ctr" rtl="0" fontAlgn="base">
              <a:spcBef>
                <a:spcPct val="0"/>
              </a:spcBef>
              <a:spcAft>
                <a:spcPct val="0"/>
              </a:spcAft>
              <a:defRPr sz="7200">
                <a:solidFill>
                  <a:srgbClr val="222526"/>
                </a:solidFill>
                <a:latin typeface="Gill Sans Light" charset="0"/>
                <a:ea typeface="ヒラギノ角ゴ ProN W3" charset="0"/>
                <a:cs typeface="ヒラギノ角ゴ ProN W3" charset="0"/>
                <a:sym typeface="Gill Sans Light" charset="0"/>
              </a:defRPr>
            </a:lvl9pPr>
          </a:lstStyle>
          <a:p>
            <a:pPr eaLnBrk="1" hangingPunct="1">
              <a:defRPr/>
            </a:pPr>
            <a:r>
              <a:rPr lang="en-US" kern="0" dirty="0"/>
              <a:t>Hypothesis</a:t>
            </a:r>
          </a:p>
        </p:txBody>
      </p:sp>
      <p:sp>
        <p:nvSpPr>
          <p:cNvPr id="5" name="Rectangle 2"/>
          <p:cNvSpPr txBox="1">
            <a:spLocks noChangeArrowheads="1"/>
          </p:cNvSpPr>
          <p:nvPr/>
        </p:nvSpPr>
        <p:spPr bwMode="auto">
          <a:xfrm>
            <a:off x="355600" y="4013201"/>
            <a:ext cx="12293600" cy="560626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50800" tIns="50800" rIns="50800" bIns="50800" numCol="1" anchor="t" anchorCtr="0" compatLnSpc="1">
            <a:prstTxWarp prst="textNoShape">
              <a:avLst/>
            </a:prstTxWarp>
          </a:bodyPr>
          <a:lstStyle>
            <a:lvl1pPr marL="342900" indent="-342900" algn="l" rtl="0" eaLnBrk="0" fontAlgn="base" hangingPunct="0">
              <a:spcBef>
                <a:spcPts val="2400"/>
              </a:spcBef>
              <a:spcAft>
                <a:spcPct val="0"/>
              </a:spcAft>
              <a:defRPr sz="3800">
                <a:solidFill>
                  <a:srgbClr val="222526"/>
                </a:solidFill>
                <a:latin typeface="+mn-lt"/>
                <a:ea typeface="+mn-ea"/>
                <a:cs typeface="+mn-cs"/>
                <a:sym typeface="Gill Sans Light" charset="0"/>
              </a:defRPr>
            </a:lvl1pPr>
            <a:lvl2pPr marL="304800" indent="-304800" algn="l" rtl="0" eaLnBrk="0" fontAlgn="base" hangingPunct="0">
              <a:spcBef>
                <a:spcPts val="2400"/>
              </a:spcBef>
              <a:spcAft>
                <a:spcPct val="0"/>
              </a:spcAft>
              <a:defRPr sz="3200">
                <a:solidFill>
                  <a:srgbClr val="222526"/>
                </a:solidFill>
                <a:latin typeface="+mn-lt"/>
                <a:ea typeface="+mn-ea"/>
                <a:cs typeface="+mn-cs"/>
                <a:sym typeface="Gill Sans Light" charset="0"/>
              </a:defRPr>
            </a:lvl2pPr>
            <a:lvl3pPr marL="609600" indent="-609600" algn="l" rtl="0" eaLnBrk="0" fontAlgn="base" hangingPunct="0">
              <a:spcBef>
                <a:spcPts val="2400"/>
              </a:spcBef>
              <a:spcAft>
                <a:spcPct val="0"/>
              </a:spcAft>
              <a:defRPr sz="2800">
                <a:solidFill>
                  <a:srgbClr val="222526"/>
                </a:solidFill>
                <a:latin typeface="+mn-lt"/>
                <a:ea typeface="+mn-ea"/>
                <a:cs typeface="+mn-cs"/>
                <a:sym typeface="Gill Sans Light" charset="0"/>
              </a:defRPr>
            </a:lvl3pPr>
            <a:lvl4pPr marL="914400" indent="-914400" algn="l" rtl="0" eaLnBrk="0" fontAlgn="base" hangingPunct="0">
              <a:spcBef>
                <a:spcPts val="2400"/>
              </a:spcBef>
              <a:spcAft>
                <a:spcPct val="0"/>
              </a:spcAft>
              <a:defRPr sz="2400">
                <a:solidFill>
                  <a:srgbClr val="222526"/>
                </a:solidFill>
                <a:latin typeface="+mn-lt"/>
                <a:ea typeface="+mn-ea"/>
                <a:cs typeface="+mn-cs"/>
                <a:sym typeface="Gill Sans Light" charset="0"/>
              </a:defRPr>
            </a:lvl4pPr>
            <a:lvl5pPr marL="1219200" indent="-1219200" algn="l" rtl="0" eaLnBrk="0" fontAlgn="base" hangingPunct="0">
              <a:spcBef>
                <a:spcPts val="2400"/>
              </a:spcBef>
              <a:spcAft>
                <a:spcPct val="0"/>
              </a:spcAft>
              <a:defRPr sz="2400">
                <a:solidFill>
                  <a:srgbClr val="222526"/>
                </a:solidFill>
                <a:latin typeface="+mn-lt"/>
                <a:ea typeface="+mn-ea"/>
                <a:cs typeface="+mn-cs"/>
                <a:sym typeface="Gill Sans Light" charset="0"/>
              </a:defRPr>
            </a:lvl5pPr>
            <a:lvl6pPr marL="1676400" indent="-1219200" algn="l" rtl="0" fontAlgn="base">
              <a:spcBef>
                <a:spcPts val="2400"/>
              </a:spcBef>
              <a:spcAft>
                <a:spcPct val="0"/>
              </a:spcAft>
              <a:defRPr sz="2400">
                <a:solidFill>
                  <a:srgbClr val="222526"/>
                </a:solidFill>
                <a:latin typeface="+mn-lt"/>
                <a:ea typeface="+mn-ea"/>
                <a:cs typeface="+mn-cs"/>
                <a:sym typeface="Gill Sans Light" charset="0"/>
              </a:defRPr>
            </a:lvl6pPr>
            <a:lvl7pPr marL="2133600" indent="-1219200" algn="l" rtl="0" fontAlgn="base">
              <a:spcBef>
                <a:spcPts val="2400"/>
              </a:spcBef>
              <a:spcAft>
                <a:spcPct val="0"/>
              </a:spcAft>
              <a:defRPr sz="2400">
                <a:solidFill>
                  <a:srgbClr val="222526"/>
                </a:solidFill>
                <a:latin typeface="+mn-lt"/>
                <a:ea typeface="+mn-ea"/>
                <a:cs typeface="+mn-cs"/>
                <a:sym typeface="Gill Sans Light" charset="0"/>
              </a:defRPr>
            </a:lvl7pPr>
            <a:lvl8pPr marL="2590800" indent="-1219200" algn="l" rtl="0" fontAlgn="base">
              <a:spcBef>
                <a:spcPts val="2400"/>
              </a:spcBef>
              <a:spcAft>
                <a:spcPct val="0"/>
              </a:spcAft>
              <a:defRPr sz="2400">
                <a:solidFill>
                  <a:srgbClr val="222526"/>
                </a:solidFill>
                <a:latin typeface="+mn-lt"/>
                <a:ea typeface="+mn-ea"/>
                <a:cs typeface="+mn-cs"/>
                <a:sym typeface="Gill Sans Light" charset="0"/>
              </a:defRPr>
            </a:lvl8pPr>
            <a:lvl9pPr marL="3048000" indent="-1219200" algn="l" rtl="0" fontAlgn="base">
              <a:spcBef>
                <a:spcPts val="2400"/>
              </a:spcBef>
              <a:spcAft>
                <a:spcPct val="0"/>
              </a:spcAft>
              <a:defRPr sz="2400">
                <a:solidFill>
                  <a:srgbClr val="222526"/>
                </a:solidFill>
                <a:latin typeface="+mn-lt"/>
                <a:ea typeface="+mn-ea"/>
                <a:cs typeface="+mn-cs"/>
                <a:sym typeface="Gill Sans Light" charset="0"/>
              </a:defRPr>
            </a:lvl9pPr>
          </a:lstStyle>
          <a:p>
            <a:pPr marL="0" indent="0" eaLnBrk="1" hangingPunct="1">
              <a:defRPr/>
            </a:pPr>
            <a:r>
              <a:rPr lang="en-US" sz="3200" b="1" kern="0" dirty="0"/>
              <a:t>(H1) Task Performance – </a:t>
            </a:r>
            <a:r>
              <a:rPr lang="en-US" sz="3200" kern="0" dirty="0"/>
              <a:t>We hypothesize </a:t>
            </a:r>
            <a:r>
              <a:rPr lang="en-US" sz="3200" dirty="0"/>
              <a:t>kinesiological robot arm control will have better task performance on tasks with 1-to-1 mappings, while joystick control</a:t>
            </a:r>
            <a:r>
              <a:rPr lang="en-US" sz="3200" kern="0" dirty="0"/>
              <a:t> will have better performance on tasks without 1-to-1 mappings. A combined control method will perform as well or better as </a:t>
            </a:r>
            <a:r>
              <a:rPr lang="en-US" sz="3200" dirty="0"/>
              <a:t>kinesiological control for tasks with 1-to-1 mappings. Likewise, </a:t>
            </a:r>
            <a:r>
              <a:rPr lang="en-US" sz="3200" kern="0" dirty="0"/>
              <a:t>combined control </a:t>
            </a:r>
            <a:r>
              <a:rPr lang="en-US" sz="3200" dirty="0"/>
              <a:t>will perform </a:t>
            </a:r>
            <a:r>
              <a:rPr lang="en-US" sz="3200" kern="0" dirty="0"/>
              <a:t>as well or better as </a:t>
            </a:r>
            <a:r>
              <a:rPr lang="en-US" sz="3200" dirty="0"/>
              <a:t>joystick control for tasks without 1-to-1 mappings. </a:t>
            </a:r>
            <a:endParaRPr lang="en-US" sz="3200" kern="0" dirty="0"/>
          </a:p>
          <a:p>
            <a:pPr marL="0" indent="0" eaLnBrk="1" hangingPunct="1">
              <a:defRPr/>
            </a:pPr>
            <a:r>
              <a:rPr lang="en-US" sz="3200" b="1" kern="0" dirty="0"/>
              <a:t>(H2) User Perception – </a:t>
            </a:r>
            <a:r>
              <a:rPr lang="en-US" sz="3200" kern="0" dirty="0" smtClean="0"/>
              <a:t>We hypothesize the same relationships will be found as </a:t>
            </a:r>
            <a:r>
              <a:rPr lang="en-US" sz="3200" b="1" kern="0" dirty="0" smtClean="0"/>
              <a:t>H1</a:t>
            </a:r>
            <a:r>
              <a:rPr lang="en-US" sz="3200" kern="0" dirty="0" smtClean="0"/>
              <a:t> for perceptions of Ease of Use, Usefulness, and Enjoyment</a:t>
            </a:r>
            <a:r>
              <a:rPr lang="en-US" sz="3200" dirty="0" smtClean="0"/>
              <a:t>.</a:t>
            </a:r>
            <a:endParaRPr lang="en-US" sz="3200" kern="0" dirty="0"/>
          </a:p>
          <a:p>
            <a:pPr marL="0" indent="0" eaLnBrk="1" hangingPunct="1">
              <a:defRPr/>
            </a:pPr>
            <a:r>
              <a:rPr lang="en-US" kern="0" dirty="0"/>
              <a:t> </a:t>
            </a:r>
          </a:p>
        </p:txBody>
      </p:sp>
    </p:spTree>
    <p:extLst>
      <p:ext uri="{BB962C8B-B14F-4D97-AF65-F5344CB8AC3E}">
        <p14:creationId xmlns:p14="http://schemas.microsoft.com/office/powerpoint/2010/main" val="4123829945"/>
      </p:ext>
    </p:extLst>
  </p:cSld>
  <p:clrMapOvr>
    <a:masterClrMapping/>
  </p:clrMapOvr>
  <p:transition>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Design</a:t>
            </a:r>
            <a:endParaRPr lang="en-US" dirty="0"/>
          </a:p>
        </p:txBody>
      </p:sp>
      <p:sp>
        <p:nvSpPr>
          <p:cNvPr id="3" name="Content Placeholder 2"/>
          <p:cNvSpPr>
            <a:spLocks noGrp="1"/>
          </p:cNvSpPr>
          <p:nvPr>
            <p:ph idx="1"/>
          </p:nvPr>
        </p:nvSpPr>
        <p:spPr>
          <a:xfrm>
            <a:off x="4978400" y="2552700"/>
            <a:ext cx="7670800" cy="6845300"/>
          </a:xfrm>
        </p:spPr>
        <p:txBody>
          <a:bodyPr/>
          <a:lstStyle/>
          <a:p>
            <a:pPr marL="0" indent="0" eaLnBrk="1" hangingPunct="1">
              <a:defRPr/>
            </a:pPr>
            <a:r>
              <a:rPr lang="en-US" sz="3200" dirty="0" smtClean="0"/>
              <a:t>We implemented a kinesiological control method using a VML motion capture glove and a Microsoft Kinect.</a:t>
            </a:r>
          </a:p>
          <a:p>
            <a:pPr marL="0" indent="0" eaLnBrk="1" hangingPunct="1">
              <a:defRPr/>
            </a:pPr>
            <a:r>
              <a:rPr lang="en-US" sz="3200" dirty="0" smtClean="0"/>
              <a:t>Position data was collected with the Kinect and hand orientation data was collected by the motion capture glove.</a:t>
            </a:r>
          </a:p>
          <a:p>
            <a:pPr marL="0" indent="0" eaLnBrk="1" hangingPunct="1">
              <a:defRPr/>
            </a:pPr>
            <a:r>
              <a:rPr lang="en-US" sz="3200" dirty="0" smtClean="0"/>
              <a:t>Position and orientation were combined into a target pose for the end effector of a robot arm.</a:t>
            </a:r>
          </a:p>
          <a:p>
            <a:pPr marL="0" indent="0" eaLnBrk="1" hangingPunct="1">
              <a:defRPr/>
            </a:pPr>
            <a:r>
              <a:rPr lang="en-US" sz="3200" dirty="0" smtClean="0"/>
              <a:t>The target pose was sent to the robot arm using Robot Operating System (ROS)</a:t>
            </a:r>
            <a:endParaRPr lang="en-US" sz="3200" dirty="0"/>
          </a:p>
        </p:txBody>
      </p:sp>
      <p:pic>
        <p:nvPicPr>
          <p:cNvPr id="4" name="Picture 3"/>
          <p:cNvPicPr>
            <a:picLocks noChangeAspect="1"/>
          </p:cNvPicPr>
          <p:nvPr/>
        </p:nvPicPr>
        <p:blipFill>
          <a:blip r:embed="rId2"/>
          <a:stretch>
            <a:fillRect/>
          </a:stretch>
        </p:blipFill>
        <p:spPr>
          <a:xfrm>
            <a:off x="558800" y="2552700"/>
            <a:ext cx="4089400" cy="6818029"/>
          </a:xfrm>
          <a:prstGeom prst="rect">
            <a:avLst/>
          </a:prstGeom>
        </p:spPr>
      </p:pic>
    </p:spTree>
    <p:extLst>
      <p:ext uri="{BB962C8B-B14F-4D97-AF65-F5344CB8AC3E}">
        <p14:creationId xmlns:p14="http://schemas.microsoft.com/office/powerpoint/2010/main" val="115183323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Design</a:t>
            </a:r>
            <a:endParaRPr lang="en-US" dirty="0"/>
          </a:p>
        </p:txBody>
      </p:sp>
      <p:sp>
        <p:nvSpPr>
          <p:cNvPr id="3" name="Content Placeholder 2"/>
          <p:cNvSpPr>
            <a:spLocks noGrp="1"/>
          </p:cNvSpPr>
          <p:nvPr>
            <p:ph idx="1"/>
          </p:nvPr>
        </p:nvSpPr>
        <p:spPr/>
        <p:txBody>
          <a:bodyPr/>
          <a:lstStyle/>
          <a:p>
            <a:pPr marL="0" indent="0" eaLnBrk="1" hangingPunct="1">
              <a:defRPr/>
            </a:pPr>
            <a:r>
              <a:rPr lang="en-US" sz="4000" dirty="0"/>
              <a:t>We </a:t>
            </a:r>
            <a:r>
              <a:rPr lang="en-US" sz="4000" dirty="0" smtClean="0"/>
              <a:t>designed a </a:t>
            </a:r>
            <a:r>
              <a:rPr lang="en-US" sz="4000" dirty="0"/>
              <a:t>3x2 mixed-methods </a:t>
            </a:r>
            <a:r>
              <a:rPr lang="en-US" sz="4000" dirty="0" smtClean="0"/>
              <a:t>study to </a:t>
            </a:r>
            <a:r>
              <a:rPr lang="en-US" sz="4000" dirty="0"/>
              <a:t>test our hypothesis (</a:t>
            </a:r>
            <a:r>
              <a:rPr lang="en-US" sz="4000" i="1" dirty="0"/>
              <a:t>control type</a:t>
            </a:r>
            <a:r>
              <a:rPr lang="en-US" sz="4000" dirty="0"/>
              <a:t> – between-participants, </a:t>
            </a:r>
            <a:r>
              <a:rPr lang="en-US" sz="4000" i="1" dirty="0"/>
              <a:t>task type</a:t>
            </a:r>
            <a:r>
              <a:rPr lang="en-US" sz="4000" dirty="0"/>
              <a:t> – within-participants):</a:t>
            </a:r>
          </a:p>
          <a:p>
            <a:pPr marL="0" indent="0" eaLnBrk="1" hangingPunct="1">
              <a:defRPr/>
            </a:pPr>
            <a:r>
              <a:rPr lang="en-US" sz="4000" dirty="0"/>
              <a:t>Independent Variables:</a:t>
            </a:r>
          </a:p>
          <a:p>
            <a:pPr marL="0" indent="0" eaLnBrk="1" hangingPunct="1">
              <a:defRPr/>
            </a:pPr>
            <a:r>
              <a:rPr lang="en-US" sz="4000" dirty="0"/>
              <a:t>	</a:t>
            </a:r>
            <a:r>
              <a:rPr lang="en-US" sz="3200" i="1" dirty="0"/>
              <a:t>control type </a:t>
            </a:r>
            <a:r>
              <a:rPr lang="el-GR" sz="3200" dirty="0"/>
              <a:t>ϵ</a:t>
            </a:r>
            <a:r>
              <a:rPr lang="en-US" sz="3200" dirty="0"/>
              <a:t> {kinesiological, joystick, </a:t>
            </a:r>
            <a:r>
              <a:rPr lang="en-US" sz="3200" dirty="0" smtClean="0"/>
              <a:t>kinesiological+}</a:t>
            </a:r>
            <a:endParaRPr lang="en-US" sz="3200" dirty="0"/>
          </a:p>
          <a:p>
            <a:pPr marL="0" indent="0" eaLnBrk="1" hangingPunct="1">
              <a:defRPr/>
            </a:pPr>
            <a:r>
              <a:rPr lang="en-US" sz="3200" dirty="0"/>
              <a:t>	</a:t>
            </a:r>
            <a:r>
              <a:rPr lang="en-US" sz="3200" i="1" dirty="0"/>
              <a:t>task type </a:t>
            </a:r>
            <a:r>
              <a:rPr lang="el-GR" sz="3200" dirty="0"/>
              <a:t>ϵ</a:t>
            </a:r>
            <a:r>
              <a:rPr lang="en-US" sz="3200" dirty="0"/>
              <a:t> {1-to-1 mapping, no mapping}</a:t>
            </a:r>
          </a:p>
          <a:p>
            <a:pPr marL="0" indent="0" eaLnBrk="1" hangingPunct="1">
              <a:defRPr/>
            </a:pPr>
            <a:r>
              <a:rPr lang="en-US" sz="4000" dirty="0"/>
              <a:t>Dependent Variables:</a:t>
            </a:r>
          </a:p>
          <a:p>
            <a:pPr marL="0" indent="0" eaLnBrk="1" hangingPunct="1">
              <a:defRPr/>
            </a:pPr>
            <a:r>
              <a:rPr lang="en-US" sz="4000" dirty="0"/>
              <a:t>	</a:t>
            </a:r>
            <a:r>
              <a:rPr lang="en-US" sz="3200" i="1" dirty="0"/>
              <a:t>task completion </a:t>
            </a:r>
            <a:r>
              <a:rPr lang="en-US" sz="3200" i="1" dirty="0" smtClean="0"/>
              <a:t>time, usefulness, ease of use, enjoyment</a:t>
            </a:r>
            <a:endParaRPr lang="en-US" sz="3200" dirty="0"/>
          </a:p>
        </p:txBody>
      </p:sp>
    </p:spTree>
    <p:extLst>
      <p:ext uri="{BB962C8B-B14F-4D97-AF65-F5344CB8AC3E}">
        <p14:creationId xmlns:p14="http://schemas.microsoft.com/office/powerpoint/2010/main" val="200977045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Participants, &amp; Procedure</a:t>
            </a:r>
            <a:endParaRPr lang="en-US" dirty="0"/>
          </a:p>
        </p:txBody>
      </p:sp>
      <p:sp>
        <p:nvSpPr>
          <p:cNvPr id="3" name="Content Placeholder 2"/>
          <p:cNvSpPr>
            <a:spLocks noGrp="1"/>
          </p:cNvSpPr>
          <p:nvPr>
            <p:ph idx="1"/>
          </p:nvPr>
        </p:nvSpPr>
        <p:spPr/>
        <p:txBody>
          <a:bodyPr/>
          <a:lstStyle/>
          <a:p>
            <a:r>
              <a:rPr lang="en-US" dirty="0" smtClean="0"/>
              <a:t>We used a Kinova Mico arm in the HCI lab to perform our study. Positions were captured with a Microsoft Kinect and hand orientation using a VML data glove.</a:t>
            </a:r>
          </a:p>
          <a:p>
            <a:r>
              <a:rPr lang="en-US" dirty="0" smtClean="0"/>
              <a:t>Participants performed a movement (1-to-1 mapping) and a rotation (no mapping) task using 1 control type.</a:t>
            </a:r>
          </a:p>
          <a:p>
            <a:r>
              <a:rPr lang="en-US" dirty="0" smtClean="0"/>
              <a:t>Participants were given an instruction sheet and unlimited practice time.</a:t>
            </a:r>
          </a:p>
          <a:p>
            <a:r>
              <a:rPr lang="en-US" dirty="0" smtClean="0"/>
              <a:t>10 males and 2 females aged 19-40 (M: 27.1, SD: 5.45) were recruited by convenience sampling. Robot familiarity was moderate (</a:t>
            </a:r>
            <a:r>
              <a:rPr lang="en-US" dirty="0"/>
              <a:t>M: </a:t>
            </a:r>
            <a:r>
              <a:rPr lang="en-US" dirty="0" smtClean="0"/>
              <a:t>4.25, SD: 1.86).</a:t>
            </a:r>
            <a:endParaRPr lang="en-US" dirty="0"/>
          </a:p>
        </p:txBody>
      </p:sp>
    </p:spTree>
    <p:extLst>
      <p:ext uri="{BB962C8B-B14F-4D97-AF65-F5344CB8AC3E}">
        <p14:creationId xmlns:p14="http://schemas.microsoft.com/office/powerpoint/2010/main" val="373147815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600" y="152400"/>
            <a:ext cx="12293600" cy="1079500"/>
          </a:xfrm>
        </p:spPr>
        <p:txBody>
          <a:bodyPr/>
          <a:lstStyle/>
          <a:p>
            <a:r>
              <a:rPr lang="en-US" dirty="0" smtClean="0"/>
              <a:t>Results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4600" y="1231900"/>
            <a:ext cx="10189282" cy="8284220"/>
          </a:xfrm>
          <a:prstGeom prst="rect">
            <a:avLst/>
          </a:prstGeom>
        </p:spPr>
      </p:pic>
    </p:spTree>
    <p:extLst>
      <p:ext uri="{BB962C8B-B14F-4D97-AF65-F5344CB8AC3E}">
        <p14:creationId xmlns:p14="http://schemas.microsoft.com/office/powerpoint/2010/main" val="1885729853"/>
      </p:ext>
    </p:extLst>
  </p:cSld>
  <p:clrMapOvr>
    <a:masterClrMapping/>
  </p:clrMapOvr>
  <p:transition/>
</p:sld>
</file>

<file path=ppt/theme/theme1.xml><?xml version="1.0" encoding="utf-8"?>
<a:theme xmlns:a="http://schemas.openxmlformats.org/drawingml/2006/main" name="Title &amp; Subtitle">
  <a:themeElements>
    <a:clrScheme name="">
      <a:dk1>
        <a:srgbClr val="414141"/>
      </a:dk1>
      <a:lt1>
        <a:srgbClr val="FFFFFF"/>
      </a:lt1>
      <a:dk2>
        <a:srgbClr val="000000"/>
      </a:dk2>
      <a:lt2>
        <a:srgbClr val="000000"/>
      </a:lt2>
      <a:accent1>
        <a:srgbClr val="6C7472"/>
      </a:accent1>
      <a:accent2>
        <a:srgbClr val="333399"/>
      </a:accent2>
      <a:accent3>
        <a:srgbClr val="FFFFFF"/>
      </a:accent3>
      <a:accent4>
        <a:srgbClr val="363636"/>
      </a:accent4>
      <a:accent5>
        <a:srgbClr val="BABCBC"/>
      </a:accent5>
      <a:accent6>
        <a:srgbClr val="2D2D8A"/>
      </a:accent6>
      <a:hlink>
        <a:srgbClr val="009999"/>
      </a:hlink>
      <a:folHlink>
        <a:srgbClr val="99CC00"/>
      </a:folHlink>
    </a:clrScheme>
    <a:fontScheme name="Title &amp; Subtitle">
      <a:majorFont>
        <a:latin typeface="Gill Sans Light"/>
        <a:ea typeface="ヒラギノ角ゴ ProN W3"/>
        <a:cs typeface="ヒラギノ角ゴ ProN W3"/>
      </a:majorFont>
      <a:minorFont>
        <a:latin typeface="Gill Sans Ligh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6C7472"/>
        </a:solidFill>
        <a:ln>
          <a:noFill/>
        </a:ln>
        <a:effectLst/>
        <a:extLst>
          <a:ext uri="{91240B29-F687-4f45-9708-019B960494DF}">
            <a14:hiddenLine xmlns:a14="http://schemas.microsoft.com/office/drawing/2010/main" xmlns=""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414141"/>
            </a:solidFill>
            <a:effectLst/>
            <a:latin typeface="Gill Sans Light" charset="0"/>
            <a:ea typeface="ヒラギノ角ゴ ProN W3" charset="0"/>
            <a:cs typeface="ヒラギノ角ゴ ProN W3" charset="0"/>
            <a:sym typeface="Gill Sans Light" charset="0"/>
          </a:defRPr>
        </a:defPPr>
      </a:lstStyle>
    </a:spDef>
    <a:lnDef>
      <a:spPr bwMode="auto">
        <a:xfrm>
          <a:off x="0" y="0"/>
          <a:ext cx="1" cy="1"/>
        </a:xfrm>
        <a:custGeom>
          <a:avLst/>
          <a:gdLst/>
          <a:ahLst/>
          <a:cxnLst/>
          <a:rect l="0" t="0" r="0" b="0"/>
          <a:pathLst/>
        </a:custGeom>
        <a:solidFill>
          <a:srgbClr val="6C7472"/>
        </a:solidFill>
        <a:ln>
          <a:noFill/>
        </a:ln>
        <a:effectLst/>
        <a:extLst>
          <a:ext uri="{91240B29-F687-4f45-9708-019B960494DF}">
            <a14:hiddenLine xmlns:a14="http://schemas.microsoft.com/office/drawing/2010/main" xmlns=""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414141"/>
            </a:solidFill>
            <a:effectLst/>
            <a:latin typeface="Gill Sans Light" charset="0"/>
            <a:ea typeface="ヒラギノ角ゴ ProN W3" charset="0"/>
            <a:cs typeface="ヒラギノ角ゴ ProN W3" charset="0"/>
            <a:sym typeface="Gill Sans Light"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 &amp; Bullets">
  <a:themeElements>
    <a:clrScheme name="">
      <a:dk1>
        <a:srgbClr val="414141"/>
      </a:dk1>
      <a:lt1>
        <a:srgbClr val="FFFFFF"/>
      </a:lt1>
      <a:dk2>
        <a:srgbClr val="000000"/>
      </a:dk2>
      <a:lt2>
        <a:srgbClr val="808080"/>
      </a:lt2>
      <a:accent1>
        <a:srgbClr val="6C7472"/>
      </a:accent1>
      <a:accent2>
        <a:srgbClr val="333399"/>
      </a:accent2>
      <a:accent3>
        <a:srgbClr val="FFFFFF"/>
      </a:accent3>
      <a:accent4>
        <a:srgbClr val="363636"/>
      </a:accent4>
      <a:accent5>
        <a:srgbClr val="BABCBC"/>
      </a:accent5>
      <a:accent6>
        <a:srgbClr val="2D2D8A"/>
      </a:accent6>
      <a:hlink>
        <a:srgbClr val="009999"/>
      </a:hlink>
      <a:folHlink>
        <a:srgbClr val="99CC00"/>
      </a:folHlink>
    </a:clrScheme>
    <a:fontScheme name="Title &amp; Bullets">
      <a:majorFont>
        <a:latin typeface="Gill Sans Light"/>
        <a:ea typeface="ヒラギノ角ゴ ProN W3"/>
        <a:cs typeface="ヒラギノ角ゴ ProN W3"/>
      </a:majorFont>
      <a:minorFont>
        <a:latin typeface="Gill Sans Ligh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6C7472"/>
        </a:solidFill>
        <a:ln>
          <a:noFill/>
        </a:ln>
        <a:effectLst/>
        <a:extLst>
          <a:ext uri="{91240B29-F687-4f45-9708-019B960494DF}">
            <a14:hiddenLine xmlns:a14="http://schemas.microsoft.com/office/drawing/2010/main" xmlns=""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414141"/>
            </a:solidFill>
            <a:effectLst/>
            <a:latin typeface="Gill Sans Light" charset="0"/>
            <a:ea typeface="ヒラギノ角ゴ ProN W3" charset="0"/>
            <a:cs typeface="ヒラギノ角ゴ ProN W3" charset="0"/>
            <a:sym typeface="Gill Sans Light" charset="0"/>
          </a:defRPr>
        </a:defPPr>
      </a:lstStyle>
    </a:spDef>
    <a:lnDef>
      <a:spPr bwMode="auto">
        <a:xfrm>
          <a:off x="0" y="0"/>
          <a:ext cx="1" cy="1"/>
        </a:xfrm>
        <a:custGeom>
          <a:avLst/>
          <a:gdLst/>
          <a:ahLst/>
          <a:cxnLst/>
          <a:rect l="0" t="0" r="0" b="0"/>
          <a:pathLst/>
        </a:custGeom>
        <a:solidFill>
          <a:srgbClr val="6C7472"/>
        </a:solidFill>
        <a:ln>
          <a:noFill/>
        </a:ln>
        <a:effectLst/>
        <a:extLst>
          <a:ext uri="{91240B29-F687-4f45-9708-019B960494DF}">
            <a14:hiddenLine xmlns:a14="http://schemas.microsoft.com/office/drawing/2010/main" xmlns=""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414141"/>
            </a:solidFill>
            <a:effectLst/>
            <a:latin typeface="Gill Sans Light" charset="0"/>
            <a:ea typeface="ヒラギノ角ゴ ProN W3" charset="0"/>
            <a:cs typeface="ヒラギノ角ゴ ProN W3" charset="0"/>
            <a:sym typeface="Gill Sans Light"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639</TotalTime>
  <Pages>0</Pages>
  <Words>619</Words>
  <Characters>0</Characters>
  <Application>Microsoft Office PowerPoint</Application>
  <PresentationFormat>Custom</PresentationFormat>
  <Lines>0</Lines>
  <Paragraphs>63</Paragraphs>
  <Slides>11</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11</vt:i4>
      </vt:variant>
    </vt:vector>
  </HeadingPairs>
  <TitlesOfParts>
    <vt:vector size="16" baseType="lpstr">
      <vt:lpstr>Gill Sans</vt:lpstr>
      <vt:lpstr>Gill Sans Light</vt:lpstr>
      <vt:lpstr>ヒラギノ角ゴ ProN W3</vt:lpstr>
      <vt:lpstr>Title &amp; Subtitle</vt:lpstr>
      <vt:lpstr>Title &amp; Bullets</vt:lpstr>
      <vt:lpstr>Kinesiological control of teleoperated robot manipulators</vt:lpstr>
      <vt:lpstr>PowerPoint Presentation</vt:lpstr>
      <vt:lpstr>Motivation</vt:lpstr>
      <vt:lpstr>Prior Works</vt:lpstr>
      <vt:lpstr>Research Question</vt:lpstr>
      <vt:lpstr>System Design</vt:lpstr>
      <vt:lpstr>Experimental Design</vt:lpstr>
      <vt:lpstr>Participants, &amp; Procedure</vt:lpstr>
      <vt:lpstr>Results</vt:lpstr>
      <vt:lpstr>Discussion</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HUMAN-COMPUTER INTERACTION TALK TITLE</dc:title>
  <dc:subject/>
  <dc:creator>Alper</dc:creator>
  <cp:keywords/>
  <dc:description/>
  <cp:lastModifiedBy>Chris</cp:lastModifiedBy>
  <cp:revision>46</cp:revision>
  <dcterms:modified xsi:type="dcterms:W3CDTF">2015-12-14T08:35:45Z</dcterms:modified>
</cp:coreProperties>
</file>