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</p:embeddedFont>
    <p:embeddedFont>
      <p:font typeface="Fira Sans Extra Condensed Medium"/>
      <p:regular r:id="rId13"/>
      <p:bold r:id="rId14"/>
      <p:italic r:id="rId15"/>
      <p:boldItalic r:id="rId16"/>
    </p:embeddedFont>
    <p:embeddedFont>
      <p:font typeface="Fira Sans Condensed Medium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Share Tec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7Cvk+e5Cm7Ica9Bm5enpIotb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Italic.fntdata"/><Relationship Id="rId11" Type="http://schemas.openxmlformats.org/officeDocument/2006/relationships/font" Target="fonts/AdventProSemiBold-regular.fntdata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font" Target="fonts/FiraSansExtraCondensedMedium-regular.fntdata"/><Relationship Id="rId24" Type="http://customschemas.google.com/relationships/presentationmetadata" Target="metadata"/><Relationship Id="rId12" Type="http://schemas.openxmlformats.org/officeDocument/2006/relationships/font" Target="fonts/AdventProSemiBold-bold.fntdata"/><Relationship Id="rId23" Type="http://schemas.openxmlformats.org/officeDocument/2006/relationships/font" Target="fonts/ShareTe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FiraSansCondensedMedium-regular.fntdata"/><Relationship Id="rId16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19" Type="http://schemas.openxmlformats.org/officeDocument/2006/relationships/font" Target="fonts/FiraSansCondensedMedium-italic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Overall, we have 4 main steps to process in our text-mining project.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 of all, it’s required R packages to install from CRAN and loading before importing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this project, we used an employee response dataset that included a text column in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Once we loaded the data, we started data pre-processing which includes the functionality of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1.Remove punctuations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2.Stop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3.Remove words spacing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4.Stemming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5.Standardize for lower case letter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6.Spelling replacement etc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also utilized tokenization based on Bi-gram words which is a more intuitive way to see rather than a single-word 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After the transformation process started we start analyzing our word terms such as frequency terms, finding out their words associated, and terms statistics.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our last step, visualize to see the analysis result in bar plots and word cloud.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our data transformation process, we used text mining functions such as corpus, document term matrix, tokenization, and term-document matrix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Corpus, it basically represents a dimensional vector and it does store a unique number of terms in the corpus vector.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Document term matrix (DTM) is converted corpus terms vector into matrix format and column sum the frequency terms. Its also part of Bigram tokenization functions in document term matrix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Then after that, we explore the data in the most associated terms that you can see on the slide.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instance, the terms called “work ethic” which is 46% correlated to other terms “strong work”.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Another slide will explore clean text data for further analysis.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 we used the employee response spreadsheet dataset, we found some relevant information that employees positive reviewed to the students in this survey.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can frequently see the terms “Great attitude, Team manage, Learn new, work verification” etc. This can be an </a:t>
            </a:r>
            <a:r>
              <a:rPr lang="en-US">
                <a:solidFill>
                  <a:srgbClr val="273239"/>
                </a:solidFill>
              </a:rPr>
              <a:t>efficient and effectiveness way of decision-making through text mining data.</a:t>
            </a:r>
            <a:endParaRPr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73239"/>
                </a:solidFill>
              </a:rPr>
              <a:t>Potential issued in our analysis</a:t>
            </a:r>
            <a:endParaRPr b="1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73239"/>
                </a:solidFill>
              </a:rPr>
              <a:t>1. In preprocessing stage, sometimes word meaning can be alteration while we use stemming the words.</a:t>
            </a:r>
            <a:endParaRPr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73239"/>
                </a:solidFill>
              </a:rPr>
              <a:t>2. It may create ambiguous in meaning and lead to negative results.</a:t>
            </a:r>
            <a:endParaRPr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From previous slide, This is for visualization to enhance our analysis.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bar plot to show most frequent terms from left to right.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Word cloud present scatter of terms and most </a:t>
            </a:r>
            <a:r>
              <a:rPr lang="en-US"/>
              <a:t>frequency</a:t>
            </a:r>
            <a:r>
              <a:rPr lang="en-US"/>
              <a:t> will display as bigger display. (i.e, work ethic, team player, positive attitude etc)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8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8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8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❏"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1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6" name="Google Shape;86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5" name="Google Shape;95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0" name="Google Shape;100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007/978-3-319-95663-3" TargetMode="External"/><Relationship Id="rId4" Type="http://schemas.openxmlformats.org/officeDocument/2006/relationships/hyperlink" Target="https://medium.com/analytics-vidhya/tdm-term-document-matrix-and-dtm-document-term-matrix-8b07c58957e2" TargetMode="External"/><Relationship Id="rId5" Type="http://schemas.openxmlformats.org/officeDocument/2006/relationships/hyperlink" Target="https://www.r-bloggers.com/2021/03/text-mining-term-frequency-analysis-and-word-cloud-creation-using-the-tm-package/" TargetMode="External"/><Relationship Id="rId6" Type="http://schemas.openxmlformats.org/officeDocument/2006/relationships/hyperlink" Target="https://www.kirenz.com/post/2019-09-16-r-text-mining/" TargetMode="External"/><Relationship Id="rId7" Type="http://schemas.openxmlformats.org/officeDocument/2006/relationships/hyperlink" Target="https://medium.com/text-mining-in-data-science-a-tutorial-of-text/text-mining-in-data-science-51299e4e5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MIS 612 - 675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GROUP 4</a:t>
            </a:r>
            <a:endParaRPr/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000"/>
              <a:t>TEXT MINING</a:t>
            </a:r>
            <a:endParaRPr sz="6000"/>
          </a:p>
        </p:txBody>
      </p:sp>
      <p:sp>
        <p:nvSpPr>
          <p:cNvPr id="117" name="Google Shape;117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24" name="Google Shape;124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27" name="Google Shape;127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30" name="Google Shape;130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36" name="Google Shape;136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139" name="Google Shape;139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ctrTitle"/>
          </p:nvPr>
        </p:nvSpPr>
        <p:spPr>
          <a:xfrm>
            <a:off x="918500" y="3237775"/>
            <a:ext cx="146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300">
                <a:latin typeface="Share Tech"/>
                <a:ea typeface="Share Tech"/>
                <a:cs typeface="Share Tech"/>
                <a:sym typeface="Share Tech"/>
              </a:rPr>
              <a:t>INSTALLATION OF R PACKAGES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47" name="Google Shape;147;p2"/>
          <p:cNvSpPr txBox="1"/>
          <p:nvPr>
            <p:ph idx="2" type="subTitle"/>
          </p:nvPr>
        </p:nvSpPr>
        <p:spPr>
          <a:xfrm>
            <a:off x="918500" y="3829680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36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lang="en-US"/>
              <a:t>Load packages</a:t>
            </a:r>
            <a:endParaRPr/>
          </a:p>
          <a:p>
            <a:pPr indent="-171450" lvl="0" marL="336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lang="en-US"/>
              <a:t>Import data</a:t>
            </a:r>
            <a:endParaRPr/>
          </a:p>
        </p:txBody>
      </p:sp>
      <p:sp>
        <p:nvSpPr>
          <p:cNvPr id="148" name="Google Shape;148;p2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300"/>
              <a:t>01</a:t>
            </a:r>
            <a:endParaRPr sz="3300"/>
          </a:p>
        </p:txBody>
      </p:sp>
      <p:sp>
        <p:nvSpPr>
          <p:cNvPr id="149" name="Google Shape;149;p2"/>
          <p:cNvSpPr txBox="1"/>
          <p:nvPr>
            <p:ph idx="6" type="title"/>
          </p:nvPr>
        </p:nvSpPr>
        <p:spPr>
          <a:xfrm>
            <a:off x="3147101" y="2645875"/>
            <a:ext cx="57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300"/>
              <a:t>02</a:t>
            </a:r>
            <a:endParaRPr sz="3300"/>
          </a:p>
        </p:txBody>
      </p:sp>
      <p:sp>
        <p:nvSpPr>
          <p:cNvPr id="150" name="Google Shape;150;p2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1" name="Google Shape;151;p2"/>
          <p:cNvSpPr txBox="1"/>
          <p:nvPr>
            <p:ph idx="9" type="title"/>
          </p:nvPr>
        </p:nvSpPr>
        <p:spPr>
          <a:xfrm>
            <a:off x="5049903" y="2645875"/>
            <a:ext cx="57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300"/>
              <a:t>03</a:t>
            </a:r>
            <a:endParaRPr sz="3300"/>
          </a:p>
        </p:txBody>
      </p:sp>
      <p:sp>
        <p:nvSpPr>
          <p:cNvPr id="152" name="Google Shape;152;p2"/>
          <p:cNvSpPr/>
          <p:nvPr/>
        </p:nvSpPr>
        <p:spPr>
          <a:xfrm>
            <a:off x="1223300" y="1562750"/>
            <a:ext cx="577800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130260" y="1562750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039570" y="1562750"/>
            <a:ext cx="577800" cy="5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"/>
          <p:cNvCxnSpPr>
            <a:stCxn id="152" idx="1"/>
            <a:endCxn id="148" idx="1"/>
          </p:cNvCxnSpPr>
          <p:nvPr/>
        </p:nvCxnSpPr>
        <p:spPr>
          <a:xfrm>
            <a:off x="1223300" y="1851650"/>
            <a:ext cx="600" cy="108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"/>
          <p:cNvSpPr/>
          <p:nvPr/>
        </p:nvSpPr>
        <p:spPr>
          <a:xfrm>
            <a:off x="478800" y="44020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8527533" y="16374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1280738" y="1679804"/>
            <a:ext cx="404742" cy="406897"/>
            <a:chOff x="3095745" y="3805393"/>
            <a:chExt cx="352840" cy="354718"/>
          </a:xfrm>
        </p:grpSpPr>
        <p:sp>
          <p:nvSpPr>
            <p:cNvPr id="159" name="Google Shape;159;p2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"/>
          <p:cNvGrpSpPr/>
          <p:nvPr/>
        </p:nvGrpSpPr>
        <p:grpSpPr>
          <a:xfrm>
            <a:off x="5126112" y="1648165"/>
            <a:ext cx="409376" cy="406909"/>
            <a:chOff x="3541011" y="3367320"/>
            <a:chExt cx="348257" cy="346188"/>
          </a:xfrm>
        </p:grpSpPr>
        <p:sp>
          <p:nvSpPr>
            <p:cNvPr id="166" name="Google Shape;166;p2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"/>
          <p:cNvSpPr txBox="1"/>
          <p:nvPr/>
        </p:nvSpPr>
        <p:spPr>
          <a:xfrm>
            <a:off x="2758630" y="3237775"/>
            <a:ext cx="146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TRANSFORMATION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2758630" y="3829680"/>
            <a:ext cx="1953538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Corpus</a:t>
            </a:r>
            <a:endParaRPr/>
          </a:p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Pre-processing</a:t>
            </a:r>
            <a:endParaRPr/>
          </a:p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Tokenizing by BI-gram</a:t>
            </a:r>
            <a:endParaRPr/>
          </a:p>
          <a:p>
            <a:pPr indent="-1079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4889415" y="3237775"/>
            <a:ext cx="146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TEXT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ANALYSIS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889415" y="3829680"/>
            <a:ext cx="1953538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Document Text </a:t>
            </a:r>
            <a:r>
              <a:rPr lang="en-US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Matrix</a:t>
            </a:r>
            <a:endParaRPr/>
          </a:p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Term frequency statistic and term correlation</a:t>
            </a:r>
            <a:endParaRPr/>
          </a:p>
        </p:txBody>
      </p:sp>
      <p:sp>
        <p:nvSpPr>
          <p:cNvPr id="174" name="Google Shape;174;p2"/>
          <p:cNvSpPr txBox="1"/>
          <p:nvPr/>
        </p:nvSpPr>
        <p:spPr>
          <a:xfrm>
            <a:off x="7058051" y="2645875"/>
            <a:ext cx="57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</a:pPr>
            <a:r>
              <a:rPr b="0" i="0" lang="en-US" sz="3300" u="none" cap="none" strike="noStrike">
                <a:solidFill>
                  <a:srgbClr val="A5A5A5"/>
                </a:solidFill>
                <a:latin typeface="Share Tech"/>
                <a:ea typeface="Share Tech"/>
                <a:cs typeface="Share Tech"/>
                <a:sym typeface="Share Tech"/>
              </a:rPr>
              <a:t>04</a:t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7047718" y="1562750"/>
            <a:ext cx="577800" cy="577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6977651" y="3237775"/>
            <a:ext cx="146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TEXT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VISUALIZATION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7134251" y="3829680"/>
            <a:ext cx="1953538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Bar plot</a:t>
            </a:r>
            <a:endParaRPr/>
          </a:p>
          <a:p>
            <a:pPr indent="-1714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❑"/>
            </a:pPr>
            <a:r>
              <a:rPr b="0"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Word Cloud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7137884" y="1645677"/>
            <a:ext cx="404739" cy="405173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"/>
          <p:cNvGrpSpPr/>
          <p:nvPr/>
        </p:nvGrpSpPr>
        <p:grpSpPr>
          <a:xfrm>
            <a:off x="3242273" y="1673794"/>
            <a:ext cx="344065" cy="368644"/>
            <a:chOff x="4149138" y="4121151"/>
            <a:chExt cx="344065" cy="368644"/>
          </a:xfrm>
        </p:grpSpPr>
        <p:sp>
          <p:nvSpPr>
            <p:cNvPr id="180" name="Google Shape;180;p2"/>
            <p:cNvSpPr/>
            <p:nvPr/>
          </p:nvSpPr>
          <p:spPr>
            <a:xfrm>
              <a:off x="4205853" y="4182724"/>
              <a:ext cx="225746" cy="307071"/>
            </a:xfrm>
            <a:custGeom>
              <a:rect b="b" l="l" r="r" t="t"/>
              <a:pathLst>
                <a:path extrusionOk="0" h="9670" w="7109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444777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49138" y="4287484"/>
              <a:ext cx="48426" cy="11400"/>
            </a:xfrm>
            <a:custGeom>
              <a:rect b="b" l="l" r="r" t="t"/>
              <a:pathLst>
                <a:path extrusionOk="0" h="359" w="152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315471" y="4121151"/>
              <a:ext cx="11400" cy="48045"/>
            </a:xfrm>
            <a:custGeom>
              <a:rect b="b" l="l" r="r" t="t"/>
              <a:pathLst>
                <a:path extrusionOk="0" h="1513" w="359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378632" y="4159575"/>
              <a:ext cx="22705" cy="27754"/>
            </a:xfrm>
            <a:custGeom>
              <a:rect b="b" l="l" r="r" t="t"/>
              <a:pathLst>
                <a:path extrusionOk="0" h="874" w="715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240243" y="4399103"/>
              <a:ext cx="22705" cy="27563"/>
            </a:xfrm>
            <a:custGeom>
              <a:rect b="b" l="l" r="r" t="t"/>
              <a:pathLst>
                <a:path extrusionOk="0" h="868" w="715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240243" y="41591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378632" y="4399230"/>
              <a:ext cx="22705" cy="28198"/>
            </a:xfrm>
            <a:custGeom>
              <a:rect b="b" l="l" r="r" t="t"/>
              <a:pathLst>
                <a:path extrusionOk="0" h="888" w="715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426264" y="4351851"/>
              <a:ext cx="29532" cy="21117"/>
            </a:xfrm>
            <a:custGeom>
              <a:rect b="b" l="l" r="r" t="t"/>
              <a:pathLst>
                <a:path extrusionOk="0" h="665" w="93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186196" y="4213463"/>
              <a:ext cx="29500" cy="21117"/>
            </a:xfrm>
            <a:custGeom>
              <a:rect b="b" l="l" r="r" t="t"/>
              <a:pathLst>
                <a:path extrusionOk="0" h="665" w="929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425883" y="4213590"/>
              <a:ext cx="29913" cy="21371"/>
            </a:xfrm>
            <a:custGeom>
              <a:rect b="b" l="l" r="r" t="t"/>
              <a:pathLst>
                <a:path extrusionOk="0" h="673" w="942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186196" y="4351978"/>
              <a:ext cx="29500" cy="21371"/>
            </a:xfrm>
            <a:custGeom>
              <a:rect b="b" l="l" r="r" t="t"/>
              <a:pathLst>
                <a:path extrusionOk="0" h="673" w="929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" name="Google Shape;192;p2"/>
          <p:cNvCxnSpPr/>
          <p:nvPr/>
        </p:nvCxnSpPr>
        <p:spPr>
          <a:xfrm>
            <a:off x="3129650" y="1868075"/>
            <a:ext cx="600" cy="108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"/>
          <p:cNvCxnSpPr/>
          <p:nvPr/>
        </p:nvCxnSpPr>
        <p:spPr>
          <a:xfrm>
            <a:off x="5036000" y="1868075"/>
            <a:ext cx="600" cy="108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"/>
          <p:cNvCxnSpPr/>
          <p:nvPr/>
        </p:nvCxnSpPr>
        <p:spPr>
          <a:xfrm>
            <a:off x="7047125" y="1868075"/>
            <a:ext cx="600" cy="108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>
            <p:ph idx="1" type="body"/>
          </p:nvPr>
        </p:nvSpPr>
        <p:spPr>
          <a:xfrm>
            <a:off x="1112733" y="1089477"/>
            <a:ext cx="3198962" cy="3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/>
              <a:t>STEP 1: Create a corpus to put the dataset</a:t>
            </a:r>
            <a:endParaRPr sz="1200"/>
          </a:p>
        </p:txBody>
      </p:sp>
      <p:sp>
        <p:nvSpPr>
          <p:cNvPr id="200" name="Google Shape;200;p3"/>
          <p:cNvSpPr txBox="1"/>
          <p:nvPr>
            <p:ph type="ctrTitle"/>
          </p:nvPr>
        </p:nvSpPr>
        <p:spPr>
          <a:xfrm>
            <a:off x="618824" y="411675"/>
            <a:ext cx="3692871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714229" y="1146784"/>
            <a:ext cx="276484" cy="27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1112733" y="1629876"/>
            <a:ext cx="5830469" cy="3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STEP 2: Tokenization and cleaning of the uninformative dataset using tm_map()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714229" y="1679175"/>
            <a:ext cx="276484" cy="27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1086098" y="2072746"/>
            <a:ext cx="6451194" cy="3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STEP 3: Create a Document text matrix using bigrams to tokenize 2-grams terms and order by most frequency terms.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4229" y="2211566"/>
            <a:ext cx="276484" cy="27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"/>
          <p:cNvPicPr preferRelativeResize="0"/>
          <p:nvPr/>
        </p:nvPicPr>
        <p:blipFill rotWithShape="1">
          <a:blip r:embed="rId3">
            <a:alphaModFix/>
          </a:blip>
          <a:srcRect b="1" l="0" r="0" t="2206"/>
          <a:stretch/>
        </p:blipFill>
        <p:spPr>
          <a:xfrm>
            <a:off x="1164356" y="2673067"/>
            <a:ext cx="6247884" cy="5126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"/>
          <p:cNvSpPr txBox="1"/>
          <p:nvPr/>
        </p:nvSpPr>
        <p:spPr>
          <a:xfrm>
            <a:off x="1062701" y="3304111"/>
            <a:ext cx="6451194" cy="375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STEP 4: Explore the most frequent terms and their correlations</a:t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714229" y="3353410"/>
            <a:ext cx="276484" cy="27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4">
            <a:alphaModFix/>
          </a:blip>
          <a:srcRect b="0" l="980" r="7377" t="0"/>
          <a:stretch/>
        </p:blipFill>
        <p:spPr>
          <a:xfrm>
            <a:off x="1164356" y="3776998"/>
            <a:ext cx="3179618" cy="1085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4571999" y="3923729"/>
            <a:ext cx="4225637" cy="817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"/>
              <a:buFont typeface="Maven Pro"/>
              <a:buChar char="●"/>
            </a:pPr>
            <a:r>
              <a:rPr b="1" i="0" lang="en-US" sz="900" u="none" cap="none" strike="noStrike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Work ethic </a:t>
            </a:r>
            <a:r>
              <a:rPr b="0" i="0" lang="en-US" sz="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 46% associated to the term “strong work”.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"/>
              <a:buFont typeface="Maven Pro"/>
              <a:buChar char="●"/>
            </a:pPr>
            <a:r>
              <a:rPr b="1" i="0" lang="en-US" sz="900" u="none" cap="none" strike="noStrike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Team player </a:t>
            </a:r>
            <a:r>
              <a:rPr b="0" i="0" lang="en-US" sz="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 also associated to 3 different terms 46%, 37%, and 31% accordingly.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"/>
              <a:buFont typeface="Maven Pro"/>
              <a:buChar char="●"/>
            </a:pPr>
            <a:r>
              <a:rPr b="1" i="0" lang="en-US" sz="900" u="none" cap="none" strike="noStrike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Communication skill </a:t>
            </a:r>
            <a:r>
              <a:rPr b="0" i="0" lang="en-US" sz="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 associated with the term, great communication, verbal communication, and written verbal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TEXT ANALYSIS</a:t>
            </a:r>
            <a:endParaRPr/>
          </a:p>
        </p:txBody>
      </p:sp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</a:blip>
          <a:srcRect b="0" l="0" r="0" t="380"/>
          <a:stretch/>
        </p:blipFill>
        <p:spPr>
          <a:xfrm>
            <a:off x="717385" y="1309255"/>
            <a:ext cx="4239687" cy="303414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 txBox="1"/>
          <p:nvPr/>
        </p:nvSpPr>
        <p:spPr>
          <a:xfrm>
            <a:off x="5306292" y="1404258"/>
            <a:ext cx="340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According to bi-grams text analysis, the last 4 most frequent terms make up almost 7% of the total terms.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5603202" y="2419350"/>
            <a:ext cx="271200" cy="27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5603202" y="2917393"/>
            <a:ext cx="271200" cy="2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5603202" y="3415436"/>
            <a:ext cx="271200" cy="27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603202" y="3913480"/>
            <a:ext cx="271200" cy="2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5919427" y="2424150"/>
            <a:ext cx="171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 manage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5919448" y="2909955"/>
            <a:ext cx="171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verification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5919427" y="3414122"/>
            <a:ext cx="171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Great attitude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5919475" y="3918277"/>
            <a:ext cx="171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Learn new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TEXT VISUALIZATION</a:t>
            </a:r>
            <a:endParaRPr sz="3000"/>
          </a:p>
        </p:txBody>
      </p:sp>
      <p:sp>
        <p:nvSpPr>
          <p:cNvPr id="231" name="Google Shape;231;p5"/>
          <p:cNvSpPr txBox="1"/>
          <p:nvPr>
            <p:ph idx="3" type="subTitle"/>
          </p:nvPr>
        </p:nvSpPr>
        <p:spPr>
          <a:xfrm>
            <a:off x="1333875" y="3862566"/>
            <a:ext cx="3039300" cy="4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Bar plot for frequency terms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46" y="1167987"/>
            <a:ext cx="3564636" cy="25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037" y="1759007"/>
            <a:ext cx="3564636" cy="282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"/>
          <p:cNvSpPr txBox="1"/>
          <p:nvPr/>
        </p:nvSpPr>
        <p:spPr>
          <a:xfrm>
            <a:off x="4559917" y="1167987"/>
            <a:ext cx="3314145" cy="4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Word cloud for frequency terms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idx="1" type="body"/>
          </p:nvPr>
        </p:nvSpPr>
        <p:spPr>
          <a:xfrm>
            <a:off x="597375" y="1319834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Anandarajan, M., Hill, C., &amp; Nolan, T. (2019). Practical Text Analytics. In Advances in Analytics and Data Science. Springer International Publishing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https://doi.org/10.1007/978-3-319-95663-3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Girdher, H. (2021, July 30). TDM (Term Document Matrix) and DTM (Document Term Matrix). Analytics Vidhya.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https://medium.com/analytics-vidhya/tdm-term-document-matrix-and-dtm-document-term-matrix-8b07c58957e2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Hutson, G. (2021, March 17). Text Mining – Term Frequency analysis and Word Cloud creation using the tm package | R-bloggers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https://www.r-bloggers.com/2021/03/text-mining-term-frequency-analysis-and-word-cloud-creation-using-the-tm-package/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Kirenz, J. (2019, September 16). Text Mining in R. Jan Kirenz.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https://www.kirenz.com/post/2019-09-16-r-text-mining/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Lonkar, S. (2019, January 28). Text Mining in Data Science. Text Mining in Data Science— a Tutorial of Text Mining in R Using TM Package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https://medium.com/text-mining-in-data-science-a-tutorial-of-text/text-mining-in-data-science-51299e4e594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 txBox="1"/>
          <p:nvPr>
            <p:ph type="ctrTitle"/>
          </p:nvPr>
        </p:nvSpPr>
        <p:spPr>
          <a:xfrm>
            <a:off x="618825" y="494802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