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0"/>
  </p:notesMasterIdLst>
  <p:sldIdLst>
    <p:sldId id="256" r:id="rId2"/>
    <p:sldId id="257" r:id="rId3"/>
    <p:sldId id="258" r:id="rId4"/>
    <p:sldId id="263" r:id="rId5"/>
    <p:sldId id="264" r:id="rId6"/>
    <p:sldId id="267" r:id="rId7"/>
    <p:sldId id="265"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61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C65A7-18A2-469A-9580-AC4C0BB2CAE9}" type="datetimeFigureOut">
              <a:rPr lang="fr-FR" smtClean="0"/>
              <a:t>27/03/2014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FD05E-ED80-4311-966D-AE319F092041}" type="slidenum">
              <a:rPr lang="fr-FR" smtClean="0"/>
              <a:t>‹N°›</a:t>
            </a:fld>
            <a:endParaRPr lang="fr-FR" dirty="0"/>
          </a:p>
        </p:txBody>
      </p:sp>
    </p:spTree>
    <p:extLst>
      <p:ext uri="{BB962C8B-B14F-4D97-AF65-F5344CB8AC3E}">
        <p14:creationId xmlns:p14="http://schemas.microsoft.com/office/powerpoint/2010/main" val="272122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F6FD05E-ED80-4311-966D-AE319F092041}" type="slidenum">
              <a:rPr lang="fr-FR" smtClean="0"/>
              <a:t>1</a:t>
            </a:fld>
            <a:endParaRPr lang="fr-FR"/>
          </a:p>
        </p:txBody>
      </p:sp>
    </p:spTree>
    <p:extLst>
      <p:ext uri="{BB962C8B-B14F-4D97-AF65-F5344CB8AC3E}">
        <p14:creationId xmlns:p14="http://schemas.microsoft.com/office/powerpoint/2010/main" val="340462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r>
              <a:rPr lang="fr-FR" smtClean="0"/>
              <a:t>Albert TRAN 	</a:t>
            </a:r>
            <a:fld id="{E9D33B4B-6932-47F5-B134-58E99FC0269F}" type="datetime1">
              <a:rPr lang="fr-FR" smtClean="0"/>
              <a:pPr/>
              <a:t>27/03/2014</a:t>
            </a:fld>
            <a:endParaRPr lang="fr-FR" dirty="0"/>
          </a:p>
        </p:txBody>
      </p:sp>
      <p:sp>
        <p:nvSpPr>
          <p:cNvPr id="5" name="Footer Placeholder 4"/>
          <p:cNvSpPr>
            <a:spLocks noGrp="1"/>
          </p:cNvSpPr>
          <p:nvPr>
            <p:ph type="ftr" sz="quarter" idx="11"/>
          </p:nvPr>
        </p:nvSpPr>
        <p:spPr/>
        <p:txBody>
          <a:bodyPr/>
          <a:lstStyle/>
          <a:p>
            <a:r>
              <a:rPr lang="fr-FR" smtClean="0"/>
              <a:t>Kinect</a:t>
            </a:r>
            <a:endParaRPr lang="fr-FR" dirty="0"/>
          </a:p>
        </p:txBody>
      </p:sp>
      <p:sp>
        <p:nvSpPr>
          <p:cNvPr id="6" name="Slide Number Placeholder 5"/>
          <p:cNvSpPr>
            <a:spLocks noGrp="1"/>
          </p:cNvSpPr>
          <p:nvPr>
            <p:ph type="sldNum" sz="quarter" idx="12"/>
          </p:nvPr>
        </p:nvSpPr>
        <p:spPr/>
        <p:txBody>
          <a:bodyPr/>
          <a:lstStyle/>
          <a:p>
            <a:fld id="{165EE4E2-C37C-42B2-8B44-0C766D210B19}" type="slidenum">
              <a:rPr lang="fr-FR" smtClean="0"/>
              <a:pPr/>
              <a:t>‹N°›</a:t>
            </a:fld>
            <a:r>
              <a:rPr lang="fr-FR" smtClean="0"/>
              <a:t>/7</a:t>
            </a:r>
            <a:endParaRPr lang="fr-FR" dirty="0"/>
          </a:p>
        </p:txBody>
      </p:sp>
    </p:spTree>
    <p:extLst>
      <p:ext uri="{BB962C8B-B14F-4D97-AF65-F5344CB8AC3E}">
        <p14:creationId xmlns:p14="http://schemas.microsoft.com/office/powerpoint/2010/main" val="1053100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124AF4D-62B6-4B97-B415-0F56F3BD323A}"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3795868980"/>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124AF4D-62B6-4B97-B415-0F56F3BD323A}"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3574766292"/>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124AF4D-62B6-4B97-B415-0F56F3BD323A}"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7613799"/>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124AF4D-62B6-4B97-B415-0F56F3BD323A}"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4239613380"/>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1124AF4D-62B6-4B97-B415-0F56F3BD323A}" type="datetime1">
              <a:rPr lang="fr-FR" smtClean="0"/>
              <a:t>27/03/2014</a:t>
            </a:fld>
            <a:endParaRPr lang="fr-FR" dirty="0"/>
          </a:p>
        </p:txBody>
      </p:sp>
      <p:sp>
        <p:nvSpPr>
          <p:cNvPr id="4" name="Footer Placeholder 3"/>
          <p:cNvSpPr>
            <a:spLocks noGrp="1"/>
          </p:cNvSpPr>
          <p:nvPr>
            <p:ph type="ftr" sz="quarter" idx="11"/>
          </p:nvPr>
        </p:nvSpPr>
        <p:spPr/>
        <p:txBody>
          <a:bodyPr/>
          <a:lstStyle/>
          <a:p>
            <a:r>
              <a:rPr lang="fr-FR" dirty="0" smtClean="0"/>
              <a:t>CERA – GONZALEZ - TRAN</a:t>
            </a:r>
            <a:endParaRPr lang="fr-FR" dirty="0"/>
          </a:p>
        </p:txBody>
      </p:sp>
      <p:sp>
        <p:nvSpPr>
          <p:cNvPr id="5" name="Slide Number Placeholder 4"/>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409759208"/>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1124AF4D-62B6-4B97-B415-0F56F3BD323A}" type="datetime1">
              <a:rPr lang="fr-FR" smtClean="0"/>
              <a:t>27/03/2014</a:t>
            </a:fld>
            <a:endParaRPr lang="fr-FR" dirty="0"/>
          </a:p>
        </p:txBody>
      </p:sp>
      <p:sp>
        <p:nvSpPr>
          <p:cNvPr id="4" name="Footer Placeholder 3"/>
          <p:cNvSpPr>
            <a:spLocks noGrp="1"/>
          </p:cNvSpPr>
          <p:nvPr>
            <p:ph type="ftr" sz="quarter" idx="11"/>
          </p:nvPr>
        </p:nvSpPr>
        <p:spPr/>
        <p:txBody>
          <a:bodyPr/>
          <a:lstStyle/>
          <a:p>
            <a:r>
              <a:rPr lang="fr-FR" dirty="0" smtClean="0"/>
              <a:t>CERA – GONZALEZ - TRAN</a:t>
            </a:r>
            <a:endParaRPr lang="fr-FR" dirty="0"/>
          </a:p>
        </p:txBody>
      </p:sp>
      <p:sp>
        <p:nvSpPr>
          <p:cNvPr id="5" name="Slide Number Placeholder 4"/>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2240385413"/>
      </p:ext>
    </p:extLst>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B6C3E00-6CF6-4E39-95D1-1C585957969F}" type="datetime1">
              <a:rPr lang="fr-FR" smtClean="0"/>
              <a:t>27/03/2014</a:t>
            </a:fld>
            <a:endParaRPr lang="fr-FR" dirty="0"/>
          </a:p>
        </p:txBody>
      </p:sp>
      <p:sp>
        <p:nvSpPr>
          <p:cNvPr id="5" name="Footer Placeholder 4"/>
          <p:cNvSpPr>
            <a:spLocks noGrp="1"/>
          </p:cNvSpPr>
          <p:nvPr>
            <p:ph type="ftr" sz="quarter" idx="11"/>
          </p:nvPr>
        </p:nvSpPr>
        <p:spPr/>
        <p:txBody>
          <a:bodyPr/>
          <a:lstStyle/>
          <a:p>
            <a:r>
              <a:rPr lang="fr-FR" dirty="0" smtClean="0"/>
              <a:t>CERA – GONZALEZ - TRAN</a:t>
            </a:r>
            <a:endParaRPr lang="fr-FR" dirty="0"/>
          </a:p>
        </p:txBody>
      </p:sp>
      <p:sp>
        <p:nvSpPr>
          <p:cNvPr id="6" name="Slide Number Placeholder 5"/>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26038019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E16DB49-5E57-416E-90D8-128A1BBE5E25}" type="datetime1">
              <a:rPr lang="fr-FR" smtClean="0"/>
              <a:t>27/03/2014</a:t>
            </a:fld>
            <a:endParaRPr lang="fr-FR" dirty="0"/>
          </a:p>
        </p:txBody>
      </p:sp>
      <p:sp>
        <p:nvSpPr>
          <p:cNvPr id="5" name="Footer Placeholder 4"/>
          <p:cNvSpPr>
            <a:spLocks noGrp="1"/>
          </p:cNvSpPr>
          <p:nvPr>
            <p:ph type="ftr" sz="quarter" idx="11"/>
          </p:nvPr>
        </p:nvSpPr>
        <p:spPr>
          <a:xfrm>
            <a:off x="913796" y="5883275"/>
            <a:ext cx="6672865" cy="365125"/>
          </a:xfrm>
        </p:spPr>
        <p:txBody>
          <a:bodyPr/>
          <a:lstStyle>
            <a:lvl1pPr>
              <a:defRPr/>
            </a:lvl1pPr>
          </a:lstStyle>
          <a:p>
            <a:r>
              <a:rPr lang="fr-FR" dirty="0" smtClean="0"/>
              <a:t>CERA – GONZALEZ - TRAN</a:t>
            </a:r>
            <a:endParaRPr lang="fr-FR" dirty="0"/>
          </a:p>
        </p:txBody>
      </p:sp>
      <p:sp>
        <p:nvSpPr>
          <p:cNvPr id="6" name="Slide Number Placeholder 5"/>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26019615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4F14B5-28A4-4F31-BD1C-1E6AF9EA51E0}" type="datetime1">
              <a:rPr lang="fr-FR" smtClean="0"/>
              <a:t>27/03/2014</a:t>
            </a:fld>
            <a:endParaRPr lang="fr-FR" dirty="0"/>
          </a:p>
        </p:txBody>
      </p:sp>
      <p:sp>
        <p:nvSpPr>
          <p:cNvPr id="5" name="Footer Placeholder 4"/>
          <p:cNvSpPr>
            <a:spLocks noGrp="1"/>
          </p:cNvSpPr>
          <p:nvPr>
            <p:ph type="ftr" sz="quarter" idx="11"/>
          </p:nvPr>
        </p:nvSpPr>
        <p:spPr/>
        <p:txBody>
          <a:bodyPr/>
          <a:lstStyle/>
          <a:p>
            <a:r>
              <a:rPr lang="fr-FR" dirty="0" smtClean="0"/>
              <a:t>CERA – GONZALEZ - TRAN</a:t>
            </a:r>
            <a:endParaRPr lang="fr-FR" dirty="0"/>
          </a:p>
        </p:txBody>
      </p:sp>
      <p:sp>
        <p:nvSpPr>
          <p:cNvPr id="6" name="Slide Number Placeholder 5"/>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1776147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8DE2262-8102-4B71-89BF-5807F8F9C604}" type="datetime1">
              <a:rPr lang="fr-FR" smtClean="0"/>
              <a:t>27/03/2014</a:t>
            </a:fld>
            <a:endParaRPr lang="fr-FR" dirty="0"/>
          </a:p>
        </p:txBody>
      </p:sp>
      <p:sp>
        <p:nvSpPr>
          <p:cNvPr id="5" name="Footer Placeholder 4"/>
          <p:cNvSpPr>
            <a:spLocks noGrp="1"/>
          </p:cNvSpPr>
          <p:nvPr>
            <p:ph type="ftr" sz="quarter" idx="11"/>
          </p:nvPr>
        </p:nvSpPr>
        <p:spPr/>
        <p:txBody>
          <a:bodyPr/>
          <a:lstStyle/>
          <a:p>
            <a:r>
              <a:rPr lang="fr-FR" dirty="0" smtClean="0"/>
              <a:t>CERA – GONZALEZ - TRAN</a:t>
            </a:r>
            <a:endParaRPr lang="fr-FR" dirty="0"/>
          </a:p>
        </p:txBody>
      </p:sp>
      <p:sp>
        <p:nvSpPr>
          <p:cNvPr id="6" name="Slide Number Placeholder 5"/>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19812351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D1D8A1B-81CE-4F87-AC41-FF01F4CDD0FE}"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134478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A78BD17-EFF5-48D8-B59C-9897C1BBE522}" type="datetime1">
              <a:rPr lang="fr-FR" smtClean="0"/>
              <a:t>27/03/2014</a:t>
            </a:fld>
            <a:endParaRPr lang="fr-FR" dirty="0"/>
          </a:p>
        </p:txBody>
      </p:sp>
      <p:sp>
        <p:nvSpPr>
          <p:cNvPr id="8" name="Footer Placeholder 7"/>
          <p:cNvSpPr>
            <a:spLocks noGrp="1"/>
          </p:cNvSpPr>
          <p:nvPr>
            <p:ph type="ftr" sz="quarter" idx="11"/>
          </p:nvPr>
        </p:nvSpPr>
        <p:spPr/>
        <p:txBody>
          <a:bodyPr/>
          <a:lstStyle/>
          <a:p>
            <a:r>
              <a:rPr lang="fr-FR" dirty="0" smtClean="0"/>
              <a:t>CERA – GONZALEZ - TRAN</a:t>
            </a:r>
            <a:endParaRPr lang="fr-FR" dirty="0"/>
          </a:p>
        </p:txBody>
      </p:sp>
      <p:sp>
        <p:nvSpPr>
          <p:cNvPr id="9" name="Slide Number Placeholder 8"/>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1408833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6B436C0-56D1-4925-B512-D37A7EC9D8E7}" type="datetime1">
              <a:rPr lang="fr-FR" smtClean="0"/>
              <a:t>27/03/2014</a:t>
            </a:fld>
            <a:endParaRPr lang="fr-FR" dirty="0"/>
          </a:p>
        </p:txBody>
      </p:sp>
      <p:sp>
        <p:nvSpPr>
          <p:cNvPr id="4" name="Footer Placeholder 3"/>
          <p:cNvSpPr>
            <a:spLocks noGrp="1"/>
          </p:cNvSpPr>
          <p:nvPr>
            <p:ph type="ftr" sz="quarter" idx="11"/>
          </p:nvPr>
        </p:nvSpPr>
        <p:spPr/>
        <p:txBody>
          <a:bodyPr/>
          <a:lstStyle/>
          <a:p>
            <a:r>
              <a:rPr lang="fr-FR" dirty="0" smtClean="0"/>
              <a:t>CERA – GONZALEZ - TRAN</a:t>
            </a:r>
            <a:endParaRPr lang="fr-FR" dirty="0"/>
          </a:p>
        </p:txBody>
      </p:sp>
      <p:sp>
        <p:nvSpPr>
          <p:cNvPr id="5" name="Slide Number Placeholder 4"/>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2742397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EA77A-3470-4A37-8161-3AEBD5AC3828}" type="datetime1">
              <a:rPr lang="fr-FR" smtClean="0"/>
              <a:t>27/03/2014</a:t>
            </a:fld>
            <a:endParaRPr lang="fr-FR" dirty="0"/>
          </a:p>
        </p:txBody>
      </p:sp>
      <p:sp>
        <p:nvSpPr>
          <p:cNvPr id="3" name="Footer Placeholder 2"/>
          <p:cNvSpPr>
            <a:spLocks noGrp="1"/>
          </p:cNvSpPr>
          <p:nvPr>
            <p:ph type="ftr" sz="quarter" idx="11"/>
          </p:nvPr>
        </p:nvSpPr>
        <p:spPr/>
        <p:txBody>
          <a:bodyPr/>
          <a:lstStyle/>
          <a:p>
            <a:r>
              <a:rPr lang="fr-FR" dirty="0" smtClean="0"/>
              <a:t>CERA – GONZALEZ - TRAN</a:t>
            </a:r>
            <a:endParaRPr lang="fr-FR" dirty="0"/>
          </a:p>
        </p:txBody>
      </p:sp>
      <p:sp>
        <p:nvSpPr>
          <p:cNvPr id="4" name="Slide Number Placeholder 3"/>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27947894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261B846-84F7-4E97-B730-25AB5CC4B2BE}"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19165273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9D9E55-08CF-4D89-92DB-39F9E56B586F}" type="datetime1">
              <a:rPr lang="fr-FR" smtClean="0"/>
              <a:t>27/03/2014</a:t>
            </a:fld>
            <a:endParaRPr lang="fr-FR" dirty="0"/>
          </a:p>
        </p:txBody>
      </p:sp>
      <p:sp>
        <p:nvSpPr>
          <p:cNvPr id="6" name="Footer Placeholder 5"/>
          <p:cNvSpPr>
            <a:spLocks noGrp="1"/>
          </p:cNvSpPr>
          <p:nvPr>
            <p:ph type="ftr" sz="quarter" idx="11"/>
          </p:nvPr>
        </p:nvSpPr>
        <p:spPr/>
        <p:txBody>
          <a:bodyPr/>
          <a:lstStyle/>
          <a:p>
            <a:r>
              <a:rPr lang="fr-FR" dirty="0" smtClean="0"/>
              <a:t>CERA – GONZALEZ - TRAN</a:t>
            </a:r>
            <a:endParaRPr lang="fr-FR" dirty="0"/>
          </a:p>
        </p:txBody>
      </p:sp>
      <p:sp>
        <p:nvSpPr>
          <p:cNvPr id="7" name="Slide Number Placeholder 6"/>
          <p:cNvSpPr>
            <a:spLocks noGrp="1"/>
          </p:cNvSpPr>
          <p:nvPr>
            <p:ph type="sldNum" sz="quarter" idx="12"/>
          </p:nvPr>
        </p:nvSpPr>
        <p:spPr/>
        <p:txBody>
          <a:bodyPr/>
          <a:lstStyle/>
          <a:p>
            <a:fld id="{165EE4E2-C37C-42B2-8B44-0C766D210B19}" type="slidenum">
              <a:rPr lang="fr-FR" smtClean="0"/>
              <a:t>‹N°›</a:t>
            </a:fld>
            <a:endParaRPr lang="fr-FR" dirty="0"/>
          </a:p>
        </p:txBody>
      </p:sp>
    </p:spTree>
    <p:extLst>
      <p:ext uri="{BB962C8B-B14F-4D97-AF65-F5344CB8AC3E}">
        <p14:creationId xmlns:p14="http://schemas.microsoft.com/office/powerpoint/2010/main" val="14575306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124AF4D-62B6-4B97-B415-0F56F3BD323A}" type="datetime1">
              <a:rPr lang="fr-FR" smtClean="0"/>
              <a:t>27/03/2014</a:t>
            </a:fld>
            <a:endParaRPr lang="fr-FR"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fr-FR" smtClean="0"/>
              <a:t>Albert TRAN</a:t>
            </a:r>
            <a:endParaRPr lang="fr-FR"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5EE4E2-C37C-42B2-8B44-0C766D210B19}" type="slidenum">
              <a:rPr lang="fr-FR" smtClean="0"/>
              <a:t>‹N°›</a:t>
            </a:fld>
            <a:endParaRPr lang="fr-FR" dirty="0"/>
          </a:p>
        </p:txBody>
      </p:sp>
    </p:spTree>
    <p:extLst>
      <p:ext uri="{BB962C8B-B14F-4D97-AF65-F5344CB8AC3E}">
        <p14:creationId xmlns:p14="http://schemas.microsoft.com/office/powerpoint/2010/main" val="1576960731"/>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Conception et Architecture Orientées Objet</a:t>
            </a:r>
            <a:endParaRPr lang="fr-FR" dirty="0"/>
          </a:p>
        </p:txBody>
      </p:sp>
      <p:sp>
        <p:nvSpPr>
          <p:cNvPr id="3" name="Sous-titre 2"/>
          <p:cNvSpPr>
            <a:spLocks noGrp="1"/>
          </p:cNvSpPr>
          <p:nvPr>
            <p:ph type="subTitle" idx="1"/>
          </p:nvPr>
        </p:nvSpPr>
        <p:spPr>
          <a:xfrm>
            <a:off x="1100051" y="4455620"/>
            <a:ext cx="10058400" cy="1790633"/>
          </a:xfrm>
        </p:spPr>
        <p:txBody>
          <a:bodyPr>
            <a:normAutofit/>
          </a:bodyPr>
          <a:lstStyle/>
          <a:p>
            <a:r>
              <a:rPr lang="fr-FR" dirty="0" smtClean="0"/>
              <a:t>Conception </a:t>
            </a:r>
            <a:r>
              <a:rPr lang="fr-FR" dirty="0"/>
              <a:t>et architecture d'une plate-forme web </a:t>
            </a:r>
          </a:p>
          <a:p>
            <a:r>
              <a:rPr lang="fr-FR" dirty="0"/>
              <a:t>de gestion d'enchères type «eBay </a:t>
            </a:r>
            <a:r>
              <a:rPr lang="fr-FR" dirty="0" smtClean="0"/>
              <a:t>»</a:t>
            </a:r>
            <a:endParaRPr lang="fr-FR" dirty="0"/>
          </a:p>
          <a:p>
            <a:endParaRPr lang="fr-FR" dirty="0" smtClean="0"/>
          </a:p>
          <a:p>
            <a:r>
              <a:rPr lang="fr-FR" dirty="0" smtClean="0"/>
              <a:t>CERA Alexis - GONZALEZ Alban - TRAN Albert	                4A CFA</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1</a:t>
            </a:fld>
            <a:endParaRPr lang="fr-FR" dirty="0"/>
          </a:p>
        </p:txBody>
      </p:sp>
    </p:spTree>
    <p:extLst>
      <p:ext uri="{BB962C8B-B14F-4D97-AF65-F5344CB8AC3E}">
        <p14:creationId xmlns:p14="http://schemas.microsoft.com/office/powerpoint/2010/main" val="3585241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1. </a:t>
            </a:r>
            <a:r>
              <a:rPr lang="fr-FR" dirty="0" smtClean="0"/>
              <a:t>Infrastructure et Architecture du système d’enchère</a:t>
            </a:r>
          </a:p>
          <a:p>
            <a:pPr lvl="1"/>
            <a:r>
              <a:rPr lang="fr-FR" dirty="0" smtClean="0"/>
              <a:t>Substitution de la base de données</a:t>
            </a:r>
          </a:p>
          <a:p>
            <a:pPr lvl="1"/>
            <a:r>
              <a:rPr lang="fr-FR" dirty="0" smtClean="0"/>
              <a:t>Regroupement de la solution sous différents packages</a:t>
            </a:r>
          </a:p>
          <a:p>
            <a:pPr lvl="2"/>
            <a:r>
              <a:rPr lang="fr-FR" dirty="0" smtClean="0"/>
              <a:t>Utilisateurs</a:t>
            </a:r>
          </a:p>
          <a:p>
            <a:pPr lvl="2"/>
            <a:r>
              <a:rPr lang="fr-FR" dirty="0" smtClean="0"/>
              <a:t>Enchères</a:t>
            </a:r>
          </a:p>
          <a:p>
            <a:pPr lvl="2"/>
            <a:r>
              <a:rPr lang="fr-FR" dirty="0" smtClean="0"/>
              <a:t>Alertes</a:t>
            </a:r>
            <a:endParaRPr lang="fr-FR" dirty="0"/>
          </a:p>
          <a:p>
            <a:r>
              <a:rPr lang="fr-FR" dirty="0" smtClean="0"/>
              <a:t>2</a:t>
            </a:r>
            <a:r>
              <a:rPr lang="fr-FR" dirty="0" smtClean="0"/>
              <a:t>. </a:t>
            </a:r>
            <a:r>
              <a:rPr lang="fr-FR" dirty="0" smtClean="0"/>
              <a:t>Diagramme de classe</a:t>
            </a:r>
            <a:endParaRPr lang="fr-FR" dirty="0"/>
          </a:p>
          <a:p>
            <a:endParaRPr lang="fr-FR" dirty="0"/>
          </a:p>
        </p:txBody>
      </p:sp>
      <p:sp>
        <p:nvSpPr>
          <p:cNvPr id="4" name="Espace réservé de la date 3"/>
          <p:cNvSpPr>
            <a:spLocks noGrp="1"/>
          </p:cNvSpPr>
          <p:nvPr>
            <p:ph type="dt" sz="half" idx="10"/>
          </p:nvPr>
        </p:nvSpPr>
        <p:spPr/>
        <p:txBody>
          <a:bodyPr/>
          <a:lstStyle/>
          <a:p>
            <a:r>
              <a:rPr lang="fr-FR" dirty="0" smtClean="0"/>
              <a:t>4A CFA</a:t>
            </a:r>
            <a:r>
              <a:rPr lang="fr-FR" dirty="0" smtClean="0"/>
              <a:t>	</a:t>
            </a:r>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dirty="0" smtClean="0"/>
              <a:t>CERA – GONZALEZ – TRAN </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2</a:t>
            </a:fld>
            <a:endParaRPr lang="fr-FR" dirty="0"/>
          </a:p>
        </p:txBody>
      </p:sp>
    </p:spTree>
    <p:extLst>
      <p:ext uri="{BB962C8B-B14F-4D97-AF65-F5344CB8AC3E}">
        <p14:creationId xmlns:p14="http://schemas.microsoft.com/office/powerpoint/2010/main" val="3557905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Infrastructure et architecture</a:t>
            </a:r>
            <a:endParaRPr lang="fr-FR" dirty="0"/>
          </a:p>
        </p:txBody>
      </p:sp>
      <p:sp>
        <p:nvSpPr>
          <p:cNvPr id="3" name="Espace réservé du contenu 2"/>
          <p:cNvSpPr>
            <a:spLocks noGrp="1"/>
          </p:cNvSpPr>
          <p:nvPr>
            <p:ph idx="1"/>
          </p:nvPr>
        </p:nvSpPr>
        <p:spPr/>
        <p:txBody>
          <a:bodyPr>
            <a:normAutofit/>
          </a:bodyPr>
          <a:lstStyle/>
          <a:p>
            <a:pPr indent="-342900"/>
            <a:r>
              <a:rPr lang="fr-FR" b="1" dirty="0" smtClean="0"/>
              <a:t>Substitution de la base de données</a:t>
            </a:r>
          </a:p>
          <a:p>
            <a:pPr marL="0" indent="0">
              <a:buNone/>
            </a:pPr>
            <a:r>
              <a:rPr lang="fr-FR" dirty="0" smtClean="0"/>
              <a:t>Le système d’enchère présenté ne comporte pas de base de données</a:t>
            </a:r>
          </a:p>
          <a:p>
            <a:pPr marL="0" indent="0">
              <a:buNone/>
            </a:pPr>
            <a:r>
              <a:rPr lang="fr-FR" dirty="0" smtClean="0"/>
              <a:t>Afin de substituer ce manque, une classe « </a:t>
            </a:r>
            <a:r>
              <a:rPr lang="fr-FR" dirty="0" err="1" smtClean="0"/>
              <a:t>Syst</a:t>
            </a:r>
            <a:r>
              <a:rPr lang="fr-FR" dirty="0" err="1"/>
              <a:t>e</a:t>
            </a:r>
            <a:r>
              <a:rPr lang="fr-FR" dirty="0" err="1" smtClean="0"/>
              <a:t>me</a:t>
            </a:r>
            <a:r>
              <a:rPr lang="fr-FR" dirty="0" smtClean="0"/>
              <a:t> » permet de stocker les enchères et les utilisateurs.</a:t>
            </a:r>
          </a:p>
          <a:p>
            <a:pPr marL="0" indent="0">
              <a:buNone/>
            </a:pPr>
            <a:r>
              <a:rPr lang="fr-FR" dirty="0" smtClean="0"/>
              <a:t>Afin d’être le plus représentatif d’une base de données, la classe </a:t>
            </a:r>
            <a:r>
              <a:rPr lang="fr-FR" dirty="0" err="1" smtClean="0"/>
              <a:t>Systeme</a:t>
            </a:r>
            <a:r>
              <a:rPr lang="fr-FR" dirty="0" smtClean="0"/>
              <a:t> est instanciée en utilisant le principe de Singleton, elle n’est instanciée qu’une fois, les enchères sont donc centralisés sur cette classe (un site web d’enchère s’appuie sur une base de données, non pas plusieurs).</a:t>
            </a:r>
            <a:endParaRPr lang="fr-FR" dirty="0" smtClean="0"/>
          </a:p>
        </p:txBody>
      </p:sp>
      <p:sp>
        <p:nvSpPr>
          <p:cNvPr id="4" name="Espace réservé de la date 3"/>
          <p:cNvSpPr>
            <a:spLocks noGrp="1"/>
          </p:cNvSpPr>
          <p:nvPr>
            <p:ph type="dt" sz="half" idx="10"/>
          </p:nvPr>
        </p:nvSpPr>
        <p:spPr/>
        <p:txBody>
          <a:bodyPr/>
          <a:lstStyle/>
          <a:p>
            <a:r>
              <a:rPr lang="fr-FR" smtClean="0"/>
              <a:t>4A CFA</a:t>
            </a:r>
            <a:r>
              <a:rPr lang="fr-FR" dirty="0" smtClean="0"/>
              <a:t>	</a:t>
            </a:r>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dirty="0"/>
              <a:t>CERA – GONZALEZ - TRAN</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3</a:t>
            </a:fld>
            <a:endParaRPr lang="fr-FR" dirty="0"/>
          </a:p>
        </p:txBody>
      </p:sp>
    </p:spTree>
    <p:extLst>
      <p:ext uri="{BB962C8B-B14F-4D97-AF65-F5344CB8AC3E}">
        <p14:creationId xmlns:p14="http://schemas.microsoft.com/office/powerpoint/2010/main" val="280468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Infrastructure et architecture</a:t>
            </a:r>
          </a:p>
        </p:txBody>
      </p:sp>
      <p:sp>
        <p:nvSpPr>
          <p:cNvPr id="3" name="Espace réservé du contenu 2"/>
          <p:cNvSpPr>
            <a:spLocks noGrp="1"/>
          </p:cNvSpPr>
          <p:nvPr>
            <p:ph idx="1"/>
          </p:nvPr>
        </p:nvSpPr>
        <p:spPr/>
        <p:txBody>
          <a:bodyPr/>
          <a:lstStyle/>
          <a:p>
            <a:r>
              <a:rPr lang="fr-FR" b="1" dirty="0" smtClean="0"/>
              <a:t>Regroupement de la solution sous différents packages</a:t>
            </a:r>
          </a:p>
          <a:p>
            <a:pPr lvl="1"/>
            <a:r>
              <a:rPr lang="fr-FR" dirty="0" smtClean="0"/>
              <a:t>Utilisateurs</a:t>
            </a:r>
          </a:p>
          <a:p>
            <a:pPr marL="72900" indent="0">
              <a:buNone/>
            </a:pPr>
            <a:r>
              <a:rPr lang="fr-FR" dirty="0" smtClean="0"/>
              <a:t>Un utilisateur du système peut être soit acheteur soit vendeur (soit les deux).</a:t>
            </a:r>
          </a:p>
          <a:p>
            <a:pPr marL="72900" indent="0">
              <a:buNone/>
            </a:pPr>
            <a:r>
              <a:rPr lang="fr-FR" dirty="0" smtClean="0"/>
              <a:t>Afin de représenter ce problème, nous avons décidé de représenter les acheteurs et les vendeurs sous forme d’interface, ayant chacune leurs méthodes spécifiques.</a:t>
            </a:r>
          </a:p>
          <a:p>
            <a:pPr marL="72900" indent="0">
              <a:buNone/>
            </a:pPr>
            <a:r>
              <a:rPr lang="fr-FR" dirty="0"/>
              <a:t>P</a:t>
            </a:r>
            <a:r>
              <a:rPr lang="fr-FR" dirty="0" smtClean="0"/>
              <a:t>ar exemple un Vendeur peut publier une enchère, un Acheteur peut émettre une </a:t>
            </a:r>
            <a:r>
              <a:rPr lang="fr-FR" dirty="0" err="1" smtClean="0"/>
              <a:t>offre,etc</a:t>
            </a:r>
            <a:r>
              <a:rPr lang="fr-FR" dirty="0" smtClean="0"/>
              <a:t>..</a:t>
            </a:r>
            <a:endParaRPr lang="fr-FR" dirty="0"/>
          </a:p>
        </p:txBody>
      </p:sp>
      <p:sp>
        <p:nvSpPr>
          <p:cNvPr id="4" name="Espace réservé de la date 3"/>
          <p:cNvSpPr>
            <a:spLocks noGrp="1"/>
          </p:cNvSpPr>
          <p:nvPr>
            <p:ph type="dt" sz="half" idx="10"/>
          </p:nvPr>
        </p:nvSpPr>
        <p:spPr/>
        <p:txBody>
          <a:bodyPr/>
          <a:lstStyle/>
          <a:p>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smtClean="0"/>
              <a:t>CERA – GONZALEZ - TRAN</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4</a:t>
            </a:fld>
            <a:endParaRPr lang="fr-FR" dirty="0"/>
          </a:p>
        </p:txBody>
      </p:sp>
    </p:spTree>
    <p:extLst>
      <p:ext uri="{BB962C8B-B14F-4D97-AF65-F5344CB8AC3E}">
        <p14:creationId xmlns:p14="http://schemas.microsoft.com/office/powerpoint/2010/main" val="1244615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Infrastructure et architecture</a:t>
            </a:r>
          </a:p>
        </p:txBody>
      </p:sp>
      <p:sp>
        <p:nvSpPr>
          <p:cNvPr id="3" name="Espace réservé du contenu 2"/>
          <p:cNvSpPr>
            <a:spLocks noGrp="1"/>
          </p:cNvSpPr>
          <p:nvPr>
            <p:ph idx="1"/>
          </p:nvPr>
        </p:nvSpPr>
        <p:spPr/>
        <p:txBody>
          <a:bodyPr>
            <a:normAutofit fontScale="92500" lnSpcReduction="20000"/>
          </a:bodyPr>
          <a:lstStyle/>
          <a:p>
            <a:r>
              <a:rPr lang="fr-FR" b="1" dirty="0" smtClean="0"/>
              <a:t>Regroupement de la solution sous différents packages</a:t>
            </a:r>
          </a:p>
          <a:p>
            <a:pPr lvl="1"/>
            <a:r>
              <a:rPr lang="fr-FR" dirty="0" smtClean="0"/>
              <a:t>Enchères</a:t>
            </a:r>
          </a:p>
          <a:p>
            <a:pPr marL="72900" indent="0">
              <a:buNone/>
            </a:pPr>
            <a:r>
              <a:rPr lang="fr-FR" dirty="0" smtClean="0"/>
              <a:t>Une Enchère a un auteur qui est représenté par le login de l’utilisateur (</a:t>
            </a:r>
            <a:r>
              <a:rPr lang="fr-FR" dirty="0" err="1" smtClean="0"/>
              <a:t>loginVendeur</a:t>
            </a:r>
            <a:r>
              <a:rPr lang="fr-FR" dirty="0" smtClean="0"/>
              <a:t>) et consiste à vendre un objet.</a:t>
            </a:r>
          </a:p>
          <a:p>
            <a:pPr marL="72900" indent="0">
              <a:buNone/>
            </a:pPr>
            <a:r>
              <a:rPr lang="fr-FR" dirty="0" smtClean="0"/>
              <a:t>Les états d’une enchère sont représentés par une </a:t>
            </a:r>
            <a:r>
              <a:rPr lang="fr-FR" dirty="0" err="1" smtClean="0"/>
              <a:t>Enumeration</a:t>
            </a:r>
            <a:r>
              <a:rPr lang="fr-FR" dirty="0" smtClean="0"/>
              <a:t>.</a:t>
            </a:r>
          </a:p>
          <a:p>
            <a:pPr marL="72900" indent="0">
              <a:buNone/>
            </a:pPr>
            <a:r>
              <a:rPr lang="fr-FR" dirty="0" smtClean="0"/>
              <a:t>Par défaut, la création d’une enchère est dans l’état CREEE, il faut la publier afin qu’elle soit visible par tous.</a:t>
            </a:r>
          </a:p>
          <a:p>
            <a:pPr marL="72900" indent="0">
              <a:buNone/>
            </a:pPr>
            <a:r>
              <a:rPr lang="fr-FR" dirty="0" smtClean="0"/>
              <a:t>En ce qui concerne les offres d’une enchère, nous avons hésité à dédier une classe pour les offres, mais nous avons trouvé cela plus judicieux de n’en faire qu’un attribut de la classe Enchère (une </a:t>
            </a:r>
            <a:r>
              <a:rPr lang="fr-FR" dirty="0" err="1" smtClean="0"/>
              <a:t>map</a:t>
            </a:r>
            <a:r>
              <a:rPr lang="fr-FR" dirty="0" smtClean="0"/>
              <a:t> avec en clé, le login de l’émetteur de l’offre, et en clé, la valeur de l’offre).</a:t>
            </a:r>
          </a:p>
          <a:p>
            <a:pPr marL="72900" indent="0">
              <a:buNone/>
            </a:pPr>
            <a:r>
              <a:rPr lang="fr-FR" dirty="0" smtClean="0"/>
              <a:t>Un acheteur ne peut pas émettre une offre dont l’enchère n’est pas en état PUBLIEE, ne peut pas non plus émettre une offre sur sa propre enchère, et ne peut surenchérir seulement si son offre est supérieure à l’offre précédente.</a:t>
            </a:r>
            <a:endParaRPr lang="fr-FR" dirty="0"/>
          </a:p>
        </p:txBody>
      </p:sp>
      <p:sp>
        <p:nvSpPr>
          <p:cNvPr id="4" name="Espace réservé de la date 3"/>
          <p:cNvSpPr>
            <a:spLocks noGrp="1"/>
          </p:cNvSpPr>
          <p:nvPr>
            <p:ph type="dt" sz="half" idx="10"/>
          </p:nvPr>
        </p:nvSpPr>
        <p:spPr/>
        <p:txBody>
          <a:bodyPr/>
          <a:lstStyle/>
          <a:p>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smtClean="0"/>
              <a:t>CERA – GONZALEZ - TRAN</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5</a:t>
            </a:fld>
            <a:endParaRPr lang="fr-FR" dirty="0"/>
          </a:p>
        </p:txBody>
      </p:sp>
    </p:spTree>
    <p:extLst>
      <p:ext uri="{BB962C8B-B14F-4D97-AF65-F5344CB8AC3E}">
        <p14:creationId xmlns:p14="http://schemas.microsoft.com/office/powerpoint/2010/main" val="1379510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Infrastructure et architecture</a:t>
            </a:r>
          </a:p>
        </p:txBody>
      </p:sp>
      <p:sp>
        <p:nvSpPr>
          <p:cNvPr id="3" name="Espace réservé du contenu 2"/>
          <p:cNvSpPr>
            <a:spLocks noGrp="1"/>
          </p:cNvSpPr>
          <p:nvPr>
            <p:ph idx="1"/>
          </p:nvPr>
        </p:nvSpPr>
        <p:spPr/>
        <p:txBody>
          <a:bodyPr/>
          <a:lstStyle/>
          <a:p>
            <a:r>
              <a:rPr lang="fr-FR" b="1" dirty="0" smtClean="0"/>
              <a:t>Regroupement de la solution sous différents packages</a:t>
            </a:r>
          </a:p>
          <a:p>
            <a:pPr lvl="1"/>
            <a:r>
              <a:rPr lang="fr-FR" dirty="0" smtClean="0"/>
              <a:t>Enchères</a:t>
            </a:r>
          </a:p>
          <a:p>
            <a:pPr marL="72900" indent="0">
              <a:buNone/>
            </a:pPr>
            <a:endParaRPr lang="fr-FR" dirty="0" smtClean="0"/>
          </a:p>
          <a:p>
            <a:pPr marL="72900" indent="0">
              <a:buNone/>
            </a:pPr>
            <a:r>
              <a:rPr lang="fr-FR" dirty="0" smtClean="0"/>
              <a:t>La définition du prix minimum de commande et de réserve est facultative, nous avons donc décidé de représenter cela via des méthodes, et non pas depuis le constructeur.</a:t>
            </a:r>
          </a:p>
          <a:p>
            <a:pPr marL="72900" indent="0">
              <a:buNone/>
            </a:pPr>
            <a:r>
              <a:rPr lang="fr-FR" dirty="0" smtClean="0"/>
              <a:t>Lorsqu’un vendeur souhaite annuler une commande, un parcours des offres est effectué pour savoir si une offre a dépassé le prix de réserve. Si c’est le cas, la commande ne peut être annulée.</a:t>
            </a:r>
          </a:p>
          <a:p>
            <a:pPr marL="72900" indent="0">
              <a:buNone/>
            </a:pPr>
            <a:r>
              <a:rPr lang="fr-FR" dirty="0" smtClean="0"/>
              <a:t>Un </a:t>
            </a:r>
            <a:r>
              <a:rPr lang="fr-FR" dirty="0" err="1" smtClean="0"/>
              <a:t>timer</a:t>
            </a:r>
            <a:r>
              <a:rPr lang="fr-FR" dirty="0" smtClean="0"/>
              <a:t> est utilisée afin de contrôler la date limite de l’enchère et afin de modifier son état à TERMINEE dans le cas où la date est dépassée.</a:t>
            </a:r>
          </a:p>
        </p:txBody>
      </p:sp>
      <p:sp>
        <p:nvSpPr>
          <p:cNvPr id="4" name="Espace réservé de la date 3"/>
          <p:cNvSpPr>
            <a:spLocks noGrp="1"/>
          </p:cNvSpPr>
          <p:nvPr>
            <p:ph type="dt" sz="half" idx="10"/>
          </p:nvPr>
        </p:nvSpPr>
        <p:spPr/>
        <p:txBody>
          <a:bodyPr/>
          <a:lstStyle/>
          <a:p>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smtClean="0"/>
              <a:t>CERA – GONZALEZ - TRAN</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6</a:t>
            </a:fld>
            <a:endParaRPr lang="fr-FR" dirty="0"/>
          </a:p>
        </p:txBody>
      </p:sp>
    </p:spTree>
    <p:extLst>
      <p:ext uri="{BB962C8B-B14F-4D97-AF65-F5344CB8AC3E}">
        <p14:creationId xmlns:p14="http://schemas.microsoft.com/office/powerpoint/2010/main" val="2149167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Infrastructure et architecture</a:t>
            </a:r>
          </a:p>
        </p:txBody>
      </p:sp>
      <p:sp>
        <p:nvSpPr>
          <p:cNvPr id="3" name="Espace réservé du contenu 2"/>
          <p:cNvSpPr>
            <a:spLocks noGrp="1"/>
          </p:cNvSpPr>
          <p:nvPr>
            <p:ph idx="1"/>
          </p:nvPr>
        </p:nvSpPr>
        <p:spPr/>
        <p:txBody>
          <a:bodyPr>
            <a:normAutofit lnSpcReduction="10000"/>
          </a:bodyPr>
          <a:lstStyle/>
          <a:p>
            <a:r>
              <a:rPr lang="fr-FR" b="1" dirty="0" smtClean="0"/>
              <a:t>Regroupement de la solution sous différents packages</a:t>
            </a:r>
          </a:p>
          <a:p>
            <a:pPr lvl="1"/>
            <a:r>
              <a:rPr lang="fr-FR" dirty="0" smtClean="0"/>
              <a:t>Alertes</a:t>
            </a:r>
          </a:p>
          <a:p>
            <a:pPr marL="72900" indent="0">
              <a:buNone/>
            </a:pPr>
            <a:r>
              <a:rPr lang="fr-FR" dirty="0" smtClean="0"/>
              <a:t>Afin de pouvoir recevoir des alertes, nous avons utilisé un pattern Observer. </a:t>
            </a:r>
          </a:p>
          <a:p>
            <a:pPr marL="72900" indent="0">
              <a:buNone/>
            </a:pPr>
            <a:r>
              <a:rPr lang="fr-FR" dirty="0" smtClean="0"/>
              <a:t>Une Enchère contient une liste d’Alerte (classe abstraite, ses héritiers sont des alertes spécifiques, comme les alertes pour les enchère annulées par exemple). Une alerte est définie par un login utilisateur et un type d’alerte, chaque alerte ayant un comportement différent, (les alertes envoient un message à l’utilisateur). </a:t>
            </a:r>
          </a:p>
          <a:p>
            <a:pPr marL="72900" indent="0">
              <a:buNone/>
            </a:pPr>
            <a:r>
              <a:rPr lang="fr-FR" dirty="0" smtClean="0"/>
              <a:t>La liste d’alerte permet donc aux utilisateurs d’ajouter et supprimer plusieurs types d’alertes sur les enchères qu’ils souhaitent.</a:t>
            </a:r>
          </a:p>
          <a:p>
            <a:pPr marL="72900" indent="0">
              <a:buNone/>
            </a:pPr>
            <a:r>
              <a:rPr lang="fr-FR" dirty="0" smtClean="0"/>
              <a:t>Nous avons aussi considéré, qu’une alerte sur une offre émise par un acheteur supérieure à un autre acheteur, correspond à la même alerte que l’alerte du vendeur qui reçoit une notification lorsqu’une nouvelle offre a été émise sur sa vente.</a:t>
            </a:r>
          </a:p>
        </p:txBody>
      </p:sp>
      <p:sp>
        <p:nvSpPr>
          <p:cNvPr id="4" name="Espace réservé de la date 3"/>
          <p:cNvSpPr>
            <a:spLocks noGrp="1"/>
          </p:cNvSpPr>
          <p:nvPr>
            <p:ph type="dt" sz="half" idx="10"/>
          </p:nvPr>
        </p:nvSpPr>
        <p:spPr/>
        <p:txBody>
          <a:bodyPr/>
          <a:lstStyle/>
          <a:p>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smtClean="0"/>
              <a:t>CERA – GONZALEZ - TRAN</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7</a:t>
            </a:fld>
            <a:endParaRPr lang="fr-FR" dirty="0"/>
          </a:p>
        </p:txBody>
      </p:sp>
    </p:spTree>
    <p:extLst>
      <p:ext uri="{BB962C8B-B14F-4D97-AF65-F5344CB8AC3E}">
        <p14:creationId xmlns:p14="http://schemas.microsoft.com/office/powerpoint/2010/main" val="386088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Diagramme de classe </a:t>
            </a:r>
            <a:r>
              <a:rPr lang="fr-FR" sz="2200" dirty="0" smtClean="0"/>
              <a:t>(aussi dispo en image depuis </a:t>
            </a:r>
            <a:r>
              <a:rPr lang="fr-FR" sz="2200" dirty="0" err="1" smtClean="0"/>
              <a:t>github</a:t>
            </a:r>
            <a:r>
              <a:rPr lang="fr-FR" sz="2200" dirty="0" smtClean="0"/>
              <a:t>)</a:t>
            </a:r>
            <a:endParaRPr lang="fr-FR" sz="2200" dirty="0"/>
          </a:p>
        </p:txBody>
      </p:sp>
      <p:pic>
        <p:nvPicPr>
          <p:cNvPr id="7" name="Espace réservé du conten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3795" y="1362075"/>
            <a:ext cx="11068655" cy="5734050"/>
          </a:xfrm>
        </p:spPr>
      </p:pic>
      <p:sp>
        <p:nvSpPr>
          <p:cNvPr id="4" name="Espace réservé de la date 3"/>
          <p:cNvSpPr>
            <a:spLocks noGrp="1"/>
          </p:cNvSpPr>
          <p:nvPr>
            <p:ph type="dt" sz="half" idx="10"/>
          </p:nvPr>
        </p:nvSpPr>
        <p:spPr/>
        <p:txBody>
          <a:bodyPr/>
          <a:lstStyle/>
          <a:p>
            <a:fld id="{924F14B5-28A4-4F31-BD1C-1E6AF9EA51E0}" type="datetime1">
              <a:rPr lang="fr-FR" smtClean="0"/>
              <a:t>27/03/2014</a:t>
            </a:fld>
            <a:endParaRPr lang="fr-FR" dirty="0"/>
          </a:p>
        </p:txBody>
      </p:sp>
      <p:sp>
        <p:nvSpPr>
          <p:cNvPr id="5" name="Espace réservé du pied de page 4"/>
          <p:cNvSpPr>
            <a:spLocks noGrp="1"/>
          </p:cNvSpPr>
          <p:nvPr>
            <p:ph type="ftr" sz="quarter" idx="11"/>
          </p:nvPr>
        </p:nvSpPr>
        <p:spPr/>
        <p:txBody>
          <a:bodyPr/>
          <a:lstStyle/>
          <a:p>
            <a:r>
              <a:rPr lang="fr-FR" smtClean="0"/>
              <a:t>CERA – GONZALEZ - TRAN</a:t>
            </a:r>
            <a:endParaRPr lang="fr-FR" dirty="0"/>
          </a:p>
        </p:txBody>
      </p:sp>
      <p:sp>
        <p:nvSpPr>
          <p:cNvPr id="6" name="Espace réservé du numéro de diapositive 5"/>
          <p:cNvSpPr>
            <a:spLocks noGrp="1"/>
          </p:cNvSpPr>
          <p:nvPr>
            <p:ph type="sldNum" sz="quarter" idx="12"/>
          </p:nvPr>
        </p:nvSpPr>
        <p:spPr/>
        <p:txBody>
          <a:bodyPr/>
          <a:lstStyle/>
          <a:p>
            <a:fld id="{165EE4E2-C37C-42B2-8B44-0C766D210B19}" type="slidenum">
              <a:rPr lang="fr-FR" smtClean="0"/>
              <a:t>8</a:t>
            </a:fld>
            <a:endParaRPr lang="fr-FR" dirty="0"/>
          </a:p>
        </p:txBody>
      </p:sp>
    </p:spTree>
    <p:extLst>
      <p:ext uri="{BB962C8B-B14F-4D97-AF65-F5344CB8AC3E}">
        <p14:creationId xmlns:p14="http://schemas.microsoft.com/office/powerpoint/2010/main" val="1114109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TC104033929[[fn=Ardoise]]</Template>
  <TotalTime>228</TotalTime>
  <Words>637</Words>
  <Application>Microsoft Office PowerPoint</Application>
  <PresentationFormat>Grand écran</PresentationFormat>
  <Paragraphs>71</Paragraphs>
  <Slides>8</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Calibri</vt:lpstr>
      <vt:lpstr>Calisto MT</vt:lpstr>
      <vt:lpstr>Trebuchet MS</vt:lpstr>
      <vt:lpstr>Wingdings 2</vt:lpstr>
      <vt:lpstr>Ardoise</vt:lpstr>
      <vt:lpstr>Conception et Architecture Orientées Objet</vt:lpstr>
      <vt:lpstr>Plan</vt:lpstr>
      <vt:lpstr>Infrastructure et architecture</vt:lpstr>
      <vt:lpstr>Infrastructure et architecture</vt:lpstr>
      <vt:lpstr>Infrastructure et architecture</vt:lpstr>
      <vt:lpstr>Infrastructure et architecture</vt:lpstr>
      <vt:lpstr>Infrastructure et architecture</vt:lpstr>
      <vt:lpstr>Diagramme de classe (aussi dispo en image depuis github)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Kinect</dc:title>
  <dc:creator>Albert TRAN</dc:creator>
  <cp:lastModifiedBy>Albert Tran</cp:lastModifiedBy>
  <cp:revision>22</cp:revision>
  <dcterms:created xsi:type="dcterms:W3CDTF">2013-05-23T22:49:29Z</dcterms:created>
  <dcterms:modified xsi:type="dcterms:W3CDTF">2014-03-27T04:25:32Z</dcterms:modified>
</cp:coreProperties>
</file>