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3.xml" ContentType="application/vnd.openxmlformats-officedocument.presentationml.tags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2" r:id="rId2"/>
    <p:sldId id="433" r:id="rId3"/>
    <p:sldId id="409" r:id="rId4"/>
    <p:sldId id="41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1FF"/>
    <a:srgbClr val="F8B8A9"/>
    <a:srgbClr val="FF3FFF"/>
    <a:srgbClr val="9BD3F0"/>
    <a:srgbClr val="BFBFFF"/>
    <a:srgbClr val="A1C0F1"/>
    <a:srgbClr val="9ADFBF"/>
    <a:srgbClr val="DEF1FA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6507" autoAdjust="0"/>
  </p:normalViewPr>
  <p:slideViewPr>
    <p:cSldViewPr snapToGrid="0">
      <p:cViewPr>
        <p:scale>
          <a:sx n="121" d="100"/>
          <a:sy n="121" d="100"/>
        </p:scale>
        <p:origin x="760" y="-296"/>
      </p:cViewPr>
      <p:guideLst>
        <p:guide orient="horz" pos="2175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9951468" y="606180"/>
            <a:ext cx="1098571" cy="5611956"/>
            <a:chOff x="9933695" y="606180"/>
            <a:chExt cx="1098571" cy="5611956"/>
          </a:xfrm>
        </p:grpSpPr>
        <p:sp>
          <p:nvSpPr>
            <p:cNvPr id="43" name="矩形 42"/>
            <p:cNvSpPr/>
            <p:nvPr/>
          </p:nvSpPr>
          <p:spPr>
            <a:xfrm>
              <a:off x="9968819" y="606180"/>
              <a:ext cx="1028322" cy="5611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1003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933695" y="5827747"/>
              <a:ext cx="1098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KaiTi" charset="-122"/>
                  <a:ea typeface="KaiTi" charset="-122"/>
                  <a:cs typeface="KaiTi" charset="-122"/>
                </a:rPr>
                <a:t>仿真平台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基础设施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（高带宽低功耗的光电混合数据中心网络设计）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8563" y="5259849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物理拓扑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29942" y="5259131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39652" y="5254938"/>
            <a:ext cx="158411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路由方案设计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4222" y="5779860"/>
            <a:ext cx="183752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基于光电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混合交换的物理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网络平台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Kubernetes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调度部署平台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Horovod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通信任务平台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调度平台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分布式训练任务调度平台设计）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5569" y="3258140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5559" y="3262387"/>
            <a:ext cx="18748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任务部署方案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6836" y="3268764"/>
            <a:ext cx="17888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63397" y="3778151"/>
            <a:ext cx="551917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消除网络冲突，提升资源利用率，降低任务完成时间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软件系统</a:t>
            </a:r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分布式训练软件系统优化设计）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集合通信算法设计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77582" y="5629181"/>
            <a:ext cx="1405924" cy="15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826455" y="3627472"/>
            <a:ext cx="388055" cy="147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675174" y="1583056"/>
            <a:ext cx="775632" cy="155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523328" y="3638096"/>
            <a:ext cx="477936" cy="148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781277" y="1213724"/>
            <a:ext cx="17877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流水线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并行方案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22983" y="5628463"/>
            <a:ext cx="3" cy="1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02462" y="5624270"/>
            <a:ext cx="1329250" cy="15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="" xmlns:a16="http://schemas.microsoft.com/office/drawing/2014/main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922982" y="3631719"/>
            <a:ext cx="2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99705" y="2452396"/>
            <a:ext cx="461665" cy="195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粗粒度流级别仿真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550182" y="2452396"/>
            <a:ext cx="4616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细粒度包级别仿真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94578" y="845241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高带宽低功耗的光电混合数据中心网络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4647" y="17070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en-US" altLang="zh-CN" b="1" dirty="0" smtClean="0"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分布式训练任务的光电混合数据中心网络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2671" y="1275424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694578" y="1320961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962691" y="2435489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94578" y="2475568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944897" y="3857703"/>
            <a:ext cx="1317443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路由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方案设计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694578" y="3896162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95351" y="663131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207295" y="845241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分布式训练任务调度平台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84783" y="1280881"/>
            <a:ext cx="1452168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207295" y="132096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207295" y="2470869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9" name="流程图: 联系 88"/>
          <p:cNvSpPr/>
          <p:nvPr/>
        </p:nvSpPr>
        <p:spPr>
          <a:xfrm>
            <a:off x="4207295" y="374202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519002" y="666533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702932" y="848643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分布式训练软件系统优化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928299" y="1275423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高速网络的流水线并行方案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7702932" y="1324363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25356" y="2469986"/>
            <a:ext cx="126065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集合通信算法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702932" y="2507110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92060" y="340235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2"/>
          </p:cNvCxnSpPr>
          <p:nvPr/>
        </p:nvCxnSpPr>
        <p:spPr>
          <a:xfrm flipH="1">
            <a:off x="5671038" y="340235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86226" y="340235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617801" y="281009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643555" y="281009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   消除冲突 提高资源利用率</a:t>
            </a:r>
            <a:endParaRPr lang="zh-CN" altLang="en-US" sz="12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464043" y="281009"/>
            <a:ext cx="1413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="" xmlns:a16="http://schemas.microsoft.com/office/drawing/2014/main" id="{87C6F56B-B326-564F-9C84-5A7EDB005C18}"/>
              </a:ext>
            </a:extLst>
          </p:cNvPr>
          <p:cNvSpPr/>
          <p:nvPr/>
        </p:nvSpPr>
        <p:spPr>
          <a:xfrm>
            <a:off x="4181545" y="6389088"/>
            <a:ext cx="3188744" cy="34484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实验平台与仿真平台的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搭建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="" xmlns:a16="http://schemas.microsoft.com/office/drawing/2014/main" id="{15F508E1-D76F-C741-AA99-8D4A78DCF257}"/>
              </a:ext>
            </a:extLst>
          </p:cNvPr>
          <p:cNvSpPr/>
          <p:nvPr/>
        </p:nvSpPr>
        <p:spPr>
          <a:xfrm>
            <a:off x="715551" y="5676239"/>
            <a:ext cx="313693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基于光电混合交换的物理网络平台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38" name="流程图: 联系 42">
            <a:extLst>
              <a:ext uri="{FF2B5EF4-FFF2-40B4-BE49-F238E27FC236}">
                <a16:creationId xmlns="" xmlns:a16="http://schemas.microsoft.com/office/drawing/2014/main" id="{6233FBAF-256D-284B-AE48-41D50B0C440B}"/>
              </a:ext>
            </a:extLst>
          </p:cNvPr>
          <p:cNvSpPr/>
          <p:nvPr/>
        </p:nvSpPr>
        <p:spPr>
          <a:xfrm>
            <a:off x="757383" y="5717715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44" name="直接连接符 8">
            <a:extLst>
              <a:ext uri="{FF2B5EF4-FFF2-40B4-BE49-F238E27FC236}">
                <a16:creationId xmlns="" xmlns:a16="http://schemas.microsoft.com/office/drawing/2014/main" id="{24D89C45-D41C-9E4D-AC22-CF77C92F8354}"/>
              </a:ext>
            </a:extLst>
          </p:cNvPr>
          <p:cNvCxnSpPr>
            <a:cxnSpLocks/>
          </p:cNvCxnSpPr>
          <p:nvPr/>
        </p:nvCxnSpPr>
        <p:spPr>
          <a:xfrm flipH="1">
            <a:off x="667052" y="5198146"/>
            <a:ext cx="1015523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="" xmlns:a16="http://schemas.microsoft.com/office/drawing/2014/main" id="{F0BFE826-6F15-B748-A915-FD58A43A146E}"/>
              </a:ext>
            </a:extLst>
          </p:cNvPr>
          <p:cNvSpPr/>
          <p:nvPr/>
        </p:nvSpPr>
        <p:spPr>
          <a:xfrm>
            <a:off x="4222085" y="5680016"/>
            <a:ext cx="304516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Kubernetes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的调度部署平台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46" name="流程图: 联系 42">
            <a:extLst>
              <a:ext uri="{FF2B5EF4-FFF2-40B4-BE49-F238E27FC236}">
                <a16:creationId xmlns="" xmlns:a16="http://schemas.microsoft.com/office/drawing/2014/main" id="{DD7A6330-41F6-CE4A-B820-F546624B4544}"/>
              </a:ext>
            </a:extLst>
          </p:cNvPr>
          <p:cNvSpPr/>
          <p:nvPr/>
        </p:nvSpPr>
        <p:spPr>
          <a:xfrm>
            <a:off x="4262359" y="5715683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2" name="矩形 251">
            <a:extLst>
              <a:ext uri="{FF2B5EF4-FFF2-40B4-BE49-F238E27FC236}">
                <a16:creationId xmlns="" xmlns:a16="http://schemas.microsoft.com/office/drawing/2014/main" id="{20199C63-523A-C24E-BC67-333C3C1114FF}"/>
              </a:ext>
            </a:extLst>
          </p:cNvPr>
          <p:cNvSpPr/>
          <p:nvPr/>
        </p:nvSpPr>
        <p:spPr>
          <a:xfrm>
            <a:off x="7744237" y="5666836"/>
            <a:ext cx="2743920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err="1" smtClean="0">
                <a:latin typeface="KaiTi" charset="-122"/>
                <a:ea typeface="KaiTi" charset="-122"/>
                <a:cs typeface="KaiTi" charset="-122"/>
                <a:sym typeface="+mn-ea"/>
              </a:rPr>
              <a:t>Horovod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的通信任务平台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53" name="流程图: 联系 42">
            <a:extLst>
              <a:ext uri="{FF2B5EF4-FFF2-40B4-BE49-F238E27FC236}">
                <a16:creationId xmlns="" xmlns:a16="http://schemas.microsoft.com/office/drawing/2014/main" id="{267833F8-5DB0-E64C-8D9A-26D87A7C22E5}"/>
              </a:ext>
            </a:extLst>
          </p:cNvPr>
          <p:cNvSpPr/>
          <p:nvPr/>
        </p:nvSpPr>
        <p:spPr>
          <a:xfrm>
            <a:off x="7774243" y="5717637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54" name="矩形 253">
            <a:extLst>
              <a:ext uri="{FF2B5EF4-FFF2-40B4-BE49-F238E27FC236}">
                <a16:creationId xmlns="" xmlns:a16="http://schemas.microsoft.com/office/drawing/2014/main" id="{46DF5615-DDD0-1E49-A383-9F569F8027EF}"/>
              </a:ext>
            </a:extLst>
          </p:cNvPr>
          <p:cNvSpPr/>
          <p:nvPr/>
        </p:nvSpPr>
        <p:spPr>
          <a:xfrm>
            <a:off x="7725079" y="5988598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5" name="矩形 254">
            <a:extLst>
              <a:ext uri="{FF2B5EF4-FFF2-40B4-BE49-F238E27FC236}">
                <a16:creationId xmlns="" xmlns:a16="http://schemas.microsoft.com/office/drawing/2014/main" id="{384EB821-6B15-D749-B9B1-A576E1C16933}"/>
              </a:ext>
            </a:extLst>
          </p:cNvPr>
          <p:cNvSpPr/>
          <p:nvPr/>
        </p:nvSpPr>
        <p:spPr>
          <a:xfrm>
            <a:off x="7764984" y="6019933"/>
            <a:ext cx="8458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Horovod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="" xmlns:a16="http://schemas.microsoft.com/office/drawing/2014/main" id="{0A025E99-A697-F14B-86C8-59D48DD746FD}"/>
              </a:ext>
            </a:extLst>
          </p:cNvPr>
          <p:cNvSpPr/>
          <p:nvPr/>
        </p:nvSpPr>
        <p:spPr>
          <a:xfrm>
            <a:off x="8634761" y="6019933"/>
            <a:ext cx="5713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="" xmlns:a16="http://schemas.microsoft.com/office/drawing/2014/main" id="{E6A3A227-FD7B-1C44-8BEB-D77005CBE0FF}"/>
              </a:ext>
            </a:extLst>
          </p:cNvPr>
          <p:cNvSpPr/>
          <p:nvPr/>
        </p:nvSpPr>
        <p:spPr>
          <a:xfrm>
            <a:off x="9234433" y="6019933"/>
            <a:ext cx="6966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NCCL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="" xmlns:a16="http://schemas.microsoft.com/office/drawing/2014/main" id="{AAAA7F4D-6CD9-D947-8648-AC5A5D531DA1}"/>
              </a:ext>
            </a:extLst>
          </p:cNvPr>
          <p:cNvSpPr txBox="1"/>
          <p:nvPr/>
        </p:nvSpPr>
        <p:spPr>
          <a:xfrm>
            <a:off x="10456696" y="5922617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59" name="矩形 258">
            <a:extLst>
              <a:ext uri="{FF2B5EF4-FFF2-40B4-BE49-F238E27FC236}">
                <a16:creationId xmlns="" xmlns:a16="http://schemas.microsoft.com/office/drawing/2014/main" id="{32D3DC68-9B7E-AB4D-88A0-C3387A634FC4}"/>
              </a:ext>
            </a:extLst>
          </p:cNvPr>
          <p:cNvSpPr/>
          <p:nvPr/>
        </p:nvSpPr>
        <p:spPr>
          <a:xfrm>
            <a:off x="9952939" y="6019933"/>
            <a:ext cx="6329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RDMA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5" name="直接箭头连接符 12">
            <a:extLst>
              <a:ext uri="{FF2B5EF4-FFF2-40B4-BE49-F238E27FC236}">
                <a16:creationId xmlns="" xmlns:a16="http://schemas.microsoft.com/office/drawing/2014/main" id="{FA227235-35B4-CF40-AF8C-5273234CAE1D}"/>
              </a:ext>
            </a:extLst>
          </p:cNvPr>
          <p:cNvCxnSpPr>
            <a:cxnSpLocks/>
          </p:cNvCxnSpPr>
          <p:nvPr/>
        </p:nvCxnSpPr>
        <p:spPr>
          <a:xfrm flipV="1">
            <a:off x="2146533" y="5198146"/>
            <a:ext cx="8838" cy="469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12">
            <a:extLst>
              <a:ext uri="{FF2B5EF4-FFF2-40B4-BE49-F238E27FC236}">
                <a16:creationId xmlns="" xmlns:a16="http://schemas.microsoft.com/office/drawing/2014/main" id="{E6FB7686-D1DC-9341-9FDE-F2FDBB57117D}"/>
              </a:ext>
            </a:extLst>
          </p:cNvPr>
          <p:cNvCxnSpPr>
            <a:cxnSpLocks/>
            <a:stCxn id="245" idx="0"/>
          </p:cNvCxnSpPr>
          <p:nvPr/>
        </p:nvCxnSpPr>
        <p:spPr>
          <a:xfrm flipV="1">
            <a:off x="5744669" y="5198147"/>
            <a:ext cx="0" cy="48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12">
            <a:extLst>
              <a:ext uri="{FF2B5EF4-FFF2-40B4-BE49-F238E27FC236}">
                <a16:creationId xmlns="" xmlns:a16="http://schemas.microsoft.com/office/drawing/2014/main" id="{24AEDB5E-A1B8-6047-B4C9-BA8FF1ACFAD7}"/>
              </a:ext>
            </a:extLst>
          </p:cNvPr>
          <p:cNvCxnSpPr>
            <a:cxnSpLocks/>
          </p:cNvCxnSpPr>
          <p:nvPr/>
        </p:nvCxnSpPr>
        <p:spPr>
          <a:xfrm flipV="1">
            <a:off x="9297304" y="5180868"/>
            <a:ext cx="0" cy="495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0" y="1512916"/>
            <a:ext cx="1889940" cy="87039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79576" y="1630407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679577" y="1953680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2" y="2953541"/>
            <a:ext cx="1788744" cy="617152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81099" y="2961013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684237" y="3336309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图分解、最优化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86" y="4124171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矩形 169"/>
          <p:cNvSpPr/>
          <p:nvPr/>
        </p:nvSpPr>
        <p:spPr>
          <a:xfrm>
            <a:off x="684237" y="4296436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支持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TCP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RDMA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691379" y="4689780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避免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PFC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死锁</a:t>
            </a:r>
            <a:endParaRPr lang="zh-CN" altLang="en-US" sz="1200" dirty="0"/>
          </a:p>
        </p:txBody>
      </p:sp>
      <p:sp>
        <p:nvSpPr>
          <p:cNvPr id="172" name="矩形 171"/>
          <p:cNvSpPr/>
          <p:nvPr/>
        </p:nvSpPr>
        <p:spPr>
          <a:xfrm>
            <a:off x="4187588" y="2854054"/>
            <a:ext cx="99513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多任务冲突</a:t>
            </a:r>
            <a:endParaRPr lang="zh-CN" altLang="en-US" sz="1200" dirty="0"/>
          </a:p>
        </p:txBody>
      </p:sp>
      <p:sp>
        <p:nvSpPr>
          <p:cNvPr id="173" name="矩形 172"/>
          <p:cNvSpPr/>
          <p:nvPr/>
        </p:nvSpPr>
        <p:spPr>
          <a:xfrm>
            <a:off x="4188778" y="3246477"/>
            <a:ext cx="99394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子网隔离</a:t>
            </a:r>
            <a:endParaRPr lang="zh-CN" altLang="en-US" sz="1200" dirty="0"/>
          </a:p>
        </p:txBody>
      </p:sp>
      <p:sp>
        <p:nvSpPr>
          <p:cNvPr id="174" name="矩形 173"/>
          <p:cNvSpPr/>
          <p:nvPr/>
        </p:nvSpPr>
        <p:spPr>
          <a:xfrm>
            <a:off x="4411041" y="2430790"/>
            <a:ext cx="146705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多任务部署方案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416201" y="3690601"/>
            <a:ext cx="1456737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pic>
        <p:nvPicPr>
          <p:cNvPr id="178" name="图片 177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20" y="2783980"/>
            <a:ext cx="2220286" cy="809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9165" y="3178626"/>
            <a:ext cx="1728985" cy="1007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43" y="4076330"/>
            <a:ext cx="1874962" cy="717843"/>
          </a:xfrm>
          <a:prstGeom prst="rect">
            <a:avLst/>
          </a:prstGeom>
        </p:spPr>
      </p:pic>
      <p:sp>
        <p:nvSpPr>
          <p:cNvPr id="309" name="矩形 308"/>
          <p:cNvSpPr/>
          <p:nvPr/>
        </p:nvSpPr>
        <p:spPr>
          <a:xfrm>
            <a:off x="4184084" y="4581305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资源碎片化</a:t>
            </a:r>
            <a:endParaRPr lang="zh-CN" altLang="en-US" sz="1200" dirty="0"/>
          </a:p>
        </p:txBody>
      </p:sp>
      <p:sp>
        <p:nvSpPr>
          <p:cNvPr id="310" name="矩形 309"/>
          <p:cNvSpPr/>
          <p:nvPr/>
        </p:nvSpPr>
        <p:spPr>
          <a:xfrm>
            <a:off x="4184085" y="4032289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网络竞争</a:t>
            </a:r>
            <a:endParaRPr lang="zh-CN" altLang="en-US" sz="1200" dirty="0"/>
          </a:p>
        </p:txBody>
      </p:sp>
      <p:sp>
        <p:nvSpPr>
          <p:cNvPr id="14" name="上下箭头 13"/>
          <p:cNvSpPr/>
          <p:nvPr/>
        </p:nvSpPr>
        <p:spPr>
          <a:xfrm>
            <a:off x="4401686" y="4307778"/>
            <a:ext cx="106553" cy="290078"/>
          </a:xfrm>
          <a:prstGeom prst="upDownArrow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08239" y="4292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权衡</a:t>
            </a:r>
            <a:endParaRPr kumimoji="1" lang="zh-CN" altLang="en-US" sz="1200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311" name="图片 310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59" y="6018208"/>
            <a:ext cx="2113229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Picture 2" descr="https://gimg2.baidu.com/image_search/src=http%3A%2F%2Fwww.nceol.com%2Fuploadfile%2F2019%2F0920%2F20190920023753834.jpg&amp;refer=http%3A%2F%2Fwww.nceol.com&amp;app=2002&amp;size=f9999,10000&amp;q=a80&amp;n=0&amp;g=0n&amp;fmt=jpeg?sec=1644585082&amp;t=9656108adffbb37f1cbe669a7f14e0d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21" y="6019660"/>
            <a:ext cx="1251506" cy="3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矩形 322"/>
          <p:cNvSpPr/>
          <p:nvPr/>
        </p:nvSpPr>
        <p:spPr>
          <a:xfrm>
            <a:off x="7702931" y="3015118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704121" y="3407541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704352" y="379003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smtClean="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707361" y="4175089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97129" y="1620486"/>
            <a:ext cx="1791711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smtClean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阶段通信模式研究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90970" y="1975325"/>
            <a:ext cx="1797870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不同网络流独占链路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97" y="1611219"/>
            <a:ext cx="1283692" cy="624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401" y="6029643"/>
            <a:ext cx="897978" cy="673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62011" y="1724983"/>
            <a:ext cx="512261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081877" y="1720940"/>
            <a:ext cx="97606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213705" y="1723928"/>
            <a:ext cx="905208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43726" y="170844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NCCL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6732" y="206865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Compute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555682" y="2057583"/>
            <a:ext cx="7907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568983" y="2057583"/>
            <a:ext cx="274392" cy="252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826662" y="2057583"/>
            <a:ext cx="125678" cy="2529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946350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988331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4741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0045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34210" y="2057583"/>
            <a:ext cx="116739" cy="252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50949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365155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671441" y="2057583"/>
            <a:ext cx="236866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74215" y="2057583"/>
            <a:ext cx="298437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90287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948402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91045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36576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10836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963030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98944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35608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11231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066489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0190500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304706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230596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276127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361442" y="2057583"/>
            <a:ext cx="227422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588503" y="2057583"/>
            <a:ext cx="321445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894535" y="2057583"/>
            <a:ext cx="45719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941104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0982895" y="2057583"/>
            <a:ext cx="10800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0987673" y="2057583"/>
            <a:ext cx="18000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1003142" y="2057583"/>
            <a:ext cx="45719" cy="252974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031965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07206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494975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6.1x)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275358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2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.1x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321574" y="1732011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3.x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5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3742852" name="对象 1073742851"/>
          <p:cNvGraphicFramePr>
            <a:graphicFrameLocks noChangeAspect="1"/>
          </p:cNvGraphicFramePr>
          <p:nvPr/>
        </p:nvGraphicFramePr>
        <p:xfrm>
          <a:off x="696278" y="957263"/>
          <a:ext cx="3446145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r:id="rId5" imgW="6623685" imgH="4583430" progId="Visio.Drawing.11">
                  <p:embed/>
                </p:oleObj>
              </mc:Choice>
              <mc:Fallback>
                <p:oleObj r:id="rId5" imgW="6623685" imgH="45834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278" y="957263"/>
                        <a:ext cx="3446145" cy="238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高性能</a:t>
            </a:r>
            <a:r>
              <a:rPr lang="en-US" altLang="zh-CN" sz="800" dirty="0">
                <a:solidFill>
                  <a:schemeClr val="tx1"/>
                </a:solidFill>
              </a:rPr>
              <a:t>AI</a:t>
            </a:r>
            <a:r>
              <a:rPr lang="zh-CN" altLang="en-US" sz="800" dirty="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616585" y="364617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r:id="rId7" imgW="10649585" imgH="6099810" progId="Visio.Drawing.11">
                  <p:embed/>
                </p:oleObj>
              </mc:Choice>
              <mc:Fallback>
                <p:oleObj r:id="rId7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585" y="364617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5475605" y="3694430"/>
          <a:ext cx="1050925" cy="171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572770" y="20320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r:id="rId4" imgW="10649585" imgH="6099810" progId="Visio.Drawing.11">
                  <p:embed/>
                </p:oleObj>
              </mc:Choice>
              <mc:Fallback>
                <p:oleObj r:id="rId4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770" y="20320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364490" y="2894330"/>
          <a:ext cx="106172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971675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AI集群网络架构设计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596640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任务调度算法设计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1109345" y="5421630"/>
          <a:ext cx="2775585" cy="85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</a:t>
                      </a:r>
                      <a:r>
                        <a:rPr lang="en-US" altLang="zh-CN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</a:t>
                      </a: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集群设计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>
            <a:off x="1482090" y="3646805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094990" y="3647440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520000">
            <a:off x="852805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100000">
            <a:off x="3365500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2384425" y="4747895"/>
            <a:ext cx="267970" cy="2654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243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研究如何对光交换机实现低时延的控制</a:t>
            </a:r>
          </a:p>
        </p:txBody>
      </p:sp>
      <p:sp>
        <p:nvSpPr>
          <p:cNvPr id="35" name="矩形 34"/>
          <p:cNvSpPr/>
          <p:nvPr/>
        </p:nvSpPr>
        <p:spPr>
          <a:xfrm>
            <a:off x="43243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 研究如何规划计算节点以及节点间的通信</a:t>
            </a:r>
          </a:p>
        </p:txBody>
      </p:sp>
      <p:sp>
        <p:nvSpPr>
          <p:cNvPr id="36" name="矩形 35"/>
          <p:cNvSpPr/>
          <p:nvPr/>
        </p:nvSpPr>
        <p:spPr>
          <a:xfrm>
            <a:off x="42989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</a:t>
            </a:r>
            <a:r>
              <a:rPr lang="zh-CN" altLang="en-US" sz="800">
                <a:solidFill>
                  <a:schemeClr val="tx1"/>
                </a:solidFill>
              </a:rPr>
              <a:t>针对光网络开发通信库并搭建实验平台</a:t>
            </a:r>
          </a:p>
        </p:txBody>
      </p:sp>
      <p:sp>
        <p:nvSpPr>
          <p:cNvPr id="37" name="矩形 36"/>
          <p:cNvSpPr/>
          <p:nvPr/>
        </p:nvSpPr>
        <p:spPr>
          <a:xfrm>
            <a:off x="2032000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1.研究AI任务的通信特征</a:t>
            </a:r>
            <a:r>
              <a:rPr lang="zh-CN" altLang="en-US" sz="800">
                <a:solidFill>
                  <a:schemeClr val="tx1"/>
                </a:solidFill>
              </a:rPr>
              <a:t>并结合光网络特性</a:t>
            </a:r>
            <a:r>
              <a:rPr lang="en-US" altLang="zh-CN" sz="800">
                <a:solidFill>
                  <a:schemeClr val="tx1"/>
                </a:solidFill>
              </a:rPr>
              <a:t>改进</a:t>
            </a:r>
          </a:p>
        </p:txBody>
      </p:sp>
      <p:sp>
        <p:nvSpPr>
          <p:cNvPr id="38" name="矩形 37"/>
          <p:cNvSpPr/>
          <p:nvPr/>
        </p:nvSpPr>
        <p:spPr>
          <a:xfrm>
            <a:off x="2032000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2.研究</a:t>
            </a:r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AI集群架构</a:t>
            </a:r>
            <a:r>
              <a:rPr lang="zh-CN" altLang="en-US" sz="800">
                <a:solidFill>
                  <a:schemeClr val="tx1"/>
                </a:solidFill>
              </a:rPr>
              <a:t>的设计</a:t>
            </a:r>
          </a:p>
        </p:txBody>
      </p:sp>
      <p:sp>
        <p:nvSpPr>
          <p:cNvPr id="39" name="矩形 38"/>
          <p:cNvSpPr/>
          <p:nvPr/>
        </p:nvSpPr>
        <p:spPr>
          <a:xfrm>
            <a:off x="2029460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3.分析不同架构成本、实现难度、及适用范围</a:t>
            </a:r>
          </a:p>
        </p:txBody>
      </p:sp>
      <p:sp>
        <p:nvSpPr>
          <p:cNvPr id="40" name="矩形 39"/>
          <p:cNvSpPr/>
          <p:nvPr/>
        </p:nvSpPr>
        <p:spPr>
          <a:xfrm>
            <a:off x="365696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针对不同架构研究影响任务调度效果的因素</a:t>
            </a:r>
          </a:p>
        </p:txBody>
      </p:sp>
      <p:sp>
        <p:nvSpPr>
          <p:cNvPr id="41" name="矩形 40"/>
          <p:cNvSpPr/>
          <p:nvPr/>
        </p:nvSpPr>
        <p:spPr>
          <a:xfrm>
            <a:off x="365696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2.根据</a:t>
            </a:r>
            <a:r>
              <a:rPr lang="zh-CN" altLang="en-US" sz="800">
                <a:solidFill>
                  <a:schemeClr val="tx1"/>
                </a:solidFill>
              </a:rPr>
              <a:t>所得若干</a:t>
            </a:r>
            <a:r>
              <a:rPr lang="en-US" altLang="zh-CN" sz="800">
                <a:solidFill>
                  <a:schemeClr val="tx1"/>
                </a:solidFill>
              </a:rPr>
              <a:t>最重要的因素设计任务调度策略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365442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3.搭建大规模仿真平台，论证光交换集群</a:t>
            </a:r>
            <a:r>
              <a:rPr lang="zh-CN" altLang="en-US" sz="800">
                <a:solidFill>
                  <a:schemeClr val="tx1"/>
                </a:solidFill>
              </a:rPr>
              <a:t>优势</a:t>
            </a:r>
          </a:p>
        </p:txBody>
      </p:sp>
      <p:sp>
        <p:nvSpPr>
          <p:cNvPr id="47" name="矩形 46"/>
          <p:cNvSpPr/>
          <p:nvPr/>
        </p:nvSpPr>
        <p:spPr>
          <a:xfrm>
            <a:off x="1165225" y="5708015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与</a:t>
            </a:r>
            <a:r>
              <a:rPr lang="en-US" altLang="zh-CN" sz="800">
                <a:solidFill>
                  <a:schemeClr val="tx1"/>
                </a:solidFill>
              </a:rPr>
              <a:t>IB Clos</a:t>
            </a:r>
            <a:r>
              <a:rPr lang="zh-CN" altLang="en-US" sz="800">
                <a:solidFill>
                  <a:schemeClr val="tx1"/>
                </a:solidFill>
              </a:rPr>
              <a:t>架构电交换集群进行性能对比</a:t>
            </a:r>
          </a:p>
        </p:txBody>
      </p:sp>
      <p:sp>
        <p:nvSpPr>
          <p:cNvPr id="48" name="矩形 47"/>
          <p:cNvSpPr/>
          <p:nvPr/>
        </p:nvSpPr>
        <p:spPr>
          <a:xfrm>
            <a:off x="1165225" y="5991860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Roce Clos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架构电交换集群进行性能对比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45226</TotalTime>
  <Words>583</Words>
  <Application>Microsoft Macintosh PowerPoint</Application>
  <PresentationFormat>宽屏</PresentationFormat>
  <Paragraphs>123</Paragraphs>
  <Slides>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Calibri</vt:lpstr>
      <vt:lpstr>KaiTi</vt:lpstr>
      <vt:lpstr>Wingdings</vt:lpstr>
      <vt:lpstr>宋体</vt:lpstr>
      <vt:lpstr>微软雅黑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用户</cp:lastModifiedBy>
  <cp:revision>257</cp:revision>
  <cp:lastPrinted>2022-01-12T02:04:59Z</cp:lastPrinted>
  <dcterms:created xsi:type="dcterms:W3CDTF">2019-06-19T02:08:00Z</dcterms:created>
  <dcterms:modified xsi:type="dcterms:W3CDTF">2022-06-07T06:54:31Z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