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32" r:id="rId2"/>
    <p:sldId id="433" r:id="rId3"/>
    <p:sldId id="409" r:id="rId4"/>
    <p:sldId id="410" r:id="rId5"/>
    <p:sldId id="411" r:id="rId6"/>
    <p:sldId id="412" r:id="rId7"/>
    <p:sldId id="413" r:id="rId8"/>
    <p:sldId id="419" r:id="rId9"/>
    <p:sldId id="420" r:id="rId10"/>
    <p:sldId id="421" r:id="rId11"/>
    <p:sldId id="422" r:id="rId12"/>
    <p:sldId id="414" r:id="rId13"/>
    <p:sldId id="430" r:id="rId14"/>
    <p:sldId id="431" r:id="rId15"/>
    <p:sldId id="429" r:id="rId16"/>
    <p:sldId id="416" r:id="rId17"/>
    <p:sldId id="417" r:id="rId18"/>
    <p:sldId id="415" r:id="rId19"/>
    <p:sldId id="423" r:id="rId20"/>
    <p:sldId id="424" r:id="rId21"/>
    <p:sldId id="425" r:id="rId22"/>
    <p:sldId id="427" r:id="rId23"/>
    <p:sldId id="426" r:id="rId24"/>
    <p:sldId id="41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1FF"/>
    <a:srgbClr val="F8B8A9"/>
    <a:srgbClr val="FF3FFF"/>
    <a:srgbClr val="9BD3F0"/>
    <a:srgbClr val="BFBFFF"/>
    <a:srgbClr val="A1C0F1"/>
    <a:srgbClr val="9ADFBF"/>
    <a:srgbClr val="DEF1FA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86514" autoAdjust="0"/>
  </p:normalViewPr>
  <p:slideViewPr>
    <p:cSldViewPr snapToGrid="0">
      <p:cViewPr>
        <p:scale>
          <a:sx n="204" d="100"/>
          <a:sy n="204" d="100"/>
        </p:scale>
        <p:origin x="896" y="0"/>
      </p:cViewPr>
      <p:guideLst>
        <p:guide orient="horz" pos="217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5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6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3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6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02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1" Type="http://schemas.openxmlformats.org/officeDocument/2006/relationships/tags" Target="../tags/tag67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（高带宽低功耗的光电混合数据中心网络设计）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8563" y="5259849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物理拓扑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29942" y="5259131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58411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路由方案设计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基于光电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混合交换的物理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5569" y="325814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559" y="3262387"/>
            <a:ext cx="187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任务部署方案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836" y="3268764"/>
            <a:ext cx="17888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集合通信算法设计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77582" y="5629181"/>
            <a:ext cx="1405924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26455" y="3627472"/>
            <a:ext cx="388055" cy="14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675174" y="1583056"/>
            <a:ext cx="775632" cy="155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523328" y="3638096"/>
            <a:ext cx="477936" cy="148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781277" y="1213724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8463"/>
            <a:ext cx="3" cy="1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2" y="5624270"/>
            <a:ext cx="132925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922982" y="3631719"/>
            <a:ext cx="2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粗粒度流级别仿真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细粒度包级别仿真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229D47E-1F89-1549-B533-B8FEA9E553E2}"/>
              </a:ext>
            </a:extLst>
          </p:cNvPr>
          <p:cNvSpPr/>
          <p:nvPr/>
        </p:nvSpPr>
        <p:spPr>
          <a:xfrm>
            <a:off x="1316182" y="858983"/>
            <a:ext cx="7800109" cy="13760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AED59E8-2931-4D41-96C1-05A7A880717D}"/>
              </a:ext>
            </a:extLst>
          </p:cNvPr>
          <p:cNvSpPr txBox="1"/>
          <p:nvPr/>
        </p:nvSpPr>
        <p:spPr>
          <a:xfrm>
            <a:off x="3197113" y="998356"/>
            <a:ext cx="1669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集群管理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4EA6E7DC-65A8-3E4E-9C41-8273D7820B6B}"/>
              </a:ext>
            </a:extLst>
          </p:cNvPr>
          <p:cNvSpPr txBox="1"/>
          <p:nvPr/>
        </p:nvSpPr>
        <p:spPr>
          <a:xfrm>
            <a:off x="1422081" y="952373"/>
            <a:ext cx="166913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分布式</a:t>
            </a:r>
            <a:endParaRPr kumimoji="1" lang="en-US" altLang="zh-CN" sz="2400" dirty="0"/>
          </a:p>
          <a:p>
            <a:pPr algn="ctr"/>
            <a:r>
              <a:rPr kumimoji="1" lang="zh-CN" altLang="en-US" sz="2400" dirty="0"/>
              <a:t>训练集群</a:t>
            </a:r>
            <a:endParaRPr kumimoji="1" lang="en-US" altLang="zh-CN" sz="2400" dirty="0"/>
          </a:p>
          <a:p>
            <a:pPr algn="ctr"/>
            <a:r>
              <a:rPr kumimoji="1" lang="zh-CN" altLang="en-US" sz="2400" dirty="0"/>
              <a:t>平台层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D79779AD-43AC-D34C-ACDB-73C96D5F6222}"/>
              </a:ext>
            </a:extLst>
          </p:cNvPr>
          <p:cNvSpPr txBox="1"/>
          <p:nvPr/>
        </p:nvSpPr>
        <p:spPr>
          <a:xfrm>
            <a:off x="5140036" y="998356"/>
            <a:ext cx="1669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容器管理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E83C6DA-4D6D-9A4F-B483-026EEB5D7A7B}"/>
              </a:ext>
            </a:extLst>
          </p:cNvPr>
          <p:cNvSpPr txBox="1"/>
          <p:nvPr/>
        </p:nvSpPr>
        <p:spPr>
          <a:xfrm>
            <a:off x="7051963" y="998356"/>
            <a:ext cx="1669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C00000"/>
                </a:solidFill>
              </a:rPr>
              <a:t>任务调度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90D98C9-2F7C-7E47-920E-BE6855287869}"/>
              </a:ext>
            </a:extLst>
          </p:cNvPr>
          <p:cNvSpPr txBox="1"/>
          <p:nvPr/>
        </p:nvSpPr>
        <p:spPr>
          <a:xfrm>
            <a:off x="3197113" y="1636126"/>
            <a:ext cx="1669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存储管理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C7B968B4-84B5-5A47-A3C3-85EB9E7C259F}"/>
              </a:ext>
            </a:extLst>
          </p:cNvPr>
          <p:cNvSpPr txBox="1"/>
          <p:nvPr/>
        </p:nvSpPr>
        <p:spPr>
          <a:xfrm>
            <a:off x="5140036" y="1636126"/>
            <a:ext cx="1669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状态监控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37D3E07F-6941-AE46-B3EB-438312C68F2D}"/>
              </a:ext>
            </a:extLst>
          </p:cNvPr>
          <p:cNvSpPr txBox="1"/>
          <p:nvPr/>
        </p:nvSpPr>
        <p:spPr>
          <a:xfrm>
            <a:off x="7051962" y="1636125"/>
            <a:ext cx="16691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C00000"/>
                </a:solidFill>
              </a:rPr>
              <a:t>任务部署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xmlns="" id="{A2B3820D-DA88-1240-8550-F28E429E75BE}"/>
              </a:ext>
            </a:extLst>
          </p:cNvPr>
          <p:cNvGrpSpPr/>
          <p:nvPr/>
        </p:nvGrpSpPr>
        <p:grpSpPr>
          <a:xfrm>
            <a:off x="1851121" y="3273134"/>
            <a:ext cx="2480186" cy="2297344"/>
            <a:chOff x="1843625" y="2961069"/>
            <a:chExt cx="2480186" cy="229734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37A3273-F844-0F44-97F6-3AC5676FED21}"/>
                </a:ext>
              </a:extLst>
            </p:cNvPr>
            <p:cNvSpPr/>
            <p:nvPr/>
          </p:nvSpPr>
          <p:spPr>
            <a:xfrm>
              <a:off x="2924957" y="2961069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BEDB8460-E2D3-054C-8444-5C0CD6BA3B17}"/>
                </a:ext>
              </a:extLst>
            </p:cNvPr>
            <p:cNvSpPr/>
            <p:nvPr/>
          </p:nvSpPr>
          <p:spPr>
            <a:xfrm>
              <a:off x="3658793" y="3293578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25BDB8F5-91B6-974C-A59E-D0673C4C60C5}"/>
                </a:ext>
              </a:extLst>
            </p:cNvPr>
            <p:cNvSpPr/>
            <p:nvPr/>
          </p:nvSpPr>
          <p:spPr>
            <a:xfrm>
              <a:off x="3991302" y="3986309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xmlns="" id="{0D76B284-A1AC-624D-875D-20BD6DB71F77}"/>
                </a:ext>
              </a:extLst>
            </p:cNvPr>
            <p:cNvSpPr/>
            <p:nvPr/>
          </p:nvSpPr>
          <p:spPr>
            <a:xfrm>
              <a:off x="3658793" y="4593395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xmlns="" id="{62E18C07-1B3A-8D4B-9BCF-819D93D16A10}"/>
                </a:ext>
              </a:extLst>
            </p:cNvPr>
            <p:cNvSpPr/>
            <p:nvPr/>
          </p:nvSpPr>
          <p:spPr>
            <a:xfrm>
              <a:off x="2176135" y="3293578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FE523CCD-425D-1C45-8278-0147B45EF5F0}"/>
                </a:ext>
              </a:extLst>
            </p:cNvPr>
            <p:cNvSpPr/>
            <p:nvPr/>
          </p:nvSpPr>
          <p:spPr>
            <a:xfrm>
              <a:off x="1843625" y="3986310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xmlns="" id="{63C6D2E8-F5EE-1E4F-A0CB-BFA43E8272EA}"/>
                </a:ext>
              </a:extLst>
            </p:cNvPr>
            <p:cNvSpPr/>
            <p:nvPr/>
          </p:nvSpPr>
          <p:spPr>
            <a:xfrm>
              <a:off x="2176135" y="4593395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xmlns="" id="{1983E3E6-C9D0-9E44-B256-44009BC6BC53}"/>
                </a:ext>
              </a:extLst>
            </p:cNvPr>
            <p:cNvSpPr/>
            <p:nvPr/>
          </p:nvSpPr>
          <p:spPr>
            <a:xfrm>
              <a:off x="2924958" y="4925904"/>
              <a:ext cx="332509" cy="332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xmlns="" id="{285A28C7-EDA6-D345-8FA4-00056EE3EC7A}"/>
                </a:ext>
              </a:extLst>
            </p:cNvPr>
            <p:cNvCxnSpPr>
              <a:cxnSpLocks/>
              <a:stCxn id="9" idx="6"/>
              <a:endCxn id="85" idx="1"/>
            </p:cNvCxnSpPr>
            <p:nvPr/>
          </p:nvCxnSpPr>
          <p:spPr>
            <a:xfrm>
              <a:off x="3257466" y="3127324"/>
              <a:ext cx="450022" cy="21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xmlns="" id="{2F093146-A108-F645-815C-4A09149A2B7F}"/>
                </a:ext>
              </a:extLst>
            </p:cNvPr>
            <p:cNvCxnSpPr>
              <a:cxnSpLocks/>
              <a:stCxn id="85" idx="5"/>
              <a:endCxn id="86" idx="0"/>
            </p:cNvCxnSpPr>
            <p:nvPr/>
          </p:nvCxnSpPr>
          <p:spPr>
            <a:xfrm>
              <a:off x="3942607" y="3577392"/>
              <a:ext cx="214950" cy="4089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xmlns="" id="{8B34684D-221D-5D4E-8FB2-C3B6A1091539}"/>
                </a:ext>
              </a:extLst>
            </p:cNvPr>
            <p:cNvCxnSpPr>
              <a:cxnSpLocks/>
              <a:stCxn id="86" idx="4"/>
              <a:endCxn id="87" idx="7"/>
            </p:cNvCxnSpPr>
            <p:nvPr/>
          </p:nvCxnSpPr>
          <p:spPr>
            <a:xfrm flipH="1">
              <a:off x="3942607" y="4318818"/>
              <a:ext cx="214950" cy="32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xmlns="" id="{E4833406-830D-BC4E-8DEB-FB763650E465}"/>
                </a:ext>
              </a:extLst>
            </p:cNvPr>
            <p:cNvCxnSpPr>
              <a:cxnSpLocks/>
              <a:stCxn id="88" idx="7"/>
              <a:endCxn id="9" idx="2"/>
            </p:cNvCxnSpPr>
            <p:nvPr/>
          </p:nvCxnSpPr>
          <p:spPr>
            <a:xfrm flipV="1">
              <a:off x="2459949" y="3127324"/>
              <a:ext cx="465008" cy="21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xmlns="" id="{E59B5729-E9E4-984E-8A63-697EFD2376CB}"/>
                </a:ext>
              </a:extLst>
            </p:cNvPr>
            <p:cNvCxnSpPr>
              <a:cxnSpLocks/>
              <a:stCxn id="89" idx="0"/>
              <a:endCxn id="88" idx="3"/>
            </p:cNvCxnSpPr>
            <p:nvPr/>
          </p:nvCxnSpPr>
          <p:spPr>
            <a:xfrm flipV="1">
              <a:off x="2009880" y="3577392"/>
              <a:ext cx="214950" cy="408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xmlns="" id="{DCA5B024-3BF5-774F-956F-6CF4DF6315F9}"/>
                </a:ext>
              </a:extLst>
            </p:cNvPr>
            <p:cNvCxnSpPr>
              <a:cxnSpLocks/>
              <a:stCxn id="90" idx="1"/>
              <a:endCxn id="89" idx="4"/>
            </p:cNvCxnSpPr>
            <p:nvPr/>
          </p:nvCxnSpPr>
          <p:spPr>
            <a:xfrm flipH="1" flipV="1">
              <a:off x="2009880" y="4318819"/>
              <a:ext cx="214950" cy="323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xmlns="" id="{0EE28383-E386-6344-8835-7EF7BEF7FA5B}"/>
                </a:ext>
              </a:extLst>
            </p:cNvPr>
            <p:cNvCxnSpPr>
              <a:cxnSpLocks/>
              <a:stCxn id="91" idx="2"/>
              <a:endCxn id="90" idx="5"/>
            </p:cNvCxnSpPr>
            <p:nvPr/>
          </p:nvCxnSpPr>
          <p:spPr>
            <a:xfrm flipH="1" flipV="1">
              <a:off x="2459949" y="4877209"/>
              <a:ext cx="465009" cy="21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xmlns="" id="{F705AC04-D3F0-2E48-98D6-6143799B49AE}"/>
                </a:ext>
              </a:extLst>
            </p:cNvPr>
            <p:cNvCxnSpPr>
              <a:cxnSpLocks/>
              <a:stCxn id="87" idx="3"/>
              <a:endCxn id="91" idx="6"/>
            </p:cNvCxnSpPr>
            <p:nvPr/>
          </p:nvCxnSpPr>
          <p:spPr>
            <a:xfrm flipH="1">
              <a:off x="3257467" y="4877209"/>
              <a:ext cx="450021" cy="21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A9A5D13C-4FC1-A248-ACBD-0D1A5DDB41AC}"/>
              </a:ext>
            </a:extLst>
          </p:cNvPr>
          <p:cNvSpPr txBox="1"/>
          <p:nvPr/>
        </p:nvSpPr>
        <p:spPr>
          <a:xfrm>
            <a:off x="2291737" y="5859644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AllReduce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xmlns="" id="{1F77A90A-E171-E446-A175-257848E6159C}"/>
              </a:ext>
            </a:extLst>
          </p:cNvPr>
          <p:cNvSpPr txBox="1"/>
          <p:nvPr/>
        </p:nvSpPr>
        <p:spPr>
          <a:xfrm>
            <a:off x="7671447" y="5859644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Half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AllReduce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6109611" y="2829161"/>
            <a:ext cx="5222968" cy="3069660"/>
            <a:chOff x="6109611" y="2829161"/>
            <a:chExt cx="5222968" cy="306966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12E9499C-E624-FD4C-A130-2EC34388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9611" y="2829161"/>
              <a:ext cx="5222968" cy="30696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组 1"/>
            <p:cNvGrpSpPr/>
            <p:nvPr/>
          </p:nvGrpSpPr>
          <p:grpSpPr>
            <a:xfrm>
              <a:off x="6309183" y="2912289"/>
              <a:ext cx="4851966" cy="2796193"/>
              <a:chOff x="6309183" y="2912289"/>
              <a:chExt cx="4851966" cy="2796193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39D4D4D4-78A9-3B4D-8C51-B89E3004533E}"/>
                  </a:ext>
                </a:extLst>
              </p:cNvPr>
              <p:cNvSpPr txBox="1"/>
              <p:nvPr/>
            </p:nvSpPr>
            <p:spPr>
              <a:xfrm>
                <a:off x="6946498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5C270C18-6EDA-4946-8667-253C814ED4DC}"/>
                  </a:ext>
                </a:extLst>
              </p:cNvPr>
              <p:cNvSpPr txBox="1"/>
              <p:nvPr/>
            </p:nvSpPr>
            <p:spPr>
              <a:xfrm>
                <a:off x="6946498" y="371177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4CDC6227-FCCD-6C41-9DFE-E4640011BA76}"/>
                  </a:ext>
                </a:extLst>
              </p:cNvPr>
              <p:cNvSpPr txBox="1"/>
              <p:nvPr/>
            </p:nvSpPr>
            <p:spPr>
              <a:xfrm>
                <a:off x="6946498" y="45254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85CB8C04-34B0-8549-875D-67D6B11F464E}"/>
                  </a:ext>
                </a:extLst>
              </p:cNvPr>
              <p:cNvSpPr txBox="1"/>
              <p:nvPr/>
            </p:nvSpPr>
            <p:spPr>
              <a:xfrm>
                <a:off x="6946498" y="53391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xmlns="" id="{1DAFF35E-6946-6D4E-9715-D9A03756C81E}"/>
                  </a:ext>
                </a:extLst>
              </p:cNvPr>
              <p:cNvSpPr txBox="1"/>
              <p:nvPr/>
            </p:nvSpPr>
            <p:spPr>
              <a:xfrm>
                <a:off x="7610756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xmlns="" id="{981D286D-DC8B-B446-9432-BDE11344078A}"/>
                  </a:ext>
                </a:extLst>
              </p:cNvPr>
              <p:cNvSpPr txBox="1"/>
              <p:nvPr/>
            </p:nvSpPr>
            <p:spPr>
              <a:xfrm>
                <a:off x="8265643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xmlns="" id="{6770613D-FC11-4E4F-9A84-40AD7CC83150}"/>
                  </a:ext>
                </a:extLst>
              </p:cNvPr>
              <p:cNvSpPr txBox="1"/>
              <p:nvPr/>
            </p:nvSpPr>
            <p:spPr>
              <a:xfrm>
                <a:off x="8904808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B3DCF55E-743B-1A45-8832-9E3FE0A13A4D}"/>
                  </a:ext>
                </a:extLst>
              </p:cNvPr>
              <p:cNvSpPr txBox="1"/>
              <p:nvPr/>
            </p:nvSpPr>
            <p:spPr>
              <a:xfrm>
                <a:off x="9543973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</a:t>
                </a:r>
                <a:endParaRPr kumimoji="1"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xmlns="" id="{7DD89268-F774-3647-B8DB-CDE023ADA464}"/>
                  </a:ext>
                </a:extLst>
              </p:cNvPr>
              <p:cNvSpPr txBox="1"/>
              <p:nvPr/>
            </p:nvSpPr>
            <p:spPr>
              <a:xfrm>
                <a:off x="10182253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6</a:t>
                </a:r>
                <a:endParaRPr kumimoji="1" lang="zh-CN" altLang="en-US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xmlns="" id="{0565A86D-71DA-624B-9E75-210B0CFC9BE2}"/>
                  </a:ext>
                </a:extLst>
              </p:cNvPr>
              <p:cNvSpPr txBox="1"/>
              <p:nvPr/>
            </p:nvSpPr>
            <p:spPr>
              <a:xfrm>
                <a:off x="10848243" y="29122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7</a:t>
                </a:r>
                <a:endParaRPr kumimoji="1"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BBDF2F4C-DD01-5043-811D-7D71FD213D3F}"/>
                  </a:ext>
                </a:extLst>
              </p:cNvPr>
              <p:cNvSpPr txBox="1"/>
              <p:nvPr/>
            </p:nvSpPr>
            <p:spPr>
              <a:xfrm>
                <a:off x="7610751" y="37020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xmlns="" id="{89050DFB-8B90-C94C-81B3-73C9DC48E04D}"/>
                  </a:ext>
                </a:extLst>
              </p:cNvPr>
              <p:cNvSpPr txBox="1"/>
              <p:nvPr/>
            </p:nvSpPr>
            <p:spPr>
              <a:xfrm>
                <a:off x="8265638" y="37020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871930E3-E8C0-CB4D-9EDB-88D9AE6BCC87}"/>
                  </a:ext>
                </a:extLst>
              </p:cNvPr>
              <p:cNvSpPr txBox="1"/>
              <p:nvPr/>
            </p:nvSpPr>
            <p:spPr>
              <a:xfrm>
                <a:off x="8904803" y="37020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="" id="{3EE98ED9-F386-1C41-B0CE-1255B4ADC242}"/>
                  </a:ext>
                </a:extLst>
              </p:cNvPr>
              <p:cNvSpPr txBox="1"/>
              <p:nvPr/>
            </p:nvSpPr>
            <p:spPr>
              <a:xfrm>
                <a:off x="9543968" y="37020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</a:t>
                </a:r>
                <a:endParaRPr kumimoji="1"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xmlns="" id="{AB49A4E4-669E-6247-957C-06BF31B970E7}"/>
                  </a:ext>
                </a:extLst>
              </p:cNvPr>
              <p:cNvSpPr txBox="1"/>
              <p:nvPr/>
            </p:nvSpPr>
            <p:spPr>
              <a:xfrm>
                <a:off x="10182248" y="37020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6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xmlns="" id="{03F69045-8F0C-4440-9C4A-F66BF34E7311}"/>
                  </a:ext>
                </a:extLst>
              </p:cNvPr>
              <p:cNvSpPr txBox="1"/>
              <p:nvPr/>
            </p:nvSpPr>
            <p:spPr>
              <a:xfrm>
                <a:off x="10848238" y="37020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7</a:t>
                </a:r>
                <a:endParaRPr kumimoji="1" lang="zh-CN" altLang="en-US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xmlns="" id="{81FB577C-D640-0E4D-B351-10A3D38FCC17}"/>
                  </a:ext>
                </a:extLst>
              </p:cNvPr>
              <p:cNvSpPr txBox="1"/>
              <p:nvPr/>
            </p:nvSpPr>
            <p:spPr>
              <a:xfrm>
                <a:off x="7610750" y="451942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xmlns="" id="{24626ACF-4591-B940-91DE-0F0AEF558793}"/>
                  </a:ext>
                </a:extLst>
              </p:cNvPr>
              <p:cNvSpPr txBox="1"/>
              <p:nvPr/>
            </p:nvSpPr>
            <p:spPr>
              <a:xfrm>
                <a:off x="8265637" y="451942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xmlns="" id="{FB5D64CD-D96F-D944-B3AC-F805DDC3EE05}"/>
                  </a:ext>
                </a:extLst>
              </p:cNvPr>
              <p:cNvSpPr txBox="1"/>
              <p:nvPr/>
            </p:nvSpPr>
            <p:spPr>
              <a:xfrm>
                <a:off x="8904802" y="451942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xmlns="" id="{1E55351D-2BB0-DF44-BD47-CF05502403DB}"/>
                  </a:ext>
                </a:extLst>
              </p:cNvPr>
              <p:cNvSpPr txBox="1"/>
              <p:nvPr/>
            </p:nvSpPr>
            <p:spPr>
              <a:xfrm>
                <a:off x="9543967" y="451942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xmlns="" id="{9603629D-D3F3-C54A-B1F6-F01011068C94}"/>
                  </a:ext>
                </a:extLst>
              </p:cNvPr>
              <p:cNvSpPr txBox="1"/>
              <p:nvPr/>
            </p:nvSpPr>
            <p:spPr>
              <a:xfrm>
                <a:off x="10182247" y="451942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6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xmlns="" id="{F8946F3B-0561-304D-B4E6-B6CAA3A896AF}"/>
                  </a:ext>
                </a:extLst>
              </p:cNvPr>
              <p:cNvSpPr txBox="1"/>
              <p:nvPr/>
            </p:nvSpPr>
            <p:spPr>
              <a:xfrm>
                <a:off x="10848237" y="451942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7</a:t>
                </a:r>
                <a:endParaRPr kumimoji="1"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xmlns="" id="{1CDE7AA8-9550-E84D-84D8-2CB5CC34DBAD}"/>
                  </a:ext>
                </a:extLst>
              </p:cNvPr>
              <p:cNvSpPr txBox="1"/>
              <p:nvPr/>
            </p:nvSpPr>
            <p:spPr>
              <a:xfrm>
                <a:off x="7610748" y="53229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xmlns="" id="{7CC1DA22-8100-7149-8C62-E15BA765B4BC}"/>
                  </a:ext>
                </a:extLst>
              </p:cNvPr>
              <p:cNvSpPr txBox="1"/>
              <p:nvPr/>
            </p:nvSpPr>
            <p:spPr>
              <a:xfrm>
                <a:off x="8265635" y="53229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xmlns="" id="{C5139D1E-8328-0942-AE32-938A3EE70EB9}"/>
                  </a:ext>
                </a:extLst>
              </p:cNvPr>
              <p:cNvSpPr txBox="1"/>
              <p:nvPr/>
            </p:nvSpPr>
            <p:spPr>
              <a:xfrm>
                <a:off x="8904800" y="53229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4</a:t>
                </a:r>
                <a:endParaRPr kumimoji="1"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xmlns="" id="{9A6454F7-731C-284F-96B8-276A933F9F86}"/>
                  </a:ext>
                </a:extLst>
              </p:cNvPr>
              <p:cNvSpPr txBox="1"/>
              <p:nvPr/>
            </p:nvSpPr>
            <p:spPr>
              <a:xfrm>
                <a:off x="9543965" y="53229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</a:t>
                </a:r>
                <a:endParaRPr kumimoji="1"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xmlns="" id="{16154DB6-C07C-D54C-BED2-BEEF2EE3F7A1}"/>
                  </a:ext>
                </a:extLst>
              </p:cNvPr>
              <p:cNvSpPr txBox="1"/>
              <p:nvPr/>
            </p:nvSpPr>
            <p:spPr>
              <a:xfrm>
                <a:off x="10182245" y="53229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6</a:t>
                </a:r>
                <a:endParaRPr kumimoji="1"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xmlns="" id="{AA8DCAA9-6ED3-A541-A0B3-95EA40278A3B}"/>
                  </a:ext>
                </a:extLst>
              </p:cNvPr>
              <p:cNvSpPr txBox="1"/>
              <p:nvPr/>
            </p:nvSpPr>
            <p:spPr>
              <a:xfrm>
                <a:off x="10848235" y="532299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7</a:t>
                </a:r>
                <a:endParaRPr kumimoji="1" lang="zh-CN" altLang="en-US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xmlns="" id="{C4A2C720-B3CE-4949-9756-ACF9CFAA2967}"/>
                  </a:ext>
                </a:extLst>
              </p:cNvPr>
              <p:cNvSpPr txBox="1"/>
              <p:nvPr/>
            </p:nvSpPr>
            <p:spPr>
              <a:xfrm>
                <a:off x="6309183" y="29122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xmlns="" id="{B5BA61FA-C354-E343-8571-A29CC35D1919}"/>
                  </a:ext>
                </a:extLst>
              </p:cNvPr>
              <p:cNvSpPr txBox="1"/>
              <p:nvPr/>
            </p:nvSpPr>
            <p:spPr>
              <a:xfrm>
                <a:off x="6309183" y="371177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xmlns="" id="{EF5B5C5B-DB8F-EC4C-8F61-9E60AE9AE167}"/>
                  </a:ext>
                </a:extLst>
              </p:cNvPr>
              <p:cNvSpPr txBox="1"/>
              <p:nvPr/>
            </p:nvSpPr>
            <p:spPr>
              <a:xfrm>
                <a:off x="6309183" y="452546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xmlns="" id="{630B9BFE-4339-544E-BCF0-97796D19AFDE}"/>
                  </a:ext>
                </a:extLst>
              </p:cNvPr>
              <p:cNvSpPr txBox="1"/>
              <p:nvPr/>
            </p:nvSpPr>
            <p:spPr>
              <a:xfrm>
                <a:off x="6309183" y="53391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54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60B58EC-6151-164B-8B90-5182931D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" y="2714603"/>
            <a:ext cx="4730243" cy="30694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A90F88A-7D33-D547-BA94-10A8EFF9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23" y="2737922"/>
            <a:ext cx="4782616" cy="306944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6AE85043-9B64-604E-A8A9-CB39DEFFABD4}"/>
              </a:ext>
            </a:extLst>
          </p:cNvPr>
          <p:cNvGrpSpPr/>
          <p:nvPr/>
        </p:nvGrpSpPr>
        <p:grpSpPr>
          <a:xfrm>
            <a:off x="581891" y="794901"/>
            <a:ext cx="10506975" cy="1033896"/>
            <a:chOff x="581891" y="1141268"/>
            <a:chExt cx="10506975" cy="103389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CC0DDEA-E6F5-7E40-87F8-219CE54C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8623" y="1141268"/>
              <a:ext cx="4730243" cy="10338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035EC60A-CF1F-8043-B2AB-92F793137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568" y="1141268"/>
              <a:ext cx="4730243" cy="103389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4BA4842C-322A-E14E-9B59-46E015589310}"/>
                </a:ext>
              </a:extLst>
            </p:cNvPr>
            <p:cNvSpPr/>
            <p:nvPr/>
          </p:nvSpPr>
          <p:spPr>
            <a:xfrm>
              <a:off x="581891" y="1155123"/>
              <a:ext cx="5056909" cy="64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E6040C86-74BE-3C48-AB6A-09A6B69F9998}"/>
                </a:ext>
              </a:extLst>
            </p:cNvPr>
            <p:cNvSpPr/>
            <p:nvPr/>
          </p:nvSpPr>
          <p:spPr>
            <a:xfrm>
              <a:off x="979679" y="1911932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165FE4D-70CF-DD47-8C75-BBBEEB298919}"/>
                </a:ext>
              </a:extLst>
            </p:cNvPr>
            <p:cNvSpPr/>
            <p:nvPr/>
          </p:nvSpPr>
          <p:spPr>
            <a:xfrm>
              <a:off x="1797101" y="1911930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2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7243F44-C714-434F-8473-C9760B7369EC}"/>
                </a:ext>
              </a:extLst>
            </p:cNvPr>
            <p:cNvSpPr/>
            <p:nvPr/>
          </p:nvSpPr>
          <p:spPr>
            <a:xfrm flipH="1">
              <a:off x="5057306" y="1907462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6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0B7C1CB9-D74E-8C4C-A3B0-501B85A7DE75}"/>
                </a:ext>
              </a:extLst>
            </p:cNvPr>
            <p:cNvSpPr/>
            <p:nvPr/>
          </p:nvSpPr>
          <p:spPr>
            <a:xfrm>
              <a:off x="4212739" y="1907462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5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B71E4203-11B2-3149-9E7F-FCB221F199D0}"/>
                </a:ext>
              </a:extLst>
            </p:cNvPr>
            <p:cNvSpPr/>
            <p:nvPr/>
          </p:nvSpPr>
          <p:spPr>
            <a:xfrm>
              <a:off x="3383927" y="1911040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D3F879C-F378-AE4D-8B5F-98D65A704725}"/>
                </a:ext>
              </a:extLst>
            </p:cNvPr>
            <p:cNvSpPr/>
            <p:nvPr/>
          </p:nvSpPr>
          <p:spPr>
            <a:xfrm>
              <a:off x="2614523" y="1911930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3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C2BCB76-1EA4-1B45-BB5C-5B338FC191AC}"/>
                </a:ext>
              </a:extLst>
            </p:cNvPr>
            <p:cNvSpPr/>
            <p:nvPr/>
          </p:nvSpPr>
          <p:spPr>
            <a:xfrm>
              <a:off x="6535351" y="1911927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4D97AFDE-58A7-4848-A01B-F0892AB6585C}"/>
                </a:ext>
              </a:extLst>
            </p:cNvPr>
            <p:cNvSpPr/>
            <p:nvPr/>
          </p:nvSpPr>
          <p:spPr>
            <a:xfrm>
              <a:off x="7352773" y="1911925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2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9B702D0A-7DE7-3C4B-83D0-215E51DC182B}"/>
                </a:ext>
              </a:extLst>
            </p:cNvPr>
            <p:cNvSpPr/>
            <p:nvPr/>
          </p:nvSpPr>
          <p:spPr>
            <a:xfrm flipH="1">
              <a:off x="10612978" y="1907457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6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7D2F998A-CEDB-A146-A698-94A47D08826D}"/>
                </a:ext>
              </a:extLst>
            </p:cNvPr>
            <p:cNvSpPr/>
            <p:nvPr/>
          </p:nvSpPr>
          <p:spPr>
            <a:xfrm>
              <a:off x="9768411" y="1907457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5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15FFA6D1-14CF-C94E-872A-2A781F6363AB}"/>
                </a:ext>
              </a:extLst>
            </p:cNvPr>
            <p:cNvSpPr/>
            <p:nvPr/>
          </p:nvSpPr>
          <p:spPr>
            <a:xfrm>
              <a:off x="8981164" y="1911035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EFB665AF-4A1C-F145-8A62-3BD8FA319A3A}"/>
                </a:ext>
              </a:extLst>
            </p:cNvPr>
            <p:cNvSpPr/>
            <p:nvPr/>
          </p:nvSpPr>
          <p:spPr>
            <a:xfrm>
              <a:off x="8170195" y="1911925"/>
              <a:ext cx="378068" cy="13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3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B793EB0-6641-EB41-95A7-900B24649159}"/>
              </a:ext>
            </a:extLst>
          </p:cNvPr>
          <p:cNvSpPr txBox="1"/>
          <p:nvPr/>
        </p:nvSpPr>
        <p:spPr>
          <a:xfrm>
            <a:off x="979679" y="732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初始架构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1A47FB9-B64B-3540-AC2C-C4C8AF4CDF3D}"/>
              </a:ext>
            </a:extLst>
          </p:cNvPr>
          <p:cNvSpPr txBox="1"/>
          <p:nvPr/>
        </p:nvSpPr>
        <p:spPr>
          <a:xfrm>
            <a:off x="979679" y="2355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第一步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6384BF16-BDEC-C641-B240-E967BA4FC9FF}"/>
              </a:ext>
            </a:extLst>
          </p:cNvPr>
          <p:cNvSpPr txBox="1"/>
          <p:nvPr/>
        </p:nvSpPr>
        <p:spPr>
          <a:xfrm>
            <a:off x="6285803" y="2355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第二步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FD25EA8-8087-614D-A488-1452C10D7279}"/>
              </a:ext>
            </a:extLst>
          </p:cNvPr>
          <p:cNvSpPr txBox="1"/>
          <p:nvPr/>
        </p:nvSpPr>
        <p:spPr>
          <a:xfrm>
            <a:off x="6285803" y="736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第三步</a:t>
            </a: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xmlns="" id="{6B9EBC40-7483-CB41-B975-A00759AC9192}"/>
              </a:ext>
            </a:extLst>
          </p:cNvPr>
          <p:cNvSpPr/>
          <p:nvPr/>
        </p:nvSpPr>
        <p:spPr>
          <a:xfrm>
            <a:off x="2840182" y="1973826"/>
            <a:ext cx="318654" cy="492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xmlns="" id="{F8E5C104-FE47-1C43-89D1-3598F9F381D1}"/>
              </a:ext>
            </a:extLst>
          </p:cNvPr>
          <p:cNvSpPr/>
          <p:nvPr/>
        </p:nvSpPr>
        <p:spPr>
          <a:xfrm rot="16200000">
            <a:off x="5784890" y="3687767"/>
            <a:ext cx="318654" cy="492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xmlns="" id="{2890DD45-60C0-CA42-8E9B-E876B2185B3A}"/>
              </a:ext>
            </a:extLst>
          </p:cNvPr>
          <p:cNvSpPr/>
          <p:nvPr/>
        </p:nvSpPr>
        <p:spPr>
          <a:xfrm rot="10800000">
            <a:off x="8607097" y="1973826"/>
            <a:ext cx="318654" cy="492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25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64578" y="1206978"/>
            <a:ext cx="8510744" cy="5032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073444" y="8855462"/>
            <a:ext cx="5309625" cy="865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122972" y="8909590"/>
            <a:ext cx="3508462" cy="2667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内容一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在光交换网络中运行单个分布式训练任务</a:t>
            </a:r>
          </a:p>
        </p:txBody>
      </p:sp>
      <p:sp>
        <p:nvSpPr>
          <p:cNvPr id="53" name="矩形 52"/>
          <p:cNvSpPr/>
          <p:nvPr/>
        </p:nvSpPr>
        <p:spPr>
          <a:xfrm>
            <a:off x="2122973" y="9247365"/>
            <a:ext cx="1580807" cy="43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分布式训练任务与光交换机的软硬件协调</a:t>
            </a:r>
          </a:p>
        </p:txBody>
      </p:sp>
      <p:sp>
        <p:nvSpPr>
          <p:cNvPr id="9" name="矩形 8"/>
          <p:cNvSpPr/>
          <p:nvPr/>
        </p:nvSpPr>
        <p:spPr>
          <a:xfrm>
            <a:off x="4092730" y="9247365"/>
            <a:ext cx="1299807" cy="43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结合光交换特点设计调度方案</a:t>
            </a:r>
          </a:p>
        </p:txBody>
      </p:sp>
      <p:sp>
        <p:nvSpPr>
          <p:cNvPr id="10" name="矩形 9"/>
          <p:cNvSpPr/>
          <p:nvPr/>
        </p:nvSpPr>
        <p:spPr>
          <a:xfrm>
            <a:off x="5709814" y="9247365"/>
            <a:ext cx="1577426" cy="43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搭建光交换实验平台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运行分布式训练任务</a:t>
            </a:r>
          </a:p>
        </p:txBody>
      </p:sp>
      <p:sp>
        <p:nvSpPr>
          <p:cNvPr id="14" name="矩形 13"/>
          <p:cNvSpPr/>
          <p:nvPr/>
        </p:nvSpPr>
        <p:spPr>
          <a:xfrm>
            <a:off x="7946417" y="8974364"/>
            <a:ext cx="1403998" cy="619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支持多种类型的分布式训练任务在光交换网络中运行</a:t>
            </a:r>
          </a:p>
        </p:txBody>
      </p:sp>
      <p:cxnSp>
        <p:nvCxnSpPr>
          <p:cNvPr id="18" name="直接箭头连接符 17"/>
          <p:cNvCxnSpPr>
            <a:stCxn id="43" idx="3"/>
            <a:endCxn id="14" idx="1"/>
          </p:cNvCxnSpPr>
          <p:nvPr/>
        </p:nvCxnSpPr>
        <p:spPr>
          <a:xfrm flipV="1">
            <a:off x="7383069" y="9284207"/>
            <a:ext cx="563348" cy="4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上箭头 19"/>
          <p:cNvSpPr/>
          <p:nvPr/>
        </p:nvSpPr>
        <p:spPr>
          <a:xfrm>
            <a:off x="8550950" y="8689568"/>
            <a:ext cx="186690" cy="229870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24702" y="9054277"/>
            <a:ext cx="58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基础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125660" y="8135339"/>
            <a:ext cx="10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研究内容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34516" y="8161177"/>
            <a:ext cx="10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目标</a:t>
            </a:r>
            <a:endParaRPr lang="zh-CN" altLang="en-US" sz="1200" dirty="0"/>
          </a:p>
        </p:txBody>
      </p:sp>
      <p:sp>
        <p:nvSpPr>
          <p:cNvPr id="54" name="右箭头 53"/>
          <p:cNvSpPr/>
          <p:nvPr/>
        </p:nvSpPr>
        <p:spPr>
          <a:xfrm>
            <a:off x="4634091" y="9935075"/>
            <a:ext cx="3386468" cy="1529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3" idx="3"/>
            <a:endCxn id="9" idx="1"/>
          </p:cNvCxnSpPr>
          <p:nvPr/>
        </p:nvCxnSpPr>
        <p:spPr>
          <a:xfrm>
            <a:off x="3703780" y="9464799"/>
            <a:ext cx="388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0" idx="1"/>
          </p:cNvCxnSpPr>
          <p:nvPr/>
        </p:nvCxnSpPr>
        <p:spPr>
          <a:xfrm>
            <a:off x="5385813" y="9464799"/>
            <a:ext cx="3240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069324" y="7862798"/>
            <a:ext cx="5305503" cy="865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2118852" y="7916926"/>
            <a:ext cx="1881490" cy="2667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  <a:sym typeface="+mn-ea"/>
              </a:rPr>
              <a:t>内容二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sym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sym typeface="+mn-ea"/>
              </a:rPr>
              <a:t>集群架构设计</a:t>
            </a:r>
          </a:p>
        </p:txBody>
      </p:sp>
      <p:sp>
        <p:nvSpPr>
          <p:cNvPr id="63" name="矩形 62"/>
          <p:cNvSpPr/>
          <p:nvPr/>
        </p:nvSpPr>
        <p:spPr>
          <a:xfrm>
            <a:off x="2118853" y="8254704"/>
            <a:ext cx="1584927" cy="434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研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sym typeface="+mn-ea"/>
              </a:rPr>
              <a:t>究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分布式训练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  <a:sym typeface="+mn-ea"/>
              </a:rPr>
              <a:t>任务的通信特征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92730" y="8254703"/>
            <a:ext cx="1293083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结合光交换特性设计网络架构</a:t>
            </a:r>
          </a:p>
        </p:txBody>
      </p:sp>
      <p:sp>
        <p:nvSpPr>
          <p:cNvPr id="65" name="矩形 64"/>
          <p:cNvSpPr/>
          <p:nvPr/>
        </p:nvSpPr>
        <p:spPr>
          <a:xfrm>
            <a:off x="5713934" y="8254703"/>
            <a:ext cx="1573306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根据光交换网络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设计网络控制方案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938175" y="7982788"/>
            <a:ext cx="1412240" cy="622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设计能够支持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数千个</a:t>
            </a: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互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连的网络架构</a:t>
            </a:r>
          </a:p>
        </p:txBody>
      </p:sp>
      <p:cxnSp>
        <p:nvCxnSpPr>
          <p:cNvPr id="67" name="直接箭头连接符 66"/>
          <p:cNvCxnSpPr>
            <a:stCxn id="61" idx="3"/>
            <a:endCxn id="66" idx="1"/>
          </p:cNvCxnSpPr>
          <p:nvPr/>
        </p:nvCxnSpPr>
        <p:spPr>
          <a:xfrm flipV="1">
            <a:off x="7374827" y="8294156"/>
            <a:ext cx="563348" cy="1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上箭头 67"/>
          <p:cNvSpPr/>
          <p:nvPr/>
        </p:nvSpPr>
        <p:spPr>
          <a:xfrm>
            <a:off x="8550950" y="7659172"/>
            <a:ext cx="186690" cy="229870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3" idx="3"/>
            <a:endCxn id="64" idx="1"/>
          </p:cNvCxnSpPr>
          <p:nvPr/>
        </p:nvCxnSpPr>
        <p:spPr>
          <a:xfrm>
            <a:off x="3703780" y="8472136"/>
            <a:ext cx="388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3"/>
            <a:endCxn id="65" idx="1"/>
          </p:cNvCxnSpPr>
          <p:nvPr/>
        </p:nvCxnSpPr>
        <p:spPr>
          <a:xfrm>
            <a:off x="5385813" y="8472136"/>
            <a:ext cx="328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065202" y="6886613"/>
            <a:ext cx="5309626" cy="865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2114730" y="6940741"/>
            <a:ext cx="3516704" cy="2667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内容三</a:t>
            </a:r>
            <a:r>
              <a:rPr lang="en-US" altLang="zh-CN" sz="1200" b="1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sym typeface="+mn-ea"/>
              </a:rPr>
              <a:t>在光交换集群中运行多个分布式训练任务</a:t>
            </a:r>
          </a:p>
        </p:txBody>
      </p:sp>
      <p:sp>
        <p:nvSpPr>
          <p:cNvPr id="77" name="矩形 76"/>
          <p:cNvSpPr/>
          <p:nvPr/>
        </p:nvSpPr>
        <p:spPr>
          <a:xfrm>
            <a:off x="2114731" y="7258344"/>
            <a:ext cx="1589049" cy="4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研究影响任务调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度效果的关键因素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92731" y="7258344"/>
            <a:ext cx="1293083" cy="45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</a:rPr>
              <a:t>根据关键因素设计任务调度策略</a:t>
            </a:r>
          </a:p>
        </p:txBody>
      </p:sp>
      <p:sp>
        <p:nvSpPr>
          <p:cNvPr id="79" name="矩形 78"/>
          <p:cNvSpPr/>
          <p:nvPr/>
        </p:nvSpPr>
        <p:spPr>
          <a:xfrm>
            <a:off x="5713934" y="7258344"/>
            <a:ext cx="1573305" cy="45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搭建仿真平台进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行大规模性能仿真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938175" y="7073302"/>
            <a:ext cx="1412240" cy="492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光交换集群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的全局优化</a:t>
            </a:r>
          </a:p>
        </p:txBody>
      </p:sp>
      <p:cxnSp>
        <p:nvCxnSpPr>
          <p:cNvPr id="81" name="直接箭头连接符 80"/>
          <p:cNvCxnSpPr>
            <a:stCxn id="75" idx="3"/>
            <a:endCxn id="80" idx="1"/>
          </p:cNvCxnSpPr>
          <p:nvPr/>
        </p:nvCxnSpPr>
        <p:spPr>
          <a:xfrm flipV="1">
            <a:off x="7374828" y="7319365"/>
            <a:ext cx="5633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3"/>
            <a:endCxn id="78" idx="1"/>
          </p:cNvCxnSpPr>
          <p:nvPr/>
        </p:nvCxnSpPr>
        <p:spPr>
          <a:xfrm>
            <a:off x="3703780" y="7485864"/>
            <a:ext cx="3889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3"/>
            <a:endCxn id="79" idx="1"/>
          </p:cNvCxnSpPr>
          <p:nvPr/>
        </p:nvCxnSpPr>
        <p:spPr>
          <a:xfrm>
            <a:off x="5385814" y="7485864"/>
            <a:ext cx="32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424702" y="8052821"/>
            <a:ext cx="58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核心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424702" y="7093856"/>
            <a:ext cx="58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优化</a:t>
            </a:r>
          </a:p>
        </p:txBody>
      </p:sp>
      <p:sp>
        <p:nvSpPr>
          <p:cNvPr id="38" name="矩形 37"/>
          <p:cNvSpPr/>
          <p:nvPr/>
        </p:nvSpPr>
        <p:spPr>
          <a:xfrm>
            <a:off x="964576" y="269363"/>
            <a:ext cx="8510737" cy="763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4577" y="1210216"/>
            <a:ext cx="8510737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b="1" dirty="0"/>
              <a:t>针对大规模分布式训练的网络架构设计与优化</a:t>
            </a:r>
            <a:endParaRPr lang="en-US" altLang="zh-CN" sz="1600" b="1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xmlns="" id="{2A3DD998-5AF8-0747-BB16-5B0B12B89E65}"/>
              </a:ext>
            </a:extLst>
          </p:cNvPr>
          <p:cNvCxnSpPr>
            <a:cxnSpLocks/>
          </p:cNvCxnSpPr>
          <p:nvPr/>
        </p:nvCxnSpPr>
        <p:spPr>
          <a:xfrm flipV="1">
            <a:off x="2437356" y="1028089"/>
            <a:ext cx="0" cy="17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xmlns="" id="{B14841A2-FD22-FB47-9F0B-3217FA03E259}"/>
              </a:ext>
            </a:extLst>
          </p:cNvPr>
          <p:cNvCxnSpPr>
            <a:cxnSpLocks/>
          </p:cNvCxnSpPr>
          <p:nvPr/>
        </p:nvCxnSpPr>
        <p:spPr>
          <a:xfrm flipV="1">
            <a:off x="5181205" y="1028089"/>
            <a:ext cx="0" cy="17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xmlns="" id="{403F82EA-70B1-F74C-8244-A992F295FC59}"/>
              </a:ext>
            </a:extLst>
          </p:cNvPr>
          <p:cNvCxnSpPr>
            <a:cxnSpLocks/>
          </p:cNvCxnSpPr>
          <p:nvPr/>
        </p:nvCxnSpPr>
        <p:spPr>
          <a:xfrm flipV="1">
            <a:off x="7848721" y="1028089"/>
            <a:ext cx="0" cy="17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xmlns="" id="{EC2B4505-F3D5-6246-AC1B-A91CE7BB98AE}"/>
              </a:ext>
            </a:extLst>
          </p:cNvPr>
          <p:cNvCxnSpPr>
            <a:cxnSpLocks/>
          </p:cNvCxnSpPr>
          <p:nvPr/>
        </p:nvCxnSpPr>
        <p:spPr>
          <a:xfrm>
            <a:off x="2432458" y="1511687"/>
            <a:ext cx="0" cy="180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52FC5090-554A-2D40-94CE-33358FFC2662}"/>
              </a:ext>
            </a:extLst>
          </p:cNvPr>
          <p:cNvSpPr txBox="1"/>
          <p:nvPr/>
        </p:nvSpPr>
        <p:spPr>
          <a:xfrm>
            <a:off x="1310142" y="1660065"/>
            <a:ext cx="2207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研究内容</a:t>
            </a:r>
            <a:r>
              <a:rPr lang="zh-CN" altLang="en-US" sz="1400" b="1" dirty="0"/>
              <a:t>一：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基于分布式训练流量特征的通信规划与拥塞控制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xmlns="" id="{365D1AA2-7372-674B-9492-F77A7149854D}"/>
              </a:ext>
            </a:extLst>
          </p:cNvPr>
          <p:cNvCxnSpPr>
            <a:cxnSpLocks/>
          </p:cNvCxnSpPr>
          <p:nvPr/>
        </p:nvCxnSpPr>
        <p:spPr>
          <a:xfrm>
            <a:off x="5181205" y="1519619"/>
            <a:ext cx="0" cy="17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DAD393BD-9D62-F44E-92D7-2CF2F308C533}"/>
              </a:ext>
            </a:extLst>
          </p:cNvPr>
          <p:cNvSpPr txBox="1"/>
          <p:nvPr/>
        </p:nvSpPr>
        <p:spPr>
          <a:xfrm>
            <a:off x="4060616" y="1667759"/>
            <a:ext cx="22662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研究内容二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结合多种交换技术的成本可控的新型网络架构设计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C8F77D85-78DB-1841-9B18-B7A1B9F1F244}"/>
              </a:ext>
            </a:extLst>
          </p:cNvPr>
          <p:cNvSpPr/>
          <p:nvPr/>
        </p:nvSpPr>
        <p:spPr>
          <a:xfrm>
            <a:off x="1062444" y="2389547"/>
            <a:ext cx="2672140" cy="2624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7A3CDA91-6BE7-3146-8E9D-1CF5322B6DE9}"/>
              </a:ext>
            </a:extLst>
          </p:cNvPr>
          <p:cNvSpPr txBox="1"/>
          <p:nvPr/>
        </p:nvSpPr>
        <p:spPr>
          <a:xfrm>
            <a:off x="6784918" y="1667759"/>
            <a:ext cx="22662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研究内容三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结合分布式训练任务特征的多任务调度与资源分配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xmlns="" id="{669C6AF8-EE7A-394F-86B8-93BB703A0B91}"/>
              </a:ext>
            </a:extLst>
          </p:cNvPr>
          <p:cNvCxnSpPr>
            <a:cxnSpLocks/>
          </p:cNvCxnSpPr>
          <p:nvPr/>
        </p:nvCxnSpPr>
        <p:spPr>
          <a:xfrm>
            <a:off x="7844452" y="1519619"/>
            <a:ext cx="0" cy="189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8ED61B53-1F4F-F748-87C9-4BD185A25C32}"/>
              </a:ext>
            </a:extLst>
          </p:cNvPr>
          <p:cNvSpPr/>
          <p:nvPr/>
        </p:nvSpPr>
        <p:spPr>
          <a:xfrm>
            <a:off x="3901725" y="2389580"/>
            <a:ext cx="2628033" cy="2624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7FBDD2E0-3898-FA41-BB3C-9F4CA7769027}"/>
              </a:ext>
            </a:extLst>
          </p:cNvPr>
          <p:cNvSpPr/>
          <p:nvPr/>
        </p:nvSpPr>
        <p:spPr>
          <a:xfrm>
            <a:off x="6677745" y="2380015"/>
            <a:ext cx="2672668" cy="2618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9AC89F0A-C5B8-7C41-9121-129A749DFC06}"/>
              </a:ext>
            </a:extLst>
          </p:cNvPr>
          <p:cNvSpPr txBox="1"/>
          <p:nvPr/>
        </p:nvSpPr>
        <p:spPr>
          <a:xfrm>
            <a:off x="1545644" y="657929"/>
            <a:ext cx="171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1. </a:t>
            </a:r>
            <a:r>
              <a:rPr lang="zh-CN" altLang="en-US" sz="1400" dirty="0">
                <a:solidFill>
                  <a:schemeClr val="tx1"/>
                </a:solidFill>
              </a:rPr>
              <a:t>带宽利用效率低 </a:t>
            </a:r>
            <a:endParaRPr lang="zh-CN" altLang="en-US" sz="1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B632AB26-ED99-154A-9D32-3FF2A0F97D3B}"/>
              </a:ext>
            </a:extLst>
          </p:cNvPr>
          <p:cNvSpPr txBox="1"/>
          <p:nvPr/>
        </p:nvSpPr>
        <p:spPr>
          <a:xfrm>
            <a:off x="4382574" y="665538"/>
            <a:ext cx="1799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2.</a:t>
            </a:r>
            <a:r>
              <a:rPr lang="zh-CN" altLang="en-US" sz="1400" dirty="0">
                <a:solidFill>
                  <a:schemeClr val="tx1"/>
                </a:solidFill>
              </a:rPr>
              <a:t> 带宽上限增长慢 </a:t>
            </a:r>
            <a:endParaRPr lang="zh-CN" altLang="en-US" sz="1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D1C501BB-0981-C248-8092-1E884F4C6765}"/>
              </a:ext>
            </a:extLst>
          </p:cNvPr>
          <p:cNvSpPr txBox="1"/>
          <p:nvPr/>
        </p:nvSpPr>
        <p:spPr>
          <a:xfrm>
            <a:off x="6939415" y="638260"/>
            <a:ext cx="171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3. </a:t>
            </a:r>
            <a:r>
              <a:rPr lang="zh-CN" altLang="en-US" sz="1400" dirty="0">
                <a:solidFill>
                  <a:schemeClr val="tx1"/>
                </a:solidFill>
              </a:rPr>
              <a:t>任务之间冲突多                              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C321B3E4-2482-5347-9897-7008E5AD6B1E}"/>
              </a:ext>
            </a:extLst>
          </p:cNvPr>
          <p:cNvSpPr txBox="1"/>
          <p:nvPr/>
        </p:nvSpPr>
        <p:spPr>
          <a:xfrm>
            <a:off x="2065202" y="348041"/>
            <a:ext cx="60998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/>
                </a:solidFill>
              </a:rPr>
              <a:t>节点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服务器间通信已成为大规模分布式训练的瓶颈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xmlns="" id="{8A9A9F0A-4150-A748-9A98-2CAAE65F0415}"/>
              </a:ext>
            </a:extLst>
          </p:cNvPr>
          <p:cNvSpPr/>
          <p:nvPr/>
        </p:nvSpPr>
        <p:spPr>
          <a:xfrm>
            <a:off x="1123063" y="3244818"/>
            <a:ext cx="1186907" cy="988203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xmlns="" id="{67AA86EA-DF3E-DB49-AEC3-684D8FAE2F0A}"/>
              </a:ext>
            </a:extLst>
          </p:cNvPr>
          <p:cNvCxnSpPr>
            <a:cxnSpLocks/>
          </p:cNvCxnSpPr>
          <p:nvPr/>
        </p:nvCxnSpPr>
        <p:spPr>
          <a:xfrm>
            <a:off x="1653519" y="2829608"/>
            <a:ext cx="0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xmlns="" id="{AB5DD781-FC01-DA41-A9CC-347738B76407}"/>
              </a:ext>
            </a:extLst>
          </p:cNvPr>
          <p:cNvCxnSpPr>
            <a:cxnSpLocks/>
          </p:cNvCxnSpPr>
          <p:nvPr/>
        </p:nvCxnSpPr>
        <p:spPr>
          <a:xfrm>
            <a:off x="3060156" y="2818032"/>
            <a:ext cx="0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6D99B4EB-FBE5-8746-9FC8-302B98CE768E}"/>
              </a:ext>
            </a:extLst>
          </p:cNvPr>
          <p:cNvSpPr txBox="1"/>
          <p:nvPr/>
        </p:nvSpPr>
        <p:spPr>
          <a:xfrm>
            <a:off x="1847042" y="2891362"/>
            <a:ext cx="1186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流量特征提取</a:t>
            </a: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xmlns="" id="{5E0F0914-042E-A241-8694-16D122C0F91E}"/>
              </a:ext>
            </a:extLst>
          </p:cNvPr>
          <p:cNvSpPr/>
          <p:nvPr/>
        </p:nvSpPr>
        <p:spPr>
          <a:xfrm>
            <a:off x="2466702" y="3244818"/>
            <a:ext cx="1186907" cy="988203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08351386-06B9-574E-86F2-87FA0D605418}"/>
              </a:ext>
            </a:extLst>
          </p:cNvPr>
          <p:cNvSpPr txBox="1"/>
          <p:nvPr/>
        </p:nvSpPr>
        <p:spPr>
          <a:xfrm>
            <a:off x="1262090" y="3278914"/>
            <a:ext cx="947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2. </a:t>
            </a:r>
            <a:r>
              <a:rPr lang="zh-CN" altLang="en-US" sz="1400" dirty="0"/>
              <a:t>基于网络拓扑的通信规划方案设计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F00A1649-1255-E740-9D6B-5A7CECF5AE57}"/>
              </a:ext>
            </a:extLst>
          </p:cNvPr>
          <p:cNvSpPr txBox="1"/>
          <p:nvPr/>
        </p:nvSpPr>
        <p:spPr>
          <a:xfrm>
            <a:off x="2507431" y="3260558"/>
            <a:ext cx="107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3. </a:t>
            </a:r>
            <a:r>
              <a:rPr lang="zh-CN" altLang="en-US" sz="1400" dirty="0"/>
              <a:t>针对分布式训练的拥塞控制方案设计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4F6BF39B-CB6B-7A4C-B92A-BFE8C875DF6E}"/>
              </a:ext>
            </a:extLst>
          </p:cNvPr>
          <p:cNvSpPr txBox="1"/>
          <p:nvPr/>
        </p:nvSpPr>
        <p:spPr>
          <a:xfrm>
            <a:off x="1645685" y="4672597"/>
            <a:ext cx="1642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提升带宽利用率 </a:t>
            </a:r>
            <a:endParaRPr lang="zh-CN" altLang="en-US" sz="1400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xmlns="" id="{89CCC20B-148C-0B4D-83A4-45CCC7C42DC2}"/>
              </a:ext>
            </a:extLst>
          </p:cNvPr>
          <p:cNvCxnSpPr>
            <a:cxnSpLocks/>
          </p:cNvCxnSpPr>
          <p:nvPr/>
        </p:nvCxnSpPr>
        <p:spPr>
          <a:xfrm>
            <a:off x="1736017" y="4233021"/>
            <a:ext cx="309438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xmlns="" id="{4E227D76-9737-9D42-B2DA-9EF073C87D12}"/>
              </a:ext>
            </a:extLst>
          </p:cNvPr>
          <p:cNvCxnSpPr>
            <a:cxnSpLocks/>
          </p:cNvCxnSpPr>
          <p:nvPr/>
        </p:nvCxnSpPr>
        <p:spPr>
          <a:xfrm flipH="1">
            <a:off x="2683872" y="4233021"/>
            <a:ext cx="298208" cy="439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圆角矩形 106">
            <a:extLst>
              <a:ext uri="{FF2B5EF4-FFF2-40B4-BE49-F238E27FC236}">
                <a16:creationId xmlns:a16="http://schemas.microsoft.com/office/drawing/2014/main" xmlns="" id="{564098E0-7BAD-BA4B-8E93-29963E8FB3EC}"/>
              </a:ext>
            </a:extLst>
          </p:cNvPr>
          <p:cNvSpPr/>
          <p:nvPr/>
        </p:nvSpPr>
        <p:spPr>
          <a:xfrm>
            <a:off x="1109207" y="2477343"/>
            <a:ext cx="2580718" cy="333910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A6D8F599-24EC-8946-8E62-B2BA160D95DA}"/>
              </a:ext>
            </a:extLst>
          </p:cNvPr>
          <p:cNvSpPr txBox="1"/>
          <p:nvPr/>
        </p:nvSpPr>
        <p:spPr>
          <a:xfrm>
            <a:off x="1053670" y="2491483"/>
            <a:ext cx="2801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1. </a:t>
            </a:r>
            <a:r>
              <a:rPr lang="zh-CN" altLang="en-US" sz="1400" dirty="0">
                <a:solidFill>
                  <a:schemeClr val="tx1"/>
                </a:solidFill>
              </a:rPr>
              <a:t>大规模</a:t>
            </a:r>
            <a:r>
              <a:rPr lang="zh-CN" altLang="en-US" sz="1400" dirty="0"/>
              <a:t>分布式训练的流量分析</a:t>
            </a: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xmlns="" id="{9EA6ADCD-420A-BC4A-9E1E-C6BBAA3B6EF7}"/>
              </a:ext>
            </a:extLst>
          </p:cNvPr>
          <p:cNvSpPr/>
          <p:nvPr/>
        </p:nvSpPr>
        <p:spPr>
          <a:xfrm>
            <a:off x="3919889" y="2476409"/>
            <a:ext cx="2580718" cy="333910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94D32856-4D6C-0D46-8968-9A64A0936D72}"/>
              </a:ext>
            </a:extLst>
          </p:cNvPr>
          <p:cNvSpPr txBox="1"/>
          <p:nvPr/>
        </p:nvSpPr>
        <p:spPr>
          <a:xfrm>
            <a:off x="3864352" y="2490549"/>
            <a:ext cx="2801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扁平化的电交换网络架构设计</a:t>
            </a:r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xmlns="" id="{22EFD4F0-7B51-E447-97E9-B1252D0CD014}"/>
              </a:ext>
            </a:extLst>
          </p:cNvPr>
          <p:cNvSpPr/>
          <p:nvPr/>
        </p:nvSpPr>
        <p:spPr>
          <a:xfrm>
            <a:off x="3919889" y="3226060"/>
            <a:ext cx="2580718" cy="333910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CD9119A0-E31D-5A43-A279-7C4E56F9D7D2}"/>
              </a:ext>
            </a:extLst>
          </p:cNvPr>
          <p:cNvSpPr txBox="1"/>
          <p:nvPr/>
        </p:nvSpPr>
        <p:spPr>
          <a:xfrm>
            <a:off x="3905438" y="3238805"/>
            <a:ext cx="2801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光电混合的高速网络架构设计</a:t>
            </a: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xmlns="" id="{59221731-F95D-C845-9664-EE184BA2BDD8}"/>
              </a:ext>
            </a:extLst>
          </p:cNvPr>
          <p:cNvCxnSpPr>
            <a:cxnSpLocks/>
          </p:cNvCxnSpPr>
          <p:nvPr/>
        </p:nvCxnSpPr>
        <p:spPr>
          <a:xfrm>
            <a:off x="4329730" y="2816238"/>
            <a:ext cx="0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xmlns="" id="{0C1107EE-6999-8B4A-884E-4DD3C9465839}"/>
              </a:ext>
            </a:extLst>
          </p:cNvPr>
          <p:cNvCxnSpPr>
            <a:cxnSpLocks/>
          </p:cNvCxnSpPr>
          <p:nvPr/>
        </p:nvCxnSpPr>
        <p:spPr>
          <a:xfrm>
            <a:off x="6068880" y="2804662"/>
            <a:ext cx="0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2AB6E468-54A4-624E-8AAD-12D042077DF7}"/>
              </a:ext>
            </a:extLst>
          </p:cNvPr>
          <p:cNvSpPr txBox="1"/>
          <p:nvPr/>
        </p:nvSpPr>
        <p:spPr>
          <a:xfrm>
            <a:off x="3915941" y="2865862"/>
            <a:ext cx="2625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引入成熟光交换技术</a:t>
            </a: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xmlns="" id="{53376AD4-2DD2-DB4D-B09C-F1DB923A94DA}"/>
              </a:ext>
            </a:extLst>
          </p:cNvPr>
          <p:cNvSpPr/>
          <p:nvPr/>
        </p:nvSpPr>
        <p:spPr>
          <a:xfrm>
            <a:off x="3919888" y="3974207"/>
            <a:ext cx="2580718" cy="333910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xmlns="" id="{80400240-2B50-2C48-8565-29DB80DD2F93}"/>
              </a:ext>
            </a:extLst>
          </p:cNvPr>
          <p:cNvSpPr txBox="1"/>
          <p:nvPr/>
        </p:nvSpPr>
        <p:spPr>
          <a:xfrm>
            <a:off x="3877727" y="3986952"/>
            <a:ext cx="2801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 多种交换技术融合的纯光网络</a:t>
            </a: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xmlns="" id="{FEE9D344-2D20-FD4B-9E1F-8DCF286A95F3}"/>
              </a:ext>
            </a:extLst>
          </p:cNvPr>
          <p:cNvCxnSpPr>
            <a:cxnSpLocks/>
          </p:cNvCxnSpPr>
          <p:nvPr/>
        </p:nvCxnSpPr>
        <p:spPr>
          <a:xfrm>
            <a:off x="4329728" y="3564385"/>
            <a:ext cx="0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xmlns="" id="{18C378E4-DA06-1B42-902B-A11123BDB39E}"/>
              </a:ext>
            </a:extLst>
          </p:cNvPr>
          <p:cNvCxnSpPr>
            <a:cxnSpLocks/>
          </p:cNvCxnSpPr>
          <p:nvPr/>
        </p:nvCxnSpPr>
        <p:spPr>
          <a:xfrm>
            <a:off x="6068883" y="3552809"/>
            <a:ext cx="0" cy="413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xmlns="" id="{AB855A55-A950-E04D-851E-39A49E092C4D}"/>
              </a:ext>
            </a:extLst>
          </p:cNvPr>
          <p:cNvSpPr txBox="1"/>
          <p:nvPr/>
        </p:nvSpPr>
        <p:spPr>
          <a:xfrm>
            <a:off x="4136579" y="3614098"/>
            <a:ext cx="2189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引入下一代光交换技术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xmlns="" id="{34118198-69C1-6D4D-968C-FA9F2904A76E}"/>
              </a:ext>
            </a:extLst>
          </p:cNvPr>
          <p:cNvSpPr txBox="1"/>
          <p:nvPr/>
        </p:nvSpPr>
        <p:spPr>
          <a:xfrm>
            <a:off x="4618452" y="4644886"/>
            <a:ext cx="1642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突破带宽瓶颈</a:t>
            </a:r>
            <a:endParaRPr lang="zh-CN" altLang="en-US" sz="1400" dirty="0"/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>
            <a:off x="4374654" y="4316155"/>
            <a:ext cx="505390" cy="32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xmlns="" id="{731F166B-5866-3B47-8488-5FFD24929B01}"/>
              </a:ext>
            </a:extLst>
          </p:cNvPr>
          <p:cNvCxnSpPr>
            <a:cxnSpLocks/>
          </p:cNvCxnSpPr>
          <p:nvPr/>
        </p:nvCxnSpPr>
        <p:spPr>
          <a:xfrm flipH="1">
            <a:off x="5631434" y="4316155"/>
            <a:ext cx="432630" cy="32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xmlns="" id="{75CDB5CE-2936-964B-84C2-345170C3E9D8}"/>
              </a:ext>
            </a:extLst>
          </p:cNvPr>
          <p:cNvSpPr txBox="1"/>
          <p:nvPr/>
        </p:nvSpPr>
        <p:spPr>
          <a:xfrm>
            <a:off x="6689417" y="2423527"/>
            <a:ext cx="2801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大规模分布式训练任务间的冲突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xmlns="" id="{17FAE38D-11DF-BD4E-A2B6-536354BDF9D4}"/>
              </a:ext>
            </a:extLst>
          </p:cNvPr>
          <p:cNvSpPr txBox="1"/>
          <p:nvPr/>
        </p:nvSpPr>
        <p:spPr>
          <a:xfrm>
            <a:off x="6989446" y="2698662"/>
            <a:ext cx="651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计算</a:t>
            </a:r>
            <a:endParaRPr lang="zh-CN" altLang="en-US" sz="1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xmlns="" id="{162AC5C0-9C58-9E44-8EAB-51A9D73EB08F}"/>
              </a:ext>
            </a:extLst>
          </p:cNvPr>
          <p:cNvSpPr txBox="1"/>
          <p:nvPr/>
        </p:nvSpPr>
        <p:spPr>
          <a:xfrm>
            <a:off x="8404745" y="2699942"/>
            <a:ext cx="651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网络</a:t>
            </a:r>
            <a:endParaRPr lang="zh-CN" altLang="en-US" sz="1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xmlns="" id="{9547BA87-1755-5049-B093-9CA7321AF9EE}"/>
              </a:ext>
            </a:extLst>
          </p:cNvPr>
          <p:cNvCxnSpPr>
            <a:cxnSpLocks/>
          </p:cNvCxnSpPr>
          <p:nvPr/>
        </p:nvCxnSpPr>
        <p:spPr>
          <a:xfrm>
            <a:off x="7465312" y="2684807"/>
            <a:ext cx="0" cy="324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xmlns="" id="{04317998-DE1F-1640-A85D-709F9DE7DDBE}"/>
              </a:ext>
            </a:extLst>
          </p:cNvPr>
          <p:cNvCxnSpPr>
            <a:cxnSpLocks/>
          </p:cNvCxnSpPr>
          <p:nvPr/>
        </p:nvCxnSpPr>
        <p:spPr>
          <a:xfrm>
            <a:off x="8432455" y="2687086"/>
            <a:ext cx="0" cy="324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圆角矩形 137">
            <a:extLst>
              <a:ext uri="{FF2B5EF4-FFF2-40B4-BE49-F238E27FC236}">
                <a16:creationId xmlns:a16="http://schemas.microsoft.com/office/drawing/2014/main" xmlns="" id="{967BA8D8-88C8-114C-9D34-17191CC2E91A}"/>
              </a:ext>
            </a:extLst>
          </p:cNvPr>
          <p:cNvSpPr/>
          <p:nvPr/>
        </p:nvSpPr>
        <p:spPr>
          <a:xfrm>
            <a:off x="6723354" y="2993801"/>
            <a:ext cx="1186907" cy="788855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xmlns="" id="{6D908461-4FA3-1E4D-BE34-49D66D548246}"/>
              </a:ext>
            </a:extLst>
          </p:cNvPr>
          <p:cNvSpPr/>
          <p:nvPr/>
        </p:nvSpPr>
        <p:spPr>
          <a:xfrm>
            <a:off x="8066993" y="2993802"/>
            <a:ext cx="1186907" cy="788854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BB0A3FE6-21DC-9A42-B9DD-3B836B4204C7}"/>
              </a:ext>
            </a:extLst>
          </p:cNvPr>
          <p:cNvSpPr txBox="1"/>
          <p:nvPr/>
        </p:nvSpPr>
        <p:spPr>
          <a:xfrm>
            <a:off x="6793106" y="3027897"/>
            <a:ext cx="10797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1. </a:t>
            </a:r>
            <a:r>
              <a:rPr lang="zh-CN" altLang="en-US" sz="1400" dirty="0"/>
              <a:t>任务的优先级调度策略研究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3D03AA6A-09DD-5845-B225-970DBAC09BE9}"/>
              </a:ext>
            </a:extLst>
          </p:cNvPr>
          <p:cNvSpPr txBox="1"/>
          <p:nvPr/>
        </p:nvSpPr>
        <p:spPr>
          <a:xfrm>
            <a:off x="8107722" y="3009541"/>
            <a:ext cx="1079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2. </a:t>
            </a:r>
            <a:r>
              <a:rPr lang="zh-CN" altLang="en-US" sz="1400" dirty="0"/>
              <a:t>任务的部署与网络资源分配</a:t>
            </a:r>
          </a:p>
        </p:txBody>
      </p:sp>
      <p:sp>
        <p:nvSpPr>
          <p:cNvPr id="142" name="圆角矩形 141">
            <a:extLst>
              <a:ext uri="{FF2B5EF4-FFF2-40B4-BE49-F238E27FC236}">
                <a16:creationId xmlns:a16="http://schemas.microsoft.com/office/drawing/2014/main" xmlns="" id="{4471E441-D928-2E4F-87A2-654CB652E5BD}"/>
              </a:ext>
            </a:extLst>
          </p:cNvPr>
          <p:cNvSpPr/>
          <p:nvPr/>
        </p:nvSpPr>
        <p:spPr>
          <a:xfrm>
            <a:off x="6793106" y="4038739"/>
            <a:ext cx="2460794" cy="363106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xmlns="" id="{1B665203-17D9-7E41-B192-8C4A0AA69675}"/>
              </a:ext>
            </a:extLst>
          </p:cNvPr>
          <p:cNvSpPr txBox="1"/>
          <p:nvPr/>
        </p:nvSpPr>
        <p:spPr>
          <a:xfrm>
            <a:off x="6771416" y="4081711"/>
            <a:ext cx="257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 集群的性能分析与全局优化</a:t>
            </a:r>
          </a:p>
        </p:txBody>
      </p: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xmlns="" id="{7092310E-6913-B14C-9D5E-3EC69B9DC175}"/>
              </a:ext>
            </a:extLst>
          </p:cNvPr>
          <p:cNvCxnSpPr>
            <a:cxnSpLocks/>
          </p:cNvCxnSpPr>
          <p:nvPr/>
        </p:nvCxnSpPr>
        <p:spPr>
          <a:xfrm>
            <a:off x="7517271" y="3816752"/>
            <a:ext cx="225003" cy="2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xmlns="" id="{5B396CB1-5E38-854F-950A-0217E59E53E9}"/>
              </a:ext>
            </a:extLst>
          </p:cNvPr>
          <p:cNvCxnSpPr>
            <a:cxnSpLocks/>
          </p:cNvCxnSpPr>
          <p:nvPr/>
        </p:nvCxnSpPr>
        <p:spPr>
          <a:xfrm flipH="1">
            <a:off x="8214997" y="3825518"/>
            <a:ext cx="189749" cy="219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xmlns="" id="{8148A06C-1076-7D4A-9599-FC453F893C80}"/>
              </a:ext>
            </a:extLst>
          </p:cNvPr>
          <p:cNvSpPr txBox="1"/>
          <p:nvPr/>
        </p:nvSpPr>
        <p:spPr>
          <a:xfrm>
            <a:off x="6972249" y="4645274"/>
            <a:ext cx="2237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等待短、运行快、效率高</a:t>
            </a:r>
          </a:p>
        </p:txBody>
      </p: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xmlns="" id="{27BE509A-119D-FF49-8368-5C57BF334A64}"/>
              </a:ext>
            </a:extLst>
          </p:cNvPr>
          <p:cNvCxnSpPr>
            <a:cxnSpLocks/>
          </p:cNvCxnSpPr>
          <p:nvPr/>
        </p:nvCxnSpPr>
        <p:spPr>
          <a:xfrm>
            <a:off x="7771177" y="4401845"/>
            <a:ext cx="0" cy="27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xmlns="" id="{37C24D9B-4091-BD49-9D2B-5CD23DF84B6B}"/>
              </a:ext>
            </a:extLst>
          </p:cNvPr>
          <p:cNvCxnSpPr>
            <a:cxnSpLocks/>
          </p:cNvCxnSpPr>
          <p:nvPr/>
        </p:nvCxnSpPr>
        <p:spPr>
          <a:xfrm>
            <a:off x="8214524" y="4401841"/>
            <a:ext cx="0" cy="27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xmlns="" id="{1B5A071F-4536-E847-87A0-F8DC891A7F58}"/>
              </a:ext>
            </a:extLst>
          </p:cNvPr>
          <p:cNvSpPr txBox="1"/>
          <p:nvPr/>
        </p:nvSpPr>
        <p:spPr>
          <a:xfrm>
            <a:off x="2747211" y="5367511"/>
            <a:ext cx="4847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研究内容四</a:t>
            </a:r>
            <a:r>
              <a:rPr lang="zh-CN" altLang="en-US" sz="1400" b="1" dirty="0"/>
              <a:t>：大规模仿真平台与小型实验平台的搭建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706FBFF2-0890-9E46-96DD-A9786B6EAB8B}"/>
              </a:ext>
            </a:extLst>
          </p:cNvPr>
          <p:cNvSpPr/>
          <p:nvPr/>
        </p:nvSpPr>
        <p:spPr>
          <a:xfrm>
            <a:off x="1062444" y="5664971"/>
            <a:ext cx="8287969" cy="489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>
            <a:extLst>
              <a:ext uri="{FF2B5EF4-FFF2-40B4-BE49-F238E27FC236}">
                <a16:creationId xmlns:a16="http://schemas.microsoft.com/office/drawing/2014/main" xmlns="" id="{0D0702B0-B819-1744-A94A-5F3143C7F189}"/>
              </a:ext>
            </a:extLst>
          </p:cNvPr>
          <p:cNvSpPr/>
          <p:nvPr/>
        </p:nvSpPr>
        <p:spPr>
          <a:xfrm>
            <a:off x="1186825" y="5726191"/>
            <a:ext cx="2287643" cy="362155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xmlns="" id="{7CEFE67E-2820-EC4F-A075-80235366E5D0}"/>
              </a:ext>
            </a:extLst>
          </p:cNvPr>
          <p:cNvSpPr txBox="1"/>
          <p:nvPr/>
        </p:nvSpPr>
        <p:spPr>
          <a:xfrm>
            <a:off x="1162448" y="5771823"/>
            <a:ext cx="2352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 包级别的细粒度仿真平台</a:t>
            </a:r>
          </a:p>
        </p:txBody>
      </p:sp>
      <p:sp>
        <p:nvSpPr>
          <p:cNvPr id="159" name="圆角矩形 158">
            <a:extLst>
              <a:ext uri="{FF2B5EF4-FFF2-40B4-BE49-F238E27FC236}">
                <a16:creationId xmlns:a16="http://schemas.microsoft.com/office/drawing/2014/main" xmlns="" id="{D89D9496-7072-EA4B-A5CC-BB5DAC6B3663}"/>
              </a:ext>
            </a:extLst>
          </p:cNvPr>
          <p:cNvSpPr/>
          <p:nvPr/>
        </p:nvSpPr>
        <p:spPr>
          <a:xfrm>
            <a:off x="3989645" y="5739841"/>
            <a:ext cx="2352588" cy="362155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160" name="圆角矩形 159">
            <a:extLst>
              <a:ext uri="{FF2B5EF4-FFF2-40B4-BE49-F238E27FC236}">
                <a16:creationId xmlns:a16="http://schemas.microsoft.com/office/drawing/2014/main" xmlns="" id="{14C36D9D-B468-BF40-922E-A2212BA0AB13}"/>
              </a:ext>
            </a:extLst>
          </p:cNvPr>
          <p:cNvSpPr/>
          <p:nvPr/>
        </p:nvSpPr>
        <p:spPr>
          <a:xfrm>
            <a:off x="6848524" y="5725160"/>
            <a:ext cx="2416208" cy="362155"/>
          </a:xfrm>
          <a:prstGeom prst="roundRect">
            <a:avLst/>
          </a:prstGeom>
          <a:solidFill>
            <a:srgbClr val="C8C8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xmlns="" id="{FA16420F-7362-FD45-8375-59ACBF4363B9}"/>
              </a:ext>
            </a:extLst>
          </p:cNvPr>
          <p:cNvSpPr txBox="1"/>
          <p:nvPr/>
        </p:nvSpPr>
        <p:spPr>
          <a:xfrm>
            <a:off x="6824902" y="5770792"/>
            <a:ext cx="257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基于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的实验平台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xmlns="" id="{E1AF2AA3-F765-ED42-8676-4F45C3B30CE1}"/>
              </a:ext>
            </a:extLst>
          </p:cNvPr>
          <p:cNvSpPr txBox="1"/>
          <p:nvPr/>
        </p:nvSpPr>
        <p:spPr>
          <a:xfrm>
            <a:off x="3946411" y="5758039"/>
            <a:ext cx="2352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 流级别的粗粒度仿真平台</a:t>
            </a:r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xmlns="" id="{B2B852BB-67C6-A84D-8161-8D04596742CD}"/>
              </a:ext>
            </a:extLst>
          </p:cNvPr>
          <p:cNvCxnSpPr>
            <a:cxnSpLocks/>
          </p:cNvCxnSpPr>
          <p:nvPr/>
        </p:nvCxnSpPr>
        <p:spPr>
          <a:xfrm flipV="1">
            <a:off x="7121236" y="5046533"/>
            <a:ext cx="261833" cy="296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xmlns="" id="{6496D6D6-A046-3D4B-887F-8B9EF3D15A9B}"/>
              </a:ext>
            </a:extLst>
          </p:cNvPr>
          <p:cNvCxnSpPr>
            <a:cxnSpLocks/>
          </p:cNvCxnSpPr>
          <p:nvPr/>
        </p:nvCxnSpPr>
        <p:spPr>
          <a:xfrm flipH="1" flipV="1">
            <a:off x="2982080" y="5042906"/>
            <a:ext cx="305638" cy="306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xmlns="" id="{873FB5C3-C42A-BC46-B4D4-9F48E6B6EC77}"/>
              </a:ext>
            </a:extLst>
          </p:cNvPr>
          <p:cNvCxnSpPr>
            <a:cxnSpLocks/>
          </p:cNvCxnSpPr>
          <p:nvPr/>
        </p:nvCxnSpPr>
        <p:spPr>
          <a:xfrm flipV="1">
            <a:off x="5165939" y="5056362"/>
            <a:ext cx="1" cy="30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75431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2245" y="630525"/>
            <a:ext cx="2435819" cy="5533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75431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1904" y="5806821"/>
            <a:ext cx="1836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实验与仿真平台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4342" y="4642594"/>
            <a:ext cx="138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0430" y="5070272"/>
            <a:ext cx="11344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97847" y="5070272"/>
            <a:ext cx="11026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路由规划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64554" y="5057036"/>
            <a:ext cx="112837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负载均衡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30387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61208" y="4850702"/>
            <a:ext cx="2169685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基于电交换机和光交换机的物理网络平台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1061208" y="2859374"/>
            <a:ext cx="2169685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的调度实验平台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75430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2995" y="921489"/>
            <a:ext cx="2169685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96649" y="2645132"/>
            <a:ext cx="1535889" cy="41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86761" y="302147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任务优先级调度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13993" y="3023929"/>
            <a:ext cx="14523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GPU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资源分配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62734" y="3036493"/>
            <a:ext cx="15888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网络资源分配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9562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76734" y="630526"/>
            <a:ext cx="1546115" cy="41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28935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141939" y="1070336"/>
            <a:ext cx="31547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通信模式与光电混合网络匹配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597647" y="5439604"/>
            <a:ext cx="1334943" cy="34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597647" y="3390802"/>
            <a:ext cx="383858" cy="38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794928" y="1429381"/>
            <a:ext cx="1241934" cy="302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 flipH="1">
            <a:off x="9009917" y="3405825"/>
            <a:ext cx="447242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3230892" y="1182217"/>
            <a:ext cx="12270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227209" y="3147741"/>
            <a:ext cx="12270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227209" y="5161924"/>
            <a:ext cx="12270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/>
          <p:cNvCxnSpPr>
            <a:stCxn id="22" idx="0"/>
            <a:endCxn id="6" idx="2"/>
          </p:cNvCxnSpPr>
          <p:nvPr/>
        </p:nvCxnSpPr>
        <p:spPr>
          <a:xfrm rot="16200000" flipH="1" flipV="1">
            <a:off x="4805667" y="3374010"/>
            <a:ext cx="5587610" cy="100641"/>
          </a:xfrm>
          <a:prstGeom prst="bentConnector5">
            <a:avLst>
              <a:gd name="adj1" fmla="val -4091"/>
              <a:gd name="adj2" fmla="val -3729311"/>
              <a:gd name="adj3" fmla="val 104091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7549151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7549149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928332" y="2902712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901031" y="1060049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930759" y="1439668"/>
            <a:ext cx="788544" cy="29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7549151" y="5439604"/>
            <a:ext cx="1" cy="34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100456" y="5426368"/>
            <a:ext cx="1128287" cy="35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540174" y="3393261"/>
            <a:ext cx="8975" cy="384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7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587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</a:t>
            </a:r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（低功耗的光电混合数据中心网络设计）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4539" y="5259849"/>
            <a:ext cx="11344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71678" y="5254017"/>
            <a:ext cx="11026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路由规划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12837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负载均衡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基于光电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混合交换的物理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 smtClean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52321" y="3258403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任务优先级调度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96866" y="3250833"/>
            <a:ext cx="14523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GPU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资源分配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967261" y="3257213"/>
            <a:ext cx="15888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网络资源分配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层</a:t>
            </a:r>
            <a:endParaRPr kumimoji="1" lang="en-US" altLang="zh-CN" dirty="0" smtClean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 smtClean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7665" y="1210493"/>
            <a:ext cx="31547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通信模式与光电混合网络匹配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971756" y="5629181"/>
            <a:ext cx="1311750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963207" y="3627735"/>
            <a:ext cx="388055" cy="14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169248" y="1577325"/>
            <a:ext cx="1115207" cy="151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83752" y="3626545"/>
            <a:ext cx="377933" cy="14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275351" y="1207993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</a:t>
            </a:r>
            <a:r>
              <a:rPr kumimoji="1" lang="zh-CN" altLang="en-US" smtClean="0">
                <a:latin typeface="KaiTi" charset="-122"/>
                <a:ea typeface="KaiTi" charset="-122"/>
                <a:cs typeface="KaiTi" charset="-122"/>
              </a:rPr>
              <a:t>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144294" y="1579825"/>
            <a:ext cx="960735" cy="14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3349"/>
            <a:ext cx="3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1" y="5624270"/>
            <a:ext cx="110138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xmlns="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922984" y="3620165"/>
            <a:ext cx="63" cy="157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粗粒度流级别仿真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细粒度包级别仿真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5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484131" y="3426579"/>
            <a:ext cx="5309625" cy="86550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533659" y="3480707"/>
            <a:ext cx="3508462" cy="2667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内容一</a:t>
            </a:r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在光交换网络中运行单个分布式训练任务</a:t>
            </a:r>
          </a:p>
        </p:txBody>
      </p:sp>
      <p:sp>
        <p:nvSpPr>
          <p:cNvPr id="53" name="矩形 52"/>
          <p:cNvSpPr/>
          <p:nvPr/>
        </p:nvSpPr>
        <p:spPr>
          <a:xfrm>
            <a:off x="2533660" y="3818482"/>
            <a:ext cx="1580807" cy="43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分布式训练任务与光交换机的软硬件协调</a:t>
            </a:r>
          </a:p>
        </p:txBody>
      </p:sp>
      <p:sp>
        <p:nvSpPr>
          <p:cNvPr id="9" name="矩形 8"/>
          <p:cNvSpPr/>
          <p:nvPr/>
        </p:nvSpPr>
        <p:spPr>
          <a:xfrm>
            <a:off x="4503417" y="3818482"/>
            <a:ext cx="1299807" cy="43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结合光交换特点设计调度方案</a:t>
            </a:r>
          </a:p>
        </p:txBody>
      </p:sp>
      <p:sp>
        <p:nvSpPr>
          <p:cNvPr id="10" name="矩形 9"/>
          <p:cNvSpPr/>
          <p:nvPr/>
        </p:nvSpPr>
        <p:spPr>
          <a:xfrm>
            <a:off x="6120501" y="3818482"/>
            <a:ext cx="1577426" cy="43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搭建光交换实验平台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运行分布式训练任务</a:t>
            </a:r>
          </a:p>
        </p:txBody>
      </p:sp>
      <p:sp>
        <p:nvSpPr>
          <p:cNvPr id="14" name="矩形 13"/>
          <p:cNvSpPr/>
          <p:nvPr/>
        </p:nvSpPr>
        <p:spPr>
          <a:xfrm>
            <a:off x="10458179" y="3656291"/>
            <a:ext cx="1403998" cy="619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支持多种类型的分布式训练任务在光交换网络中运行</a:t>
            </a:r>
          </a:p>
        </p:txBody>
      </p:sp>
      <p:cxnSp>
        <p:nvCxnSpPr>
          <p:cNvPr id="18" name="直接箭头连接符 17"/>
          <p:cNvCxnSpPr>
            <a:cxnSpLocks/>
            <a:endCxn id="14" idx="1"/>
          </p:cNvCxnSpPr>
          <p:nvPr/>
        </p:nvCxnSpPr>
        <p:spPr>
          <a:xfrm flipV="1">
            <a:off x="9894831" y="3966134"/>
            <a:ext cx="563348" cy="4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上箭头 19"/>
          <p:cNvSpPr/>
          <p:nvPr/>
        </p:nvSpPr>
        <p:spPr>
          <a:xfrm>
            <a:off x="11062712" y="3371495"/>
            <a:ext cx="186690" cy="229870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936464" y="3736204"/>
            <a:ext cx="58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基础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536347" y="2706456"/>
            <a:ext cx="10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研究内容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446278" y="2843104"/>
            <a:ext cx="108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目标</a:t>
            </a:r>
            <a:endParaRPr lang="zh-CN" altLang="en-US" sz="1200" dirty="0"/>
          </a:p>
        </p:txBody>
      </p:sp>
      <p:cxnSp>
        <p:nvCxnSpPr>
          <p:cNvPr id="59" name="直接箭头连接符 58"/>
          <p:cNvCxnSpPr>
            <a:stCxn id="53" idx="3"/>
            <a:endCxn id="9" idx="1"/>
          </p:cNvCxnSpPr>
          <p:nvPr/>
        </p:nvCxnSpPr>
        <p:spPr>
          <a:xfrm>
            <a:off x="4114467" y="4035916"/>
            <a:ext cx="388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0" idx="1"/>
          </p:cNvCxnSpPr>
          <p:nvPr/>
        </p:nvCxnSpPr>
        <p:spPr>
          <a:xfrm>
            <a:off x="5796500" y="4035916"/>
            <a:ext cx="3240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480011" y="2433915"/>
            <a:ext cx="5305503" cy="86550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2529539" y="2488043"/>
            <a:ext cx="1881490" cy="2667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  <a:sym typeface="+mn-ea"/>
              </a:rPr>
              <a:t>内容二</a:t>
            </a:r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  <a:sym typeface="+mn-ea"/>
              </a:rPr>
              <a:t>:</a:t>
            </a:r>
            <a:r>
              <a:rPr lang="zh-CN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  <a:sym typeface="+mn-ea"/>
              </a:rPr>
              <a:t>集群架构设计</a:t>
            </a:r>
          </a:p>
        </p:txBody>
      </p:sp>
      <p:sp>
        <p:nvSpPr>
          <p:cNvPr id="63" name="矩形 62"/>
          <p:cNvSpPr/>
          <p:nvPr/>
        </p:nvSpPr>
        <p:spPr>
          <a:xfrm>
            <a:off x="2529540" y="2825821"/>
            <a:ext cx="1584927" cy="434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研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sym typeface="+mn-ea"/>
              </a:rPr>
              <a:t>究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分布式训练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  <a:sym typeface="+mn-ea"/>
              </a:rPr>
              <a:t>任务的通信特征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03417" y="2825820"/>
            <a:ext cx="1293083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结合光交换特性设计网络架构</a:t>
            </a:r>
          </a:p>
        </p:txBody>
      </p:sp>
      <p:sp>
        <p:nvSpPr>
          <p:cNvPr id="65" name="矩形 64"/>
          <p:cNvSpPr/>
          <p:nvPr/>
        </p:nvSpPr>
        <p:spPr>
          <a:xfrm>
            <a:off x="6124621" y="2825820"/>
            <a:ext cx="1573306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根据光交换网络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设计网络控制方案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449937" y="2664715"/>
            <a:ext cx="1412240" cy="622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设计能够支持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数千个</a:t>
            </a: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GPU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互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连的网络架构</a:t>
            </a:r>
          </a:p>
        </p:txBody>
      </p:sp>
      <p:cxnSp>
        <p:nvCxnSpPr>
          <p:cNvPr id="67" name="直接箭头连接符 66"/>
          <p:cNvCxnSpPr>
            <a:cxnSpLocks/>
            <a:endCxn id="66" idx="1"/>
          </p:cNvCxnSpPr>
          <p:nvPr/>
        </p:nvCxnSpPr>
        <p:spPr>
          <a:xfrm flipV="1">
            <a:off x="9886589" y="2976083"/>
            <a:ext cx="563348" cy="1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上箭头 67"/>
          <p:cNvSpPr/>
          <p:nvPr/>
        </p:nvSpPr>
        <p:spPr>
          <a:xfrm>
            <a:off x="11062712" y="2341099"/>
            <a:ext cx="186690" cy="229870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63" idx="3"/>
            <a:endCxn id="64" idx="1"/>
          </p:cNvCxnSpPr>
          <p:nvPr/>
        </p:nvCxnSpPr>
        <p:spPr>
          <a:xfrm>
            <a:off x="4114467" y="3043253"/>
            <a:ext cx="388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3"/>
            <a:endCxn id="65" idx="1"/>
          </p:cNvCxnSpPr>
          <p:nvPr/>
        </p:nvCxnSpPr>
        <p:spPr>
          <a:xfrm>
            <a:off x="5796500" y="3043253"/>
            <a:ext cx="328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475889" y="1457730"/>
            <a:ext cx="5309626" cy="86550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525417" y="1511858"/>
            <a:ext cx="3516704" cy="2667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  <a:sym typeface="+mn-ea"/>
              </a:rPr>
              <a:t>内容三</a:t>
            </a:r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sym typeface="+mn-ea"/>
              </a:rPr>
              <a:t>:</a:t>
            </a:r>
            <a:r>
              <a:rPr lang="zh-CN" alt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  <a:sym typeface="+mn-ea"/>
              </a:rPr>
              <a:t>在光交换集群中运行多个分布式训练任务</a:t>
            </a:r>
          </a:p>
        </p:txBody>
      </p:sp>
      <p:sp>
        <p:nvSpPr>
          <p:cNvPr id="77" name="矩形 76"/>
          <p:cNvSpPr/>
          <p:nvPr/>
        </p:nvSpPr>
        <p:spPr>
          <a:xfrm>
            <a:off x="2525418" y="1829461"/>
            <a:ext cx="1589049" cy="4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研究影响任务调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度效果的关键因素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03418" y="1829461"/>
            <a:ext cx="1293083" cy="45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</a:rPr>
              <a:t>根据关键因素设计任务调度策略</a:t>
            </a:r>
          </a:p>
        </p:txBody>
      </p:sp>
      <p:sp>
        <p:nvSpPr>
          <p:cNvPr id="79" name="矩形 78"/>
          <p:cNvSpPr/>
          <p:nvPr/>
        </p:nvSpPr>
        <p:spPr>
          <a:xfrm>
            <a:off x="6124621" y="1829461"/>
            <a:ext cx="1573305" cy="45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搭建仿真平台进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行大规模性能仿真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449937" y="1755229"/>
            <a:ext cx="1412240" cy="492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光交换集群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的全局优化</a:t>
            </a:r>
          </a:p>
        </p:txBody>
      </p:sp>
      <p:cxnSp>
        <p:nvCxnSpPr>
          <p:cNvPr id="81" name="直接箭头连接符 80"/>
          <p:cNvCxnSpPr>
            <a:cxnSpLocks/>
            <a:endCxn id="80" idx="1"/>
          </p:cNvCxnSpPr>
          <p:nvPr/>
        </p:nvCxnSpPr>
        <p:spPr>
          <a:xfrm flipV="1">
            <a:off x="9886590" y="2001292"/>
            <a:ext cx="5633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3"/>
            <a:endCxn id="78" idx="1"/>
          </p:cNvCxnSpPr>
          <p:nvPr/>
        </p:nvCxnSpPr>
        <p:spPr>
          <a:xfrm>
            <a:off x="4114467" y="2056981"/>
            <a:ext cx="3889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3"/>
            <a:endCxn id="79" idx="1"/>
          </p:cNvCxnSpPr>
          <p:nvPr/>
        </p:nvCxnSpPr>
        <p:spPr>
          <a:xfrm>
            <a:off x="5796501" y="2056981"/>
            <a:ext cx="32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9936464" y="2734748"/>
            <a:ext cx="58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核心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9936464" y="1775783"/>
            <a:ext cx="58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优化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14AF6F3D-7BF8-D249-850D-AC1672B40795}"/>
              </a:ext>
            </a:extLst>
          </p:cNvPr>
          <p:cNvGrpSpPr/>
          <p:nvPr/>
        </p:nvGrpSpPr>
        <p:grpSpPr>
          <a:xfrm>
            <a:off x="3050268" y="6240982"/>
            <a:ext cx="4419582" cy="1234035"/>
            <a:chOff x="1510145" y="3740726"/>
            <a:chExt cx="1212273" cy="1430508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xmlns="" id="{8E7FEC74-F9BF-284C-AC3F-BD418B76A509}"/>
                </a:ext>
              </a:extLst>
            </p:cNvPr>
            <p:cNvSpPr/>
            <p:nvPr/>
          </p:nvSpPr>
          <p:spPr>
            <a:xfrm>
              <a:off x="1510145" y="3740726"/>
              <a:ext cx="1212273" cy="1430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xmlns="" id="{3ACD8793-E06E-6B46-AC61-C07336F44B40}"/>
                </a:ext>
              </a:extLst>
            </p:cNvPr>
            <p:cNvSpPr txBox="1"/>
            <p:nvPr/>
          </p:nvSpPr>
          <p:spPr>
            <a:xfrm>
              <a:off x="1565566" y="3754581"/>
              <a:ext cx="109451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软件层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xmlns="" id="{B481BD7F-F92F-A44D-9453-A46A57A9A7C5}"/>
                </a:ext>
              </a:extLst>
            </p:cNvPr>
            <p:cNvSpPr txBox="1"/>
            <p:nvPr/>
          </p:nvSpPr>
          <p:spPr>
            <a:xfrm>
              <a:off x="1565566" y="4175982"/>
              <a:ext cx="38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单节点训练</a:t>
              </a:r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7EC2F3AA-8859-174C-9C46-0E7BAFF4A562}"/>
              </a:ext>
            </a:extLst>
          </p:cNvPr>
          <p:cNvSpPr txBox="1"/>
          <p:nvPr/>
        </p:nvSpPr>
        <p:spPr>
          <a:xfrm>
            <a:off x="5828881" y="6610098"/>
            <a:ext cx="1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分布式训练</a:t>
            </a:r>
          </a:p>
        </p:txBody>
      </p:sp>
      <p:sp>
        <p:nvSpPr>
          <p:cNvPr id="128" name="右箭头 127">
            <a:extLst>
              <a:ext uri="{FF2B5EF4-FFF2-40B4-BE49-F238E27FC236}">
                <a16:creationId xmlns:a16="http://schemas.microsoft.com/office/drawing/2014/main" xmlns="" id="{35170FD5-C2D3-C04C-89DE-E3CDFEA91EAD}"/>
              </a:ext>
            </a:extLst>
          </p:cNvPr>
          <p:cNvSpPr/>
          <p:nvPr/>
        </p:nvSpPr>
        <p:spPr>
          <a:xfrm>
            <a:off x="5059166" y="6720340"/>
            <a:ext cx="429491" cy="15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xmlns="" id="{1AE87E39-B06A-764C-B12D-F469F74F95D3}"/>
              </a:ext>
            </a:extLst>
          </p:cNvPr>
          <p:cNvGrpSpPr/>
          <p:nvPr/>
        </p:nvGrpSpPr>
        <p:grpSpPr>
          <a:xfrm>
            <a:off x="3050268" y="7675812"/>
            <a:ext cx="4419582" cy="1191250"/>
            <a:chOff x="1510145" y="3740727"/>
            <a:chExt cx="1212273" cy="1380911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xmlns="" id="{14063981-774D-014F-9D08-DC3597A5D9E0}"/>
                </a:ext>
              </a:extLst>
            </p:cNvPr>
            <p:cNvSpPr/>
            <p:nvPr/>
          </p:nvSpPr>
          <p:spPr>
            <a:xfrm>
              <a:off x="1510145" y="3740727"/>
              <a:ext cx="1212273" cy="1380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xmlns="" id="{A9DBB830-4731-B246-8158-0C76AC4F0127}"/>
                </a:ext>
              </a:extLst>
            </p:cNvPr>
            <p:cNvSpPr txBox="1"/>
            <p:nvPr/>
          </p:nvSpPr>
          <p:spPr>
            <a:xfrm>
              <a:off x="1565566" y="3754581"/>
              <a:ext cx="1094510" cy="4638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平台层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xmlns="" id="{AB20A3D5-43D4-D047-849B-1FFB4434433B}"/>
                </a:ext>
              </a:extLst>
            </p:cNvPr>
            <p:cNvSpPr txBox="1"/>
            <p:nvPr/>
          </p:nvSpPr>
          <p:spPr>
            <a:xfrm>
              <a:off x="1565566" y="4175982"/>
              <a:ext cx="386838" cy="42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小任务</a:t>
              </a:r>
            </a:p>
          </p:txBody>
        </p: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xmlns="" id="{3202DD86-DD84-D246-98AF-9AF1294B464D}"/>
              </a:ext>
            </a:extLst>
          </p:cNvPr>
          <p:cNvSpPr txBox="1"/>
          <p:nvPr/>
        </p:nvSpPr>
        <p:spPr>
          <a:xfrm>
            <a:off x="5866950" y="8057887"/>
            <a:ext cx="1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大任务</a:t>
            </a:r>
          </a:p>
        </p:txBody>
      </p:sp>
      <p:sp>
        <p:nvSpPr>
          <p:cNvPr id="147" name="右箭头 146">
            <a:extLst>
              <a:ext uri="{FF2B5EF4-FFF2-40B4-BE49-F238E27FC236}">
                <a16:creationId xmlns:a16="http://schemas.microsoft.com/office/drawing/2014/main" xmlns="" id="{E2B9681E-118D-C94E-961B-C82D1F980FE4}"/>
              </a:ext>
            </a:extLst>
          </p:cNvPr>
          <p:cNvSpPr/>
          <p:nvPr/>
        </p:nvSpPr>
        <p:spPr>
          <a:xfrm>
            <a:off x="5059165" y="8166127"/>
            <a:ext cx="429491" cy="15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xmlns="" id="{DCE233B6-5C5A-4F45-A736-4EA75668F152}"/>
              </a:ext>
            </a:extLst>
          </p:cNvPr>
          <p:cNvGrpSpPr/>
          <p:nvPr/>
        </p:nvGrpSpPr>
        <p:grpSpPr>
          <a:xfrm>
            <a:off x="3050268" y="9067383"/>
            <a:ext cx="4419582" cy="1191250"/>
            <a:chOff x="1510145" y="3740727"/>
            <a:chExt cx="1212273" cy="1380911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xmlns="" id="{DC984D1B-3142-4F45-9364-735766F98665}"/>
                </a:ext>
              </a:extLst>
            </p:cNvPr>
            <p:cNvSpPr/>
            <p:nvPr/>
          </p:nvSpPr>
          <p:spPr>
            <a:xfrm>
              <a:off x="1510145" y="3740727"/>
              <a:ext cx="1212273" cy="1380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xmlns="" id="{1DAA1DFB-C4C1-7844-A98A-919D2B93FF56}"/>
                </a:ext>
              </a:extLst>
            </p:cNvPr>
            <p:cNvSpPr txBox="1"/>
            <p:nvPr/>
          </p:nvSpPr>
          <p:spPr>
            <a:xfrm>
              <a:off x="1565566" y="3754581"/>
              <a:ext cx="1094510" cy="4638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基础设施层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xmlns="" id="{19FA63A9-950B-4B45-95E7-CA2CEC1AD52F}"/>
                </a:ext>
              </a:extLst>
            </p:cNvPr>
            <p:cNvSpPr txBox="1"/>
            <p:nvPr/>
          </p:nvSpPr>
          <p:spPr>
            <a:xfrm>
              <a:off x="1530682" y="4186271"/>
              <a:ext cx="489319" cy="42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纯电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Clos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网络</a:t>
              </a:r>
            </a:p>
          </p:txBody>
        </p:sp>
      </p:grpSp>
      <p:sp>
        <p:nvSpPr>
          <p:cNvPr id="164" name="文本框 163">
            <a:extLst>
              <a:ext uri="{FF2B5EF4-FFF2-40B4-BE49-F238E27FC236}">
                <a16:creationId xmlns:a16="http://schemas.microsoft.com/office/drawing/2014/main" xmlns="" id="{8F7EC752-3E95-9E47-87CB-2F692B72E78F}"/>
              </a:ext>
            </a:extLst>
          </p:cNvPr>
          <p:cNvSpPr txBox="1"/>
          <p:nvPr/>
        </p:nvSpPr>
        <p:spPr>
          <a:xfrm>
            <a:off x="5462627" y="9442130"/>
            <a:ext cx="20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光电混合网络</a:t>
            </a:r>
          </a:p>
        </p:txBody>
      </p:sp>
      <p:sp>
        <p:nvSpPr>
          <p:cNvPr id="166" name="右箭头 165">
            <a:extLst>
              <a:ext uri="{FF2B5EF4-FFF2-40B4-BE49-F238E27FC236}">
                <a16:creationId xmlns:a16="http://schemas.microsoft.com/office/drawing/2014/main" xmlns="" id="{BCCD2480-538A-C348-8CB3-943E46874002}"/>
              </a:ext>
            </a:extLst>
          </p:cNvPr>
          <p:cNvSpPr/>
          <p:nvPr/>
        </p:nvSpPr>
        <p:spPr>
          <a:xfrm>
            <a:off x="5100729" y="9542853"/>
            <a:ext cx="429491" cy="15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圆角矩形 166">
            <a:extLst>
              <a:ext uri="{FF2B5EF4-FFF2-40B4-BE49-F238E27FC236}">
                <a16:creationId xmlns:a16="http://schemas.microsoft.com/office/drawing/2014/main" xmlns="" id="{1DDAB3A5-91F6-D44E-B8F4-5E76A3D1B5DC}"/>
              </a:ext>
            </a:extLst>
          </p:cNvPr>
          <p:cNvSpPr/>
          <p:nvPr/>
        </p:nvSpPr>
        <p:spPr>
          <a:xfrm>
            <a:off x="3252160" y="6967608"/>
            <a:ext cx="2182154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</a:t>
            </a:r>
            <a:r>
              <a:rPr kumimoji="1" lang="en-US" altLang="zh-CN" dirty="0"/>
              <a:t>/</a:t>
            </a:r>
            <a:r>
              <a:rPr kumimoji="1" lang="zh-CN" altLang="en-US" dirty="0"/>
              <a:t>模型</a:t>
            </a:r>
            <a:r>
              <a:rPr kumimoji="1" lang="en-US" altLang="zh-CN" dirty="0"/>
              <a:t>/</a:t>
            </a:r>
            <a:r>
              <a:rPr kumimoji="1" lang="zh-CN" altLang="en-US" dirty="0"/>
              <a:t>混合并行</a:t>
            </a:r>
          </a:p>
        </p:txBody>
      </p:sp>
      <p:sp>
        <p:nvSpPr>
          <p:cNvPr id="169" name="圆角矩形 168">
            <a:extLst>
              <a:ext uri="{FF2B5EF4-FFF2-40B4-BE49-F238E27FC236}">
                <a16:creationId xmlns:a16="http://schemas.microsoft.com/office/drawing/2014/main" xmlns="" id="{47E8E7B3-6248-FF49-914F-194BCC9D80D8}"/>
              </a:ext>
            </a:extLst>
          </p:cNvPr>
          <p:cNvSpPr/>
          <p:nvPr/>
        </p:nvSpPr>
        <p:spPr>
          <a:xfrm>
            <a:off x="6557754" y="6967315"/>
            <a:ext cx="690031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</a:t>
            </a:r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xmlns="" id="{60C6D914-C8A8-844D-84BF-6584162C5653}"/>
              </a:ext>
            </a:extLst>
          </p:cNvPr>
          <p:cNvSpPr/>
          <p:nvPr/>
        </p:nvSpPr>
        <p:spPr>
          <a:xfrm>
            <a:off x="5508050" y="6967524"/>
            <a:ext cx="975968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流水线</a:t>
            </a: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xmlns="" id="{AA3A0175-3401-AA42-8B55-DAA23345C563}"/>
              </a:ext>
            </a:extLst>
          </p:cNvPr>
          <p:cNvSpPr/>
          <p:nvPr/>
        </p:nvSpPr>
        <p:spPr>
          <a:xfrm>
            <a:off x="3252160" y="8395078"/>
            <a:ext cx="1286350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Gang</a:t>
            </a:r>
            <a:r>
              <a:rPr kumimoji="1" lang="zh-CN" altLang="en-US" dirty="0"/>
              <a:t>调度</a:t>
            </a:r>
          </a:p>
        </p:txBody>
      </p:sp>
      <p:sp>
        <p:nvSpPr>
          <p:cNvPr id="172" name="圆角矩形 171">
            <a:extLst>
              <a:ext uri="{FF2B5EF4-FFF2-40B4-BE49-F238E27FC236}">
                <a16:creationId xmlns:a16="http://schemas.microsoft.com/office/drawing/2014/main" xmlns="" id="{259E21C2-57F6-3049-A635-102450FAEE71}"/>
              </a:ext>
            </a:extLst>
          </p:cNvPr>
          <p:cNvSpPr/>
          <p:nvPr/>
        </p:nvSpPr>
        <p:spPr>
          <a:xfrm>
            <a:off x="4623726" y="8401240"/>
            <a:ext cx="939355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多租户</a:t>
            </a:r>
          </a:p>
        </p:txBody>
      </p:sp>
      <p:sp>
        <p:nvSpPr>
          <p:cNvPr id="173" name="圆角矩形 172">
            <a:extLst>
              <a:ext uri="{FF2B5EF4-FFF2-40B4-BE49-F238E27FC236}">
                <a16:creationId xmlns:a16="http://schemas.microsoft.com/office/drawing/2014/main" xmlns="" id="{D605E60B-8BAE-2849-B15C-DEE5FCD92C13}"/>
              </a:ext>
            </a:extLst>
          </p:cNvPr>
          <p:cNvSpPr/>
          <p:nvPr/>
        </p:nvSpPr>
        <p:spPr>
          <a:xfrm>
            <a:off x="5648297" y="8395077"/>
            <a:ext cx="1596841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资源分配隔离</a:t>
            </a:r>
          </a:p>
        </p:txBody>
      </p:sp>
      <p:sp>
        <p:nvSpPr>
          <p:cNvPr id="174" name="圆角矩形 173">
            <a:extLst>
              <a:ext uri="{FF2B5EF4-FFF2-40B4-BE49-F238E27FC236}">
                <a16:creationId xmlns:a16="http://schemas.microsoft.com/office/drawing/2014/main" xmlns="" id="{55DDFB97-D1F0-7A4B-93DC-C9160385530E}"/>
              </a:ext>
            </a:extLst>
          </p:cNvPr>
          <p:cNvSpPr/>
          <p:nvPr/>
        </p:nvSpPr>
        <p:spPr>
          <a:xfrm>
            <a:off x="3265641" y="9795736"/>
            <a:ext cx="1169690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提升带宽</a:t>
            </a:r>
          </a:p>
        </p:txBody>
      </p:sp>
      <p:sp>
        <p:nvSpPr>
          <p:cNvPr id="175" name="圆角矩形 174">
            <a:extLst>
              <a:ext uri="{FF2B5EF4-FFF2-40B4-BE49-F238E27FC236}">
                <a16:creationId xmlns:a16="http://schemas.microsoft.com/office/drawing/2014/main" xmlns="" id="{7B21C9BD-D26D-7843-AD2A-F5794D5FF0F3}"/>
              </a:ext>
            </a:extLst>
          </p:cNvPr>
          <p:cNvSpPr/>
          <p:nvPr/>
        </p:nvSpPr>
        <p:spPr>
          <a:xfrm>
            <a:off x="4648756" y="9795738"/>
            <a:ext cx="1258012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降低功耗</a:t>
            </a:r>
          </a:p>
        </p:txBody>
      </p:sp>
      <p:sp>
        <p:nvSpPr>
          <p:cNvPr id="176" name="圆角矩形 175">
            <a:extLst>
              <a:ext uri="{FF2B5EF4-FFF2-40B4-BE49-F238E27FC236}">
                <a16:creationId xmlns:a16="http://schemas.microsoft.com/office/drawing/2014/main" xmlns="" id="{D27200F6-467C-DA49-A2FE-F34448E46BD9}"/>
              </a:ext>
            </a:extLst>
          </p:cNvPr>
          <p:cNvSpPr/>
          <p:nvPr/>
        </p:nvSpPr>
        <p:spPr>
          <a:xfrm>
            <a:off x="6088076" y="9795737"/>
            <a:ext cx="1154494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简化运维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8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200">
            <a:extLst>
              <a:ext uri="{FF2B5EF4-FFF2-40B4-BE49-F238E27FC236}">
                <a16:creationId xmlns:a16="http://schemas.microsoft.com/office/drawing/2014/main" xmlns="" id="{629ECC0A-20FE-0941-B75F-E177A86C9A86}"/>
              </a:ext>
            </a:extLst>
          </p:cNvPr>
          <p:cNvSpPr/>
          <p:nvPr/>
        </p:nvSpPr>
        <p:spPr>
          <a:xfrm>
            <a:off x="4210699" y="2825257"/>
            <a:ext cx="3142109" cy="7981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基于流量特征的通信规划与拥塞控制</a:t>
            </a:r>
          </a:p>
        </p:txBody>
      </p:sp>
      <p:sp>
        <p:nvSpPr>
          <p:cNvPr id="21" name="矩形 20"/>
          <p:cNvSpPr/>
          <p:nvPr/>
        </p:nvSpPr>
        <p:spPr>
          <a:xfrm>
            <a:off x="6524833" y="7121342"/>
            <a:ext cx="1584927" cy="434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研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sym typeface="+mn-ea"/>
              </a:rPr>
              <a:t>究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分布式训练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  <a:sym typeface="+mn-ea"/>
              </a:rPr>
              <a:t>任务的通信特征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98710" y="7121341"/>
            <a:ext cx="1293083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根据光交换特性设计架构拓扑</a:t>
            </a:r>
          </a:p>
        </p:txBody>
      </p:sp>
      <p:sp>
        <p:nvSpPr>
          <p:cNvPr id="23" name="矩形 22"/>
          <p:cNvSpPr/>
          <p:nvPr/>
        </p:nvSpPr>
        <p:spPr>
          <a:xfrm>
            <a:off x="10119914" y="7121341"/>
            <a:ext cx="1573306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根据网络架构设计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光交换机切换算法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1" idx="3"/>
            <a:endCxn id="22" idx="1"/>
          </p:cNvCxnSpPr>
          <p:nvPr/>
        </p:nvCxnSpPr>
        <p:spPr>
          <a:xfrm>
            <a:off x="8109760" y="7338774"/>
            <a:ext cx="388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3" idx="1"/>
          </p:cNvCxnSpPr>
          <p:nvPr/>
        </p:nvCxnSpPr>
        <p:spPr>
          <a:xfrm>
            <a:off x="9791793" y="7338774"/>
            <a:ext cx="328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/>
              <a:t>针对大规模分布式训练的网络架构设计与优化</a:t>
            </a:r>
            <a:endParaRPr lang="en-US" altLang="zh-CN" b="1" dirty="0"/>
          </a:p>
        </p:txBody>
      </p:sp>
      <p:sp>
        <p:nvSpPr>
          <p:cNvPr id="41" name="矩形 40"/>
          <p:cNvSpPr/>
          <p:nvPr/>
        </p:nvSpPr>
        <p:spPr>
          <a:xfrm>
            <a:off x="708912" y="1293277"/>
            <a:ext cx="2358338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200" dirty="0">
                <a:sym typeface="+mn-ea"/>
              </a:rPr>
              <a:t>    </a:t>
            </a:r>
            <a:r>
              <a:rPr lang="zh-CN" altLang="en-US" sz="1200" dirty="0">
                <a:sym typeface="+mn-ea"/>
              </a:rPr>
              <a:t>大规模分布式训练的流量分析</a:t>
            </a:r>
          </a:p>
        </p:txBody>
      </p:sp>
      <p:sp>
        <p:nvSpPr>
          <p:cNvPr id="42" name="矩形 41"/>
          <p:cNvSpPr/>
          <p:nvPr/>
        </p:nvSpPr>
        <p:spPr>
          <a:xfrm>
            <a:off x="694579" y="1654234"/>
            <a:ext cx="3127778" cy="68689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3" name="流程图: 联系 42"/>
          <p:cNvSpPr/>
          <p:nvPr/>
        </p:nvSpPr>
        <p:spPr>
          <a:xfrm>
            <a:off x="724928" y="1320961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700095" y="2444639"/>
            <a:ext cx="2691279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 基于网络拓扑的通信规划方案设计</a:t>
            </a:r>
            <a:endParaRPr lang="zh-CN" altLang="en-US" sz="1200" dirty="0"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4579" y="2788560"/>
            <a:ext cx="3127778" cy="9582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1" name="流程图: 联系 50"/>
          <p:cNvSpPr/>
          <p:nvPr/>
        </p:nvSpPr>
        <p:spPr>
          <a:xfrm>
            <a:off x="747917" y="2478607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63381" y="3162744"/>
            <a:ext cx="82295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应用层</a:t>
            </a:r>
            <a:endParaRPr lang="en-US" altLang="zh-CN" sz="1200" dirty="0"/>
          </a:p>
          <a:p>
            <a:pPr algn="ctr"/>
            <a:r>
              <a:rPr lang="zh-CN" altLang="en-US" sz="1200" dirty="0"/>
              <a:t>通信模型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696928" y="3859859"/>
            <a:ext cx="2894429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针对分布式训练的拥塞控制方案设计</a:t>
            </a:r>
            <a:endParaRPr lang="zh-CN" altLang="en-US" sz="1200" dirty="0"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4579" y="4229691"/>
            <a:ext cx="3127778" cy="93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8" name="流程图: 联系 57"/>
          <p:cNvSpPr/>
          <p:nvPr/>
        </p:nvSpPr>
        <p:spPr>
          <a:xfrm>
            <a:off x="724928" y="3896162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成本可控的新型网络架构设计</a:t>
            </a:r>
          </a:p>
        </p:txBody>
      </p:sp>
      <p:sp>
        <p:nvSpPr>
          <p:cNvPr id="76" name="矩形 75"/>
          <p:cNvSpPr/>
          <p:nvPr/>
        </p:nvSpPr>
        <p:spPr>
          <a:xfrm>
            <a:off x="4214398" y="1293277"/>
            <a:ext cx="2399850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 扁平化的电交换网络架构设计</a:t>
            </a:r>
            <a:endParaRPr lang="zh-CN" altLang="en-US" sz="1200" dirty="0">
              <a:sym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207296" y="1653791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8" name="流程图: 联系 77"/>
          <p:cNvSpPr/>
          <p:nvPr/>
        </p:nvSpPr>
        <p:spPr>
          <a:xfrm>
            <a:off x="4262359" y="1320961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4207296" y="2498842"/>
            <a:ext cx="2384874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光电混合的高速网络架构设计</a:t>
            </a:r>
            <a:endParaRPr lang="zh-CN" altLang="en-US" sz="1200" dirty="0">
              <a:sym typeface="+mn-ea"/>
            </a:endParaRPr>
          </a:p>
        </p:txBody>
      </p:sp>
      <p:sp>
        <p:nvSpPr>
          <p:cNvPr id="85" name="流程图: 联系 84"/>
          <p:cNvSpPr/>
          <p:nvPr/>
        </p:nvSpPr>
        <p:spPr>
          <a:xfrm>
            <a:off x="4245266" y="2523189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4209646" y="3705799"/>
            <a:ext cx="2382524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多种交换技术融合的纯光网络</a:t>
            </a:r>
            <a:endParaRPr lang="zh-CN" altLang="en-US" sz="1200" dirty="0">
              <a:sym typeface="+mn-ea"/>
            </a:endParaRPr>
          </a:p>
        </p:txBody>
      </p:sp>
      <p:sp>
        <p:nvSpPr>
          <p:cNvPr id="89" name="流程图: 联系 88"/>
          <p:cNvSpPr/>
          <p:nvPr/>
        </p:nvSpPr>
        <p:spPr>
          <a:xfrm>
            <a:off x="4237645" y="3742021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多任务集群的调度与资源分配</a:t>
            </a:r>
          </a:p>
        </p:txBody>
      </p:sp>
      <p:sp>
        <p:nvSpPr>
          <p:cNvPr id="110" name="矩形 109"/>
          <p:cNvSpPr/>
          <p:nvPr/>
        </p:nvSpPr>
        <p:spPr>
          <a:xfrm>
            <a:off x="7742521" y="1288626"/>
            <a:ext cx="2240761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200" dirty="0"/>
              <a:t>    </a:t>
            </a:r>
            <a:r>
              <a:rPr lang="zh-CN" altLang="en-US" sz="1200" dirty="0"/>
              <a:t>任务的优先级调度策略研究</a:t>
            </a:r>
            <a:endParaRPr lang="zh-CN" altLang="en-US" sz="1200" dirty="0"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730947" y="1634486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2" name="流程图: 联系 111"/>
          <p:cNvSpPr/>
          <p:nvPr/>
        </p:nvSpPr>
        <p:spPr>
          <a:xfrm>
            <a:off x="7786010" y="1324363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730947" y="2471189"/>
            <a:ext cx="2252336" cy="2808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 任务的部署与网络资源分配</a:t>
            </a:r>
            <a:endParaRPr lang="zh-CN" altLang="en-US" sz="1200" dirty="0">
              <a:sym typeface="+mn-ea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730947" y="2825257"/>
            <a:ext cx="3127778" cy="93649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9" name="流程图: 联系 118"/>
          <p:cNvSpPr/>
          <p:nvPr/>
        </p:nvSpPr>
        <p:spPr>
          <a:xfrm>
            <a:off x="7768917" y="2507110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1" name="矩形 120"/>
          <p:cNvSpPr/>
          <p:nvPr/>
        </p:nvSpPr>
        <p:spPr>
          <a:xfrm>
            <a:off x="7733297" y="3805387"/>
            <a:ext cx="2249983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/>
              <a:t>     集群的性能分析与全局优化</a:t>
            </a:r>
            <a:endParaRPr lang="zh-CN" altLang="en-US" sz="1200" dirty="0">
              <a:sym typeface="+mn-ea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730947" y="4154594"/>
            <a:ext cx="3127778" cy="95806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3" name="流程图: 联系 122"/>
          <p:cNvSpPr/>
          <p:nvPr/>
        </p:nvSpPr>
        <p:spPr>
          <a:xfrm>
            <a:off x="7761296" y="3841690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7718086" y="4211345"/>
            <a:ext cx="3087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性能指标：任务完成时间，集群资源利用率</a:t>
            </a:r>
          </a:p>
        </p:txBody>
      </p:sp>
      <p:sp>
        <p:nvSpPr>
          <p:cNvPr id="127" name="矩形 126"/>
          <p:cNvSpPr/>
          <p:nvPr/>
        </p:nvSpPr>
        <p:spPr>
          <a:xfrm>
            <a:off x="7770755" y="4510591"/>
            <a:ext cx="840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仿真对比：</a:t>
            </a:r>
          </a:p>
        </p:txBody>
      </p:sp>
      <p:sp>
        <p:nvSpPr>
          <p:cNvPr id="139" name="矩形 138"/>
          <p:cNvSpPr/>
          <p:nvPr/>
        </p:nvSpPr>
        <p:spPr>
          <a:xfrm>
            <a:off x="8467522" y="4510592"/>
            <a:ext cx="21748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传统</a:t>
            </a:r>
            <a:r>
              <a:rPr lang="en-US" altLang="zh-CN" sz="1200" dirty="0"/>
              <a:t>Clos</a:t>
            </a:r>
            <a:r>
              <a:rPr lang="zh-CN" altLang="en-US" sz="1200" dirty="0"/>
              <a:t>网络，扁平化网络，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814561" y="293773"/>
            <a:ext cx="129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软件层</a:t>
            </a:r>
            <a:endParaRPr lang="en-US" altLang="zh-CN" sz="1200" b="1" dirty="0"/>
          </a:p>
          <a:p>
            <a:pPr algn="ctr"/>
            <a:r>
              <a:rPr lang="zh-CN" altLang="en-US" sz="1200" dirty="0"/>
              <a:t>提升带宽利用率</a:t>
            </a:r>
            <a:endParaRPr lang="zh-CN" altLang="en-US" sz="11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513450" y="332393"/>
            <a:ext cx="1287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基础设施层</a:t>
            </a:r>
            <a:endParaRPr lang="en-US" altLang="zh-CN" sz="1100" b="1" dirty="0"/>
          </a:p>
          <a:p>
            <a:pPr algn="ctr"/>
            <a:r>
              <a:rPr lang="zh-CN" altLang="en-US" sz="1100" dirty="0"/>
              <a:t>突破带宽上限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109760" y="193488"/>
            <a:ext cx="129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平台层</a:t>
            </a:r>
            <a:endParaRPr lang="en-US" altLang="zh-CN" sz="1200" b="1" dirty="0"/>
          </a:p>
          <a:p>
            <a:pPr algn="ctr"/>
            <a:r>
              <a:rPr lang="zh-CN" altLang="en-US" sz="1200" dirty="0"/>
              <a:t>降低任务冲突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4210541" y="1699131"/>
            <a:ext cx="1216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多层</a:t>
            </a:r>
            <a:r>
              <a:rPr lang="en-US" altLang="zh-CN" sz="1200" dirty="0"/>
              <a:t>Clos</a:t>
            </a:r>
            <a:r>
              <a:rPr lang="zh-CN" altLang="en-US" sz="1200" dirty="0"/>
              <a:t>网络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67751"/>
              </p:ext>
            </p:extLst>
          </p:nvPr>
        </p:nvGraphicFramePr>
        <p:xfrm>
          <a:off x="4207799" y="4024692"/>
          <a:ext cx="314500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2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7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光交换技术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3D-MEMS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波长切换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硅光波导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O(1000)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O(100)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O(10)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切换速度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O(10)</a:t>
                      </a:r>
                      <a:r>
                        <a:rPr lang="zh-CN" altLang="en-US" sz="900" dirty="0"/>
                        <a:t>毫秒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O(1)</a:t>
                      </a:r>
                      <a:r>
                        <a:rPr lang="zh-CN" altLang="en-US" sz="900" dirty="0"/>
                        <a:t>微秒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亚微秒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相对较低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相对较高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理论成本较低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损耗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3dB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3dB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&gt;3dB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6361445"/>
                  </a:ext>
                </a:extLst>
              </a:tr>
            </a:tbl>
          </a:graphicData>
        </a:graphic>
      </p:graphicFrame>
      <p:sp>
        <p:nvSpPr>
          <p:cNvPr id="179" name="矩形 178"/>
          <p:cNvSpPr/>
          <p:nvPr/>
        </p:nvSpPr>
        <p:spPr>
          <a:xfrm>
            <a:off x="8434023" y="4736103"/>
            <a:ext cx="19253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光电混合网络，纯光网络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xmlns="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四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大规模仿真平台与小规模实验平台的搭建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xmlns="" id="{C16692C0-C0F7-4A44-B7C2-13243591CDEF}"/>
              </a:ext>
            </a:extLst>
          </p:cNvPr>
          <p:cNvSpPr/>
          <p:nvPr/>
        </p:nvSpPr>
        <p:spPr>
          <a:xfrm>
            <a:off x="2914208" y="16542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数据并行</a:t>
            </a:r>
            <a:endParaRPr lang="en-US" altLang="zh-CN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1431D038-CB6F-9C4E-8684-A6F6BC8635A0}"/>
              </a:ext>
            </a:extLst>
          </p:cNvPr>
          <p:cNvSpPr/>
          <p:nvPr/>
        </p:nvSpPr>
        <p:spPr>
          <a:xfrm>
            <a:off x="2266509" y="1783392"/>
            <a:ext cx="678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分布式训练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0B321FC7-19A1-0442-B1EA-E3E4D723A690}"/>
              </a:ext>
            </a:extLst>
          </p:cNvPr>
          <p:cNvSpPr/>
          <p:nvPr/>
        </p:nvSpPr>
        <p:spPr>
          <a:xfrm>
            <a:off x="2574545" y="1651520"/>
            <a:ext cx="623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{</a:t>
            </a:r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D7559A3E-AB25-5E44-BAB3-F60D5D482FBD}"/>
              </a:ext>
            </a:extLst>
          </p:cNvPr>
          <p:cNvSpPr/>
          <p:nvPr/>
        </p:nvSpPr>
        <p:spPr>
          <a:xfrm>
            <a:off x="2917054" y="18411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模型并行</a:t>
            </a:r>
            <a:endParaRPr lang="en-US" altLang="zh-CN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899587EA-FD85-CF44-88E5-EA88B0FB0DA6}"/>
              </a:ext>
            </a:extLst>
          </p:cNvPr>
          <p:cNvSpPr/>
          <p:nvPr/>
        </p:nvSpPr>
        <p:spPr>
          <a:xfrm>
            <a:off x="2917138" y="202798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混合并行</a:t>
            </a:r>
            <a:endParaRPr lang="en-US" altLang="zh-CN" sz="12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B862F0AD-D7EE-2F4B-8E1E-B9E8B4083B6D}"/>
              </a:ext>
            </a:extLst>
          </p:cNvPr>
          <p:cNvSpPr/>
          <p:nvPr/>
        </p:nvSpPr>
        <p:spPr>
          <a:xfrm>
            <a:off x="1179538" y="16654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源码阅读</a:t>
            </a:r>
            <a:endParaRPr lang="en-US" altLang="zh-CN" sz="12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2B1636B2-2A8D-564D-A50A-5A7B258EB187}"/>
              </a:ext>
            </a:extLst>
          </p:cNvPr>
          <p:cNvSpPr/>
          <p:nvPr/>
        </p:nvSpPr>
        <p:spPr>
          <a:xfrm>
            <a:off x="659162" y="1794591"/>
            <a:ext cx="566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分析方法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xmlns="" id="{442A2218-BE5F-244E-B522-60B9F9D9DE4D}"/>
              </a:ext>
            </a:extLst>
          </p:cNvPr>
          <p:cNvSpPr/>
          <p:nvPr/>
        </p:nvSpPr>
        <p:spPr>
          <a:xfrm>
            <a:off x="874599" y="1662719"/>
            <a:ext cx="623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{</a:t>
            </a:r>
            <a:endParaRPr lang="zh-CN" altLang="en-US" sz="16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35F219DC-5CB4-2545-9451-A37119E0BBF8}"/>
              </a:ext>
            </a:extLst>
          </p:cNvPr>
          <p:cNvSpPr/>
          <p:nvPr/>
        </p:nvSpPr>
        <p:spPr>
          <a:xfrm>
            <a:off x="1182469" y="203918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流量采集</a:t>
            </a:r>
            <a:endParaRPr lang="en-US" altLang="zh-CN" sz="1200" dirty="0"/>
          </a:p>
        </p:txBody>
      </p:sp>
      <p:sp>
        <p:nvSpPr>
          <p:cNvPr id="151" name="右箭头 150">
            <a:extLst>
              <a:ext uri="{FF2B5EF4-FFF2-40B4-BE49-F238E27FC236}">
                <a16:creationId xmlns:a16="http://schemas.microsoft.com/office/drawing/2014/main" xmlns="" id="{CBC2B950-F1B3-8941-B8BD-229F480656F7}"/>
              </a:ext>
            </a:extLst>
          </p:cNvPr>
          <p:cNvSpPr/>
          <p:nvPr/>
        </p:nvSpPr>
        <p:spPr>
          <a:xfrm>
            <a:off x="1969511" y="1912226"/>
            <a:ext cx="358550" cy="1929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xmlns="" id="{F5CF1D07-4AB7-6C45-94C3-3D6A77AA9302}"/>
              </a:ext>
            </a:extLst>
          </p:cNvPr>
          <p:cNvSpPr/>
          <p:nvPr/>
        </p:nvSpPr>
        <p:spPr>
          <a:xfrm>
            <a:off x="1945956" y="3278226"/>
            <a:ext cx="8229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通信规划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1B4C7A37-3368-8646-BB2E-16CE9B879A15}"/>
              </a:ext>
            </a:extLst>
          </p:cNvPr>
          <p:cNvSpPr/>
          <p:nvPr/>
        </p:nvSpPr>
        <p:spPr>
          <a:xfrm>
            <a:off x="2007111" y="2851205"/>
            <a:ext cx="82295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拓扑设计</a:t>
            </a:r>
          </a:p>
        </p:txBody>
      </p:sp>
      <p:cxnSp>
        <p:nvCxnSpPr>
          <p:cNvPr id="154" name="直接箭头连接符 128">
            <a:extLst>
              <a:ext uri="{FF2B5EF4-FFF2-40B4-BE49-F238E27FC236}">
                <a16:creationId xmlns:a16="http://schemas.microsoft.com/office/drawing/2014/main" xmlns="" id="{32B6E599-DAC1-7940-9BA2-B469A221C3FD}"/>
              </a:ext>
            </a:extLst>
          </p:cNvPr>
          <p:cNvCxnSpPr>
            <a:cxnSpLocks/>
          </p:cNvCxnSpPr>
          <p:nvPr/>
        </p:nvCxnSpPr>
        <p:spPr>
          <a:xfrm>
            <a:off x="1586335" y="3463026"/>
            <a:ext cx="3596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28">
            <a:extLst>
              <a:ext uri="{FF2B5EF4-FFF2-40B4-BE49-F238E27FC236}">
                <a16:creationId xmlns:a16="http://schemas.microsoft.com/office/drawing/2014/main" xmlns="" id="{C2CC4C94-88B7-9D46-A66D-3816691025A3}"/>
              </a:ext>
            </a:extLst>
          </p:cNvPr>
          <p:cNvCxnSpPr>
            <a:cxnSpLocks/>
          </p:cNvCxnSpPr>
          <p:nvPr/>
        </p:nvCxnSpPr>
        <p:spPr>
          <a:xfrm>
            <a:off x="1731420" y="3349208"/>
            <a:ext cx="2265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xmlns="" id="{11267263-579F-D445-A31E-235B75E2669C}"/>
              </a:ext>
            </a:extLst>
          </p:cNvPr>
          <p:cNvCxnSpPr>
            <a:cxnSpLocks/>
            <a:stCxn id="153" idx="1"/>
          </p:cNvCxnSpPr>
          <p:nvPr/>
        </p:nvCxnSpPr>
        <p:spPr>
          <a:xfrm rot="10800000" flipV="1">
            <a:off x="1731425" y="2989705"/>
            <a:ext cx="275687" cy="35935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28">
            <a:extLst>
              <a:ext uri="{FF2B5EF4-FFF2-40B4-BE49-F238E27FC236}">
                <a16:creationId xmlns:a16="http://schemas.microsoft.com/office/drawing/2014/main" xmlns="" id="{ED874810-4979-C941-81A1-F13F4877D555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2768910" y="3416726"/>
            <a:ext cx="208957" cy="4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BF935912-BD30-834B-952A-A527591B8CC3}"/>
              </a:ext>
            </a:extLst>
          </p:cNvPr>
          <p:cNvSpPr/>
          <p:nvPr/>
        </p:nvSpPr>
        <p:spPr>
          <a:xfrm>
            <a:off x="2978023" y="3185626"/>
            <a:ext cx="73262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带宽利用效率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xmlns="" id="{B8B7CB92-0C37-B94C-AA58-63D1F2CE481C}"/>
              </a:ext>
            </a:extLst>
          </p:cNvPr>
          <p:cNvCxnSpPr>
            <a:cxnSpLocks/>
            <a:stCxn id="157" idx="0"/>
            <a:endCxn id="153" idx="3"/>
          </p:cNvCxnSpPr>
          <p:nvPr/>
        </p:nvCxnSpPr>
        <p:spPr>
          <a:xfrm rot="16200000" flipV="1">
            <a:off x="2989239" y="2830532"/>
            <a:ext cx="195921" cy="5142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2D1432A4-0245-4A44-A7A9-8D9784798A95}"/>
              </a:ext>
            </a:extLst>
          </p:cNvPr>
          <p:cNvSpPr/>
          <p:nvPr/>
        </p:nvSpPr>
        <p:spPr>
          <a:xfrm>
            <a:off x="782729" y="4322291"/>
            <a:ext cx="1384043" cy="276999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带宽探测耗时多！</a:t>
            </a:r>
          </a:p>
        </p:txBody>
      </p:sp>
      <p:sp>
        <p:nvSpPr>
          <p:cNvPr id="160" name="右箭头 159">
            <a:extLst>
              <a:ext uri="{FF2B5EF4-FFF2-40B4-BE49-F238E27FC236}">
                <a16:creationId xmlns:a16="http://schemas.microsoft.com/office/drawing/2014/main" xmlns="" id="{507B703D-94BC-6E4D-99F1-2FC6AC189B41}"/>
              </a:ext>
            </a:extLst>
          </p:cNvPr>
          <p:cNvSpPr/>
          <p:nvPr/>
        </p:nvSpPr>
        <p:spPr>
          <a:xfrm>
            <a:off x="2226197" y="4373515"/>
            <a:ext cx="320074" cy="17776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xmlns="" id="{487018C3-CDF7-7A47-A855-B08C1F54B5D1}"/>
              </a:ext>
            </a:extLst>
          </p:cNvPr>
          <p:cNvSpPr txBox="1"/>
          <p:nvPr/>
        </p:nvSpPr>
        <p:spPr>
          <a:xfrm>
            <a:off x="2467844" y="4323612"/>
            <a:ext cx="1143859" cy="280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带宽利用率低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A6515FA7-2E48-FE46-BD63-8B65A977A044}"/>
              </a:ext>
            </a:extLst>
          </p:cNvPr>
          <p:cNvSpPr/>
          <p:nvPr/>
        </p:nvSpPr>
        <p:spPr>
          <a:xfrm>
            <a:off x="725430" y="4711705"/>
            <a:ext cx="3074440" cy="316760"/>
          </a:xfrm>
          <a:prstGeom prst="rect">
            <a:avLst/>
          </a:prstGeom>
          <a:solidFill>
            <a:srgbClr val="DCDCDC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27288EC5-9A59-3745-BA41-24A6A1A8FC31}"/>
              </a:ext>
            </a:extLst>
          </p:cNvPr>
          <p:cNvSpPr txBox="1"/>
          <p:nvPr/>
        </p:nvSpPr>
        <p:spPr>
          <a:xfrm>
            <a:off x="621685" y="4726875"/>
            <a:ext cx="1084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流量周期性</a:t>
            </a:r>
          </a:p>
        </p:txBody>
      </p:sp>
      <p:cxnSp>
        <p:nvCxnSpPr>
          <p:cNvPr id="164" name="直接箭头连接符 128">
            <a:extLst>
              <a:ext uri="{FF2B5EF4-FFF2-40B4-BE49-F238E27FC236}">
                <a16:creationId xmlns:a16="http://schemas.microsoft.com/office/drawing/2014/main" xmlns="" id="{283D0C13-DEF3-2844-A33C-05DB7FABFDF3}"/>
              </a:ext>
            </a:extLst>
          </p:cNvPr>
          <p:cNvCxnSpPr>
            <a:cxnSpLocks/>
          </p:cNvCxnSpPr>
          <p:nvPr/>
        </p:nvCxnSpPr>
        <p:spPr>
          <a:xfrm>
            <a:off x="1590224" y="4865492"/>
            <a:ext cx="208957" cy="4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xmlns="" id="{C4C84E70-3208-CC49-A79C-D3103052EF03}"/>
              </a:ext>
            </a:extLst>
          </p:cNvPr>
          <p:cNvSpPr txBox="1"/>
          <p:nvPr/>
        </p:nvSpPr>
        <p:spPr>
          <a:xfrm>
            <a:off x="1676909" y="4728802"/>
            <a:ext cx="1219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消除带宽探测</a:t>
            </a:r>
          </a:p>
        </p:txBody>
      </p:sp>
      <p:cxnSp>
        <p:nvCxnSpPr>
          <p:cNvPr id="166" name="直接箭头连接符 128">
            <a:extLst>
              <a:ext uri="{FF2B5EF4-FFF2-40B4-BE49-F238E27FC236}">
                <a16:creationId xmlns:a16="http://schemas.microsoft.com/office/drawing/2014/main" xmlns="" id="{D774D40F-D005-DF49-AC87-90AB3C58B60C}"/>
              </a:ext>
            </a:extLst>
          </p:cNvPr>
          <p:cNvCxnSpPr>
            <a:cxnSpLocks/>
          </p:cNvCxnSpPr>
          <p:nvPr/>
        </p:nvCxnSpPr>
        <p:spPr>
          <a:xfrm>
            <a:off x="2772769" y="4867421"/>
            <a:ext cx="208957" cy="4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xmlns="" id="{DF73E80F-00B6-4347-8FD7-E7BFEF602C53}"/>
              </a:ext>
            </a:extLst>
          </p:cNvPr>
          <p:cNvSpPr txBox="1"/>
          <p:nvPr/>
        </p:nvSpPr>
        <p:spPr>
          <a:xfrm>
            <a:off x="2801579" y="4726797"/>
            <a:ext cx="1143859" cy="280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提升利用率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42B788A8-9DAE-B240-9B73-91F406EC1700}"/>
              </a:ext>
            </a:extLst>
          </p:cNvPr>
          <p:cNvSpPr/>
          <p:nvPr/>
        </p:nvSpPr>
        <p:spPr>
          <a:xfrm>
            <a:off x="4270452" y="2038154"/>
            <a:ext cx="2996801" cy="358936"/>
          </a:xfrm>
          <a:prstGeom prst="rect">
            <a:avLst/>
          </a:prstGeom>
          <a:solidFill>
            <a:srgbClr val="DCDCDC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5662DDEB-2331-6045-B97E-E7A9B120E5F0}"/>
              </a:ext>
            </a:extLst>
          </p:cNvPr>
          <p:cNvSpPr/>
          <p:nvPr/>
        </p:nvSpPr>
        <p:spPr>
          <a:xfrm>
            <a:off x="4867595" y="2085495"/>
            <a:ext cx="432441" cy="258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xmlns="" id="{71CD379A-3F60-BA40-9C85-0CA7DF7D56F1}"/>
              </a:ext>
            </a:extLst>
          </p:cNvPr>
          <p:cNvSpPr/>
          <p:nvPr/>
        </p:nvSpPr>
        <p:spPr>
          <a:xfrm>
            <a:off x="4823952" y="2077805"/>
            <a:ext cx="533651" cy="28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运维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C5B296E7-D6FA-1D42-BEA7-374C30594FA7}"/>
              </a:ext>
            </a:extLst>
          </p:cNvPr>
          <p:cNvSpPr/>
          <p:nvPr/>
        </p:nvSpPr>
        <p:spPr>
          <a:xfrm>
            <a:off x="5341097" y="2085495"/>
            <a:ext cx="430607" cy="271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FF3EA4C8-D4E6-334F-BC32-FAF7170B8DFA}"/>
              </a:ext>
            </a:extLst>
          </p:cNvPr>
          <p:cNvSpPr/>
          <p:nvPr/>
        </p:nvSpPr>
        <p:spPr>
          <a:xfrm>
            <a:off x="5296480" y="2068060"/>
            <a:ext cx="533651" cy="28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路由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E1D559E2-1AC4-8247-97BB-1BB08225A827}"/>
              </a:ext>
            </a:extLst>
          </p:cNvPr>
          <p:cNvSpPr/>
          <p:nvPr/>
        </p:nvSpPr>
        <p:spPr>
          <a:xfrm>
            <a:off x="5842609" y="2088146"/>
            <a:ext cx="665819" cy="279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71E4C504-F527-0B41-93A5-B39D4FD19177}"/>
              </a:ext>
            </a:extLst>
          </p:cNvPr>
          <p:cNvSpPr/>
          <p:nvPr/>
        </p:nvSpPr>
        <p:spPr>
          <a:xfrm>
            <a:off x="5777936" y="208331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PFC</a:t>
            </a:r>
            <a:r>
              <a:rPr lang="zh-CN" altLang="en-US" sz="1200" dirty="0"/>
              <a:t>死锁</a:t>
            </a:r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6C49D615-FB0E-E844-96A5-10221B902705}"/>
              </a:ext>
            </a:extLst>
          </p:cNvPr>
          <p:cNvSpPr/>
          <p:nvPr/>
        </p:nvSpPr>
        <p:spPr>
          <a:xfrm>
            <a:off x="4247546" y="2070301"/>
            <a:ext cx="6508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难点：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9BDA39D3-CFA7-DC49-BEC8-5367397F2941}"/>
              </a:ext>
            </a:extLst>
          </p:cNvPr>
          <p:cNvSpPr/>
          <p:nvPr/>
        </p:nvSpPr>
        <p:spPr>
          <a:xfrm>
            <a:off x="6550598" y="2090072"/>
            <a:ext cx="665819" cy="279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xmlns="" id="{13386303-782D-D244-BD4E-B9BB19FB464D}"/>
              </a:ext>
            </a:extLst>
          </p:cNvPr>
          <p:cNvSpPr/>
          <p:nvPr/>
        </p:nvSpPr>
        <p:spPr>
          <a:xfrm>
            <a:off x="6497500" y="20852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拥塞控制</a:t>
            </a:r>
            <a:endParaRPr lang="zh-CN" altLang="en-US" dirty="0"/>
          </a:p>
        </p:txBody>
      </p:sp>
      <p:cxnSp>
        <p:nvCxnSpPr>
          <p:cNvPr id="198" name="直接箭头连接符 128">
            <a:extLst>
              <a:ext uri="{FF2B5EF4-FFF2-40B4-BE49-F238E27FC236}">
                <a16:creationId xmlns:a16="http://schemas.microsoft.com/office/drawing/2014/main" xmlns="" id="{D68CDE30-F424-6A41-B54F-6D0D5FE09B5E}"/>
              </a:ext>
            </a:extLst>
          </p:cNvPr>
          <p:cNvCxnSpPr>
            <a:cxnSpLocks/>
          </p:cNvCxnSpPr>
          <p:nvPr/>
        </p:nvCxnSpPr>
        <p:spPr>
          <a:xfrm>
            <a:off x="5346028" y="1880539"/>
            <a:ext cx="6149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xmlns="" id="{8267FDE5-A246-964B-B7D9-AC1BB16A181E}"/>
              </a:ext>
            </a:extLst>
          </p:cNvPr>
          <p:cNvSpPr/>
          <p:nvPr/>
        </p:nvSpPr>
        <p:spPr>
          <a:xfrm>
            <a:off x="5286544" y="1633612"/>
            <a:ext cx="6744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降成本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xmlns="" id="{A5BEEF01-E607-AE4F-967F-C899ECD492F6}"/>
              </a:ext>
            </a:extLst>
          </p:cNvPr>
          <p:cNvSpPr/>
          <p:nvPr/>
        </p:nvSpPr>
        <p:spPr>
          <a:xfrm>
            <a:off x="5846974" y="1699877"/>
            <a:ext cx="1216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扁平化网络</a:t>
            </a:r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xmlns="" id="{F817366A-3562-BD49-A328-5C7899A1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9254"/>
              </p:ext>
            </p:extLst>
          </p:nvPr>
        </p:nvGraphicFramePr>
        <p:xfrm>
          <a:off x="4905490" y="2894225"/>
          <a:ext cx="2222803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30">
                  <a:extLst>
                    <a:ext uri="{9D8B030D-6E8A-4147-A177-3AD203B41FA5}">
                      <a16:colId xmlns:a16="http://schemas.microsoft.com/office/drawing/2014/main" xmlns="" val="1042822955"/>
                    </a:ext>
                  </a:extLst>
                </a:gridCol>
                <a:gridCol w="555091">
                  <a:extLst>
                    <a:ext uri="{9D8B030D-6E8A-4147-A177-3AD203B41FA5}">
                      <a16:colId xmlns:a16="http://schemas.microsoft.com/office/drawing/2014/main" xmlns="" val="1730327971"/>
                    </a:ext>
                  </a:extLst>
                </a:gridCol>
                <a:gridCol w="555091">
                  <a:extLst>
                    <a:ext uri="{9D8B030D-6E8A-4147-A177-3AD203B41FA5}">
                      <a16:colId xmlns:a16="http://schemas.microsoft.com/office/drawing/2014/main" xmlns="" val="4174123393"/>
                    </a:ext>
                  </a:extLst>
                </a:gridCol>
                <a:gridCol w="555091">
                  <a:extLst>
                    <a:ext uri="{9D8B030D-6E8A-4147-A177-3AD203B41FA5}">
                      <a16:colId xmlns:a16="http://schemas.microsoft.com/office/drawing/2014/main" xmlns="" val="2136791105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/>
                          </a:solidFill>
                        </a:rPr>
                        <a:t>电交换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rgbClr val="FFFF00"/>
                          </a:solidFill>
                        </a:rPr>
                        <a:t>切换快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/>
                          </a:solidFill>
                        </a:rPr>
                        <a:t>带宽低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solidFill>
                            <a:schemeClr val="tx1"/>
                          </a:solidFill>
                        </a:rPr>
                        <a:t>功耗高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942170"/>
                  </a:ext>
                </a:extLst>
              </a:tr>
              <a:tr h="230832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光交换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切换慢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rgbClr val="FFFF00"/>
                          </a:solidFill>
                        </a:rPr>
                        <a:t>带宽高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rgbClr val="FFFF00"/>
                          </a:solidFill>
                        </a:rPr>
                        <a:t>功耗低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1863248"/>
                  </a:ext>
                </a:extLst>
              </a:tr>
            </a:tbl>
          </a:graphicData>
        </a:graphic>
      </p:graphicFrame>
      <p:sp>
        <p:nvSpPr>
          <p:cNvPr id="202" name="文本框 201">
            <a:extLst>
              <a:ext uri="{FF2B5EF4-FFF2-40B4-BE49-F238E27FC236}">
                <a16:creationId xmlns:a16="http://schemas.microsoft.com/office/drawing/2014/main" xmlns="" id="{E5594D4C-FF29-B44A-82AB-6E84FF0DC679}"/>
              </a:ext>
            </a:extLst>
          </p:cNvPr>
          <p:cNvSpPr txBox="1"/>
          <p:nvPr/>
        </p:nvSpPr>
        <p:spPr>
          <a:xfrm>
            <a:off x="4181545" y="2902527"/>
            <a:ext cx="42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结合</a:t>
            </a:r>
          </a:p>
        </p:txBody>
      </p:sp>
      <p:cxnSp>
        <p:nvCxnSpPr>
          <p:cNvPr id="203" name="直接箭头连接符 128">
            <a:extLst>
              <a:ext uri="{FF2B5EF4-FFF2-40B4-BE49-F238E27FC236}">
                <a16:creationId xmlns:a16="http://schemas.microsoft.com/office/drawing/2014/main" xmlns="" id="{8FC0C709-2296-8146-A062-75E38ECE9640}"/>
              </a:ext>
            </a:extLst>
          </p:cNvPr>
          <p:cNvCxnSpPr>
            <a:cxnSpLocks/>
          </p:cNvCxnSpPr>
          <p:nvPr/>
        </p:nvCxnSpPr>
        <p:spPr>
          <a:xfrm flipV="1">
            <a:off x="4507421" y="3002572"/>
            <a:ext cx="316531" cy="47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128">
            <a:extLst>
              <a:ext uri="{FF2B5EF4-FFF2-40B4-BE49-F238E27FC236}">
                <a16:creationId xmlns:a16="http://schemas.microsoft.com/office/drawing/2014/main" xmlns="" id="{3E6D7D3B-2AFD-9444-8397-9538A07D88E4}"/>
              </a:ext>
            </a:extLst>
          </p:cNvPr>
          <p:cNvCxnSpPr>
            <a:cxnSpLocks/>
          </p:cNvCxnSpPr>
          <p:nvPr/>
        </p:nvCxnSpPr>
        <p:spPr>
          <a:xfrm>
            <a:off x="4502047" y="3212533"/>
            <a:ext cx="321905" cy="43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xmlns="" id="{5BB791AB-7E7B-B446-A82E-B5BA81212FBE}"/>
              </a:ext>
            </a:extLst>
          </p:cNvPr>
          <p:cNvSpPr/>
          <p:nvPr/>
        </p:nvSpPr>
        <p:spPr>
          <a:xfrm>
            <a:off x="4306354" y="3334424"/>
            <a:ext cx="2865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优势互补，弥补缺点</a:t>
            </a:r>
            <a:r>
              <a:rPr lang="en-US" altLang="zh-CN" sz="1200" dirty="0"/>
              <a:t>+</a:t>
            </a:r>
            <a:r>
              <a:rPr lang="zh-CN" altLang="en-US" sz="1200" dirty="0"/>
              <a:t>升带宽，降成本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xmlns="" id="{FB814D55-1189-A24A-A49E-AAE70B6AC5EB}"/>
              </a:ext>
            </a:extLst>
          </p:cNvPr>
          <p:cNvSpPr/>
          <p:nvPr/>
        </p:nvSpPr>
        <p:spPr>
          <a:xfrm>
            <a:off x="7743911" y="1611792"/>
            <a:ext cx="1420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大任务需要资源多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xmlns="" id="{6C33A78B-7846-9048-9A6E-25D137C2DE19}"/>
              </a:ext>
            </a:extLst>
          </p:cNvPr>
          <p:cNvSpPr/>
          <p:nvPr/>
        </p:nvSpPr>
        <p:spPr>
          <a:xfrm>
            <a:off x="7743911" y="1791096"/>
            <a:ext cx="1420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小任务需要资源少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xmlns="" id="{A6513F54-E650-4845-8168-9A809A214313}"/>
              </a:ext>
            </a:extLst>
          </p:cNvPr>
          <p:cNvSpPr/>
          <p:nvPr/>
        </p:nvSpPr>
        <p:spPr>
          <a:xfrm rot="10800000">
            <a:off x="9083067" y="1636697"/>
            <a:ext cx="123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{</a:t>
            </a:r>
            <a:endParaRPr lang="zh-CN" altLang="en-US" sz="11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xmlns="" id="{1A353F9A-4DBC-6F4A-AF30-CCCE5451357E}"/>
              </a:ext>
            </a:extLst>
          </p:cNvPr>
          <p:cNvSpPr/>
          <p:nvPr/>
        </p:nvSpPr>
        <p:spPr>
          <a:xfrm>
            <a:off x="9925491" y="1613823"/>
            <a:ext cx="983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任务分布未知！！！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xmlns="" id="{82FEB222-BCEE-6441-AD29-07E1A16F3B4C}"/>
              </a:ext>
            </a:extLst>
          </p:cNvPr>
          <p:cNvSpPr/>
          <p:nvPr/>
        </p:nvSpPr>
        <p:spPr>
          <a:xfrm>
            <a:off x="7922144" y="2104017"/>
            <a:ext cx="2733111" cy="261550"/>
          </a:xfrm>
          <a:prstGeom prst="rect">
            <a:avLst/>
          </a:prstGeom>
          <a:solidFill>
            <a:srgbClr val="DCDCDC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xmlns="" id="{2B01E0B3-D360-654D-9C87-C7DC982C641D}"/>
              </a:ext>
            </a:extLst>
          </p:cNvPr>
          <p:cNvSpPr/>
          <p:nvPr/>
        </p:nvSpPr>
        <p:spPr>
          <a:xfrm>
            <a:off x="7888574" y="2075489"/>
            <a:ext cx="2814886" cy="28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利用</a:t>
            </a:r>
            <a:r>
              <a:rPr lang="en-US" altLang="zh-CN" sz="1200" dirty="0"/>
              <a:t>Lyapunov</a:t>
            </a:r>
            <a:r>
              <a:rPr lang="zh-CN" altLang="en-US" sz="1200" dirty="0"/>
              <a:t>优化理论解决调度难题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xmlns="" id="{1715FA07-DBFF-FE42-827E-45CBD0BC8A2A}"/>
              </a:ext>
            </a:extLst>
          </p:cNvPr>
          <p:cNvSpPr/>
          <p:nvPr/>
        </p:nvSpPr>
        <p:spPr>
          <a:xfrm>
            <a:off x="7849943" y="2884203"/>
            <a:ext cx="960848" cy="46166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任务间出现网络竞争！</a:t>
            </a:r>
          </a:p>
        </p:txBody>
      </p:sp>
      <p:cxnSp>
        <p:nvCxnSpPr>
          <p:cNvPr id="226" name="直接箭头连接符 128">
            <a:extLst>
              <a:ext uri="{FF2B5EF4-FFF2-40B4-BE49-F238E27FC236}">
                <a16:creationId xmlns:a16="http://schemas.microsoft.com/office/drawing/2014/main" xmlns="" id="{14FF68AE-62CB-6E4F-91A3-B38A8FC5BE97}"/>
              </a:ext>
            </a:extLst>
          </p:cNvPr>
          <p:cNvCxnSpPr>
            <a:cxnSpLocks/>
          </p:cNvCxnSpPr>
          <p:nvPr/>
        </p:nvCxnSpPr>
        <p:spPr>
          <a:xfrm flipV="1">
            <a:off x="8839709" y="2939099"/>
            <a:ext cx="183026" cy="136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接箭头连接符 128">
            <a:extLst>
              <a:ext uri="{FF2B5EF4-FFF2-40B4-BE49-F238E27FC236}">
                <a16:creationId xmlns:a16="http://schemas.microsoft.com/office/drawing/2014/main" xmlns="" id="{95FCC71D-19AB-8143-A836-09FF2F6FE2EB}"/>
              </a:ext>
            </a:extLst>
          </p:cNvPr>
          <p:cNvCxnSpPr>
            <a:cxnSpLocks/>
          </p:cNvCxnSpPr>
          <p:nvPr/>
        </p:nvCxnSpPr>
        <p:spPr>
          <a:xfrm>
            <a:off x="8839709" y="3155865"/>
            <a:ext cx="191863" cy="96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130F528F-73E8-FD48-AC0B-3DBF2B905CF7}"/>
              </a:ext>
            </a:extLst>
          </p:cNvPr>
          <p:cNvSpPr/>
          <p:nvPr/>
        </p:nvSpPr>
        <p:spPr>
          <a:xfrm>
            <a:off x="8877758" y="2810740"/>
            <a:ext cx="843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部署？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093556D5-7A27-6B4A-B67D-4F670D5C6475}"/>
              </a:ext>
            </a:extLst>
          </p:cNvPr>
          <p:cNvSpPr/>
          <p:nvPr/>
        </p:nvSpPr>
        <p:spPr>
          <a:xfrm>
            <a:off x="8948849" y="3116444"/>
            <a:ext cx="7147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等待？</a:t>
            </a:r>
          </a:p>
        </p:txBody>
      </p:sp>
      <p:cxnSp>
        <p:nvCxnSpPr>
          <p:cNvPr id="230" name="直接箭头连接符 128">
            <a:extLst>
              <a:ext uri="{FF2B5EF4-FFF2-40B4-BE49-F238E27FC236}">
                <a16:creationId xmlns:a16="http://schemas.microsoft.com/office/drawing/2014/main" xmlns="" id="{6E4B77F7-5776-A84C-A979-283DCBBC191E}"/>
              </a:ext>
            </a:extLst>
          </p:cNvPr>
          <p:cNvCxnSpPr>
            <a:cxnSpLocks/>
          </p:cNvCxnSpPr>
          <p:nvPr/>
        </p:nvCxnSpPr>
        <p:spPr>
          <a:xfrm>
            <a:off x="9527917" y="2964652"/>
            <a:ext cx="2318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接箭头连接符 128">
            <a:extLst>
              <a:ext uri="{FF2B5EF4-FFF2-40B4-BE49-F238E27FC236}">
                <a16:creationId xmlns:a16="http://schemas.microsoft.com/office/drawing/2014/main" xmlns="" id="{501FF8E4-5791-DE48-A354-2CC71DE08CAD}"/>
              </a:ext>
            </a:extLst>
          </p:cNvPr>
          <p:cNvCxnSpPr>
            <a:cxnSpLocks/>
          </p:cNvCxnSpPr>
          <p:nvPr/>
        </p:nvCxnSpPr>
        <p:spPr>
          <a:xfrm>
            <a:off x="9527917" y="3246832"/>
            <a:ext cx="2318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DBC374C9-F951-E94C-9DDE-0433611FAADE}"/>
              </a:ext>
            </a:extLst>
          </p:cNvPr>
          <p:cNvSpPr/>
          <p:nvPr/>
        </p:nvSpPr>
        <p:spPr>
          <a:xfrm>
            <a:off x="9690433" y="2812853"/>
            <a:ext cx="11372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拖慢任务运行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34907DC4-4FCE-E341-837E-16701B3A9787}"/>
              </a:ext>
            </a:extLst>
          </p:cNvPr>
          <p:cNvSpPr/>
          <p:nvPr/>
        </p:nvSpPr>
        <p:spPr>
          <a:xfrm>
            <a:off x="9678675" y="3093159"/>
            <a:ext cx="11372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资源碎片化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E7DF0AF8-21E5-EC4E-80DE-F14EE482BBC1}"/>
              </a:ext>
            </a:extLst>
          </p:cNvPr>
          <p:cNvSpPr/>
          <p:nvPr/>
        </p:nvSpPr>
        <p:spPr>
          <a:xfrm>
            <a:off x="7950721" y="3437449"/>
            <a:ext cx="2733111" cy="261550"/>
          </a:xfrm>
          <a:prstGeom prst="rect">
            <a:avLst/>
          </a:prstGeom>
          <a:solidFill>
            <a:srgbClr val="DCDCDC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xmlns="" id="{B2222538-7622-C344-A7EB-A49C2B35FC61}"/>
              </a:ext>
            </a:extLst>
          </p:cNvPr>
          <p:cNvSpPr/>
          <p:nvPr/>
        </p:nvSpPr>
        <p:spPr>
          <a:xfrm>
            <a:off x="7963286" y="3432864"/>
            <a:ext cx="28148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结合网络架构特征解决上述矛盾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2088455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包级别的细粒度仿真平台</a:t>
            </a:r>
          </a:p>
        </p:txBody>
      </p:sp>
      <p:sp>
        <p:nvSpPr>
          <p:cNvPr id="238" name="流程图: 联系 42">
            <a:extLst>
              <a:ext uri="{FF2B5EF4-FFF2-40B4-BE49-F238E27FC236}">
                <a16:creationId xmlns:a16="http://schemas.microsoft.com/office/drawing/2014/main" xmlns="" id="{6233FBAF-256D-284B-AE48-41D50B0C440B}"/>
              </a:ext>
            </a:extLst>
          </p:cNvPr>
          <p:cNvSpPr/>
          <p:nvPr/>
        </p:nvSpPr>
        <p:spPr>
          <a:xfrm>
            <a:off x="733733" y="5704502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93884D0C-518D-634F-8925-FAC7FF620D66}"/>
              </a:ext>
            </a:extLst>
          </p:cNvPr>
          <p:cNvSpPr/>
          <p:nvPr/>
        </p:nvSpPr>
        <p:spPr>
          <a:xfrm>
            <a:off x="696393" y="5998001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FBE79C29-4EAF-E049-9771-A9830813A964}"/>
              </a:ext>
            </a:extLst>
          </p:cNvPr>
          <p:cNvSpPr/>
          <p:nvPr/>
        </p:nvSpPr>
        <p:spPr>
          <a:xfrm>
            <a:off x="736299" y="6019933"/>
            <a:ext cx="7970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协议仿真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xmlns="" id="{791073E7-A1AA-854D-B0FE-9131E5060881}"/>
              </a:ext>
            </a:extLst>
          </p:cNvPr>
          <p:cNvSpPr/>
          <p:nvPr/>
        </p:nvSpPr>
        <p:spPr>
          <a:xfrm>
            <a:off x="1606074" y="6023319"/>
            <a:ext cx="97529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交换机模拟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xmlns="" id="{D829D8FC-CCE0-2743-9466-2CAF643697F0}"/>
              </a:ext>
            </a:extLst>
          </p:cNvPr>
          <p:cNvSpPr/>
          <p:nvPr/>
        </p:nvSpPr>
        <p:spPr>
          <a:xfrm>
            <a:off x="2634009" y="6019933"/>
            <a:ext cx="85704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应用模拟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xmlns="" id="{DE6A4BC4-AA83-214D-B36E-69D3E436B917}"/>
              </a:ext>
            </a:extLst>
          </p:cNvPr>
          <p:cNvSpPr txBox="1"/>
          <p:nvPr/>
        </p:nvSpPr>
        <p:spPr>
          <a:xfrm>
            <a:off x="3393285" y="5932020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:a16="http://schemas.microsoft.com/office/drawing/2014/main" xmlns="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721787" y="5624549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xmlns="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2088455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流级别的粗粒度仿真平台</a:t>
            </a:r>
          </a:p>
        </p:txBody>
      </p:sp>
      <p:sp>
        <p:nvSpPr>
          <p:cNvPr id="246" name="流程图: 联系 42">
            <a:extLst>
              <a:ext uri="{FF2B5EF4-FFF2-40B4-BE49-F238E27FC236}">
                <a16:creationId xmlns:a16="http://schemas.microsoft.com/office/drawing/2014/main" xmlns="" id="{DD7A6330-41F6-CE4A-B820-F546624B4544}"/>
              </a:ext>
            </a:extLst>
          </p:cNvPr>
          <p:cNvSpPr/>
          <p:nvPr/>
        </p:nvSpPr>
        <p:spPr>
          <a:xfrm>
            <a:off x="4240267" y="5708279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xmlns="" id="{ED825D40-FFCE-B640-9259-1CD5AEF287FC}"/>
              </a:ext>
            </a:extLst>
          </p:cNvPr>
          <p:cNvSpPr/>
          <p:nvPr/>
        </p:nvSpPr>
        <p:spPr>
          <a:xfrm>
            <a:off x="4202927" y="600177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xmlns="" id="{25DD99F7-5788-194A-B48E-F283DC38A278}"/>
              </a:ext>
            </a:extLst>
          </p:cNvPr>
          <p:cNvSpPr/>
          <p:nvPr/>
        </p:nvSpPr>
        <p:spPr>
          <a:xfrm>
            <a:off x="4242833" y="6023710"/>
            <a:ext cx="151396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最大最小公平原则</a:t>
            </a: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xmlns="" id="{B461CD72-14D8-694B-946A-47AA248D88A5}"/>
              </a:ext>
            </a:extLst>
          </p:cNvPr>
          <p:cNvSpPr/>
          <p:nvPr/>
        </p:nvSpPr>
        <p:spPr>
          <a:xfrm>
            <a:off x="5842609" y="6025954"/>
            <a:ext cx="103117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准确度优化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xmlns="" id="{3FA40744-3471-974B-B8FF-83EEE31FEF70}"/>
              </a:ext>
            </a:extLst>
          </p:cNvPr>
          <p:cNvSpPr txBox="1"/>
          <p:nvPr/>
        </p:nvSpPr>
        <p:spPr>
          <a:xfrm>
            <a:off x="6795648" y="593579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xmlns="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239043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基于</a:t>
            </a:r>
            <a:r>
              <a:rPr lang="en-US" altLang="zh-CN" sz="1200" dirty="0">
                <a:sym typeface="+mn-ea"/>
              </a:rPr>
              <a:t>Kubernetes</a:t>
            </a:r>
            <a:r>
              <a:rPr lang="zh-CN" altLang="en-US" sz="1200" dirty="0">
                <a:sym typeface="+mn-ea"/>
              </a:rPr>
              <a:t>的实验平台</a:t>
            </a:r>
          </a:p>
        </p:txBody>
      </p:sp>
      <p:sp>
        <p:nvSpPr>
          <p:cNvPr id="253" name="流程图: 联系 42">
            <a:extLst>
              <a:ext uri="{FF2B5EF4-FFF2-40B4-BE49-F238E27FC236}">
                <a16:creationId xmlns:a16="http://schemas.microsoft.com/office/drawing/2014/main" xmlns="" id="{267833F8-5DB0-E64C-8D9A-26D87A7C22E5}"/>
              </a:ext>
            </a:extLst>
          </p:cNvPr>
          <p:cNvSpPr/>
          <p:nvPr/>
        </p:nvSpPr>
        <p:spPr>
          <a:xfrm>
            <a:off x="7762419" y="5695099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xmlns="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xmlns="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xmlns="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xmlns="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FPGA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:a16="http://schemas.microsoft.com/office/drawing/2014/main" xmlns="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2" y="5274851"/>
            <a:ext cx="0" cy="349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:a16="http://schemas.microsoft.com/office/drawing/2014/main" xmlns="" id="{E6FB7686-D1DC-9341-9FDE-F2FDBB57117D}"/>
              </a:ext>
            </a:extLst>
          </p:cNvPr>
          <p:cNvCxnSpPr>
            <a:cxnSpLocks/>
          </p:cNvCxnSpPr>
          <p:nvPr/>
        </p:nvCxnSpPr>
        <p:spPr>
          <a:xfrm flipV="1">
            <a:off x="5750811" y="5274851"/>
            <a:ext cx="0" cy="349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:a16="http://schemas.microsoft.com/office/drawing/2014/main" xmlns="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4770" y="5274851"/>
            <a:ext cx="0" cy="349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9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/>
          <p:cNvSpPr/>
          <p:nvPr/>
        </p:nvSpPr>
        <p:spPr>
          <a:xfrm>
            <a:off x="4196875" y="4178436"/>
            <a:ext cx="3107834" cy="93082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基于流量特征的通信规划与拥塞控制</a:t>
            </a:r>
          </a:p>
        </p:txBody>
      </p:sp>
      <p:sp>
        <p:nvSpPr>
          <p:cNvPr id="21" name="矩形 20"/>
          <p:cNvSpPr/>
          <p:nvPr/>
        </p:nvSpPr>
        <p:spPr>
          <a:xfrm>
            <a:off x="6524833" y="7121342"/>
            <a:ext cx="1584927" cy="434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研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sym typeface="+mn-ea"/>
              </a:rPr>
              <a:t>究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sym typeface="+mn-ea"/>
              </a:rPr>
              <a:t>分布式训练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en-US" altLang="zh-CN" sz="1200" dirty="0" err="1">
                <a:solidFill>
                  <a:schemeClr val="tx1"/>
                </a:solidFill>
                <a:latin typeface="+mn-ea"/>
                <a:sym typeface="+mn-ea"/>
              </a:rPr>
              <a:t>任务的通信特征</a:t>
            </a:r>
            <a:endParaRPr lang="en-US" altLang="zh-CN" sz="12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98710" y="7121341"/>
            <a:ext cx="1293083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根据光交换特性设计架构拓扑</a:t>
            </a:r>
          </a:p>
        </p:txBody>
      </p:sp>
      <p:sp>
        <p:nvSpPr>
          <p:cNvPr id="23" name="矩形 22"/>
          <p:cNvSpPr/>
          <p:nvPr/>
        </p:nvSpPr>
        <p:spPr>
          <a:xfrm>
            <a:off x="10119914" y="7121341"/>
            <a:ext cx="1573306" cy="43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根据网络架构设计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ts val="1600"/>
              </a:lnSpc>
            </a:pP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光交换机切换算法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1" idx="3"/>
            <a:endCxn id="22" idx="1"/>
          </p:cNvCxnSpPr>
          <p:nvPr/>
        </p:nvCxnSpPr>
        <p:spPr>
          <a:xfrm>
            <a:off x="8109760" y="7338774"/>
            <a:ext cx="388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3" idx="1"/>
          </p:cNvCxnSpPr>
          <p:nvPr/>
        </p:nvCxnSpPr>
        <p:spPr>
          <a:xfrm>
            <a:off x="9791793" y="7338774"/>
            <a:ext cx="328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/>
              <a:t>针对大规模分布式训练的网络架构设计与优化</a:t>
            </a:r>
            <a:endParaRPr lang="en-US" altLang="zh-CN" b="1" dirty="0"/>
          </a:p>
        </p:txBody>
      </p:sp>
      <p:sp>
        <p:nvSpPr>
          <p:cNvPr id="41" name="矩形 40"/>
          <p:cNvSpPr/>
          <p:nvPr/>
        </p:nvSpPr>
        <p:spPr>
          <a:xfrm>
            <a:off x="708912" y="1293277"/>
            <a:ext cx="2358338" cy="2825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200" dirty="0">
                <a:sym typeface="+mn-ea"/>
              </a:rPr>
              <a:t>    </a:t>
            </a:r>
            <a:r>
              <a:rPr lang="zh-CN" altLang="en-US" sz="1200" dirty="0">
                <a:sym typeface="+mn-ea"/>
              </a:rPr>
              <a:t>大规模分布式训练的流量分析</a:t>
            </a:r>
          </a:p>
        </p:txBody>
      </p:sp>
      <p:sp>
        <p:nvSpPr>
          <p:cNvPr id="42" name="矩形 41"/>
          <p:cNvSpPr/>
          <p:nvPr/>
        </p:nvSpPr>
        <p:spPr>
          <a:xfrm>
            <a:off x="694579" y="1688959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3" name="流程图: 联系 42"/>
          <p:cNvSpPr/>
          <p:nvPr/>
        </p:nvSpPr>
        <p:spPr>
          <a:xfrm>
            <a:off x="724928" y="1320961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1139393" y="2109211"/>
            <a:ext cx="2715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消除一对多</a:t>
            </a:r>
            <a:r>
              <a:rPr lang="en-US" altLang="zh-CN" sz="1200" dirty="0"/>
              <a:t>/</a:t>
            </a:r>
            <a:r>
              <a:rPr lang="zh-CN" altLang="en-US" sz="1200" dirty="0"/>
              <a:t>多对一通信：分布式同步</a:t>
            </a:r>
          </a:p>
        </p:txBody>
      </p:sp>
      <p:sp>
        <p:nvSpPr>
          <p:cNvPr id="45" name="矩形 44"/>
          <p:cNvSpPr/>
          <p:nvPr/>
        </p:nvSpPr>
        <p:spPr>
          <a:xfrm>
            <a:off x="1159712" y="1797406"/>
            <a:ext cx="2613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微秒级控制信号传输：</a:t>
            </a:r>
            <a:r>
              <a:rPr lang="en-US" altLang="zh-CN" sz="1200" dirty="0"/>
              <a:t>DPDK FPGA</a:t>
            </a:r>
          </a:p>
        </p:txBody>
      </p:sp>
      <p:sp>
        <p:nvSpPr>
          <p:cNvPr id="46" name="矩形 45"/>
          <p:cNvSpPr/>
          <p:nvPr/>
        </p:nvSpPr>
        <p:spPr>
          <a:xfrm>
            <a:off x="648822" y="1862264"/>
            <a:ext cx="597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技术要点</a:t>
            </a:r>
          </a:p>
        </p:txBody>
      </p:sp>
      <p:sp>
        <p:nvSpPr>
          <p:cNvPr id="48" name="矩形 47"/>
          <p:cNvSpPr/>
          <p:nvPr/>
        </p:nvSpPr>
        <p:spPr>
          <a:xfrm>
            <a:off x="861031" y="1789155"/>
            <a:ext cx="623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{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711057" y="2571961"/>
            <a:ext cx="240161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  结合光交换特点设计调度方案</a:t>
            </a:r>
          </a:p>
        </p:txBody>
      </p:sp>
      <p:sp>
        <p:nvSpPr>
          <p:cNvPr id="50" name="矩形 49"/>
          <p:cNvSpPr/>
          <p:nvPr/>
        </p:nvSpPr>
        <p:spPr>
          <a:xfrm>
            <a:off x="694579" y="2984475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1" name="流程图: 联系 50"/>
          <p:cNvSpPr/>
          <p:nvPr/>
        </p:nvSpPr>
        <p:spPr>
          <a:xfrm>
            <a:off x="757263" y="2616121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857225" y="3137972"/>
            <a:ext cx="79667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单任务</a:t>
            </a:r>
            <a:endParaRPr lang="en-US" altLang="zh-CN" sz="1200" dirty="0"/>
          </a:p>
          <a:p>
            <a:pPr algn="ctr"/>
            <a:r>
              <a:rPr lang="zh-CN" altLang="en-US" sz="1200" dirty="0"/>
              <a:t>通信规划</a:t>
            </a:r>
          </a:p>
        </p:txBody>
      </p:sp>
      <p:sp>
        <p:nvSpPr>
          <p:cNvPr id="56" name="矩形 55"/>
          <p:cNvSpPr/>
          <p:nvPr/>
        </p:nvSpPr>
        <p:spPr>
          <a:xfrm>
            <a:off x="696928" y="3906159"/>
            <a:ext cx="3106601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 搭建光交换实验平台运行分布式训练任务</a:t>
            </a:r>
          </a:p>
        </p:txBody>
      </p:sp>
      <p:sp>
        <p:nvSpPr>
          <p:cNvPr id="57" name="矩形 56"/>
          <p:cNvSpPr/>
          <p:nvPr/>
        </p:nvSpPr>
        <p:spPr>
          <a:xfrm>
            <a:off x="694579" y="4335388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8" name="流程图: 联系 57"/>
          <p:cNvSpPr/>
          <p:nvPr/>
        </p:nvSpPr>
        <p:spPr>
          <a:xfrm>
            <a:off x="724928" y="3942462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1989632" y="3139236"/>
            <a:ext cx="70242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光切</a:t>
            </a:r>
            <a:endParaRPr lang="en-US" altLang="zh-CN" sz="1200" dirty="0"/>
          </a:p>
          <a:p>
            <a:pPr algn="ctr"/>
            <a:r>
              <a:rPr lang="zh-CN" altLang="en-US" sz="1200" dirty="0"/>
              <a:t>换调度</a:t>
            </a:r>
          </a:p>
        </p:txBody>
      </p:sp>
      <p:sp>
        <p:nvSpPr>
          <p:cNvPr id="64" name="矩形 63"/>
          <p:cNvSpPr/>
          <p:nvPr/>
        </p:nvSpPr>
        <p:spPr>
          <a:xfrm>
            <a:off x="3007993" y="3138805"/>
            <a:ext cx="58789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通信协调</a:t>
            </a:r>
          </a:p>
        </p:txBody>
      </p:sp>
      <p:sp>
        <p:nvSpPr>
          <p:cNvPr id="65" name="矩形 64"/>
          <p:cNvSpPr/>
          <p:nvPr/>
        </p:nvSpPr>
        <p:spPr>
          <a:xfrm>
            <a:off x="840442" y="4426145"/>
            <a:ext cx="501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软件：</a:t>
            </a:r>
          </a:p>
        </p:txBody>
      </p:sp>
      <p:sp>
        <p:nvSpPr>
          <p:cNvPr id="66" name="矩形 65"/>
          <p:cNvSpPr/>
          <p:nvPr/>
        </p:nvSpPr>
        <p:spPr>
          <a:xfrm>
            <a:off x="734388" y="4761835"/>
            <a:ext cx="70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硬件：</a:t>
            </a:r>
          </a:p>
        </p:txBody>
      </p:sp>
      <p:sp>
        <p:nvSpPr>
          <p:cNvPr id="67" name="矩形 66"/>
          <p:cNvSpPr/>
          <p:nvPr/>
        </p:nvSpPr>
        <p:spPr>
          <a:xfrm>
            <a:off x="1288516" y="4412863"/>
            <a:ext cx="6522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cxnSp>
        <p:nvCxnSpPr>
          <p:cNvPr id="47" name="直接箭头连接符 46"/>
          <p:cNvCxnSpPr>
            <a:stCxn id="54" idx="3"/>
            <a:endCxn id="63" idx="1"/>
          </p:cNvCxnSpPr>
          <p:nvPr/>
        </p:nvCxnSpPr>
        <p:spPr>
          <a:xfrm>
            <a:off x="1653902" y="3368805"/>
            <a:ext cx="335730" cy="1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63" idx="3"/>
            <a:endCxn id="64" idx="1"/>
          </p:cNvCxnSpPr>
          <p:nvPr/>
        </p:nvCxnSpPr>
        <p:spPr>
          <a:xfrm flipV="1">
            <a:off x="2692060" y="3369638"/>
            <a:ext cx="315933" cy="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06791" y="4414944"/>
            <a:ext cx="763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Horovod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065005" y="4417423"/>
            <a:ext cx="4812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2007994" y="4419504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NCCL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662249" y="4421539"/>
            <a:ext cx="32719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2605238" y="4423620"/>
            <a:ext cx="458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MPI</a:t>
            </a:r>
          </a:p>
        </p:txBody>
      </p:sp>
      <p:sp>
        <p:nvSpPr>
          <p:cNvPr id="73" name="矩形 72"/>
          <p:cNvSpPr/>
          <p:nvPr/>
        </p:nvSpPr>
        <p:spPr>
          <a:xfrm>
            <a:off x="1276606" y="4764926"/>
            <a:ext cx="69290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3119456" y="4417423"/>
            <a:ext cx="4812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3062445" y="4419504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GLOO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157809" y="4771119"/>
            <a:ext cx="9176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光交换机</a:t>
            </a:r>
          </a:p>
        </p:txBody>
      </p:sp>
      <p:sp>
        <p:nvSpPr>
          <p:cNvPr id="74" name="矩形 73"/>
          <p:cNvSpPr/>
          <p:nvPr/>
        </p:nvSpPr>
        <p:spPr>
          <a:xfrm>
            <a:off x="2078676" y="4762880"/>
            <a:ext cx="119483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endParaRPr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2034264" y="4768219"/>
            <a:ext cx="1239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FPGA</a:t>
            </a:r>
            <a:r>
              <a:rPr lang="zh-CN" altLang="en-US" sz="1200" dirty="0"/>
              <a:t>控制单元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成本可控的新型网络架构设计</a:t>
            </a:r>
          </a:p>
        </p:txBody>
      </p:sp>
      <p:sp>
        <p:nvSpPr>
          <p:cNvPr id="76" name="矩形 75"/>
          <p:cNvSpPr/>
          <p:nvPr/>
        </p:nvSpPr>
        <p:spPr>
          <a:xfrm>
            <a:off x="4226747" y="1293277"/>
            <a:ext cx="2512226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200" dirty="0">
                <a:sym typeface="+mn-ea"/>
              </a:rPr>
              <a:t>    </a:t>
            </a:r>
            <a:r>
              <a:rPr lang="zh-CN" altLang="en-US" sz="1200" dirty="0">
                <a:sym typeface="+mn-ea"/>
              </a:rPr>
              <a:t>研究分布式训练任务的通信特征</a:t>
            </a:r>
          </a:p>
        </p:txBody>
      </p:sp>
      <p:sp>
        <p:nvSpPr>
          <p:cNvPr id="77" name="矩形 76"/>
          <p:cNvSpPr/>
          <p:nvPr/>
        </p:nvSpPr>
        <p:spPr>
          <a:xfrm>
            <a:off x="4207296" y="1653791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8" name="流程图: 联系 77"/>
          <p:cNvSpPr/>
          <p:nvPr/>
        </p:nvSpPr>
        <p:spPr>
          <a:xfrm>
            <a:off x="4262359" y="1320961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4708639" y="1915263"/>
            <a:ext cx="15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模型并行训练任务</a:t>
            </a:r>
          </a:p>
        </p:txBody>
      </p:sp>
      <p:sp>
        <p:nvSpPr>
          <p:cNvPr id="80" name="矩形 79"/>
          <p:cNvSpPr/>
          <p:nvPr/>
        </p:nvSpPr>
        <p:spPr>
          <a:xfrm>
            <a:off x="4766589" y="1710387"/>
            <a:ext cx="1417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数据并行训练任务</a:t>
            </a:r>
            <a:endParaRPr lang="en-US" altLang="zh-CN" sz="1200" dirty="0"/>
          </a:p>
        </p:txBody>
      </p:sp>
      <p:sp>
        <p:nvSpPr>
          <p:cNvPr id="81" name="矩形 80"/>
          <p:cNvSpPr/>
          <p:nvPr/>
        </p:nvSpPr>
        <p:spPr>
          <a:xfrm>
            <a:off x="4161539" y="1827096"/>
            <a:ext cx="597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流量分析</a:t>
            </a:r>
          </a:p>
        </p:txBody>
      </p:sp>
      <p:sp>
        <p:nvSpPr>
          <p:cNvPr id="82" name="矩形 81"/>
          <p:cNvSpPr/>
          <p:nvPr/>
        </p:nvSpPr>
        <p:spPr>
          <a:xfrm>
            <a:off x="4400124" y="1683649"/>
            <a:ext cx="623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{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4207295" y="2510417"/>
            <a:ext cx="3127779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 结合不同光交换技术的特性设计网络架构</a:t>
            </a:r>
          </a:p>
        </p:txBody>
      </p:sp>
      <p:sp>
        <p:nvSpPr>
          <p:cNvPr id="85" name="流程图: 联系 84"/>
          <p:cNvSpPr/>
          <p:nvPr/>
        </p:nvSpPr>
        <p:spPr>
          <a:xfrm>
            <a:off x="4245266" y="2546339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4209645" y="3844615"/>
            <a:ext cx="2652817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 针对光交换网络设计网络控制方案</a:t>
            </a:r>
          </a:p>
        </p:txBody>
      </p:sp>
      <p:sp>
        <p:nvSpPr>
          <p:cNvPr id="88" name="矩形 87"/>
          <p:cNvSpPr/>
          <p:nvPr/>
        </p:nvSpPr>
        <p:spPr>
          <a:xfrm>
            <a:off x="4260048" y="4222395"/>
            <a:ext cx="993319" cy="842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37645" y="3880918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92" name="矩形 91"/>
          <p:cNvSpPr/>
          <p:nvPr/>
        </p:nvSpPr>
        <p:spPr>
          <a:xfrm>
            <a:off x="4320616" y="4215132"/>
            <a:ext cx="9080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+mn-ea"/>
              </a:rPr>
              <a:t>网络设计</a:t>
            </a:r>
            <a:r>
              <a:rPr lang="en-US" altLang="zh-CN" sz="1100" dirty="0">
                <a:latin typeface="+mn-ea"/>
              </a:rPr>
              <a:t>1</a:t>
            </a:r>
            <a:endParaRPr lang="zh-CN" altLang="en-US" sz="1100" dirty="0"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297517" y="4458011"/>
            <a:ext cx="928459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1100" dirty="0">
                <a:latin typeface="+mn-ea"/>
              </a:rPr>
              <a:t> </a:t>
            </a:r>
            <a:r>
              <a:rPr lang="zh-CN" altLang="en-US" sz="1100" dirty="0">
                <a:latin typeface="+mn-ea"/>
              </a:rPr>
              <a:t>光交换调度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多任务集群的调度与资源分配</a:t>
            </a:r>
          </a:p>
        </p:txBody>
      </p:sp>
      <p:sp>
        <p:nvSpPr>
          <p:cNvPr id="110" name="矩形 109"/>
          <p:cNvSpPr/>
          <p:nvPr/>
        </p:nvSpPr>
        <p:spPr>
          <a:xfrm>
            <a:off x="7747604" y="1288441"/>
            <a:ext cx="2666114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200" dirty="0">
                <a:sym typeface="+mn-ea"/>
              </a:rPr>
              <a:t>    </a:t>
            </a:r>
            <a:r>
              <a:rPr lang="zh-CN" altLang="en-US" sz="1200" dirty="0">
                <a:sym typeface="+mn-ea"/>
              </a:rPr>
              <a:t>研究影响任务调度效果的关键要素</a:t>
            </a:r>
          </a:p>
        </p:txBody>
      </p:sp>
      <p:sp>
        <p:nvSpPr>
          <p:cNvPr id="111" name="矩形 110"/>
          <p:cNvSpPr/>
          <p:nvPr/>
        </p:nvSpPr>
        <p:spPr>
          <a:xfrm>
            <a:off x="7730947" y="1692361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2" name="流程图: 联系 111"/>
          <p:cNvSpPr/>
          <p:nvPr/>
        </p:nvSpPr>
        <p:spPr>
          <a:xfrm>
            <a:off x="7786010" y="1324363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8415421" y="1740135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资源分配的局部性</a:t>
            </a:r>
            <a:endParaRPr lang="en-US" altLang="zh-CN" sz="1200" dirty="0"/>
          </a:p>
        </p:txBody>
      </p:sp>
      <p:sp>
        <p:nvSpPr>
          <p:cNvPr id="115" name="矩形 114"/>
          <p:cNvSpPr/>
          <p:nvPr/>
        </p:nvSpPr>
        <p:spPr>
          <a:xfrm>
            <a:off x="7737943" y="1865666"/>
            <a:ext cx="693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潜在关键要素</a:t>
            </a:r>
          </a:p>
        </p:txBody>
      </p:sp>
      <p:sp>
        <p:nvSpPr>
          <p:cNvPr id="116" name="矩形 115"/>
          <p:cNvSpPr/>
          <p:nvPr/>
        </p:nvSpPr>
        <p:spPr>
          <a:xfrm>
            <a:off x="8090826" y="1757389"/>
            <a:ext cx="623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{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7730946" y="2575363"/>
            <a:ext cx="3127779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 结合光交换集群的特点设计任务调度策略</a:t>
            </a:r>
          </a:p>
        </p:txBody>
      </p:sp>
      <p:sp>
        <p:nvSpPr>
          <p:cNvPr id="118" name="矩形 117"/>
          <p:cNvSpPr/>
          <p:nvPr/>
        </p:nvSpPr>
        <p:spPr>
          <a:xfrm>
            <a:off x="7730947" y="2987877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9" name="流程图: 联系 118"/>
          <p:cNvSpPr/>
          <p:nvPr/>
        </p:nvSpPr>
        <p:spPr>
          <a:xfrm>
            <a:off x="7768917" y="2611285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0" name="矩形 119"/>
          <p:cNvSpPr/>
          <p:nvPr/>
        </p:nvSpPr>
        <p:spPr>
          <a:xfrm>
            <a:off x="7893593" y="3141374"/>
            <a:ext cx="79667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任务先后执行顺序</a:t>
            </a:r>
          </a:p>
        </p:txBody>
      </p:sp>
      <p:sp>
        <p:nvSpPr>
          <p:cNvPr id="121" name="矩形 120"/>
          <p:cNvSpPr/>
          <p:nvPr/>
        </p:nvSpPr>
        <p:spPr>
          <a:xfrm>
            <a:off x="7733296" y="3909561"/>
            <a:ext cx="3106601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200" dirty="0">
                <a:sym typeface="+mn-ea"/>
              </a:rPr>
              <a:t>    搭建光交换仿真平台进行大规模性能仿真</a:t>
            </a:r>
          </a:p>
        </p:txBody>
      </p:sp>
      <p:sp>
        <p:nvSpPr>
          <p:cNvPr id="122" name="矩形 121"/>
          <p:cNvSpPr/>
          <p:nvPr/>
        </p:nvSpPr>
        <p:spPr>
          <a:xfrm>
            <a:off x="7730947" y="4338790"/>
            <a:ext cx="3127778" cy="77387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3" name="流程图: 联系 122"/>
          <p:cNvSpPr/>
          <p:nvPr/>
        </p:nvSpPr>
        <p:spPr>
          <a:xfrm>
            <a:off x="7761296" y="3945864"/>
            <a:ext cx="222424" cy="2173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9026000" y="3142638"/>
            <a:ext cx="70242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GPU</a:t>
            </a:r>
            <a:r>
              <a:rPr lang="zh-CN" altLang="en-US" sz="1200" dirty="0"/>
              <a:t>分配策略</a:t>
            </a:r>
          </a:p>
        </p:txBody>
      </p:sp>
      <p:sp>
        <p:nvSpPr>
          <p:cNvPr id="125" name="矩形 124"/>
          <p:cNvSpPr/>
          <p:nvPr/>
        </p:nvSpPr>
        <p:spPr>
          <a:xfrm>
            <a:off x="10044361" y="3142207"/>
            <a:ext cx="68475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光路配置策略</a:t>
            </a:r>
          </a:p>
        </p:txBody>
      </p:sp>
      <p:sp>
        <p:nvSpPr>
          <p:cNvPr id="126" name="矩形 125"/>
          <p:cNvSpPr/>
          <p:nvPr/>
        </p:nvSpPr>
        <p:spPr>
          <a:xfrm>
            <a:off x="7718086" y="4373393"/>
            <a:ext cx="3087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性能指标：任务完成时间，集群资源利用率</a:t>
            </a:r>
          </a:p>
        </p:txBody>
      </p:sp>
      <p:sp>
        <p:nvSpPr>
          <p:cNvPr id="127" name="矩形 126"/>
          <p:cNvSpPr/>
          <p:nvPr/>
        </p:nvSpPr>
        <p:spPr>
          <a:xfrm>
            <a:off x="7770755" y="4765237"/>
            <a:ext cx="840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仿真对比：</a:t>
            </a:r>
          </a:p>
        </p:txBody>
      </p:sp>
      <p:cxnSp>
        <p:nvCxnSpPr>
          <p:cNvPr id="129" name="直接箭头连接符 128"/>
          <p:cNvCxnSpPr>
            <a:stCxn id="120" idx="3"/>
            <a:endCxn id="124" idx="1"/>
          </p:cNvCxnSpPr>
          <p:nvPr/>
        </p:nvCxnSpPr>
        <p:spPr>
          <a:xfrm>
            <a:off x="8690270" y="3372207"/>
            <a:ext cx="335730" cy="1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3"/>
            <a:endCxn id="125" idx="1"/>
          </p:cNvCxnSpPr>
          <p:nvPr/>
        </p:nvCxnSpPr>
        <p:spPr>
          <a:xfrm flipV="1">
            <a:off x="9728428" y="3373040"/>
            <a:ext cx="315933" cy="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534617" y="4626343"/>
            <a:ext cx="2212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电网络：</a:t>
            </a:r>
            <a:r>
              <a:rPr lang="en-US" altLang="zh-CN" sz="1200" dirty="0"/>
              <a:t>InfiniBand</a:t>
            </a:r>
            <a:r>
              <a:rPr lang="zh-CN" altLang="en-US" sz="1200" dirty="0"/>
              <a:t>，</a:t>
            </a:r>
            <a:r>
              <a:rPr lang="en-US" altLang="zh-CN" sz="1200" dirty="0"/>
              <a:t>RoCEv2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662249" y="352578"/>
            <a:ext cx="962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单任务</a:t>
            </a:r>
            <a:endParaRPr lang="zh-CN" altLang="en-US" sz="11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998064" y="392497"/>
            <a:ext cx="1287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网络架构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7824514" y="346053"/>
            <a:ext cx="104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集群调度</a:t>
            </a:r>
            <a:endParaRPr lang="zh-CN" altLang="en-US" sz="1100" dirty="0"/>
          </a:p>
        </p:txBody>
      </p:sp>
      <p:sp>
        <p:nvSpPr>
          <p:cNvPr id="145" name="矩形 144"/>
          <p:cNvSpPr/>
          <p:nvPr/>
        </p:nvSpPr>
        <p:spPr>
          <a:xfrm>
            <a:off x="4719032" y="2120294"/>
            <a:ext cx="1526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混合并行训练任务</a:t>
            </a:r>
          </a:p>
        </p:txBody>
      </p:sp>
      <p:sp>
        <p:nvSpPr>
          <p:cNvPr id="146" name="矩形 145"/>
          <p:cNvSpPr/>
          <p:nvPr/>
        </p:nvSpPr>
        <p:spPr>
          <a:xfrm>
            <a:off x="6365304" y="1821450"/>
            <a:ext cx="895426" cy="46166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总结网络设计需求</a:t>
            </a:r>
          </a:p>
        </p:txBody>
      </p:sp>
      <p:sp>
        <p:nvSpPr>
          <p:cNvPr id="17" name="右箭头 16"/>
          <p:cNvSpPr/>
          <p:nvPr/>
        </p:nvSpPr>
        <p:spPr>
          <a:xfrm>
            <a:off x="6136057" y="1969802"/>
            <a:ext cx="173934" cy="2048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202566" y="2860196"/>
          <a:ext cx="313250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9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35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3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光交换技术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3D-MEMS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/>
                        <a:t>波长切换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硅光波导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O(1000)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O(100)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O(10)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切换速度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O(10)</a:t>
                      </a:r>
                      <a:r>
                        <a:rPr lang="zh-CN" altLang="en-US" sz="900" dirty="0"/>
                        <a:t>毫秒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O(1)</a:t>
                      </a:r>
                      <a:r>
                        <a:rPr lang="zh-CN" altLang="en-US" sz="900" dirty="0"/>
                        <a:t>微秒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亚微秒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相对较低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相对较高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理论成本较低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7" name="矩形 146"/>
          <p:cNvSpPr/>
          <p:nvPr/>
        </p:nvSpPr>
        <p:spPr>
          <a:xfrm>
            <a:off x="4342450" y="4763766"/>
            <a:ext cx="817120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通信协议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6592170" y="4218416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…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405978" y="4216534"/>
            <a:ext cx="993319" cy="842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5466546" y="4209271"/>
            <a:ext cx="9080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+mn-ea"/>
              </a:rPr>
              <a:t>网络设计</a:t>
            </a:r>
            <a:r>
              <a:rPr lang="en-US" altLang="zh-CN" sz="1100" dirty="0">
                <a:latin typeface="+mn-ea"/>
              </a:rPr>
              <a:t>2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443447" y="4452150"/>
            <a:ext cx="928459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1100" dirty="0">
                <a:latin typeface="+mn-ea"/>
              </a:rPr>
              <a:t> </a:t>
            </a:r>
            <a:r>
              <a:rPr lang="zh-CN" altLang="en-US" sz="1100" dirty="0">
                <a:latin typeface="+mn-ea"/>
              </a:rPr>
              <a:t>光交换调度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88380" y="4757905"/>
            <a:ext cx="817120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通信协议</a:t>
            </a:r>
            <a:endParaRPr lang="zh-CN" altLang="en-US" sz="1600" dirty="0"/>
          </a:p>
        </p:txBody>
      </p:sp>
      <p:sp>
        <p:nvSpPr>
          <p:cNvPr id="172" name="矩形 171"/>
          <p:cNvSpPr/>
          <p:nvPr/>
        </p:nvSpPr>
        <p:spPr>
          <a:xfrm>
            <a:off x="8411831" y="1935375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任务间的相互影响</a:t>
            </a:r>
            <a:endParaRPr lang="en-US" altLang="zh-CN" sz="1200" dirty="0"/>
          </a:p>
        </p:txBody>
      </p:sp>
      <p:sp>
        <p:nvSpPr>
          <p:cNvPr id="173" name="矩形 172"/>
          <p:cNvSpPr/>
          <p:nvPr/>
        </p:nvSpPr>
        <p:spPr>
          <a:xfrm>
            <a:off x="8370497" y="2141201"/>
            <a:ext cx="1357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任务的执行顺序</a:t>
            </a:r>
            <a:endParaRPr lang="en-US" altLang="zh-CN" sz="1200" dirty="0"/>
          </a:p>
        </p:txBody>
      </p:sp>
      <p:sp>
        <p:nvSpPr>
          <p:cNvPr id="174" name="矩形 173"/>
          <p:cNvSpPr/>
          <p:nvPr/>
        </p:nvSpPr>
        <p:spPr>
          <a:xfrm>
            <a:off x="9926783" y="1850233"/>
            <a:ext cx="895426" cy="46166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光电网络对比分析</a:t>
            </a:r>
          </a:p>
        </p:txBody>
      </p:sp>
      <p:sp>
        <p:nvSpPr>
          <p:cNvPr id="175" name="右箭头 174"/>
          <p:cNvSpPr/>
          <p:nvPr/>
        </p:nvSpPr>
        <p:spPr>
          <a:xfrm>
            <a:off x="9733918" y="1975389"/>
            <a:ext cx="173934" cy="2048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8248261" y="4604259"/>
            <a:ext cx="623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{</a:t>
            </a:r>
            <a:endParaRPr lang="zh-CN" altLang="en-US" sz="1200" dirty="0"/>
          </a:p>
        </p:txBody>
      </p:sp>
      <p:sp>
        <p:nvSpPr>
          <p:cNvPr id="179" name="矩形 178"/>
          <p:cNvSpPr/>
          <p:nvPr/>
        </p:nvSpPr>
        <p:spPr>
          <a:xfrm>
            <a:off x="8537550" y="4840287"/>
            <a:ext cx="6605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光网络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xmlns="" id="{87C6F56B-B326-564F-9C84-5A7EDB005C18}"/>
              </a:ext>
            </a:extLst>
          </p:cNvPr>
          <p:cNvSpPr/>
          <p:nvPr/>
        </p:nvSpPr>
        <p:spPr>
          <a:xfrm>
            <a:off x="4214398" y="5466037"/>
            <a:ext cx="3188744" cy="344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四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大规模仿真平台与小规模实验平台的搭建</a:t>
            </a:r>
          </a:p>
        </p:txBody>
      </p:sp>
    </p:spTree>
    <p:extLst>
      <p:ext uri="{BB962C8B-B14F-4D97-AF65-F5344CB8AC3E}">
        <p14:creationId xmlns:p14="http://schemas.microsoft.com/office/powerpoint/2010/main" val="427106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3929" y="3451653"/>
            <a:ext cx="6064082" cy="3707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光交换</a:t>
            </a:r>
            <a:r>
              <a:rPr lang="en-US" altLang="zh-CN" sz="1400" dirty="0"/>
              <a:t>AI</a:t>
            </a:r>
            <a:r>
              <a:rPr lang="zh-CN" altLang="en-US" sz="1400" dirty="0"/>
              <a:t>集群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680520" y="4477264"/>
            <a:ext cx="3978873" cy="16764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25868" y="4464908"/>
            <a:ext cx="4436077" cy="16887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3511375" y="3917090"/>
            <a:ext cx="284207" cy="45308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659393" y="2866764"/>
            <a:ext cx="296563" cy="51074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46750" y="4551404"/>
            <a:ext cx="2613455" cy="3253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光交换网络分布式训练系统设计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49177" y="4551404"/>
            <a:ext cx="1773197" cy="3253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集群架构设计</a:t>
            </a:r>
          </a:p>
        </p:txBody>
      </p:sp>
      <p:sp>
        <p:nvSpPr>
          <p:cNvPr id="14" name="矩形 13"/>
          <p:cNvSpPr/>
          <p:nvPr/>
        </p:nvSpPr>
        <p:spPr>
          <a:xfrm>
            <a:off x="1977075" y="5058031"/>
            <a:ext cx="823784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软硬件</a:t>
            </a:r>
            <a:endParaRPr lang="en-US" altLang="zh-CN" sz="1200" dirty="0"/>
          </a:p>
          <a:p>
            <a:pPr algn="ctr"/>
            <a:r>
              <a:rPr lang="zh-CN" altLang="en-US" sz="1200" dirty="0"/>
              <a:t>协调控制</a:t>
            </a:r>
          </a:p>
        </p:txBody>
      </p:sp>
      <p:sp>
        <p:nvSpPr>
          <p:cNvPr id="15" name="下箭头 14"/>
          <p:cNvSpPr/>
          <p:nvPr/>
        </p:nvSpPr>
        <p:spPr>
          <a:xfrm rot="10800000">
            <a:off x="8093673" y="3917090"/>
            <a:ext cx="284207" cy="45308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20193" y="5058031"/>
            <a:ext cx="537518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通信</a:t>
            </a:r>
            <a:endParaRPr lang="en-US" altLang="zh-CN" sz="1200" dirty="0"/>
          </a:p>
          <a:p>
            <a:pPr algn="ctr"/>
            <a:r>
              <a:rPr lang="zh-CN" altLang="en-US" sz="1200" dirty="0"/>
              <a:t>调度</a:t>
            </a:r>
          </a:p>
        </p:txBody>
      </p:sp>
      <p:sp>
        <p:nvSpPr>
          <p:cNvPr id="17" name="矩形 16"/>
          <p:cNvSpPr/>
          <p:nvPr/>
        </p:nvSpPr>
        <p:spPr>
          <a:xfrm>
            <a:off x="3777046" y="5058031"/>
            <a:ext cx="823784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软件框</a:t>
            </a:r>
            <a:endParaRPr lang="en-US" altLang="zh-CN" sz="1200" dirty="0"/>
          </a:p>
          <a:p>
            <a:pPr algn="ctr"/>
            <a:r>
              <a:rPr lang="zh-CN" altLang="en-US" sz="1200" dirty="0"/>
              <a:t>架开发</a:t>
            </a:r>
          </a:p>
        </p:txBody>
      </p:sp>
      <p:sp>
        <p:nvSpPr>
          <p:cNvPr id="18" name="矩形 17"/>
          <p:cNvSpPr/>
          <p:nvPr/>
        </p:nvSpPr>
        <p:spPr>
          <a:xfrm>
            <a:off x="4819136" y="5049793"/>
            <a:ext cx="562231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</a:t>
            </a:r>
            <a:endParaRPr lang="en-US" altLang="zh-CN" sz="1200" dirty="0"/>
          </a:p>
          <a:p>
            <a:pPr algn="ctr"/>
            <a:r>
              <a:rPr lang="zh-CN" altLang="en-US" sz="1200" dirty="0"/>
              <a:t>验证</a:t>
            </a:r>
          </a:p>
        </p:txBody>
      </p:sp>
      <p:sp>
        <p:nvSpPr>
          <p:cNvPr id="19" name="矩形 18"/>
          <p:cNvSpPr/>
          <p:nvPr/>
        </p:nvSpPr>
        <p:spPr>
          <a:xfrm>
            <a:off x="2163468" y="5708819"/>
            <a:ext cx="823784" cy="280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协议设计</a:t>
            </a:r>
          </a:p>
        </p:txBody>
      </p:sp>
      <p:sp>
        <p:nvSpPr>
          <p:cNvPr id="20" name="矩形 19"/>
          <p:cNvSpPr/>
          <p:nvPr/>
        </p:nvSpPr>
        <p:spPr>
          <a:xfrm>
            <a:off x="3147887" y="5708819"/>
            <a:ext cx="823784" cy="28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整数规划</a:t>
            </a:r>
          </a:p>
        </p:txBody>
      </p:sp>
      <p:sp>
        <p:nvSpPr>
          <p:cNvPr id="21" name="矩形 20"/>
          <p:cNvSpPr/>
          <p:nvPr/>
        </p:nvSpPr>
        <p:spPr>
          <a:xfrm>
            <a:off x="4136421" y="5708819"/>
            <a:ext cx="823784" cy="28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软件工程</a:t>
            </a:r>
          </a:p>
        </p:txBody>
      </p:sp>
      <p:sp>
        <p:nvSpPr>
          <p:cNvPr id="22" name="矩形 21"/>
          <p:cNvSpPr/>
          <p:nvPr/>
        </p:nvSpPr>
        <p:spPr>
          <a:xfrm>
            <a:off x="6546000" y="5053912"/>
            <a:ext cx="823783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流量采集与分析</a:t>
            </a:r>
          </a:p>
        </p:txBody>
      </p:sp>
      <p:sp>
        <p:nvSpPr>
          <p:cNvPr id="24" name="矩形 23"/>
          <p:cNvSpPr/>
          <p:nvPr/>
        </p:nvSpPr>
        <p:spPr>
          <a:xfrm>
            <a:off x="7631334" y="5045674"/>
            <a:ext cx="823784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光交换技术分析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8723872" y="5045673"/>
            <a:ext cx="674470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集群网络设计</a:t>
            </a:r>
          </a:p>
        </p:txBody>
      </p:sp>
      <p:sp>
        <p:nvSpPr>
          <p:cNvPr id="26" name="矩形 25"/>
          <p:cNvSpPr/>
          <p:nvPr/>
        </p:nvSpPr>
        <p:spPr>
          <a:xfrm>
            <a:off x="6915670" y="5704700"/>
            <a:ext cx="823784" cy="280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数据分析</a:t>
            </a:r>
          </a:p>
        </p:txBody>
      </p:sp>
      <p:sp>
        <p:nvSpPr>
          <p:cNvPr id="27" name="矩形 26"/>
          <p:cNvSpPr/>
          <p:nvPr/>
        </p:nvSpPr>
        <p:spPr>
          <a:xfrm>
            <a:off x="7960848" y="5704700"/>
            <a:ext cx="823784" cy="28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图论</a:t>
            </a:r>
          </a:p>
        </p:txBody>
      </p:sp>
      <p:sp>
        <p:nvSpPr>
          <p:cNvPr id="28" name="矩形 27"/>
          <p:cNvSpPr/>
          <p:nvPr/>
        </p:nvSpPr>
        <p:spPr>
          <a:xfrm>
            <a:off x="8986451" y="5704700"/>
            <a:ext cx="1016335" cy="28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最优化理论</a:t>
            </a:r>
          </a:p>
        </p:txBody>
      </p:sp>
      <p:sp>
        <p:nvSpPr>
          <p:cNvPr id="29" name="矩形 28"/>
          <p:cNvSpPr/>
          <p:nvPr/>
        </p:nvSpPr>
        <p:spPr>
          <a:xfrm>
            <a:off x="9667096" y="5041551"/>
            <a:ext cx="526704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集群控制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607149" y="1091509"/>
            <a:ext cx="4436077" cy="16887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80904" y="1169766"/>
            <a:ext cx="1773197" cy="3253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集群调度策略设计</a:t>
            </a:r>
          </a:p>
        </p:txBody>
      </p:sp>
      <p:sp>
        <p:nvSpPr>
          <p:cNvPr id="33" name="矩形 32"/>
          <p:cNvSpPr/>
          <p:nvPr/>
        </p:nvSpPr>
        <p:spPr>
          <a:xfrm>
            <a:off x="4077727" y="1672274"/>
            <a:ext cx="741409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关键因</a:t>
            </a:r>
            <a:endParaRPr lang="en-US" altLang="zh-CN" sz="1200" dirty="0"/>
          </a:p>
          <a:p>
            <a:pPr algn="ctr"/>
            <a:r>
              <a:rPr lang="zh-CN" altLang="en-US" sz="1200" dirty="0"/>
              <a:t>素分析</a:t>
            </a:r>
          </a:p>
        </p:txBody>
      </p:sp>
      <p:sp>
        <p:nvSpPr>
          <p:cNvPr id="34" name="矩形 33"/>
          <p:cNvSpPr/>
          <p:nvPr/>
        </p:nvSpPr>
        <p:spPr>
          <a:xfrm>
            <a:off x="5096404" y="1672274"/>
            <a:ext cx="724393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调度策</a:t>
            </a:r>
            <a:endParaRPr lang="en-US" altLang="zh-CN" sz="1200" dirty="0"/>
          </a:p>
          <a:p>
            <a:pPr algn="ctr"/>
            <a:r>
              <a:rPr lang="zh-CN" altLang="en-US" sz="1200" dirty="0"/>
              <a:t>略设计</a:t>
            </a:r>
          </a:p>
        </p:txBody>
      </p:sp>
      <p:sp>
        <p:nvSpPr>
          <p:cNvPr id="35" name="矩形 34"/>
          <p:cNvSpPr/>
          <p:nvPr/>
        </p:nvSpPr>
        <p:spPr>
          <a:xfrm>
            <a:off x="6172575" y="1664025"/>
            <a:ext cx="674470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评价指标设计</a:t>
            </a:r>
          </a:p>
        </p:txBody>
      </p:sp>
      <p:sp>
        <p:nvSpPr>
          <p:cNvPr id="36" name="矩形 35"/>
          <p:cNvSpPr/>
          <p:nvPr/>
        </p:nvSpPr>
        <p:spPr>
          <a:xfrm>
            <a:off x="4256899" y="2323062"/>
            <a:ext cx="1129619" cy="280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控制变量分析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5624376" y="2320993"/>
            <a:ext cx="823784" cy="28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排队论</a:t>
            </a:r>
          </a:p>
        </p:txBody>
      </p:sp>
      <p:sp>
        <p:nvSpPr>
          <p:cNvPr id="38" name="矩形 37"/>
          <p:cNvSpPr/>
          <p:nvPr/>
        </p:nvSpPr>
        <p:spPr>
          <a:xfrm>
            <a:off x="6706618" y="2320993"/>
            <a:ext cx="848495" cy="280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软件工程</a:t>
            </a:r>
          </a:p>
        </p:txBody>
      </p:sp>
      <p:sp>
        <p:nvSpPr>
          <p:cNvPr id="39" name="矩形 38"/>
          <p:cNvSpPr/>
          <p:nvPr/>
        </p:nvSpPr>
        <p:spPr>
          <a:xfrm>
            <a:off x="7181782" y="1664024"/>
            <a:ext cx="644163" cy="469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仿真平台搭建</a:t>
            </a:r>
          </a:p>
        </p:txBody>
      </p:sp>
    </p:spTree>
    <p:extLst>
      <p:ext uri="{BB962C8B-B14F-4D97-AF65-F5344CB8AC3E}">
        <p14:creationId xmlns:p14="http://schemas.microsoft.com/office/powerpoint/2010/main" val="390281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C0192E5-FE0B-0F4D-9A2E-055C62D3FC79}"/>
              </a:ext>
            </a:extLst>
          </p:cNvPr>
          <p:cNvGrpSpPr/>
          <p:nvPr/>
        </p:nvGrpSpPr>
        <p:grpSpPr>
          <a:xfrm>
            <a:off x="220251" y="421848"/>
            <a:ext cx="4366887" cy="2300820"/>
            <a:chOff x="4180884" y="1156233"/>
            <a:chExt cx="4581558" cy="236042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195AA4E-ED7E-CC40-84C4-0158A3C97079}"/>
                </a:ext>
              </a:extLst>
            </p:cNvPr>
            <p:cNvSpPr/>
            <p:nvPr/>
          </p:nvSpPr>
          <p:spPr bwMode="auto">
            <a:xfrm>
              <a:off x="6583156" y="1379849"/>
              <a:ext cx="674687" cy="272167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E10CB8AD-AE13-B448-9D93-D0124DA7E41C}"/>
                </a:ext>
              </a:extLst>
            </p:cNvPr>
            <p:cNvSpPr/>
            <p:nvPr/>
          </p:nvSpPr>
          <p:spPr bwMode="auto">
            <a:xfrm>
              <a:off x="5578220" y="1356633"/>
              <a:ext cx="674687" cy="272167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AD88731E-3032-9942-9C2C-5B1D1DED2BBB}"/>
                </a:ext>
              </a:extLst>
            </p:cNvPr>
            <p:cNvSpPr/>
            <p:nvPr/>
          </p:nvSpPr>
          <p:spPr bwMode="auto">
            <a:xfrm>
              <a:off x="5224207" y="1939353"/>
              <a:ext cx="730250" cy="112236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02568496-D15E-FD43-81DE-69CD4BE30BF5}"/>
                </a:ext>
              </a:extLst>
            </p:cNvPr>
            <p:cNvSpPr/>
            <p:nvPr/>
          </p:nvSpPr>
          <p:spPr bwMode="auto">
            <a:xfrm>
              <a:off x="7140319" y="1939353"/>
              <a:ext cx="728662" cy="112236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9566D47-312E-1649-AB8E-AFFF771CC806}"/>
                </a:ext>
              </a:extLst>
            </p:cNvPr>
            <p:cNvSpPr/>
            <p:nvPr/>
          </p:nvSpPr>
          <p:spPr bwMode="auto">
            <a:xfrm>
              <a:off x="6117970" y="1939353"/>
              <a:ext cx="730250" cy="112236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5E13549-6BF0-104A-9AAA-F1AD4028BD98}"/>
                </a:ext>
              </a:extLst>
            </p:cNvPr>
            <p:cNvSpPr/>
            <p:nvPr/>
          </p:nvSpPr>
          <p:spPr bwMode="auto">
            <a:xfrm>
              <a:off x="5212301" y="1902971"/>
              <a:ext cx="735012" cy="11858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8F755F-099F-0645-930A-3487A8601E22}"/>
                </a:ext>
              </a:extLst>
            </p:cNvPr>
            <p:cNvSpPr/>
            <p:nvPr/>
          </p:nvSpPr>
          <p:spPr bwMode="auto">
            <a:xfrm>
              <a:off x="5254370" y="1955228"/>
              <a:ext cx="165100" cy="23495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A976BB12-09F2-324C-A184-18519F30E552}"/>
                </a:ext>
              </a:extLst>
            </p:cNvPr>
            <p:cNvSpPr/>
            <p:nvPr/>
          </p:nvSpPr>
          <p:spPr bwMode="auto">
            <a:xfrm>
              <a:off x="5414707" y="1956816"/>
              <a:ext cx="163513" cy="23495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A498EB49-9FF1-7948-951C-B37B08724F83}"/>
                </a:ext>
              </a:extLst>
            </p:cNvPr>
            <p:cNvSpPr/>
            <p:nvPr/>
          </p:nvSpPr>
          <p:spPr bwMode="auto">
            <a:xfrm>
              <a:off x="5576632" y="1956816"/>
              <a:ext cx="163513" cy="23495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FE12DF7-9C05-3641-AD51-CF6F9B386969}"/>
                </a:ext>
              </a:extLst>
            </p:cNvPr>
            <p:cNvSpPr/>
            <p:nvPr/>
          </p:nvSpPr>
          <p:spPr bwMode="auto">
            <a:xfrm>
              <a:off x="5740145" y="1956816"/>
              <a:ext cx="165100" cy="23495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CBD49EE-7E2A-654F-8F99-552DC2E39A7D}"/>
                </a:ext>
              </a:extLst>
            </p:cNvPr>
            <p:cNvSpPr/>
            <p:nvPr/>
          </p:nvSpPr>
          <p:spPr bwMode="auto">
            <a:xfrm>
              <a:off x="5249607" y="2515616"/>
              <a:ext cx="149225" cy="1254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72A0899-1511-2C43-8480-756D99FE754B}"/>
                </a:ext>
              </a:extLst>
            </p:cNvPr>
            <p:cNvSpPr/>
            <p:nvPr/>
          </p:nvSpPr>
          <p:spPr bwMode="auto">
            <a:xfrm>
              <a:off x="5462332" y="2515616"/>
              <a:ext cx="147638" cy="1254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1545D74D-5470-E245-A3E1-D0B3E91A7D68}"/>
                </a:ext>
              </a:extLst>
            </p:cNvPr>
            <p:cNvSpPr/>
            <p:nvPr/>
          </p:nvSpPr>
          <p:spPr bwMode="auto">
            <a:xfrm>
              <a:off x="5751258" y="2515616"/>
              <a:ext cx="149225" cy="1254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28">
              <a:extLst>
                <a:ext uri="{FF2B5EF4-FFF2-40B4-BE49-F238E27FC236}">
                  <a16:creationId xmlns:a16="http://schemas.microsoft.com/office/drawing/2014/main" xmlns="" id="{13B750B3-8335-C144-B9E0-88A9FA3E904D}"/>
                </a:ext>
              </a:extLst>
            </p:cNvPr>
            <p:cNvCxnSpPr>
              <a:stCxn id="65" idx="0"/>
              <a:endCxn id="61" idx="2"/>
            </p:cNvCxnSpPr>
            <p:nvPr/>
          </p:nvCxnSpPr>
          <p:spPr bwMode="auto">
            <a:xfrm flipV="1">
              <a:off x="5324221" y="2190179"/>
              <a:ext cx="14287" cy="3254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29">
              <a:extLst>
                <a:ext uri="{FF2B5EF4-FFF2-40B4-BE49-F238E27FC236}">
                  <a16:creationId xmlns:a16="http://schemas.microsoft.com/office/drawing/2014/main" xmlns="" id="{A57800C5-4E27-4B4D-A59D-5743F46AA840}"/>
                </a:ext>
              </a:extLst>
            </p:cNvPr>
            <p:cNvCxnSpPr>
              <a:stCxn id="65" idx="0"/>
              <a:endCxn id="62" idx="2"/>
            </p:cNvCxnSpPr>
            <p:nvPr/>
          </p:nvCxnSpPr>
          <p:spPr bwMode="auto">
            <a:xfrm flipV="1">
              <a:off x="5324221" y="2191766"/>
              <a:ext cx="1714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30">
              <a:extLst>
                <a:ext uri="{FF2B5EF4-FFF2-40B4-BE49-F238E27FC236}">
                  <a16:creationId xmlns:a16="http://schemas.microsoft.com/office/drawing/2014/main" xmlns="" id="{6D392952-E70E-9848-99FF-89A37196D699}"/>
                </a:ext>
              </a:extLst>
            </p:cNvPr>
            <p:cNvCxnSpPr>
              <a:stCxn id="65" idx="0"/>
              <a:endCxn id="63" idx="2"/>
            </p:cNvCxnSpPr>
            <p:nvPr/>
          </p:nvCxnSpPr>
          <p:spPr bwMode="auto">
            <a:xfrm flipV="1">
              <a:off x="5324221" y="2191766"/>
              <a:ext cx="3333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131">
              <a:extLst>
                <a:ext uri="{FF2B5EF4-FFF2-40B4-BE49-F238E27FC236}">
                  <a16:creationId xmlns:a16="http://schemas.microsoft.com/office/drawing/2014/main" xmlns="" id="{09EBA5E2-811E-FB4C-9A6A-CEA730DBA2C2}"/>
                </a:ext>
              </a:extLst>
            </p:cNvPr>
            <p:cNvCxnSpPr>
              <a:stCxn id="65" idx="0"/>
              <a:endCxn id="64" idx="2"/>
            </p:cNvCxnSpPr>
            <p:nvPr/>
          </p:nvCxnSpPr>
          <p:spPr bwMode="auto">
            <a:xfrm flipV="1">
              <a:off x="5324221" y="2191766"/>
              <a:ext cx="4984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132">
              <a:extLst>
                <a:ext uri="{FF2B5EF4-FFF2-40B4-BE49-F238E27FC236}">
                  <a16:creationId xmlns:a16="http://schemas.microsoft.com/office/drawing/2014/main" xmlns="" id="{135C3ACB-3B33-D844-B149-DEADD389E698}"/>
                </a:ext>
              </a:extLst>
            </p:cNvPr>
            <p:cNvCxnSpPr>
              <a:stCxn id="66" idx="0"/>
              <a:endCxn id="61" idx="2"/>
            </p:cNvCxnSpPr>
            <p:nvPr/>
          </p:nvCxnSpPr>
          <p:spPr bwMode="auto">
            <a:xfrm flipH="1" flipV="1">
              <a:off x="5338508" y="2190179"/>
              <a:ext cx="198438" cy="3254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133">
              <a:extLst>
                <a:ext uri="{FF2B5EF4-FFF2-40B4-BE49-F238E27FC236}">
                  <a16:creationId xmlns:a16="http://schemas.microsoft.com/office/drawing/2014/main" xmlns="" id="{C7FD554D-8E48-C644-93B6-CF2C3DA224C8}"/>
                </a:ext>
              </a:extLst>
            </p:cNvPr>
            <p:cNvCxnSpPr>
              <a:stCxn id="67" idx="0"/>
              <a:endCxn id="61" idx="2"/>
            </p:cNvCxnSpPr>
            <p:nvPr/>
          </p:nvCxnSpPr>
          <p:spPr bwMode="auto">
            <a:xfrm flipH="1" flipV="1">
              <a:off x="5338508" y="2190179"/>
              <a:ext cx="487363" cy="3254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134">
              <a:extLst>
                <a:ext uri="{FF2B5EF4-FFF2-40B4-BE49-F238E27FC236}">
                  <a16:creationId xmlns:a16="http://schemas.microsoft.com/office/drawing/2014/main" xmlns="" id="{841AA36E-3171-7D4C-A3D8-0EBBDB0AD744}"/>
                </a:ext>
              </a:extLst>
            </p:cNvPr>
            <p:cNvCxnSpPr>
              <a:stCxn id="66" idx="0"/>
              <a:endCxn id="62" idx="2"/>
            </p:cNvCxnSpPr>
            <p:nvPr/>
          </p:nvCxnSpPr>
          <p:spPr bwMode="auto">
            <a:xfrm flipH="1" flipV="1">
              <a:off x="5495671" y="2191766"/>
              <a:ext cx="412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135">
              <a:extLst>
                <a:ext uri="{FF2B5EF4-FFF2-40B4-BE49-F238E27FC236}">
                  <a16:creationId xmlns:a16="http://schemas.microsoft.com/office/drawing/2014/main" xmlns="" id="{5E0DA397-C5A5-9F41-A082-E15F149AA088}"/>
                </a:ext>
              </a:extLst>
            </p:cNvPr>
            <p:cNvCxnSpPr>
              <a:stCxn id="66" idx="0"/>
              <a:endCxn id="63" idx="2"/>
            </p:cNvCxnSpPr>
            <p:nvPr/>
          </p:nvCxnSpPr>
          <p:spPr bwMode="auto">
            <a:xfrm flipV="1">
              <a:off x="5536945" y="2191766"/>
              <a:ext cx="1206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136">
              <a:extLst>
                <a:ext uri="{FF2B5EF4-FFF2-40B4-BE49-F238E27FC236}">
                  <a16:creationId xmlns:a16="http://schemas.microsoft.com/office/drawing/2014/main" xmlns="" id="{AFF94465-B123-064F-9E19-14F85E5ED2E8}"/>
                </a:ext>
              </a:extLst>
            </p:cNvPr>
            <p:cNvCxnSpPr>
              <a:stCxn id="66" idx="0"/>
              <a:endCxn id="64" idx="2"/>
            </p:cNvCxnSpPr>
            <p:nvPr/>
          </p:nvCxnSpPr>
          <p:spPr bwMode="auto">
            <a:xfrm flipV="1">
              <a:off x="5536945" y="2191766"/>
              <a:ext cx="2857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137">
              <a:extLst>
                <a:ext uri="{FF2B5EF4-FFF2-40B4-BE49-F238E27FC236}">
                  <a16:creationId xmlns:a16="http://schemas.microsoft.com/office/drawing/2014/main" xmlns="" id="{5749014C-39D8-9B48-A638-7DB4F752853E}"/>
                </a:ext>
              </a:extLst>
            </p:cNvPr>
            <p:cNvCxnSpPr>
              <a:stCxn id="67" idx="0"/>
              <a:endCxn id="64" idx="2"/>
            </p:cNvCxnSpPr>
            <p:nvPr/>
          </p:nvCxnSpPr>
          <p:spPr bwMode="auto">
            <a:xfrm flipH="1" flipV="1">
              <a:off x="5822695" y="2191766"/>
              <a:ext cx="31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138">
              <a:extLst>
                <a:ext uri="{FF2B5EF4-FFF2-40B4-BE49-F238E27FC236}">
                  <a16:creationId xmlns:a16="http://schemas.microsoft.com/office/drawing/2014/main" xmlns="" id="{1DF299C2-91F7-564F-8255-4BCCA17D39D9}"/>
                </a:ext>
              </a:extLst>
            </p:cNvPr>
            <p:cNvCxnSpPr>
              <a:stCxn id="67" idx="0"/>
              <a:endCxn id="63" idx="2"/>
            </p:cNvCxnSpPr>
            <p:nvPr/>
          </p:nvCxnSpPr>
          <p:spPr bwMode="auto">
            <a:xfrm flipH="1" flipV="1">
              <a:off x="5657595" y="2191766"/>
              <a:ext cx="1682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139">
              <a:extLst>
                <a:ext uri="{FF2B5EF4-FFF2-40B4-BE49-F238E27FC236}">
                  <a16:creationId xmlns:a16="http://schemas.microsoft.com/office/drawing/2014/main" xmlns="" id="{860A6319-456D-BB43-BC90-3F04E715E237}"/>
                </a:ext>
              </a:extLst>
            </p:cNvPr>
            <p:cNvCxnSpPr>
              <a:stCxn id="67" idx="0"/>
              <a:endCxn id="62" idx="2"/>
            </p:cNvCxnSpPr>
            <p:nvPr/>
          </p:nvCxnSpPr>
          <p:spPr bwMode="auto">
            <a:xfrm flipH="1" flipV="1">
              <a:off x="5495671" y="2191766"/>
              <a:ext cx="33020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1305244-9621-0544-BDFC-73753A2A5934}"/>
                </a:ext>
              </a:extLst>
            </p:cNvPr>
            <p:cNvSpPr/>
            <p:nvPr/>
          </p:nvSpPr>
          <p:spPr bwMode="auto">
            <a:xfrm>
              <a:off x="6110032" y="1875853"/>
              <a:ext cx="738188" cy="118586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8DB71601-AD70-4344-8935-CBC7A73E9FE4}"/>
                </a:ext>
              </a:extLst>
            </p:cNvPr>
            <p:cNvSpPr/>
            <p:nvPr/>
          </p:nvSpPr>
          <p:spPr bwMode="auto">
            <a:xfrm>
              <a:off x="6152895" y="1959991"/>
              <a:ext cx="166687" cy="23495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64F17BA5-DAE7-8E40-BF3D-8D8E685913D0}"/>
                </a:ext>
              </a:extLst>
            </p:cNvPr>
            <p:cNvSpPr/>
            <p:nvPr/>
          </p:nvSpPr>
          <p:spPr bwMode="auto">
            <a:xfrm>
              <a:off x="6311645" y="1963166"/>
              <a:ext cx="166687" cy="231775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2B5C154A-5B8D-5D43-9FA5-041E6D28CCA9}"/>
                </a:ext>
              </a:extLst>
            </p:cNvPr>
            <p:cNvSpPr/>
            <p:nvPr/>
          </p:nvSpPr>
          <p:spPr bwMode="auto">
            <a:xfrm>
              <a:off x="6475157" y="1963166"/>
              <a:ext cx="165100" cy="231775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F3A9CC6A-B74A-5F48-B332-5A235CACB779}"/>
                </a:ext>
              </a:extLst>
            </p:cNvPr>
            <p:cNvSpPr/>
            <p:nvPr/>
          </p:nvSpPr>
          <p:spPr bwMode="auto">
            <a:xfrm>
              <a:off x="6640257" y="1963166"/>
              <a:ext cx="163513" cy="231775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23BB5C4-711C-F34B-8AE4-CD33E776EB2C}"/>
                </a:ext>
              </a:extLst>
            </p:cNvPr>
            <p:cNvSpPr/>
            <p:nvPr/>
          </p:nvSpPr>
          <p:spPr bwMode="auto">
            <a:xfrm>
              <a:off x="6149720" y="2518791"/>
              <a:ext cx="149225" cy="127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A51F81F6-55BD-5C4A-85E0-18549AF702E2}"/>
                </a:ext>
              </a:extLst>
            </p:cNvPr>
            <p:cNvSpPr/>
            <p:nvPr/>
          </p:nvSpPr>
          <p:spPr bwMode="auto">
            <a:xfrm>
              <a:off x="6362445" y="2518791"/>
              <a:ext cx="146049" cy="127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AE4E55DA-D298-BE4B-9FE7-F45B158A6145}"/>
                </a:ext>
              </a:extLst>
            </p:cNvPr>
            <p:cNvSpPr/>
            <p:nvPr/>
          </p:nvSpPr>
          <p:spPr bwMode="auto">
            <a:xfrm>
              <a:off x="6651370" y="2518791"/>
              <a:ext cx="147637" cy="127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148">
              <a:extLst>
                <a:ext uri="{FF2B5EF4-FFF2-40B4-BE49-F238E27FC236}">
                  <a16:creationId xmlns:a16="http://schemas.microsoft.com/office/drawing/2014/main" xmlns="" id="{931D0F46-8D31-6146-81C9-131E5A367B12}"/>
                </a:ext>
              </a:extLst>
            </p:cNvPr>
            <p:cNvCxnSpPr>
              <a:cxnSpLocks/>
              <a:stCxn id="85" idx="0"/>
              <a:endCxn id="81" idx="2"/>
            </p:cNvCxnSpPr>
            <p:nvPr/>
          </p:nvCxnSpPr>
          <p:spPr bwMode="auto">
            <a:xfrm flipV="1">
              <a:off x="6224332" y="2194941"/>
              <a:ext cx="11113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149">
              <a:extLst>
                <a:ext uri="{FF2B5EF4-FFF2-40B4-BE49-F238E27FC236}">
                  <a16:creationId xmlns:a16="http://schemas.microsoft.com/office/drawing/2014/main" xmlns="" id="{E5470E32-6214-D942-8FEE-18F8288FC20E}"/>
                </a:ext>
              </a:extLst>
            </p:cNvPr>
            <p:cNvCxnSpPr>
              <a:stCxn id="85" idx="0"/>
              <a:endCxn id="82" idx="2"/>
            </p:cNvCxnSpPr>
            <p:nvPr/>
          </p:nvCxnSpPr>
          <p:spPr bwMode="auto">
            <a:xfrm flipV="1">
              <a:off x="6224332" y="2194941"/>
              <a:ext cx="1714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150">
              <a:extLst>
                <a:ext uri="{FF2B5EF4-FFF2-40B4-BE49-F238E27FC236}">
                  <a16:creationId xmlns:a16="http://schemas.microsoft.com/office/drawing/2014/main" xmlns="" id="{C59E4B8E-B1E6-6943-BB01-EE3FCFD799EF}"/>
                </a:ext>
              </a:extLst>
            </p:cNvPr>
            <p:cNvCxnSpPr>
              <a:stCxn id="85" idx="0"/>
              <a:endCxn id="83" idx="2"/>
            </p:cNvCxnSpPr>
            <p:nvPr/>
          </p:nvCxnSpPr>
          <p:spPr bwMode="auto">
            <a:xfrm flipV="1">
              <a:off x="6224332" y="2194941"/>
              <a:ext cx="3333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151">
              <a:extLst>
                <a:ext uri="{FF2B5EF4-FFF2-40B4-BE49-F238E27FC236}">
                  <a16:creationId xmlns:a16="http://schemas.microsoft.com/office/drawing/2014/main" xmlns="" id="{F301A610-652B-194E-AC5C-EE58F9474FB2}"/>
                </a:ext>
              </a:extLst>
            </p:cNvPr>
            <p:cNvCxnSpPr>
              <a:stCxn id="85" idx="0"/>
              <a:endCxn id="84" idx="2"/>
            </p:cNvCxnSpPr>
            <p:nvPr/>
          </p:nvCxnSpPr>
          <p:spPr bwMode="auto">
            <a:xfrm flipV="1">
              <a:off x="6224332" y="2194941"/>
              <a:ext cx="496888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152">
              <a:extLst>
                <a:ext uri="{FF2B5EF4-FFF2-40B4-BE49-F238E27FC236}">
                  <a16:creationId xmlns:a16="http://schemas.microsoft.com/office/drawing/2014/main" xmlns="" id="{F13BDDBC-7A68-ED40-8B73-C4DFF215FD17}"/>
                </a:ext>
              </a:extLst>
            </p:cNvPr>
            <p:cNvCxnSpPr>
              <a:cxnSpLocks/>
              <a:stCxn id="86" idx="0"/>
              <a:endCxn id="81" idx="2"/>
            </p:cNvCxnSpPr>
            <p:nvPr/>
          </p:nvCxnSpPr>
          <p:spPr bwMode="auto">
            <a:xfrm flipH="1" flipV="1">
              <a:off x="6235445" y="2194941"/>
              <a:ext cx="20002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153">
              <a:extLst>
                <a:ext uri="{FF2B5EF4-FFF2-40B4-BE49-F238E27FC236}">
                  <a16:creationId xmlns:a16="http://schemas.microsoft.com/office/drawing/2014/main" xmlns="" id="{056DC27C-AD99-6F4E-B490-B2B80B658F48}"/>
                </a:ext>
              </a:extLst>
            </p:cNvPr>
            <p:cNvCxnSpPr>
              <a:cxnSpLocks/>
              <a:stCxn id="87" idx="0"/>
              <a:endCxn id="81" idx="2"/>
            </p:cNvCxnSpPr>
            <p:nvPr/>
          </p:nvCxnSpPr>
          <p:spPr bwMode="auto">
            <a:xfrm flipH="1" flipV="1">
              <a:off x="6235445" y="2194941"/>
              <a:ext cx="490537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154">
              <a:extLst>
                <a:ext uri="{FF2B5EF4-FFF2-40B4-BE49-F238E27FC236}">
                  <a16:creationId xmlns:a16="http://schemas.microsoft.com/office/drawing/2014/main" xmlns="" id="{364A8377-3655-7A46-A315-DFFBA9E225BD}"/>
                </a:ext>
              </a:extLst>
            </p:cNvPr>
            <p:cNvCxnSpPr>
              <a:stCxn id="86" idx="0"/>
              <a:endCxn id="82" idx="2"/>
            </p:cNvCxnSpPr>
            <p:nvPr/>
          </p:nvCxnSpPr>
          <p:spPr bwMode="auto">
            <a:xfrm flipH="1" flipV="1">
              <a:off x="6395782" y="2194941"/>
              <a:ext cx="39688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155">
              <a:extLst>
                <a:ext uri="{FF2B5EF4-FFF2-40B4-BE49-F238E27FC236}">
                  <a16:creationId xmlns:a16="http://schemas.microsoft.com/office/drawing/2014/main" xmlns="" id="{0CA0E8D6-AD63-B94E-A6CA-63616BE59E52}"/>
                </a:ext>
              </a:extLst>
            </p:cNvPr>
            <p:cNvCxnSpPr>
              <a:stCxn id="86" idx="0"/>
              <a:endCxn id="83" idx="2"/>
            </p:cNvCxnSpPr>
            <p:nvPr/>
          </p:nvCxnSpPr>
          <p:spPr bwMode="auto">
            <a:xfrm flipV="1">
              <a:off x="6435470" y="2194941"/>
              <a:ext cx="122237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156">
              <a:extLst>
                <a:ext uri="{FF2B5EF4-FFF2-40B4-BE49-F238E27FC236}">
                  <a16:creationId xmlns:a16="http://schemas.microsoft.com/office/drawing/2014/main" xmlns="" id="{7D918ABA-258E-E84A-8B97-8A97E790EE08}"/>
                </a:ext>
              </a:extLst>
            </p:cNvPr>
            <p:cNvCxnSpPr>
              <a:stCxn id="86" idx="0"/>
              <a:endCxn id="84" idx="2"/>
            </p:cNvCxnSpPr>
            <p:nvPr/>
          </p:nvCxnSpPr>
          <p:spPr bwMode="auto">
            <a:xfrm flipV="1">
              <a:off x="6435470" y="2194941"/>
              <a:ext cx="2857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157">
              <a:extLst>
                <a:ext uri="{FF2B5EF4-FFF2-40B4-BE49-F238E27FC236}">
                  <a16:creationId xmlns:a16="http://schemas.microsoft.com/office/drawing/2014/main" xmlns="" id="{B7051B67-5F8E-AA4A-B0D8-FFEA197C8B82}"/>
                </a:ext>
              </a:extLst>
            </p:cNvPr>
            <p:cNvCxnSpPr>
              <a:stCxn id="87" idx="0"/>
              <a:endCxn id="84" idx="2"/>
            </p:cNvCxnSpPr>
            <p:nvPr/>
          </p:nvCxnSpPr>
          <p:spPr bwMode="auto">
            <a:xfrm flipH="1" flipV="1">
              <a:off x="6721220" y="2194941"/>
              <a:ext cx="4762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158">
              <a:extLst>
                <a:ext uri="{FF2B5EF4-FFF2-40B4-BE49-F238E27FC236}">
                  <a16:creationId xmlns:a16="http://schemas.microsoft.com/office/drawing/2014/main" xmlns="" id="{498A2523-54BC-AC48-B619-5309A7270D0C}"/>
                </a:ext>
              </a:extLst>
            </p:cNvPr>
            <p:cNvCxnSpPr>
              <a:stCxn id="87" idx="0"/>
              <a:endCxn id="83" idx="2"/>
            </p:cNvCxnSpPr>
            <p:nvPr/>
          </p:nvCxnSpPr>
          <p:spPr bwMode="auto">
            <a:xfrm flipH="1" flipV="1">
              <a:off x="6557707" y="2194941"/>
              <a:ext cx="1682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159">
              <a:extLst>
                <a:ext uri="{FF2B5EF4-FFF2-40B4-BE49-F238E27FC236}">
                  <a16:creationId xmlns:a16="http://schemas.microsoft.com/office/drawing/2014/main" xmlns="" id="{C858C7BC-6F5B-B148-9C9B-895F14C94032}"/>
                </a:ext>
              </a:extLst>
            </p:cNvPr>
            <p:cNvCxnSpPr>
              <a:stCxn id="87" idx="0"/>
              <a:endCxn id="82" idx="2"/>
            </p:cNvCxnSpPr>
            <p:nvPr/>
          </p:nvCxnSpPr>
          <p:spPr bwMode="auto">
            <a:xfrm flipH="1" flipV="1">
              <a:off x="6395782" y="2194941"/>
              <a:ext cx="33020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78">
              <a:extLst>
                <a:ext uri="{FF2B5EF4-FFF2-40B4-BE49-F238E27FC236}">
                  <a16:creationId xmlns:a16="http://schemas.microsoft.com/office/drawing/2014/main" xmlns="" id="{8774076A-9B19-8448-BBAE-C44B89940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729" y="2491428"/>
              <a:ext cx="156536" cy="31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1304D9F8-BF34-2C4D-882E-6AD260353368}"/>
                </a:ext>
              </a:extLst>
            </p:cNvPr>
            <p:cNvSpPr/>
            <p:nvPr/>
          </p:nvSpPr>
          <p:spPr bwMode="auto">
            <a:xfrm>
              <a:off x="7135557" y="1879028"/>
              <a:ext cx="735013" cy="11826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12A46F55-B4E9-DA41-B487-3EDF4C728F57}"/>
                </a:ext>
              </a:extLst>
            </p:cNvPr>
            <p:cNvSpPr/>
            <p:nvPr/>
          </p:nvSpPr>
          <p:spPr bwMode="auto">
            <a:xfrm>
              <a:off x="7172070" y="1950466"/>
              <a:ext cx="165100" cy="236537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236F905C-66E7-2240-AD9E-766AACDED7EB}"/>
                </a:ext>
              </a:extLst>
            </p:cNvPr>
            <p:cNvSpPr/>
            <p:nvPr/>
          </p:nvSpPr>
          <p:spPr bwMode="auto">
            <a:xfrm>
              <a:off x="7335581" y="1950466"/>
              <a:ext cx="165100" cy="233362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BA03A1CF-F559-7E43-9F1D-E1645E185382}"/>
                </a:ext>
              </a:extLst>
            </p:cNvPr>
            <p:cNvSpPr/>
            <p:nvPr/>
          </p:nvSpPr>
          <p:spPr bwMode="auto">
            <a:xfrm>
              <a:off x="7497506" y="1950466"/>
              <a:ext cx="166688" cy="233362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E7AD5059-537E-C948-8FA3-A1660165E7F7}"/>
                </a:ext>
              </a:extLst>
            </p:cNvPr>
            <p:cNvSpPr/>
            <p:nvPr/>
          </p:nvSpPr>
          <p:spPr bwMode="auto">
            <a:xfrm>
              <a:off x="7662607" y="1950466"/>
              <a:ext cx="165100" cy="233362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BBF050E1-335F-BF4D-9536-5BF7307D5559}"/>
                </a:ext>
              </a:extLst>
            </p:cNvPr>
            <p:cNvSpPr/>
            <p:nvPr/>
          </p:nvSpPr>
          <p:spPr bwMode="auto">
            <a:xfrm>
              <a:off x="7172070" y="2507678"/>
              <a:ext cx="149225" cy="1285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F1DBC2B6-A779-A34C-959D-9DDE8E99643D}"/>
                </a:ext>
              </a:extLst>
            </p:cNvPr>
            <p:cNvSpPr/>
            <p:nvPr/>
          </p:nvSpPr>
          <p:spPr bwMode="auto">
            <a:xfrm>
              <a:off x="7384795" y="2507678"/>
              <a:ext cx="149225" cy="1285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C00A6A3D-14FE-3F4E-A90B-3E8C32A480BE}"/>
                </a:ext>
              </a:extLst>
            </p:cNvPr>
            <p:cNvSpPr/>
            <p:nvPr/>
          </p:nvSpPr>
          <p:spPr bwMode="auto">
            <a:xfrm>
              <a:off x="7675307" y="2507678"/>
              <a:ext cx="146049" cy="1285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169">
              <a:extLst>
                <a:ext uri="{FF2B5EF4-FFF2-40B4-BE49-F238E27FC236}">
                  <a16:creationId xmlns:a16="http://schemas.microsoft.com/office/drawing/2014/main" xmlns="" id="{6EA8D8EA-1F6D-6C44-93C0-3DF9995789C7}"/>
                </a:ext>
              </a:extLst>
            </p:cNvPr>
            <p:cNvCxnSpPr>
              <a:stCxn id="106" idx="0"/>
              <a:endCxn id="102" idx="2"/>
            </p:cNvCxnSpPr>
            <p:nvPr/>
          </p:nvCxnSpPr>
          <p:spPr bwMode="auto">
            <a:xfrm flipV="1">
              <a:off x="7246682" y="2187004"/>
              <a:ext cx="9525" cy="320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170">
              <a:extLst>
                <a:ext uri="{FF2B5EF4-FFF2-40B4-BE49-F238E27FC236}">
                  <a16:creationId xmlns:a16="http://schemas.microsoft.com/office/drawing/2014/main" xmlns="" id="{224844DA-0FBB-0D4D-B5C9-937E3A4AE98C}"/>
                </a:ext>
              </a:extLst>
            </p:cNvPr>
            <p:cNvCxnSpPr>
              <a:stCxn id="106" idx="0"/>
              <a:endCxn id="103" idx="2"/>
            </p:cNvCxnSpPr>
            <p:nvPr/>
          </p:nvCxnSpPr>
          <p:spPr bwMode="auto">
            <a:xfrm flipV="1">
              <a:off x="7246682" y="2183828"/>
              <a:ext cx="1714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171">
              <a:extLst>
                <a:ext uri="{FF2B5EF4-FFF2-40B4-BE49-F238E27FC236}">
                  <a16:creationId xmlns:a16="http://schemas.microsoft.com/office/drawing/2014/main" xmlns="" id="{4F7E3BE8-3776-9D4A-931A-95A9DDD344C5}"/>
                </a:ext>
              </a:extLst>
            </p:cNvPr>
            <p:cNvCxnSpPr>
              <a:stCxn id="106" idx="0"/>
              <a:endCxn id="104" idx="2"/>
            </p:cNvCxnSpPr>
            <p:nvPr/>
          </p:nvCxnSpPr>
          <p:spPr bwMode="auto">
            <a:xfrm flipV="1">
              <a:off x="7246682" y="2183828"/>
              <a:ext cx="3333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172">
              <a:extLst>
                <a:ext uri="{FF2B5EF4-FFF2-40B4-BE49-F238E27FC236}">
                  <a16:creationId xmlns:a16="http://schemas.microsoft.com/office/drawing/2014/main" xmlns="" id="{0420CA51-ADC3-944F-8915-A062BE13685C}"/>
                </a:ext>
              </a:extLst>
            </p:cNvPr>
            <p:cNvCxnSpPr>
              <a:stCxn id="106" idx="0"/>
              <a:endCxn id="105" idx="2"/>
            </p:cNvCxnSpPr>
            <p:nvPr/>
          </p:nvCxnSpPr>
          <p:spPr bwMode="auto">
            <a:xfrm flipV="1">
              <a:off x="7246682" y="2183828"/>
              <a:ext cx="4984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173">
              <a:extLst>
                <a:ext uri="{FF2B5EF4-FFF2-40B4-BE49-F238E27FC236}">
                  <a16:creationId xmlns:a16="http://schemas.microsoft.com/office/drawing/2014/main" xmlns="" id="{27C11B81-D207-8C40-851F-E934B1927270}"/>
                </a:ext>
              </a:extLst>
            </p:cNvPr>
            <p:cNvCxnSpPr>
              <a:stCxn id="107" idx="0"/>
              <a:endCxn id="102" idx="2"/>
            </p:cNvCxnSpPr>
            <p:nvPr/>
          </p:nvCxnSpPr>
          <p:spPr bwMode="auto">
            <a:xfrm flipH="1" flipV="1">
              <a:off x="7256206" y="2187004"/>
              <a:ext cx="203200" cy="320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174">
              <a:extLst>
                <a:ext uri="{FF2B5EF4-FFF2-40B4-BE49-F238E27FC236}">
                  <a16:creationId xmlns:a16="http://schemas.microsoft.com/office/drawing/2014/main" xmlns="" id="{92E1023B-CC30-3140-BB89-2707ECC4119B}"/>
                </a:ext>
              </a:extLst>
            </p:cNvPr>
            <p:cNvCxnSpPr>
              <a:stCxn id="108" idx="0"/>
              <a:endCxn id="102" idx="2"/>
            </p:cNvCxnSpPr>
            <p:nvPr/>
          </p:nvCxnSpPr>
          <p:spPr bwMode="auto">
            <a:xfrm flipH="1" flipV="1">
              <a:off x="7256206" y="2187004"/>
              <a:ext cx="492125" cy="320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175">
              <a:extLst>
                <a:ext uri="{FF2B5EF4-FFF2-40B4-BE49-F238E27FC236}">
                  <a16:creationId xmlns:a16="http://schemas.microsoft.com/office/drawing/2014/main" xmlns="" id="{E956D686-793B-824A-8B5F-D3E1005322AB}"/>
                </a:ext>
              </a:extLst>
            </p:cNvPr>
            <p:cNvCxnSpPr>
              <a:stCxn id="107" idx="0"/>
              <a:endCxn id="103" idx="2"/>
            </p:cNvCxnSpPr>
            <p:nvPr/>
          </p:nvCxnSpPr>
          <p:spPr bwMode="auto">
            <a:xfrm flipH="1" flipV="1">
              <a:off x="7418131" y="2183828"/>
              <a:ext cx="412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176">
              <a:extLst>
                <a:ext uri="{FF2B5EF4-FFF2-40B4-BE49-F238E27FC236}">
                  <a16:creationId xmlns:a16="http://schemas.microsoft.com/office/drawing/2014/main" xmlns="" id="{8B0C1356-6205-554C-BCEF-EDBA6914878D}"/>
                </a:ext>
              </a:extLst>
            </p:cNvPr>
            <p:cNvCxnSpPr>
              <a:stCxn id="107" idx="0"/>
              <a:endCxn id="104" idx="2"/>
            </p:cNvCxnSpPr>
            <p:nvPr/>
          </p:nvCxnSpPr>
          <p:spPr bwMode="auto">
            <a:xfrm flipV="1">
              <a:off x="7459407" y="2183828"/>
              <a:ext cx="1206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177">
              <a:extLst>
                <a:ext uri="{FF2B5EF4-FFF2-40B4-BE49-F238E27FC236}">
                  <a16:creationId xmlns:a16="http://schemas.microsoft.com/office/drawing/2014/main" xmlns="" id="{50765A22-8333-114E-A296-ADB595506233}"/>
                </a:ext>
              </a:extLst>
            </p:cNvPr>
            <p:cNvCxnSpPr>
              <a:stCxn id="107" idx="0"/>
              <a:endCxn id="105" idx="2"/>
            </p:cNvCxnSpPr>
            <p:nvPr/>
          </p:nvCxnSpPr>
          <p:spPr bwMode="auto">
            <a:xfrm flipV="1">
              <a:off x="7459407" y="2183828"/>
              <a:ext cx="28575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178">
              <a:extLst>
                <a:ext uri="{FF2B5EF4-FFF2-40B4-BE49-F238E27FC236}">
                  <a16:creationId xmlns:a16="http://schemas.microsoft.com/office/drawing/2014/main" xmlns="" id="{88D2C9A2-00C2-0C4A-8527-4394CD06B48F}"/>
                </a:ext>
              </a:extLst>
            </p:cNvPr>
            <p:cNvCxnSpPr>
              <a:stCxn id="108" idx="0"/>
              <a:endCxn id="105" idx="2"/>
            </p:cNvCxnSpPr>
            <p:nvPr/>
          </p:nvCxnSpPr>
          <p:spPr bwMode="auto">
            <a:xfrm flipH="1" flipV="1">
              <a:off x="7745157" y="2183828"/>
              <a:ext cx="31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179">
              <a:extLst>
                <a:ext uri="{FF2B5EF4-FFF2-40B4-BE49-F238E27FC236}">
                  <a16:creationId xmlns:a16="http://schemas.microsoft.com/office/drawing/2014/main" xmlns="" id="{4D1C6BFB-C5BC-6E4B-91F4-159A5C439FEF}"/>
                </a:ext>
              </a:extLst>
            </p:cNvPr>
            <p:cNvCxnSpPr>
              <a:stCxn id="108" idx="0"/>
              <a:endCxn id="104" idx="2"/>
            </p:cNvCxnSpPr>
            <p:nvPr/>
          </p:nvCxnSpPr>
          <p:spPr bwMode="auto">
            <a:xfrm flipH="1" flipV="1">
              <a:off x="7580057" y="2183828"/>
              <a:ext cx="168275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180">
              <a:extLst>
                <a:ext uri="{FF2B5EF4-FFF2-40B4-BE49-F238E27FC236}">
                  <a16:creationId xmlns:a16="http://schemas.microsoft.com/office/drawing/2014/main" xmlns="" id="{D01B76CE-7379-7E40-8776-AD1B69D8A1ED}"/>
                </a:ext>
              </a:extLst>
            </p:cNvPr>
            <p:cNvCxnSpPr>
              <a:stCxn id="108" idx="0"/>
              <a:endCxn id="103" idx="2"/>
            </p:cNvCxnSpPr>
            <p:nvPr/>
          </p:nvCxnSpPr>
          <p:spPr bwMode="auto">
            <a:xfrm flipH="1" flipV="1">
              <a:off x="7418131" y="2183828"/>
              <a:ext cx="330200" cy="3238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99">
              <a:extLst>
                <a:ext uri="{FF2B5EF4-FFF2-40B4-BE49-F238E27FC236}">
                  <a16:creationId xmlns:a16="http://schemas.microsoft.com/office/drawing/2014/main" xmlns="" id="{BD226A1F-F581-E843-863E-EA0533666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938" y="2474536"/>
              <a:ext cx="162601" cy="31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2" name="文本框 155">
              <a:extLst>
                <a:ext uri="{FF2B5EF4-FFF2-40B4-BE49-F238E27FC236}">
                  <a16:creationId xmlns:a16="http://schemas.microsoft.com/office/drawing/2014/main" xmlns="" id="{8D9865A4-2543-AE40-A46D-84875A1DE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3479" y="2065349"/>
              <a:ext cx="391062" cy="31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微软雅黑" charset="-122"/>
                  <a:ea typeface="微软雅黑" charset="-122"/>
                </a:rPr>
                <a:t>…</a:t>
              </a:r>
              <a:endParaRPr lang="zh-CN" altLang="en-US" sz="1400" b="1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3" name="文本框 158">
              <a:extLst>
                <a:ext uri="{FF2B5EF4-FFF2-40B4-BE49-F238E27FC236}">
                  <a16:creationId xmlns:a16="http://schemas.microsoft.com/office/drawing/2014/main" xmlns="" id="{C9B06ADC-3477-734C-ADD3-F2A6335F8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810" y="2287206"/>
              <a:ext cx="1187074" cy="47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 err="1">
                  <a:latin typeface="+mn-lt"/>
                  <a:ea typeface="Calibri" charset="0"/>
                  <a:cs typeface="Calibri" charset="0"/>
                </a:rPr>
                <a:t>ToR</a:t>
              </a: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交换机</a:t>
              </a:r>
            </a:p>
          </p:txBody>
        </p:sp>
        <p:sp>
          <p:nvSpPr>
            <p:cNvPr id="74" name="文本框 159">
              <a:extLst>
                <a:ext uri="{FF2B5EF4-FFF2-40B4-BE49-F238E27FC236}">
                  <a16:creationId xmlns:a16="http://schemas.microsoft.com/office/drawing/2014/main" xmlns="" id="{27D0F912-FAEF-5A4C-801D-F059FE948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884" y="1846856"/>
              <a:ext cx="10969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汇聚</a:t>
              </a:r>
              <a:endParaRPr lang="en-US" altLang="zh-CN" sz="1400" b="0" dirty="0">
                <a:latin typeface="+mn-lt"/>
                <a:ea typeface="Calibri" charset="0"/>
                <a:cs typeface="Calibri" charset="0"/>
              </a:endParaRPr>
            </a:p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交换机</a:t>
              </a:r>
            </a:p>
          </p:txBody>
        </p:sp>
        <p:pic>
          <p:nvPicPr>
            <p:cNvPr id="75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F89C0AF9-00A5-5C4E-8DBC-418098700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376" y="2745266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8FD65D7B-B907-E54F-84D2-7DF7800B0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35" y="2745266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CABA0AAD-8F9E-5249-ADE6-5FC31C719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236" y="2745266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直接连接符 215">
              <a:extLst>
                <a:ext uri="{FF2B5EF4-FFF2-40B4-BE49-F238E27FC236}">
                  <a16:creationId xmlns:a16="http://schemas.microsoft.com/office/drawing/2014/main" xmlns="" id="{15FFA7FB-EE28-0248-BECA-746376F9A300}"/>
                </a:ext>
              </a:extLst>
            </p:cNvPr>
            <p:cNvCxnSpPr>
              <a:endCxn id="65" idx="2"/>
            </p:cNvCxnSpPr>
            <p:nvPr/>
          </p:nvCxnSpPr>
          <p:spPr bwMode="auto">
            <a:xfrm flipV="1">
              <a:off x="5324221" y="2641028"/>
              <a:ext cx="0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216">
              <a:extLst>
                <a:ext uri="{FF2B5EF4-FFF2-40B4-BE49-F238E27FC236}">
                  <a16:creationId xmlns:a16="http://schemas.microsoft.com/office/drawing/2014/main" xmlns="" id="{A7FE1813-4BAE-C04C-9C4E-0312F70A8163}"/>
                </a:ext>
              </a:extLst>
            </p:cNvPr>
            <p:cNvCxnSpPr>
              <a:endCxn id="66" idx="2"/>
            </p:cNvCxnSpPr>
            <p:nvPr/>
          </p:nvCxnSpPr>
          <p:spPr bwMode="auto">
            <a:xfrm flipH="1" flipV="1">
              <a:off x="5536945" y="2641028"/>
              <a:ext cx="0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217">
              <a:extLst>
                <a:ext uri="{FF2B5EF4-FFF2-40B4-BE49-F238E27FC236}">
                  <a16:creationId xmlns:a16="http://schemas.microsoft.com/office/drawing/2014/main" xmlns="" id="{CE5EC12B-BEAA-CC40-8FBC-3D76E872140C}"/>
                </a:ext>
              </a:extLst>
            </p:cNvPr>
            <p:cNvCxnSpPr>
              <a:endCxn id="67" idx="2"/>
            </p:cNvCxnSpPr>
            <p:nvPr/>
          </p:nvCxnSpPr>
          <p:spPr bwMode="auto">
            <a:xfrm flipH="1" flipV="1">
              <a:off x="5825870" y="2641028"/>
              <a:ext cx="0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55">
              <a:extLst>
                <a:ext uri="{FF2B5EF4-FFF2-40B4-BE49-F238E27FC236}">
                  <a16:creationId xmlns:a16="http://schemas.microsoft.com/office/drawing/2014/main" xmlns="" id="{57B1708E-B11B-564F-9977-65A8051BE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4010" y="2482769"/>
              <a:ext cx="169621" cy="31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82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D041E4D0-1A68-CA48-BAAD-D2271386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4039" y="2749952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852C2922-A2E0-604B-B684-1B70156AD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298" y="2749952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A1BCAB0D-5626-AA41-A39F-7F3F7CA12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898" y="2749952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直接连接符 222">
              <a:extLst>
                <a:ext uri="{FF2B5EF4-FFF2-40B4-BE49-F238E27FC236}">
                  <a16:creationId xmlns:a16="http://schemas.microsoft.com/office/drawing/2014/main" xmlns="" id="{D4041C98-061E-AB45-8105-A74C367F2A0B}"/>
                </a:ext>
              </a:extLst>
            </p:cNvPr>
            <p:cNvCxnSpPr>
              <a:endCxn id="85" idx="2"/>
            </p:cNvCxnSpPr>
            <p:nvPr/>
          </p:nvCxnSpPr>
          <p:spPr bwMode="auto">
            <a:xfrm flipH="1" flipV="1">
              <a:off x="6224332" y="2645792"/>
              <a:ext cx="0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223">
              <a:extLst>
                <a:ext uri="{FF2B5EF4-FFF2-40B4-BE49-F238E27FC236}">
                  <a16:creationId xmlns:a16="http://schemas.microsoft.com/office/drawing/2014/main" xmlns="" id="{BF59B084-27AF-A24D-A008-C3012EE0D3C4}"/>
                </a:ext>
              </a:extLst>
            </p:cNvPr>
            <p:cNvCxnSpPr>
              <a:endCxn id="86" idx="2"/>
            </p:cNvCxnSpPr>
            <p:nvPr/>
          </p:nvCxnSpPr>
          <p:spPr bwMode="auto">
            <a:xfrm flipH="1" flipV="1">
              <a:off x="6435470" y="2645792"/>
              <a:ext cx="1587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224">
              <a:extLst>
                <a:ext uri="{FF2B5EF4-FFF2-40B4-BE49-F238E27FC236}">
                  <a16:creationId xmlns:a16="http://schemas.microsoft.com/office/drawing/2014/main" xmlns="" id="{145F72AF-91DA-0749-B7D6-F19CA6BFBD58}"/>
                </a:ext>
              </a:extLst>
            </p:cNvPr>
            <p:cNvCxnSpPr>
              <a:endCxn id="87" idx="2"/>
            </p:cNvCxnSpPr>
            <p:nvPr/>
          </p:nvCxnSpPr>
          <p:spPr bwMode="auto">
            <a:xfrm flipH="1" flipV="1">
              <a:off x="6725982" y="2645792"/>
              <a:ext cx="0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8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B44C13BF-5294-234E-8911-266601B31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457" y="2741256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6888E739-1A85-B143-9A62-DD811DACE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717" y="2741256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3ABB3E5A-AC56-8C40-8EA3-995F51842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317" y="2741256"/>
              <a:ext cx="140515" cy="2537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1" name="直接连接符 228">
              <a:extLst>
                <a:ext uri="{FF2B5EF4-FFF2-40B4-BE49-F238E27FC236}">
                  <a16:creationId xmlns:a16="http://schemas.microsoft.com/office/drawing/2014/main" xmlns="" id="{10CEF056-04A1-164F-A89D-E4BFD87EECC8}"/>
                </a:ext>
              </a:extLst>
            </p:cNvPr>
            <p:cNvCxnSpPr>
              <a:endCxn id="106" idx="2"/>
            </p:cNvCxnSpPr>
            <p:nvPr/>
          </p:nvCxnSpPr>
          <p:spPr bwMode="auto">
            <a:xfrm flipH="1" flipV="1">
              <a:off x="7246682" y="2636266"/>
              <a:ext cx="1588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229">
              <a:extLst>
                <a:ext uri="{FF2B5EF4-FFF2-40B4-BE49-F238E27FC236}">
                  <a16:creationId xmlns:a16="http://schemas.microsoft.com/office/drawing/2014/main" xmlns="" id="{715A54B9-30D4-0740-AFE4-20A8F5B3CF94}"/>
                </a:ext>
              </a:extLst>
            </p:cNvPr>
            <p:cNvCxnSpPr>
              <a:endCxn id="107" idx="2"/>
            </p:cNvCxnSpPr>
            <p:nvPr/>
          </p:nvCxnSpPr>
          <p:spPr bwMode="auto">
            <a:xfrm flipH="1" flipV="1">
              <a:off x="7459407" y="2636266"/>
              <a:ext cx="0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230">
              <a:extLst>
                <a:ext uri="{FF2B5EF4-FFF2-40B4-BE49-F238E27FC236}">
                  <a16:creationId xmlns:a16="http://schemas.microsoft.com/office/drawing/2014/main" xmlns="" id="{A7DBCD22-924C-1148-92E9-CA4F5F6FF670}"/>
                </a:ext>
              </a:extLst>
            </p:cNvPr>
            <p:cNvCxnSpPr>
              <a:endCxn id="108" idx="2"/>
            </p:cNvCxnSpPr>
            <p:nvPr/>
          </p:nvCxnSpPr>
          <p:spPr bwMode="auto">
            <a:xfrm flipH="1" flipV="1">
              <a:off x="7748332" y="2636266"/>
              <a:ext cx="1588" cy="1047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209">
              <a:extLst>
                <a:ext uri="{FF2B5EF4-FFF2-40B4-BE49-F238E27FC236}">
                  <a16:creationId xmlns:a16="http://schemas.microsoft.com/office/drawing/2014/main" xmlns="" id="{02CB521E-13F4-BE47-9F66-FD4C5C20B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395" y="2616155"/>
              <a:ext cx="1140558" cy="47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>
                  <a:latin typeface="+mn-lt"/>
                  <a:ea typeface="Calibri" charset="0"/>
                  <a:cs typeface="Calibri" charset="0"/>
                </a:rPr>
                <a:t>GPU</a:t>
              </a:r>
              <a:endParaRPr lang="zh-CN" altLang="en-US" sz="1400" b="0" dirty="0">
                <a:latin typeface="+mn-lt"/>
                <a:ea typeface="Calibri" charset="0"/>
                <a:cs typeface="Calibri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2E238AC7-1885-374F-A7C3-61C6A0B4888A}"/>
                </a:ext>
              </a:extLst>
            </p:cNvPr>
            <p:cNvSpPr/>
            <p:nvPr/>
          </p:nvSpPr>
          <p:spPr bwMode="auto">
            <a:xfrm>
              <a:off x="5651245" y="1536128"/>
              <a:ext cx="80962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xmlns="" id="{927DABA4-758E-4745-A921-E1C0F29D716E}"/>
                </a:ext>
              </a:extLst>
            </p:cNvPr>
            <p:cNvSpPr/>
            <p:nvPr/>
          </p:nvSpPr>
          <p:spPr bwMode="auto">
            <a:xfrm>
              <a:off x="5794120" y="1536128"/>
              <a:ext cx="84137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79FF6F0B-2643-4943-8311-63A02E008FCB}"/>
                </a:ext>
              </a:extLst>
            </p:cNvPr>
            <p:cNvSpPr/>
            <p:nvPr/>
          </p:nvSpPr>
          <p:spPr bwMode="auto">
            <a:xfrm>
              <a:off x="6084633" y="1536128"/>
              <a:ext cx="82550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1AAFE332-97B7-7740-A02C-EA3AE54BB770}"/>
                </a:ext>
              </a:extLst>
            </p:cNvPr>
            <p:cNvSpPr/>
            <p:nvPr/>
          </p:nvSpPr>
          <p:spPr bwMode="auto">
            <a:xfrm>
              <a:off x="5940170" y="1536128"/>
              <a:ext cx="82550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94D2C148-E156-8741-9253-CECD47FD3D9D}"/>
                </a:ext>
              </a:extLst>
            </p:cNvPr>
            <p:cNvSpPr/>
            <p:nvPr/>
          </p:nvSpPr>
          <p:spPr bwMode="auto">
            <a:xfrm>
              <a:off x="6654545" y="1547241"/>
              <a:ext cx="82550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xmlns="" id="{B3C2145F-0E45-1B41-9F07-869DDEF41D5F}"/>
                </a:ext>
              </a:extLst>
            </p:cNvPr>
            <p:cNvSpPr/>
            <p:nvPr/>
          </p:nvSpPr>
          <p:spPr bwMode="auto">
            <a:xfrm>
              <a:off x="6799007" y="1547241"/>
              <a:ext cx="82550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xmlns="" id="{D9552FBF-73D7-6F4B-B88B-17A147C35378}"/>
                </a:ext>
              </a:extLst>
            </p:cNvPr>
            <p:cNvSpPr/>
            <p:nvPr/>
          </p:nvSpPr>
          <p:spPr bwMode="auto">
            <a:xfrm>
              <a:off x="7087932" y="1547241"/>
              <a:ext cx="84138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xmlns="" id="{EAAFF711-08AD-6743-8CA5-A32DA89D5AEA}"/>
                </a:ext>
              </a:extLst>
            </p:cNvPr>
            <p:cNvSpPr/>
            <p:nvPr/>
          </p:nvSpPr>
          <p:spPr bwMode="auto">
            <a:xfrm>
              <a:off x="6943470" y="1547241"/>
              <a:ext cx="84137" cy="10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03" name="文本框 159">
              <a:extLst>
                <a:ext uri="{FF2B5EF4-FFF2-40B4-BE49-F238E27FC236}">
                  <a16:creationId xmlns:a16="http://schemas.microsoft.com/office/drawing/2014/main" xmlns="" id="{A698B75E-4F02-2A4B-BB3D-DE141376C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692" y="1380651"/>
              <a:ext cx="1356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核心层</a:t>
              </a: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xmlns="" id="{0E49FFC7-C9FD-FE47-BEB2-9F6534652D0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51220" y="1640903"/>
              <a:ext cx="341312" cy="315913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xmlns="" id="{F4F74C8F-B307-EF47-92C8-CCDF739BBB62}"/>
                </a:ext>
              </a:extLst>
            </p:cNvPr>
            <p:cNvCxnSpPr>
              <a:cxnSpLocks/>
              <a:stCxn id="63" idx="0"/>
            </p:cNvCxnSpPr>
            <p:nvPr/>
          </p:nvCxnSpPr>
          <p:spPr bwMode="auto">
            <a:xfrm flipV="1">
              <a:off x="5657595" y="1652016"/>
              <a:ext cx="1038225" cy="304800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xmlns="" id="{2AD68354-27C4-DC43-AD59-AF489F9E1C5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936995" y="1640903"/>
              <a:ext cx="414337" cy="322263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xmlns="" id="{276A0415-60D9-5B4F-AB94-3F142A46E1B5}"/>
                </a:ext>
              </a:extLst>
            </p:cNvPr>
            <p:cNvCxnSpPr>
              <a:cxnSpLocks/>
              <a:stCxn id="103" idx="0"/>
            </p:cNvCxnSpPr>
            <p:nvPr/>
          </p:nvCxnSpPr>
          <p:spPr bwMode="auto">
            <a:xfrm flipH="1" flipV="1">
              <a:off x="6179882" y="1639316"/>
              <a:ext cx="1238250" cy="311150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xmlns="" id="{0057F58B-1D4F-2E43-8B0A-B401E035E7C2}"/>
                </a:ext>
              </a:extLst>
            </p:cNvPr>
            <p:cNvCxnSpPr>
              <a:cxnSpLocks/>
              <a:stCxn id="83" idx="0"/>
            </p:cNvCxnSpPr>
            <p:nvPr/>
          </p:nvCxnSpPr>
          <p:spPr bwMode="auto">
            <a:xfrm flipV="1">
              <a:off x="6557707" y="1652016"/>
              <a:ext cx="428624" cy="311150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xmlns="" id="{EE30DE27-8C49-694D-B958-A92A53BCEB3E}"/>
                </a:ext>
              </a:extLst>
            </p:cNvPr>
            <p:cNvCxnSpPr>
              <a:cxnSpLocks/>
              <a:stCxn id="104" idx="0"/>
            </p:cNvCxnSpPr>
            <p:nvPr/>
          </p:nvCxnSpPr>
          <p:spPr bwMode="auto">
            <a:xfrm flipH="1" flipV="1">
              <a:off x="7129207" y="1652016"/>
              <a:ext cx="450850" cy="298450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xmlns="" id="{B6791A7F-C768-4444-8572-832BAD911E3F}"/>
                </a:ext>
              </a:extLst>
            </p:cNvPr>
            <p:cNvSpPr/>
            <p:nvPr/>
          </p:nvSpPr>
          <p:spPr bwMode="auto">
            <a:xfrm>
              <a:off x="5449633" y="1223391"/>
              <a:ext cx="2009775" cy="571500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xmlns="" id="{194AF48B-518D-F344-909C-1A2062DDF566}"/>
                </a:ext>
              </a:extLst>
            </p:cNvPr>
            <p:cNvSpPr/>
            <p:nvPr/>
          </p:nvSpPr>
          <p:spPr bwMode="auto">
            <a:xfrm>
              <a:off x="7078409" y="1880616"/>
              <a:ext cx="823913" cy="1211262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2" name="文本框 158">
              <a:extLst>
                <a:ext uri="{FF2B5EF4-FFF2-40B4-BE49-F238E27FC236}">
                  <a16:creationId xmlns:a16="http://schemas.microsoft.com/office/drawing/2014/main" xmlns="" id="{D5468AFD-DB04-364E-8391-9A244DA32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823" y="2121704"/>
              <a:ext cx="728619" cy="466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err="1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PoD</a:t>
              </a:r>
              <a:endParaRPr lang="zh-CN" altLang="en-US" sz="16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xmlns="" id="{57E76FEE-2C49-3E42-AFE8-717685AB757C}"/>
                </a:ext>
              </a:extLst>
            </p:cNvPr>
            <p:cNvSpPr/>
            <p:nvPr/>
          </p:nvSpPr>
          <p:spPr bwMode="auto">
            <a:xfrm>
              <a:off x="7975348" y="1893316"/>
              <a:ext cx="141287" cy="11223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xmlns="" id="{675991EC-697B-C244-A6CF-3C865F40DC23}"/>
                </a:ext>
              </a:extLst>
            </p:cNvPr>
            <p:cNvSpPr/>
            <p:nvPr/>
          </p:nvSpPr>
          <p:spPr>
            <a:xfrm>
              <a:off x="4343944" y="1156233"/>
              <a:ext cx="4204073" cy="23604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圆角矩形 114">
              <a:extLst>
                <a:ext uri="{FF2B5EF4-FFF2-40B4-BE49-F238E27FC236}">
                  <a16:creationId xmlns:a16="http://schemas.microsoft.com/office/drawing/2014/main" xmlns="" id="{66CB6581-3C2A-EB45-AA48-5A2846D3794C}"/>
                </a:ext>
              </a:extLst>
            </p:cNvPr>
            <p:cNvSpPr/>
            <p:nvPr/>
          </p:nvSpPr>
          <p:spPr>
            <a:xfrm>
              <a:off x="5344065" y="3186523"/>
              <a:ext cx="2427449" cy="2647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0" dirty="0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传统电交换</a:t>
              </a:r>
              <a:r>
                <a:rPr kumimoji="1" lang="en-US" altLang="zh-CN" sz="1600" b="0" dirty="0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Clos</a:t>
              </a:r>
              <a:r>
                <a:rPr kumimoji="1" lang="zh-CN" altLang="en-US" sz="1600" b="0" dirty="0">
                  <a:ea typeface="Calibri" charset="0"/>
                  <a:cs typeface="Calibri" charset="0"/>
                </a:rPr>
                <a:t>架构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xmlns="" id="{A398BA54-A84F-BD4F-88F2-CA65CDA7F7CB}"/>
                </a:ext>
              </a:extLst>
            </p:cNvPr>
            <p:cNvSpPr/>
            <p:nvPr/>
          </p:nvSpPr>
          <p:spPr bwMode="auto">
            <a:xfrm>
              <a:off x="6082293" y="1886521"/>
              <a:ext cx="823913" cy="1211262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xmlns="" id="{ABFDA9AA-9D51-D74A-91BA-82F3FC55B775}"/>
                </a:ext>
              </a:extLst>
            </p:cNvPr>
            <p:cNvSpPr/>
            <p:nvPr/>
          </p:nvSpPr>
          <p:spPr bwMode="auto">
            <a:xfrm>
              <a:off x="5167774" y="1884549"/>
              <a:ext cx="823913" cy="1211262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xmlns="" id="{4D9E5CFD-8449-4B42-8CDF-D590E9DEEEC4}"/>
              </a:ext>
            </a:extLst>
          </p:cNvPr>
          <p:cNvGrpSpPr/>
          <p:nvPr/>
        </p:nvGrpSpPr>
        <p:grpSpPr>
          <a:xfrm>
            <a:off x="5764967" y="305127"/>
            <a:ext cx="3818644" cy="2425026"/>
            <a:chOff x="2580299" y="3988577"/>
            <a:chExt cx="3818644" cy="242502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xmlns="" id="{92187317-E4A9-D843-A39B-D403D8C24652}"/>
                </a:ext>
              </a:extLst>
            </p:cNvPr>
            <p:cNvSpPr/>
            <p:nvPr/>
          </p:nvSpPr>
          <p:spPr bwMode="auto">
            <a:xfrm>
              <a:off x="3529729" y="4771581"/>
              <a:ext cx="587377" cy="89474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97C002C6-20DF-A04F-93E0-5E00223EDF69}"/>
                </a:ext>
              </a:extLst>
            </p:cNvPr>
            <p:cNvSpPr/>
            <p:nvPr/>
          </p:nvSpPr>
          <p:spPr bwMode="auto">
            <a:xfrm>
              <a:off x="5070957" y="4771581"/>
              <a:ext cx="586100" cy="89474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319D23F8-2584-1A44-82FB-D4D4CE888CDF}"/>
                </a:ext>
              </a:extLst>
            </p:cNvPr>
            <p:cNvSpPr/>
            <p:nvPr/>
          </p:nvSpPr>
          <p:spPr bwMode="auto">
            <a:xfrm>
              <a:off x="4248629" y="4771581"/>
              <a:ext cx="587377" cy="89474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xmlns="" id="{DF91EFDF-5988-BF4E-8B45-3158BB6FDB7B}"/>
                </a:ext>
              </a:extLst>
            </p:cNvPr>
            <p:cNvSpPr/>
            <p:nvPr/>
          </p:nvSpPr>
          <p:spPr bwMode="auto">
            <a:xfrm>
              <a:off x="3520153" y="4742578"/>
              <a:ext cx="591208" cy="9453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xmlns="" id="{FA79E5DF-2FE4-EE40-8277-07A296DE5842}"/>
                </a:ext>
              </a:extLst>
            </p:cNvPr>
            <p:cNvSpPr/>
            <p:nvPr/>
          </p:nvSpPr>
          <p:spPr bwMode="auto">
            <a:xfrm>
              <a:off x="3553991" y="4784237"/>
              <a:ext cx="132798" cy="187301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xmlns="" id="{63900299-1521-A94A-BDA4-F10269D2E95D}"/>
                </a:ext>
              </a:extLst>
            </p:cNvPr>
            <p:cNvSpPr/>
            <p:nvPr/>
          </p:nvSpPr>
          <p:spPr bwMode="auto">
            <a:xfrm>
              <a:off x="3682958" y="4785502"/>
              <a:ext cx="131522" cy="187301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6191C586-5673-1F40-AA0E-D659EB1127FF}"/>
                </a:ext>
              </a:extLst>
            </p:cNvPr>
            <p:cNvSpPr/>
            <p:nvPr/>
          </p:nvSpPr>
          <p:spPr bwMode="auto">
            <a:xfrm>
              <a:off x="3813203" y="4785502"/>
              <a:ext cx="131522" cy="187301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xmlns="" id="{546CBBD7-EA34-3645-9624-282B470CB4B2}"/>
                </a:ext>
              </a:extLst>
            </p:cNvPr>
            <p:cNvSpPr/>
            <p:nvPr/>
          </p:nvSpPr>
          <p:spPr bwMode="auto">
            <a:xfrm>
              <a:off x="3944725" y="4785502"/>
              <a:ext cx="132798" cy="187301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xmlns="" id="{1F4B693F-8802-384A-A4C9-6B7EB4DF1C05}"/>
                </a:ext>
              </a:extLst>
            </p:cNvPr>
            <p:cNvSpPr/>
            <p:nvPr/>
          </p:nvSpPr>
          <p:spPr bwMode="auto">
            <a:xfrm>
              <a:off x="3550160" y="5230975"/>
              <a:ext cx="120030" cy="99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xmlns="" id="{B5850BB6-81EC-E242-8191-5AA01813F082}"/>
                </a:ext>
              </a:extLst>
            </p:cNvPr>
            <p:cNvSpPr/>
            <p:nvPr/>
          </p:nvSpPr>
          <p:spPr bwMode="auto">
            <a:xfrm>
              <a:off x="3721266" y="5230975"/>
              <a:ext cx="118753" cy="99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xmlns="" id="{B3195ECE-2620-2243-AC4F-BDA3CE1E4501}"/>
                </a:ext>
              </a:extLst>
            </p:cNvPr>
            <p:cNvSpPr/>
            <p:nvPr/>
          </p:nvSpPr>
          <p:spPr bwMode="auto">
            <a:xfrm>
              <a:off x="3953663" y="5230975"/>
              <a:ext cx="120030" cy="99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1" name="直接连接符 128">
              <a:extLst>
                <a:ext uri="{FF2B5EF4-FFF2-40B4-BE49-F238E27FC236}">
                  <a16:creationId xmlns:a16="http://schemas.microsoft.com/office/drawing/2014/main" xmlns="" id="{CFE9A3CF-09BF-6E42-B31A-03B41D9A8FF9}"/>
                </a:ext>
              </a:extLst>
            </p:cNvPr>
            <p:cNvCxnSpPr>
              <a:stCxn id="178" idx="0"/>
              <a:endCxn id="174" idx="2"/>
            </p:cNvCxnSpPr>
            <p:nvPr/>
          </p:nvCxnSpPr>
          <p:spPr bwMode="auto">
            <a:xfrm flipV="1">
              <a:off x="3610175" y="4971538"/>
              <a:ext cx="11492" cy="2594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29">
              <a:extLst>
                <a:ext uri="{FF2B5EF4-FFF2-40B4-BE49-F238E27FC236}">
                  <a16:creationId xmlns:a16="http://schemas.microsoft.com/office/drawing/2014/main" xmlns="" id="{DED53F78-EDD9-F143-8783-5C95844D495E}"/>
                </a:ext>
              </a:extLst>
            </p:cNvPr>
            <p:cNvCxnSpPr>
              <a:stCxn id="178" idx="0"/>
              <a:endCxn id="175" idx="2"/>
            </p:cNvCxnSpPr>
            <p:nvPr/>
          </p:nvCxnSpPr>
          <p:spPr bwMode="auto">
            <a:xfrm flipV="1">
              <a:off x="3610175" y="4972803"/>
              <a:ext cx="137906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0">
              <a:extLst>
                <a:ext uri="{FF2B5EF4-FFF2-40B4-BE49-F238E27FC236}">
                  <a16:creationId xmlns:a16="http://schemas.microsoft.com/office/drawing/2014/main" xmlns="" id="{506FD8BF-7395-0C4F-BF39-E29919CB0C37}"/>
                </a:ext>
              </a:extLst>
            </p:cNvPr>
            <p:cNvCxnSpPr>
              <a:stCxn id="178" idx="0"/>
              <a:endCxn id="176" idx="2"/>
            </p:cNvCxnSpPr>
            <p:nvPr/>
          </p:nvCxnSpPr>
          <p:spPr bwMode="auto">
            <a:xfrm flipV="1">
              <a:off x="3610175" y="4972803"/>
              <a:ext cx="268151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1">
              <a:extLst>
                <a:ext uri="{FF2B5EF4-FFF2-40B4-BE49-F238E27FC236}">
                  <a16:creationId xmlns:a16="http://schemas.microsoft.com/office/drawing/2014/main" xmlns="" id="{1A8F30BD-C610-9544-B96E-C90DC32877D4}"/>
                </a:ext>
              </a:extLst>
            </p:cNvPr>
            <p:cNvCxnSpPr>
              <a:stCxn id="178" idx="0"/>
              <a:endCxn id="177" idx="2"/>
            </p:cNvCxnSpPr>
            <p:nvPr/>
          </p:nvCxnSpPr>
          <p:spPr bwMode="auto">
            <a:xfrm flipV="1">
              <a:off x="3610175" y="4972803"/>
              <a:ext cx="400949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2">
              <a:extLst>
                <a:ext uri="{FF2B5EF4-FFF2-40B4-BE49-F238E27FC236}">
                  <a16:creationId xmlns:a16="http://schemas.microsoft.com/office/drawing/2014/main" xmlns="" id="{B15A465A-3BBC-3342-9513-1A4253C9B489}"/>
                </a:ext>
              </a:extLst>
            </p:cNvPr>
            <p:cNvCxnSpPr>
              <a:stCxn id="179" idx="0"/>
              <a:endCxn id="174" idx="2"/>
            </p:cNvCxnSpPr>
            <p:nvPr/>
          </p:nvCxnSpPr>
          <p:spPr bwMode="auto">
            <a:xfrm flipH="1" flipV="1">
              <a:off x="3621667" y="4971538"/>
              <a:ext cx="159614" cy="2594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3">
              <a:extLst>
                <a:ext uri="{FF2B5EF4-FFF2-40B4-BE49-F238E27FC236}">
                  <a16:creationId xmlns:a16="http://schemas.microsoft.com/office/drawing/2014/main" xmlns="" id="{3D76C6A8-1174-6B4C-9285-5910AC69FE51}"/>
                </a:ext>
              </a:extLst>
            </p:cNvPr>
            <p:cNvCxnSpPr>
              <a:stCxn id="180" idx="0"/>
              <a:endCxn id="174" idx="2"/>
            </p:cNvCxnSpPr>
            <p:nvPr/>
          </p:nvCxnSpPr>
          <p:spPr bwMode="auto">
            <a:xfrm flipH="1" flipV="1">
              <a:off x="3621667" y="4971538"/>
              <a:ext cx="392011" cy="2594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4">
              <a:extLst>
                <a:ext uri="{FF2B5EF4-FFF2-40B4-BE49-F238E27FC236}">
                  <a16:creationId xmlns:a16="http://schemas.microsoft.com/office/drawing/2014/main" xmlns="" id="{01AB7D55-EC0A-B946-9585-87DEB2343696}"/>
                </a:ext>
              </a:extLst>
            </p:cNvPr>
            <p:cNvCxnSpPr>
              <a:stCxn id="179" idx="0"/>
              <a:endCxn id="175" idx="2"/>
            </p:cNvCxnSpPr>
            <p:nvPr/>
          </p:nvCxnSpPr>
          <p:spPr bwMode="auto">
            <a:xfrm flipH="1" flipV="1">
              <a:off x="3748081" y="4972803"/>
              <a:ext cx="33200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5">
              <a:extLst>
                <a:ext uri="{FF2B5EF4-FFF2-40B4-BE49-F238E27FC236}">
                  <a16:creationId xmlns:a16="http://schemas.microsoft.com/office/drawing/2014/main" xmlns="" id="{6C386CDF-CBEA-0848-8106-3316B6FDF6FB}"/>
                </a:ext>
              </a:extLst>
            </p:cNvPr>
            <p:cNvCxnSpPr>
              <a:stCxn id="179" idx="0"/>
              <a:endCxn id="176" idx="2"/>
            </p:cNvCxnSpPr>
            <p:nvPr/>
          </p:nvCxnSpPr>
          <p:spPr bwMode="auto">
            <a:xfrm flipV="1">
              <a:off x="3781281" y="4972803"/>
              <a:ext cx="97045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6">
              <a:extLst>
                <a:ext uri="{FF2B5EF4-FFF2-40B4-BE49-F238E27FC236}">
                  <a16:creationId xmlns:a16="http://schemas.microsoft.com/office/drawing/2014/main" xmlns="" id="{D1A46110-9365-364A-9289-94AA17C5731E}"/>
                </a:ext>
              </a:extLst>
            </p:cNvPr>
            <p:cNvCxnSpPr>
              <a:stCxn id="179" idx="0"/>
              <a:endCxn id="177" idx="2"/>
            </p:cNvCxnSpPr>
            <p:nvPr/>
          </p:nvCxnSpPr>
          <p:spPr bwMode="auto">
            <a:xfrm flipV="1">
              <a:off x="3781281" y="4972803"/>
              <a:ext cx="229843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7">
              <a:extLst>
                <a:ext uri="{FF2B5EF4-FFF2-40B4-BE49-F238E27FC236}">
                  <a16:creationId xmlns:a16="http://schemas.microsoft.com/office/drawing/2014/main" xmlns="" id="{AA6FD51B-B419-AC47-9917-3F8894BA5081}"/>
                </a:ext>
              </a:extLst>
            </p:cNvPr>
            <p:cNvCxnSpPr>
              <a:stCxn id="180" idx="0"/>
              <a:endCxn id="177" idx="2"/>
            </p:cNvCxnSpPr>
            <p:nvPr/>
          </p:nvCxnSpPr>
          <p:spPr bwMode="auto">
            <a:xfrm flipH="1" flipV="1">
              <a:off x="4011124" y="4972803"/>
              <a:ext cx="2554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38">
              <a:extLst>
                <a:ext uri="{FF2B5EF4-FFF2-40B4-BE49-F238E27FC236}">
                  <a16:creationId xmlns:a16="http://schemas.microsoft.com/office/drawing/2014/main" xmlns="" id="{FCA8E51F-E233-D945-91FB-F055F0F11701}"/>
                </a:ext>
              </a:extLst>
            </p:cNvPr>
            <p:cNvCxnSpPr>
              <a:stCxn id="180" idx="0"/>
              <a:endCxn id="176" idx="2"/>
            </p:cNvCxnSpPr>
            <p:nvPr/>
          </p:nvCxnSpPr>
          <p:spPr bwMode="auto">
            <a:xfrm flipH="1" flipV="1">
              <a:off x="3878326" y="4972803"/>
              <a:ext cx="135352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39">
              <a:extLst>
                <a:ext uri="{FF2B5EF4-FFF2-40B4-BE49-F238E27FC236}">
                  <a16:creationId xmlns:a16="http://schemas.microsoft.com/office/drawing/2014/main" xmlns="" id="{D05613A1-6135-C243-B8AD-DCFA451CE695}"/>
                </a:ext>
              </a:extLst>
            </p:cNvPr>
            <p:cNvCxnSpPr>
              <a:stCxn id="180" idx="0"/>
              <a:endCxn id="175" idx="2"/>
            </p:cNvCxnSpPr>
            <p:nvPr/>
          </p:nvCxnSpPr>
          <p:spPr bwMode="auto">
            <a:xfrm flipH="1" flipV="1">
              <a:off x="3748081" y="4972803"/>
              <a:ext cx="265597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xmlns="" id="{BD0E9E73-9C27-8F4B-95E1-4B19CB030E00}"/>
                </a:ext>
              </a:extLst>
            </p:cNvPr>
            <p:cNvSpPr/>
            <p:nvPr/>
          </p:nvSpPr>
          <p:spPr bwMode="auto">
            <a:xfrm>
              <a:off x="4242244" y="4720959"/>
              <a:ext cx="593763" cy="9453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xmlns="" id="{EC0E4C14-AB13-A444-A7AC-FC711E11CC48}"/>
                </a:ext>
              </a:extLst>
            </p:cNvPr>
            <p:cNvSpPr/>
            <p:nvPr/>
          </p:nvSpPr>
          <p:spPr bwMode="auto">
            <a:xfrm>
              <a:off x="4276721" y="4788034"/>
              <a:ext cx="134075" cy="187301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xmlns="" id="{3458507A-F796-EF49-9C16-F244D93E2CCD}"/>
                </a:ext>
              </a:extLst>
            </p:cNvPr>
            <p:cNvSpPr/>
            <p:nvPr/>
          </p:nvSpPr>
          <p:spPr bwMode="auto">
            <a:xfrm>
              <a:off x="4404411" y="4790565"/>
              <a:ext cx="134075" cy="18477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xmlns="" id="{6EFA823F-161C-B245-B739-67F10B9608FD}"/>
                </a:ext>
              </a:extLst>
            </p:cNvPr>
            <p:cNvSpPr/>
            <p:nvPr/>
          </p:nvSpPr>
          <p:spPr bwMode="auto">
            <a:xfrm>
              <a:off x="4535933" y="4790565"/>
              <a:ext cx="132798" cy="18477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xmlns="" id="{3E0B5DF3-8E6C-5E48-B5DD-A04408317FFD}"/>
                </a:ext>
              </a:extLst>
            </p:cNvPr>
            <p:cNvSpPr/>
            <p:nvPr/>
          </p:nvSpPr>
          <p:spPr bwMode="auto">
            <a:xfrm>
              <a:off x="4668731" y="4790565"/>
              <a:ext cx="131522" cy="184770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xmlns="" id="{F6899A99-481F-B84D-8E02-E6D9A80E7CF5}"/>
                </a:ext>
              </a:extLst>
            </p:cNvPr>
            <p:cNvSpPr/>
            <p:nvPr/>
          </p:nvSpPr>
          <p:spPr bwMode="auto">
            <a:xfrm>
              <a:off x="4274167" y="5233506"/>
              <a:ext cx="120030" cy="101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xmlns="" id="{7E49C40C-3991-C440-9A95-4168C93F4AEB}"/>
                </a:ext>
              </a:extLst>
            </p:cNvPr>
            <p:cNvSpPr/>
            <p:nvPr/>
          </p:nvSpPr>
          <p:spPr bwMode="auto">
            <a:xfrm>
              <a:off x="4445272" y="5233506"/>
              <a:ext cx="117475" cy="101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xmlns="" id="{EC03F5A2-9816-1148-8CA2-74EAE284BC49}"/>
                </a:ext>
              </a:extLst>
            </p:cNvPr>
            <p:cNvSpPr/>
            <p:nvPr/>
          </p:nvSpPr>
          <p:spPr bwMode="auto">
            <a:xfrm>
              <a:off x="4677670" y="5233506"/>
              <a:ext cx="118752" cy="101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1" name="直接连接符 148">
              <a:extLst>
                <a:ext uri="{FF2B5EF4-FFF2-40B4-BE49-F238E27FC236}">
                  <a16:creationId xmlns:a16="http://schemas.microsoft.com/office/drawing/2014/main" xmlns="" id="{53FFC18D-D3BB-6049-8C29-C0620E0420C9}"/>
                </a:ext>
              </a:extLst>
            </p:cNvPr>
            <p:cNvCxnSpPr>
              <a:stCxn id="198" idx="0"/>
              <a:endCxn id="194" idx="2"/>
            </p:cNvCxnSpPr>
            <p:nvPr/>
          </p:nvCxnSpPr>
          <p:spPr bwMode="auto">
            <a:xfrm flipV="1">
              <a:off x="4334181" y="4975334"/>
              <a:ext cx="8939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49">
              <a:extLst>
                <a:ext uri="{FF2B5EF4-FFF2-40B4-BE49-F238E27FC236}">
                  <a16:creationId xmlns:a16="http://schemas.microsoft.com/office/drawing/2014/main" xmlns="" id="{BE48B183-8CEF-7D4F-BC9D-1D85F30904B1}"/>
                </a:ext>
              </a:extLst>
            </p:cNvPr>
            <p:cNvCxnSpPr>
              <a:stCxn id="198" idx="0"/>
              <a:endCxn id="195" idx="2"/>
            </p:cNvCxnSpPr>
            <p:nvPr/>
          </p:nvCxnSpPr>
          <p:spPr bwMode="auto">
            <a:xfrm flipV="1">
              <a:off x="4334181" y="4975334"/>
              <a:ext cx="137906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0">
              <a:extLst>
                <a:ext uri="{FF2B5EF4-FFF2-40B4-BE49-F238E27FC236}">
                  <a16:creationId xmlns:a16="http://schemas.microsoft.com/office/drawing/2014/main" xmlns="" id="{9C7DF149-1A91-7448-9A94-20EC7E4754A5}"/>
                </a:ext>
              </a:extLst>
            </p:cNvPr>
            <p:cNvCxnSpPr>
              <a:stCxn id="198" idx="0"/>
              <a:endCxn id="196" idx="2"/>
            </p:cNvCxnSpPr>
            <p:nvPr/>
          </p:nvCxnSpPr>
          <p:spPr bwMode="auto">
            <a:xfrm flipV="1">
              <a:off x="4334181" y="4975334"/>
              <a:ext cx="268151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1">
              <a:extLst>
                <a:ext uri="{FF2B5EF4-FFF2-40B4-BE49-F238E27FC236}">
                  <a16:creationId xmlns:a16="http://schemas.microsoft.com/office/drawing/2014/main" xmlns="" id="{ED0462CB-E569-7244-9D9B-451E40D0CC35}"/>
                </a:ext>
              </a:extLst>
            </p:cNvPr>
            <p:cNvCxnSpPr>
              <a:stCxn id="198" idx="0"/>
              <a:endCxn id="197" idx="2"/>
            </p:cNvCxnSpPr>
            <p:nvPr/>
          </p:nvCxnSpPr>
          <p:spPr bwMode="auto">
            <a:xfrm flipV="1">
              <a:off x="4334181" y="4975334"/>
              <a:ext cx="399673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2">
              <a:extLst>
                <a:ext uri="{FF2B5EF4-FFF2-40B4-BE49-F238E27FC236}">
                  <a16:creationId xmlns:a16="http://schemas.microsoft.com/office/drawing/2014/main" xmlns="" id="{F670F272-B492-D94B-B115-13822B0BF55A}"/>
                </a:ext>
              </a:extLst>
            </p:cNvPr>
            <p:cNvCxnSpPr>
              <a:stCxn id="199" idx="0"/>
              <a:endCxn id="194" idx="2"/>
            </p:cNvCxnSpPr>
            <p:nvPr/>
          </p:nvCxnSpPr>
          <p:spPr bwMode="auto">
            <a:xfrm flipH="1" flipV="1">
              <a:off x="4343120" y="4975334"/>
              <a:ext cx="160891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3">
              <a:extLst>
                <a:ext uri="{FF2B5EF4-FFF2-40B4-BE49-F238E27FC236}">
                  <a16:creationId xmlns:a16="http://schemas.microsoft.com/office/drawing/2014/main" xmlns="" id="{9BD666FC-0D42-864F-9A2F-23F090454203}"/>
                </a:ext>
              </a:extLst>
            </p:cNvPr>
            <p:cNvCxnSpPr>
              <a:stCxn id="200" idx="0"/>
              <a:endCxn id="194" idx="2"/>
            </p:cNvCxnSpPr>
            <p:nvPr/>
          </p:nvCxnSpPr>
          <p:spPr bwMode="auto">
            <a:xfrm flipH="1" flipV="1">
              <a:off x="4343120" y="4975334"/>
              <a:ext cx="394564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4">
              <a:extLst>
                <a:ext uri="{FF2B5EF4-FFF2-40B4-BE49-F238E27FC236}">
                  <a16:creationId xmlns:a16="http://schemas.microsoft.com/office/drawing/2014/main" xmlns="" id="{97C11C4C-5019-5242-8072-B94263D49DA4}"/>
                </a:ext>
              </a:extLst>
            </p:cNvPr>
            <p:cNvCxnSpPr>
              <a:stCxn id="199" idx="0"/>
              <a:endCxn id="195" idx="2"/>
            </p:cNvCxnSpPr>
            <p:nvPr/>
          </p:nvCxnSpPr>
          <p:spPr bwMode="auto">
            <a:xfrm flipH="1" flipV="1">
              <a:off x="4472087" y="4975334"/>
              <a:ext cx="31923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5">
              <a:extLst>
                <a:ext uri="{FF2B5EF4-FFF2-40B4-BE49-F238E27FC236}">
                  <a16:creationId xmlns:a16="http://schemas.microsoft.com/office/drawing/2014/main" xmlns="" id="{9ED9F7EF-7B71-9947-B941-872302ADD5A0}"/>
                </a:ext>
              </a:extLst>
            </p:cNvPr>
            <p:cNvCxnSpPr>
              <a:stCxn id="199" idx="0"/>
              <a:endCxn id="196" idx="2"/>
            </p:cNvCxnSpPr>
            <p:nvPr/>
          </p:nvCxnSpPr>
          <p:spPr bwMode="auto">
            <a:xfrm flipV="1">
              <a:off x="4504011" y="4975334"/>
              <a:ext cx="98322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连接符 156">
              <a:extLst>
                <a:ext uri="{FF2B5EF4-FFF2-40B4-BE49-F238E27FC236}">
                  <a16:creationId xmlns:a16="http://schemas.microsoft.com/office/drawing/2014/main" xmlns="" id="{5249BF9D-58B3-B245-A175-1791EADB7A9E}"/>
                </a:ext>
              </a:extLst>
            </p:cNvPr>
            <p:cNvCxnSpPr>
              <a:stCxn id="199" idx="0"/>
              <a:endCxn id="197" idx="2"/>
            </p:cNvCxnSpPr>
            <p:nvPr/>
          </p:nvCxnSpPr>
          <p:spPr bwMode="auto">
            <a:xfrm flipV="1">
              <a:off x="4504011" y="4975334"/>
              <a:ext cx="229843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7">
              <a:extLst>
                <a:ext uri="{FF2B5EF4-FFF2-40B4-BE49-F238E27FC236}">
                  <a16:creationId xmlns:a16="http://schemas.microsoft.com/office/drawing/2014/main" xmlns="" id="{55913C64-5374-834F-8DEB-EA6D699FECED}"/>
                </a:ext>
              </a:extLst>
            </p:cNvPr>
            <p:cNvCxnSpPr>
              <a:stCxn id="200" idx="0"/>
              <a:endCxn id="197" idx="2"/>
            </p:cNvCxnSpPr>
            <p:nvPr/>
          </p:nvCxnSpPr>
          <p:spPr bwMode="auto">
            <a:xfrm flipH="1" flipV="1">
              <a:off x="4733854" y="4975334"/>
              <a:ext cx="3830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58">
              <a:extLst>
                <a:ext uri="{FF2B5EF4-FFF2-40B4-BE49-F238E27FC236}">
                  <a16:creationId xmlns:a16="http://schemas.microsoft.com/office/drawing/2014/main" xmlns="" id="{F835807C-430B-0F4E-98E1-FBB9FF86B86C}"/>
                </a:ext>
              </a:extLst>
            </p:cNvPr>
            <p:cNvCxnSpPr>
              <a:stCxn id="200" idx="0"/>
              <a:endCxn id="196" idx="2"/>
            </p:cNvCxnSpPr>
            <p:nvPr/>
          </p:nvCxnSpPr>
          <p:spPr bwMode="auto">
            <a:xfrm flipH="1" flipV="1">
              <a:off x="4602332" y="4975334"/>
              <a:ext cx="135352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59">
              <a:extLst>
                <a:ext uri="{FF2B5EF4-FFF2-40B4-BE49-F238E27FC236}">
                  <a16:creationId xmlns:a16="http://schemas.microsoft.com/office/drawing/2014/main" xmlns="" id="{416CC9F0-48D3-5742-A53B-31596614075D}"/>
                </a:ext>
              </a:extLst>
            </p:cNvPr>
            <p:cNvCxnSpPr>
              <a:stCxn id="200" idx="0"/>
              <a:endCxn id="195" idx="2"/>
            </p:cNvCxnSpPr>
            <p:nvPr/>
          </p:nvCxnSpPr>
          <p:spPr bwMode="auto">
            <a:xfrm flipH="1" flipV="1">
              <a:off x="4472087" y="4975334"/>
              <a:ext cx="265597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78">
              <a:extLst>
                <a:ext uri="{FF2B5EF4-FFF2-40B4-BE49-F238E27FC236}">
                  <a16:creationId xmlns:a16="http://schemas.microsoft.com/office/drawing/2014/main" xmlns="" id="{DE2B0BBA-03AF-4849-9D30-A15217DC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306" y="5211692"/>
              <a:ext cx="125910" cy="24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xmlns="" id="{49981EF0-9156-7B40-8E2A-246E24FBD33A}"/>
                </a:ext>
              </a:extLst>
            </p:cNvPr>
            <p:cNvSpPr/>
            <p:nvPr/>
          </p:nvSpPr>
          <p:spPr bwMode="auto">
            <a:xfrm>
              <a:off x="5067127" y="4723490"/>
              <a:ext cx="591208" cy="9428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xmlns="" id="{E8B488BD-3391-484F-B3A4-95D121F5D155}"/>
                </a:ext>
              </a:extLst>
            </p:cNvPr>
            <p:cNvSpPr/>
            <p:nvPr/>
          </p:nvSpPr>
          <p:spPr bwMode="auto">
            <a:xfrm>
              <a:off x="5096496" y="4780440"/>
              <a:ext cx="132798" cy="188565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xmlns="" id="{95D30436-89CA-394C-B321-D1C3B66A62B0}"/>
                </a:ext>
              </a:extLst>
            </p:cNvPr>
            <p:cNvSpPr/>
            <p:nvPr/>
          </p:nvSpPr>
          <p:spPr bwMode="auto">
            <a:xfrm>
              <a:off x="5228016" y="4780440"/>
              <a:ext cx="132798" cy="186034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xmlns="" id="{2D421DD9-5A71-D34D-9ED8-A0ED1367DE51}"/>
                </a:ext>
              </a:extLst>
            </p:cNvPr>
            <p:cNvSpPr/>
            <p:nvPr/>
          </p:nvSpPr>
          <p:spPr bwMode="auto">
            <a:xfrm>
              <a:off x="5358261" y="4780440"/>
              <a:ext cx="134076" cy="186034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xmlns="" id="{3CD12293-A011-BB4C-9ED5-B5BCB6B1E9DD}"/>
                </a:ext>
              </a:extLst>
            </p:cNvPr>
            <p:cNvSpPr/>
            <p:nvPr/>
          </p:nvSpPr>
          <p:spPr bwMode="auto">
            <a:xfrm>
              <a:off x="5491060" y="4780440"/>
              <a:ext cx="132798" cy="186034"/>
            </a:xfrm>
            <a:prstGeom prst="rect">
              <a:avLst/>
            </a:prstGeom>
            <a:solidFill>
              <a:srgbClr val="99C6FD"/>
            </a:solidFill>
            <a:ln w="15875" cap="rnd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xmlns="" id="{91CAD307-BCD4-3445-9570-55C1A9964005}"/>
                </a:ext>
              </a:extLst>
            </p:cNvPr>
            <p:cNvSpPr/>
            <p:nvPr/>
          </p:nvSpPr>
          <p:spPr bwMode="auto">
            <a:xfrm>
              <a:off x="5096496" y="5224646"/>
              <a:ext cx="120030" cy="10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xmlns="" id="{DB029C06-BCBC-154D-8D72-19A827805B33}"/>
                </a:ext>
              </a:extLst>
            </p:cNvPr>
            <p:cNvSpPr/>
            <p:nvPr/>
          </p:nvSpPr>
          <p:spPr bwMode="auto">
            <a:xfrm>
              <a:off x="5267601" y="5224646"/>
              <a:ext cx="120030" cy="10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xmlns="" id="{C5467605-170B-114D-BB52-E6724E25B228}"/>
                </a:ext>
              </a:extLst>
            </p:cNvPr>
            <p:cNvSpPr/>
            <p:nvPr/>
          </p:nvSpPr>
          <p:spPr bwMode="auto">
            <a:xfrm>
              <a:off x="5501275" y="5224646"/>
              <a:ext cx="117475" cy="10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2" name="直接连接符 169">
              <a:extLst>
                <a:ext uri="{FF2B5EF4-FFF2-40B4-BE49-F238E27FC236}">
                  <a16:creationId xmlns:a16="http://schemas.microsoft.com/office/drawing/2014/main" xmlns="" id="{EEB2E5DB-9CB1-4348-8268-638CE723E93F}"/>
                </a:ext>
              </a:extLst>
            </p:cNvPr>
            <p:cNvCxnSpPr>
              <a:stCxn id="221" idx="0"/>
              <a:endCxn id="217" idx="2"/>
            </p:cNvCxnSpPr>
            <p:nvPr/>
          </p:nvCxnSpPr>
          <p:spPr bwMode="auto">
            <a:xfrm flipV="1">
              <a:off x="5156510" y="4969007"/>
              <a:ext cx="7661" cy="2556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0">
              <a:extLst>
                <a:ext uri="{FF2B5EF4-FFF2-40B4-BE49-F238E27FC236}">
                  <a16:creationId xmlns:a16="http://schemas.microsoft.com/office/drawing/2014/main" xmlns="" id="{1CA09D15-86E8-A74E-B17F-3DADDE756783}"/>
                </a:ext>
              </a:extLst>
            </p:cNvPr>
            <p:cNvCxnSpPr>
              <a:stCxn id="221" idx="0"/>
              <a:endCxn id="218" idx="2"/>
            </p:cNvCxnSpPr>
            <p:nvPr/>
          </p:nvCxnSpPr>
          <p:spPr bwMode="auto">
            <a:xfrm flipV="1">
              <a:off x="5156510" y="4966475"/>
              <a:ext cx="137906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1">
              <a:extLst>
                <a:ext uri="{FF2B5EF4-FFF2-40B4-BE49-F238E27FC236}">
                  <a16:creationId xmlns:a16="http://schemas.microsoft.com/office/drawing/2014/main" xmlns="" id="{C555BD51-47A0-8E49-8F14-39C4E86C3EC4}"/>
                </a:ext>
              </a:extLst>
            </p:cNvPr>
            <p:cNvCxnSpPr>
              <a:stCxn id="221" idx="0"/>
              <a:endCxn id="219" idx="2"/>
            </p:cNvCxnSpPr>
            <p:nvPr/>
          </p:nvCxnSpPr>
          <p:spPr bwMode="auto">
            <a:xfrm flipV="1">
              <a:off x="5156510" y="4966475"/>
              <a:ext cx="268151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2">
              <a:extLst>
                <a:ext uri="{FF2B5EF4-FFF2-40B4-BE49-F238E27FC236}">
                  <a16:creationId xmlns:a16="http://schemas.microsoft.com/office/drawing/2014/main" xmlns="" id="{D6F0C3F1-CA42-CF43-8F75-63BB26515CD2}"/>
                </a:ext>
              </a:extLst>
            </p:cNvPr>
            <p:cNvCxnSpPr>
              <a:stCxn id="221" idx="0"/>
              <a:endCxn id="220" idx="2"/>
            </p:cNvCxnSpPr>
            <p:nvPr/>
          </p:nvCxnSpPr>
          <p:spPr bwMode="auto">
            <a:xfrm flipV="1">
              <a:off x="5156510" y="4966475"/>
              <a:ext cx="400949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3">
              <a:extLst>
                <a:ext uri="{FF2B5EF4-FFF2-40B4-BE49-F238E27FC236}">
                  <a16:creationId xmlns:a16="http://schemas.microsoft.com/office/drawing/2014/main" xmlns="" id="{B3BA4953-79A7-E84D-A75E-9FF0EC805738}"/>
                </a:ext>
              </a:extLst>
            </p:cNvPr>
            <p:cNvCxnSpPr>
              <a:stCxn id="222" idx="0"/>
              <a:endCxn id="217" idx="2"/>
            </p:cNvCxnSpPr>
            <p:nvPr/>
          </p:nvCxnSpPr>
          <p:spPr bwMode="auto">
            <a:xfrm flipH="1" flipV="1">
              <a:off x="5164171" y="4969007"/>
              <a:ext cx="163444" cy="2556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4">
              <a:extLst>
                <a:ext uri="{FF2B5EF4-FFF2-40B4-BE49-F238E27FC236}">
                  <a16:creationId xmlns:a16="http://schemas.microsoft.com/office/drawing/2014/main" xmlns="" id="{871540C2-3310-DF4B-B855-5015B68EDF69}"/>
                </a:ext>
              </a:extLst>
            </p:cNvPr>
            <p:cNvCxnSpPr>
              <a:stCxn id="223" idx="0"/>
              <a:endCxn id="217" idx="2"/>
            </p:cNvCxnSpPr>
            <p:nvPr/>
          </p:nvCxnSpPr>
          <p:spPr bwMode="auto">
            <a:xfrm flipH="1" flipV="1">
              <a:off x="5164171" y="4969007"/>
              <a:ext cx="395842" cy="2556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5">
              <a:extLst>
                <a:ext uri="{FF2B5EF4-FFF2-40B4-BE49-F238E27FC236}">
                  <a16:creationId xmlns:a16="http://schemas.microsoft.com/office/drawing/2014/main" xmlns="" id="{B9156318-40A7-C841-8BC9-9E3368675B38}"/>
                </a:ext>
              </a:extLst>
            </p:cNvPr>
            <p:cNvCxnSpPr>
              <a:stCxn id="222" idx="0"/>
              <a:endCxn id="218" idx="2"/>
            </p:cNvCxnSpPr>
            <p:nvPr/>
          </p:nvCxnSpPr>
          <p:spPr bwMode="auto">
            <a:xfrm flipH="1" flipV="1">
              <a:off x="5294415" y="4966475"/>
              <a:ext cx="33200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6">
              <a:extLst>
                <a:ext uri="{FF2B5EF4-FFF2-40B4-BE49-F238E27FC236}">
                  <a16:creationId xmlns:a16="http://schemas.microsoft.com/office/drawing/2014/main" xmlns="" id="{2AE28AAD-C62D-AA45-9430-800969F7629D}"/>
                </a:ext>
              </a:extLst>
            </p:cNvPr>
            <p:cNvCxnSpPr>
              <a:stCxn id="222" idx="0"/>
              <a:endCxn id="219" idx="2"/>
            </p:cNvCxnSpPr>
            <p:nvPr/>
          </p:nvCxnSpPr>
          <p:spPr bwMode="auto">
            <a:xfrm flipV="1">
              <a:off x="5327616" y="4966475"/>
              <a:ext cx="97045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7">
              <a:extLst>
                <a:ext uri="{FF2B5EF4-FFF2-40B4-BE49-F238E27FC236}">
                  <a16:creationId xmlns:a16="http://schemas.microsoft.com/office/drawing/2014/main" xmlns="" id="{4551FC28-6FAE-244F-A784-4A9C1A161AB9}"/>
                </a:ext>
              </a:extLst>
            </p:cNvPr>
            <p:cNvCxnSpPr>
              <a:stCxn id="222" idx="0"/>
              <a:endCxn id="220" idx="2"/>
            </p:cNvCxnSpPr>
            <p:nvPr/>
          </p:nvCxnSpPr>
          <p:spPr bwMode="auto">
            <a:xfrm flipV="1">
              <a:off x="5327616" y="4966475"/>
              <a:ext cx="229843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78">
              <a:extLst>
                <a:ext uri="{FF2B5EF4-FFF2-40B4-BE49-F238E27FC236}">
                  <a16:creationId xmlns:a16="http://schemas.microsoft.com/office/drawing/2014/main" xmlns="" id="{ADC766EC-BB14-D44A-926A-026177A56214}"/>
                </a:ext>
              </a:extLst>
            </p:cNvPr>
            <p:cNvCxnSpPr>
              <a:stCxn id="223" idx="0"/>
              <a:endCxn id="220" idx="2"/>
            </p:cNvCxnSpPr>
            <p:nvPr/>
          </p:nvCxnSpPr>
          <p:spPr bwMode="auto">
            <a:xfrm flipH="1" flipV="1">
              <a:off x="5557459" y="4966475"/>
              <a:ext cx="2554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79">
              <a:extLst>
                <a:ext uri="{FF2B5EF4-FFF2-40B4-BE49-F238E27FC236}">
                  <a16:creationId xmlns:a16="http://schemas.microsoft.com/office/drawing/2014/main" xmlns="" id="{141C63C1-B3C9-BB4B-AD0C-C57E7BCEEAE5}"/>
                </a:ext>
              </a:extLst>
            </p:cNvPr>
            <p:cNvCxnSpPr>
              <a:stCxn id="223" idx="0"/>
              <a:endCxn id="219" idx="2"/>
            </p:cNvCxnSpPr>
            <p:nvPr/>
          </p:nvCxnSpPr>
          <p:spPr bwMode="auto">
            <a:xfrm flipH="1" flipV="1">
              <a:off x="5424661" y="4966475"/>
              <a:ext cx="135352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0">
              <a:extLst>
                <a:ext uri="{FF2B5EF4-FFF2-40B4-BE49-F238E27FC236}">
                  <a16:creationId xmlns:a16="http://schemas.microsoft.com/office/drawing/2014/main" xmlns="" id="{E730A06A-C79D-CF41-9D32-725470D8F893}"/>
                </a:ext>
              </a:extLst>
            </p:cNvPr>
            <p:cNvCxnSpPr>
              <a:stCxn id="223" idx="0"/>
              <a:endCxn id="218" idx="2"/>
            </p:cNvCxnSpPr>
            <p:nvPr/>
          </p:nvCxnSpPr>
          <p:spPr bwMode="auto">
            <a:xfrm flipH="1" flipV="1">
              <a:off x="5294415" y="4966475"/>
              <a:ext cx="265597" cy="258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文本框 99">
              <a:extLst>
                <a:ext uri="{FF2B5EF4-FFF2-40B4-BE49-F238E27FC236}">
                  <a16:creationId xmlns:a16="http://schemas.microsoft.com/office/drawing/2014/main" xmlns="" id="{42BE5D1C-76FD-B243-92B9-526F47E7D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9521" y="5198226"/>
              <a:ext cx="130788" cy="24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5" name="文本框 155">
              <a:extLst>
                <a:ext uri="{FF2B5EF4-FFF2-40B4-BE49-F238E27FC236}">
                  <a16:creationId xmlns:a16="http://schemas.microsoft.com/office/drawing/2014/main" xmlns="" id="{9D3804E3-959A-AC48-8C5E-C322845BF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932" y="4872024"/>
              <a:ext cx="314551" cy="24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微软雅黑" charset="-122"/>
                  <a:ea typeface="微软雅黑" charset="-122"/>
                </a:rPr>
                <a:t>…</a:t>
              </a:r>
              <a:endParaRPr lang="zh-CN" altLang="en-US" sz="1400" b="1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6" name="文本框 158">
              <a:extLst>
                <a:ext uri="{FF2B5EF4-FFF2-40B4-BE49-F238E27FC236}">
                  <a16:creationId xmlns:a16="http://schemas.microsoft.com/office/drawing/2014/main" xmlns="" id="{A11C19F2-40F8-C346-B20E-9B407B36C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367" y="4948880"/>
              <a:ext cx="1201317" cy="45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 err="1">
                  <a:latin typeface="+mn-lt"/>
                  <a:ea typeface="Calibri" charset="0"/>
                  <a:cs typeface="Calibri" charset="0"/>
                </a:rPr>
                <a:t>ToR</a:t>
              </a: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交换机</a:t>
              </a:r>
            </a:p>
          </p:txBody>
        </p:sp>
        <p:sp>
          <p:nvSpPr>
            <p:cNvPr id="187" name="文本框 159">
              <a:extLst>
                <a:ext uri="{FF2B5EF4-FFF2-40B4-BE49-F238E27FC236}">
                  <a16:creationId xmlns:a16="http://schemas.microsoft.com/office/drawing/2014/main" xmlns="" id="{B56019C8-C3C8-DD4A-9FFC-0073BDE3C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531" y="4588840"/>
              <a:ext cx="882297" cy="41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汇聚</a:t>
              </a:r>
              <a:endParaRPr lang="en-US" altLang="zh-CN" sz="1400" b="0" dirty="0">
                <a:latin typeface="+mn-lt"/>
                <a:ea typeface="Calibri" charset="0"/>
                <a:cs typeface="Calibri" charset="0"/>
              </a:endParaRPr>
            </a:p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交换机</a:t>
              </a:r>
            </a:p>
          </p:txBody>
        </p:sp>
        <p:pic>
          <p:nvPicPr>
            <p:cNvPr id="188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8B38AAE8-3F89-6748-9A78-89D74954C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996" y="5414049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B9AA5C30-9019-F24A-8B57-8C475ED93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727" y="5414049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7BA46760-6DE3-FD44-8569-D9CA1F074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667" y="5414049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1" name="直接连接符 215">
              <a:extLst>
                <a:ext uri="{FF2B5EF4-FFF2-40B4-BE49-F238E27FC236}">
                  <a16:creationId xmlns:a16="http://schemas.microsoft.com/office/drawing/2014/main" xmlns="" id="{85F99204-89A6-5E41-BD77-A17A1095ACC0}"/>
                </a:ext>
              </a:extLst>
            </p:cNvPr>
            <p:cNvCxnSpPr>
              <a:endCxn id="178" idx="2"/>
            </p:cNvCxnSpPr>
            <p:nvPr/>
          </p:nvCxnSpPr>
          <p:spPr bwMode="auto">
            <a:xfrm flipV="1">
              <a:off x="3610175" y="5330952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216">
              <a:extLst>
                <a:ext uri="{FF2B5EF4-FFF2-40B4-BE49-F238E27FC236}">
                  <a16:creationId xmlns:a16="http://schemas.microsoft.com/office/drawing/2014/main" xmlns="" id="{29401C0C-04EB-8641-B48E-5D2D501041C4}"/>
                </a:ext>
              </a:extLst>
            </p:cNvPr>
            <p:cNvCxnSpPr>
              <a:endCxn id="179" idx="2"/>
            </p:cNvCxnSpPr>
            <p:nvPr/>
          </p:nvCxnSpPr>
          <p:spPr bwMode="auto">
            <a:xfrm flipH="1" flipV="1">
              <a:off x="3781281" y="5330952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217">
              <a:extLst>
                <a:ext uri="{FF2B5EF4-FFF2-40B4-BE49-F238E27FC236}">
                  <a16:creationId xmlns:a16="http://schemas.microsoft.com/office/drawing/2014/main" xmlns="" id="{C50CAC4D-FB18-B049-9459-6D0CB55453A6}"/>
                </a:ext>
              </a:extLst>
            </p:cNvPr>
            <p:cNvCxnSpPr>
              <a:endCxn id="180" idx="2"/>
            </p:cNvCxnSpPr>
            <p:nvPr/>
          </p:nvCxnSpPr>
          <p:spPr bwMode="auto">
            <a:xfrm flipH="1" flipV="1">
              <a:off x="4013678" y="5330952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文本框 55">
              <a:extLst>
                <a:ext uri="{FF2B5EF4-FFF2-40B4-BE49-F238E27FC236}">
                  <a16:creationId xmlns:a16="http://schemas.microsoft.com/office/drawing/2014/main" xmlns="" id="{9CF24928-9D6F-024A-94B8-292D9D3AC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224" y="5204789"/>
              <a:ext cx="136435" cy="24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195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9FD8DAF1-9F29-7445-9B91-2344A8D0F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641" y="5417786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0695259B-CCB6-4D45-AF2F-C62829492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372" y="5417786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1EDD4B99-B4B3-764C-B5E4-36894380E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312" y="5417786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8" name="直接连接符 222">
              <a:extLst>
                <a:ext uri="{FF2B5EF4-FFF2-40B4-BE49-F238E27FC236}">
                  <a16:creationId xmlns:a16="http://schemas.microsoft.com/office/drawing/2014/main" xmlns="" id="{D6D38EE8-6C9A-E44E-8BAE-A888DEF59C00}"/>
                </a:ext>
              </a:extLst>
            </p:cNvPr>
            <p:cNvCxnSpPr>
              <a:endCxn id="198" idx="2"/>
            </p:cNvCxnSpPr>
            <p:nvPr/>
          </p:nvCxnSpPr>
          <p:spPr bwMode="auto">
            <a:xfrm flipH="1" flipV="1">
              <a:off x="4334181" y="5334750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连接符 223">
              <a:extLst>
                <a:ext uri="{FF2B5EF4-FFF2-40B4-BE49-F238E27FC236}">
                  <a16:creationId xmlns:a16="http://schemas.microsoft.com/office/drawing/2014/main" xmlns="" id="{96608AC2-0C4F-2145-A41B-685C0E7248DF}"/>
                </a:ext>
              </a:extLst>
            </p:cNvPr>
            <p:cNvCxnSpPr>
              <a:endCxn id="199" idx="2"/>
            </p:cNvCxnSpPr>
            <p:nvPr/>
          </p:nvCxnSpPr>
          <p:spPr bwMode="auto">
            <a:xfrm flipH="1" flipV="1">
              <a:off x="4504011" y="5334750"/>
              <a:ext cx="1277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连接符 224">
              <a:extLst>
                <a:ext uri="{FF2B5EF4-FFF2-40B4-BE49-F238E27FC236}">
                  <a16:creationId xmlns:a16="http://schemas.microsoft.com/office/drawing/2014/main" xmlns="" id="{46A94114-EFB8-FC4B-AF0A-72F39D034170}"/>
                </a:ext>
              </a:extLst>
            </p:cNvPr>
            <p:cNvCxnSpPr>
              <a:endCxn id="200" idx="2"/>
            </p:cNvCxnSpPr>
            <p:nvPr/>
          </p:nvCxnSpPr>
          <p:spPr bwMode="auto">
            <a:xfrm flipH="1" flipV="1">
              <a:off x="4737684" y="5334750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01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49B4A905-0030-D64D-AFE2-FACCE63C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829" y="5410853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1CF27410-8045-2F4C-8BB6-529F1BF6D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1560" y="5410853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DF9EC7FC-39AD-6644-8544-2C600D15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4501" y="5410853"/>
              <a:ext cx="113024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4" name="直接连接符 228">
              <a:extLst>
                <a:ext uri="{FF2B5EF4-FFF2-40B4-BE49-F238E27FC236}">
                  <a16:creationId xmlns:a16="http://schemas.microsoft.com/office/drawing/2014/main" xmlns="" id="{B186C0FD-48F2-424B-917C-A1985C2E87CE}"/>
                </a:ext>
              </a:extLst>
            </p:cNvPr>
            <p:cNvCxnSpPr>
              <a:endCxn id="221" idx="2"/>
            </p:cNvCxnSpPr>
            <p:nvPr/>
          </p:nvCxnSpPr>
          <p:spPr bwMode="auto">
            <a:xfrm flipH="1" flipV="1">
              <a:off x="5156510" y="5327156"/>
              <a:ext cx="1278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29">
              <a:extLst>
                <a:ext uri="{FF2B5EF4-FFF2-40B4-BE49-F238E27FC236}">
                  <a16:creationId xmlns:a16="http://schemas.microsoft.com/office/drawing/2014/main" xmlns="" id="{724965A2-A1E9-C84E-8648-877E8A483393}"/>
                </a:ext>
              </a:extLst>
            </p:cNvPr>
            <p:cNvCxnSpPr>
              <a:endCxn id="222" idx="2"/>
            </p:cNvCxnSpPr>
            <p:nvPr/>
          </p:nvCxnSpPr>
          <p:spPr bwMode="auto">
            <a:xfrm flipH="1" flipV="1">
              <a:off x="5327616" y="5327156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连接符 230">
              <a:extLst>
                <a:ext uri="{FF2B5EF4-FFF2-40B4-BE49-F238E27FC236}">
                  <a16:creationId xmlns:a16="http://schemas.microsoft.com/office/drawing/2014/main" xmlns="" id="{4A8442EB-7DD6-6247-98AC-9B990C51871C}"/>
                </a:ext>
              </a:extLst>
            </p:cNvPr>
            <p:cNvCxnSpPr>
              <a:endCxn id="223" idx="2"/>
            </p:cNvCxnSpPr>
            <p:nvPr/>
          </p:nvCxnSpPr>
          <p:spPr bwMode="auto">
            <a:xfrm flipH="1" flipV="1">
              <a:off x="5560012" y="5327156"/>
              <a:ext cx="1278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文本框 209">
              <a:extLst>
                <a:ext uri="{FF2B5EF4-FFF2-40B4-BE49-F238E27FC236}">
                  <a16:creationId xmlns:a16="http://schemas.microsoft.com/office/drawing/2014/main" xmlns="" id="{6E8C31AA-8976-0D44-BD01-59221C88E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474" y="5260881"/>
              <a:ext cx="917409" cy="460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>
                  <a:latin typeface="+mn-lt"/>
                  <a:ea typeface="Calibri" charset="0"/>
                  <a:cs typeface="Calibri" charset="0"/>
                </a:rPr>
                <a:t>GPU</a:t>
              </a:r>
              <a:endParaRPr lang="zh-CN" altLang="en-US" sz="1400" b="0" dirty="0">
                <a:latin typeface="+mn-lt"/>
                <a:ea typeface="Calibri" charset="0"/>
                <a:cs typeface="Calibri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xmlns="" id="{AE49F002-5505-B640-B3C9-21E2D8618CE9}"/>
                </a:ext>
              </a:extLst>
            </p:cNvPr>
            <p:cNvSpPr/>
            <p:nvPr/>
          </p:nvSpPr>
          <p:spPr bwMode="auto">
            <a:xfrm>
              <a:off x="3808096" y="4297003"/>
              <a:ext cx="543963" cy="23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highlight>
                  <a:srgbClr val="FFFF00"/>
                </a:highlight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xmlns="" id="{B8A3ECD0-EA6D-0A46-BA22-598A5E4BC42C}"/>
                </a:ext>
              </a:extLst>
            </p:cNvPr>
            <p:cNvSpPr/>
            <p:nvPr/>
          </p:nvSpPr>
          <p:spPr bwMode="auto">
            <a:xfrm>
              <a:off x="3873218" y="4450133"/>
              <a:ext cx="65122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xmlns="" id="{8F76D47D-EB45-C540-ADB2-EC9D15F84CEF}"/>
                </a:ext>
              </a:extLst>
            </p:cNvPr>
            <p:cNvSpPr/>
            <p:nvPr/>
          </p:nvSpPr>
          <p:spPr bwMode="auto">
            <a:xfrm>
              <a:off x="3988140" y="4450133"/>
              <a:ext cx="67676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xmlns="" id="{9A2FE36B-73E3-8145-A4BA-DE8266DC916D}"/>
                </a:ext>
              </a:extLst>
            </p:cNvPr>
            <p:cNvSpPr/>
            <p:nvPr/>
          </p:nvSpPr>
          <p:spPr bwMode="auto">
            <a:xfrm>
              <a:off x="4221814" y="4450133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xmlns="" id="{FD607F5C-C397-B94B-89EF-7A12C0948A88}"/>
                </a:ext>
              </a:extLst>
            </p:cNvPr>
            <p:cNvSpPr/>
            <p:nvPr/>
          </p:nvSpPr>
          <p:spPr bwMode="auto">
            <a:xfrm>
              <a:off x="4105616" y="4450133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xmlns="" id="{EAF8A0D1-25AE-BF4B-816E-971CE5AB4B3E}"/>
                </a:ext>
              </a:extLst>
            </p:cNvPr>
            <p:cNvSpPr/>
            <p:nvPr/>
          </p:nvSpPr>
          <p:spPr bwMode="auto">
            <a:xfrm>
              <a:off x="4616379" y="4305861"/>
              <a:ext cx="542685" cy="236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highlight>
                  <a:srgbClr val="FFFF00"/>
                </a:highlight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xmlns="" id="{F98498EE-3E37-2A4D-9295-EFE128C7FC1E}"/>
                </a:ext>
              </a:extLst>
            </p:cNvPr>
            <p:cNvSpPr/>
            <p:nvPr/>
          </p:nvSpPr>
          <p:spPr bwMode="auto">
            <a:xfrm>
              <a:off x="4680223" y="4458992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xmlns="" id="{B0DD85B5-F20B-F147-86F2-EA67AB99FD69}"/>
                </a:ext>
              </a:extLst>
            </p:cNvPr>
            <p:cNvSpPr/>
            <p:nvPr/>
          </p:nvSpPr>
          <p:spPr bwMode="auto">
            <a:xfrm>
              <a:off x="4796422" y="4458992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xmlns="" id="{DCF10D21-E775-BC48-B74F-E77DD53DB0FD}"/>
                </a:ext>
              </a:extLst>
            </p:cNvPr>
            <p:cNvSpPr/>
            <p:nvPr/>
          </p:nvSpPr>
          <p:spPr bwMode="auto">
            <a:xfrm>
              <a:off x="5028819" y="4458992"/>
              <a:ext cx="67677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xmlns="" id="{263BF505-684D-DE4C-8E2D-C510C8F45568}"/>
                </a:ext>
              </a:extLst>
            </p:cNvPr>
            <p:cNvSpPr/>
            <p:nvPr/>
          </p:nvSpPr>
          <p:spPr bwMode="auto">
            <a:xfrm>
              <a:off x="4912621" y="4458992"/>
              <a:ext cx="67676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18" name="文本框 159">
              <a:extLst>
                <a:ext uri="{FF2B5EF4-FFF2-40B4-BE49-F238E27FC236}">
                  <a16:creationId xmlns:a16="http://schemas.microsoft.com/office/drawing/2014/main" xmlns="" id="{0C48956E-1BFD-1046-BF86-ACD57D52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160" y="4326187"/>
              <a:ext cx="1090959" cy="24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核心层</a:t>
              </a:r>
            </a:p>
          </p:txBody>
        </p:sp>
        <p:cxnSp>
          <p:nvCxnSpPr>
            <p:cNvPr id="219" name="直线箭头连接符 218">
              <a:extLst>
                <a:ext uri="{FF2B5EF4-FFF2-40B4-BE49-F238E27FC236}">
                  <a16:creationId xmlns:a16="http://schemas.microsoft.com/office/drawing/2014/main" xmlns="" id="{FE0EAE42-889F-BC4D-8020-F79C84F76F0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12328" y="4533659"/>
              <a:ext cx="274534" cy="25184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线箭头连接符 219">
              <a:extLst>
                <a:ext uri="{FF2B5EF4-FFF2-40B4-BE49-F238E27FC236}">
                  <a16:creationId xmlns:a16="http://schemas.microsoft.com/office/drawing/2014/main" xmlns="" id="{F7B4ED22-1D6A-884A-A7B9-27454AAE2599}"/>
                </a:ext>
              </a:extLst>
            </p:cNvPr>
            <p:cNvCxnSpPr>
              <a:cxnSpLocks/>
              <a:stCxn id="176" idx="0"/>
            </p:cNvCxnSpPr>
            <p:nvPr/>
          </p:nvCxnSpPr>
          <p:spPr bwMode="auto">
            <a:xfrm flipV="1">
              <a:off x="3878326" y="4542518"/>
              <a:ext cx="835098" cy="24298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线箭头连接符 220">
              <a:extLst>
                <a:ext uri="{FF2B5EF4-FFF2-40B4-BE49-F238E27FC236}">
                  <a16:creationId xmlns:a16="http://schemas.microsoft.com/office/drawing/2014/main" xmlns="" id="{42665884-3700-954F-93C7-D8473B18EEF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103061" y="4533659"/>
              <a:ext cx="333273" cy="256906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线箭头连接符 221">
              <a:extLst>
                <a:ext uri="{FF2B5EF4-FFF2-40B4-BE49-F238E27FC236}">
                  <a16:creationId xmlns:a16="http://schemas.microsoft.com/office/drawing/2014/main" xmlns="" id="{898181E1-2287-FC45-8C64-2303C9B0E3A5}"/>
                </a:ext>
              </a:extLst>
            </p:cNvPr>
            <p:cNvCxnSpPr>
              <a:cxnSpLocks/>
              <a:stCxn id="218" idx="0"/>
            </p:cNvCxnSpPr>
            <p:nvPr/>
          </p:nvCxnSpPr>
          <p:spPr bwMode="auto">
            <a:xfrm flipH="1" flipV="1">
              <a:off x="4298428" y="4532394"/>
              <a:ext cx="995988" cy="248046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线箭头连接符 222">
              <a:extLst>
                <a:ext uri="{FF2B5EF4-FFF2-40B4-BE49-F238E27FC236}">
                  <a16:creationId xmlns:a16="http://schemas.microsoft.com/office/drawing/2014/main" xmlns="" id="{99FC2A31-9B58-2D4C-90FD-DB8BF2104030}"/>
                </a:ext>
              </a:extLst>
            </p:cNvPr>
            <p:cNvCxnSpPr>
              <a:cxnSpLocks/>
              <a:stCxn id="196" idx="0"/>
            </p:cNvCxnSpPr>
            <p:nvPr/>
          </p:nvCxnSpPr>
          <p:spPr bwMode="auto">
            <a:xfrm flipV="1">
              <a:off x="4602332" y="4542518"/>
              <a:ext cx="344765" cy="248046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xmlns="" id="{6AEA0E3A-47F5-294C-A8F4-BCF4E0DCF1B7}"/>
                </a:ext>
              </a:extLst>
            </p:cNvPr>
            <p:cNvCxnSpPr>
              <a:cxnSpLocks/>
              <a:stCxn id="219" idx="0"/>
            </p:cNvCxnSpPr>
            <p:nvPr/>
          </p:nvCxnSpPr>
          <p:spPr bwMode="auto">
            <a:xfrm flipH="1" flipV="1">
              <a:off x="5062019" y="4542518"/>
              <a:ext cx="362642" cy="237922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xmlns="" id="{3E6CB1F2-99CE-394E-87F3-1ACBEF7C2824}"/>
                </a:ext>
              </a:extLst>
            </p:cNvPr>
            <p:cNvSpPr/>
            <p:nvPr/>
          </p:nvSpPr>
          <p:spPr bwMode="auto">
            <a:xfrm>
              <a:off x="3711051" y="4200821"/>
              <a:ext cx="1616565" cy="455596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dirty="0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xmlns="" id="{5A64B160-0E75-A744-9D58-0CD78B611601}"/>
                </a:ext>
              </a:extLst>
            </p:cNvPr>
            <p:cNvSpPr/>
            <p:nvPr/>
          </p:nvSpPr>
          <p:spPr bwMode="auto">
            <a:xfrm>
              <a:off x="5021159" y="4724757"/>
              <a:ext cx="662716" cy="965610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227" name="文本框 158">
              <a:extLst>
                <a:ext uri="{FF2B5EF4-FFF2-40B4-BE49-F238E27FC236}">
                  <a16:creationId xmlns:a16="http://schemas.microsoft.com/office/drawing/2014/main" xmlns="" id="{4673EA68-4526-AE47-8BB6-9281F0D67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2877" y="4916951"/>
              <a:ext cx="586066" cy="3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err="1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PoD</a:t>
              </a:r>
              <a:endParaRPr lang="zh-CN" altLang="en-US" sz="16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右大括号 227">
              <a:extLst>
                <a:ext uri="{FF2B5EF4-FFF2-40B4-BE49-F238E27FC236}">
                  <a16:creationId xmlns:a16="http://schemas.microsoft.com/office/drawing/2014/main" xmlns="" id="{76982F8F-F9E1-4E4F-94CE-2098EADE2A1B}"/>
                </a:ext>
              </a:extLst>
            </p:cNvPr>
            <p:cNvSpPr/>
            <p:nvPr/>
          </p:nvSpPr>
          <p:spPr bwMode="auto">
            <a:xfrm>
              <a:off x="5742612" y="4734881"/>
              <a:ext cx="113644" cy="89473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xmlns="" id="{0B546AA3-4282-8F46-80E3-24BAE70AFD1F}"/>
                </a:ext>
              </a:extLst>
            </p:cNvPr>
            <p:cNvGrpSpPr/>
            <p:nvPr/>
          </p:nvGrpSpPr>
          <p:grpSpPr>
            <a:xfrm>
              <a:off x="2580299" y="4147283"/>
              <a:ext cx="3818642" cy="1881718"/>
              <a:chOff x="-107352" y="1212588"/>
              <a:chExt cx="4747481" cy="2360428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xmlns="" id="{0BFBCD29-3D6B-2949-9372-358C29DF54A7}"/>
                  </a:ext>
                </a:extLst>
              </p:cNvPr>
              <p:cNvSpPr/>
              <p:nvPr/>
            </p:nvSpPr>
            <p:spPr>
              <a:xfrm>
                <a:off x="-107352" y="1212588"/>
                <a:ext cx="4747481" cy="23604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xmlns="" id="{A4B66BFD-A1B6-D547-867F-5872B7CB22E7}"/>
                  </a:ext>
                </a:extLst>
              </p:cNvPr>
              <p:cNvSpPr/>
              <p:nvPr/>
            </p:nvSpPr>
            <p:spPr>
              <a:xfrm>
                <a:off x="920203" y="3181352"/>
                <a:ext cx="2936919" cy="29850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0" dirty="0"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在核心层</a:t>
                </a:r>
                <a:r>
                  <a:rPr kumimoji="1" lang="zh-CN" altLang="en-US" sz="1600" b="0" dirty="0">
                    <a:latin typeface="Times New Roman" panose="02020603050405020304" pitchFamily="18" charset="0"/>
                    <a:ea typeface="Calibri" charset="0"/>
                    <a:cs typeface="Calibri" charset="0"/>
                  </a:rPr>
                  <a:t>采用光交换</a:t>
                </a:r>
                <a:endParaRPr kumimoji="1" lang="zh-CN" altLang="en-US" sz="1600" b="0" dirty="0"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xmlns="" id="{A5A1A53E-A0BF-3342-BC24-6A4438414A6D}"/>
                  </a:ext>
                </a:extLst>
              </p:cNvPr>
              <p:cNvSpPr/>
              <p:nvPr/>
            </p:nvSpPr>
            <p:spPr bwMode="auto">
              <a:xfrm>
                <a:off x="1931101" y="1942876"/>
                <a:ext cx="823913" cy="1211262"/>
              </a:xfrm>
              <a:prstGeom prst="rect">
                <a:avLst/>
              </a:prstGeom>
              <a:noFill/>
              <a:ln w="158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xmlns="" id="{0BE61745-7240-8546-BA1D-C912525FCB41}"/>
                  </a:ext>
                </a:extLst>
              </p:cNvPr>
              <p:cNvSpPr/>
              <p:nvPr/>
            </p:nvSpPr>
            <p:spPr bwMode="auto">
              <a:xfrm>
                <a:off x="1016582" y="1940904"/>
                <a:ext cx="823913" cy="1211262"/>
              </a:xfrm>
              <a:prstGeom prst="rect">
                <a:avLst/>
              </a:prstGeom>
              <a:noFill/>
              <a:ln w="158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</p:grpSp>
        <p:cxnSp>
          <p:nvCxnSpPr>
            <p:cNvPr id="230" name="直线箭头连接符 229">
              <a:extLst>
                <a:ext uri="{FF2B5EF4-FFF2-40B4-BE49-F238E27FC236}">
                  <a16:creationId xmlns:a16="http://schemas.microsoft.com/office/drawing/2014/main" xmlns="" id="{AFF414B1-BD65-6647-BBAC-6655A76D1C74}"/>
                </a:ext>
              </a:extLst>
            </p:cNvPr>
            <p:cNvCxnSpPr/>
            <p:nvPr/>
          </p:nvCxnSpPr>
          <p:spPr bwMode="auto">
            <a:xfrm flipV="1">
              <a:off x="5079187" y="3988577"/>
              <a:ext cx="474406" cy="388253"/>
            </a:xfrm>
            <a:prstGeom prst="straightConnector1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>
              <a:outerShdw dist="35921" dir="2700000" algn="ctr" rotWithShape="0">
                <a:schemeClr val="bg1"/>
              </a:outerShdw>
            </a:effectLst>
          </p:spPr>
        </p:cxnSp>
        <p:cxnSp>
          <p:nvCxnSpPr>
            <p:cNvPr id="231" name="直线箭头连接符 230">
              <a:extLst>
                <a:ext uri="{FF2B5EF4-FFF2-40B4-BE49-F238E27FC236}">
                  <a16:creationId xmlns:a16="http://schemas.microsoft.com/office/drawing/2014/main" xmlns="" id="{49CAE9EF-1A26-2941-9A7B-056A08035B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21743" y="4350982"/>
              <a:ext cx="297978" cy="869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文本框 159">
              <a:extLst>
                <a:ext uri="{FF2B5EF4-FFF2-40B4-BE49-F238E27FC236}">
                  <a16:creationId xmlns:a16="http://schemas.microsoft.com/office/drawing/2014/main" xmlns="" id="{6BFBBF70-E7E7-D140-AD6A-20AFDEF8E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510" y="4164307"/>
              <a:ext cx="1090959" cy="41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>
                  <a:latin typeface="+mn-lt"/>
                  <a:ea typeface="Calibri" charset="0"/>
                  <a:cs typeface="Calibri" charset="0"/>
                </a:rPr>
                <a:t>3D-MEMS</a:t>
              </a:r>
            </a:p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光交换机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xmlns="" id="{E2D9FF3C-B5B5-2648-8728-E8C80380D556}"/>
                </a:ext>
              </a:extLst>
            </p:cNvPr>
            <p:cNvSpPr txBox="1"/>
            <p:nvPr/>
          </p:nvSpPr>
          <p:spPr>
            <a:xfrm>
              <a:off x="3229973" y="5977971"/>
              <a:ext cx="2768043" cy="43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xmlns="" id="{82FE5878-7A3E-DC42-BE62-BC884C1F1998}"/>
              </a:ext>
            </a:extLst>
          </p:cNvPr>
          <p:cNvGrpSpPr/>
          <p:nvPr/>
        </p:nvGrpSpPr>
        <p:grpSpPr>
          <a:xfrm>
            <a:off x="5735782" y="3429000"/>
            <a:ext cx="3811255" cy="2294268"/>
            <a:chOff x="731786" y="1340767"/>
            <a:chExt cx="3821958" cy="2040423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xmlns="" id="{B7221B6D-BE29-854C-B76A-61509EA7E958}"/>
                </a:ext>
              </a:extLst>
            </p:cNvPr>
            <p:cNvSpPr/>
            <p:nvPr/>
          </p:nvSpPr>
          <p:spPr bwMode="auto">
            <a:xfrm>
              <a:off x="1684529" y="2123771"/>
              <a:ext cx="587377" cy="89474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xmlns="" id="{C0381068-6BC0-6144-AEF6-3952E07B840B}"/>
                </a:ext>
              </a:extLst>
            </p:cNvPr>
            <p:cNvSpPr/>
            <p:nvPr/>
          </p:nvSpPr>
          <p:spPr bwMode="auto">
            <a:xfrm>
              <a:off x="3225758" y="2123771"/>
              <a:ext cx="586100" cy="89474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xmlns="" id="{0FB7010A-B02F-7541-B411-F21575039633}"/>
                </a:ext>
              </a:extLst>
            </p:cNvPr>
            <p:cNvSpPr/>
            <p:nvPr/>
          </p:nvSpPr>
          <p:spPr bwMode="auto">
            <a:xfrm>
              <a:off x="2403429" y="2123771"/>
              <a:ext cx="587377" cy="89474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xmlns="" id="{5A21F4BC-B85F-0A4D-9669-79CFC208901E}"/>
                </a:ext>
              </a:extLst>
            </p:cNvPr>
            <p:cNvSpPr/>
            <p:nvPr/>
          </p:nvSpPr>
          <p:spPr bwMode="auto">
            <a:xfrm>
              <a:off x="1674953" y="2094767"/>
              <a:ext cx="591209" cy="94536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xmlns="" id="{7D1290B1-69BD-A546-BFA9-679A6ADB20E3}"/>
                </a:ext>
              </a:extLst>
            </p:cNvPr>
            <p:cNvSpPr/>
            <p:nvPr/>
          </p:nvSpPr>
          <p:spPr bwMode="auto">
            <a:xfrm>
              <a:off x="1704960" y="2583165"/>
              <a:ext cx="120030" cy="99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xmlns="" id="{44EABA7D-5094-8149-BE30-83B359FBA7D5}"/>
                </a:ext>
              </a:extLst>
            </p:cNvPr>
            <p:cNvSpPr/>
            <p:nvPr/>
          </p:nvSpPr>
          <p:spPr bwMode="auto">
            <a:xfrm>
              <a:off x="1876066" y="2583165"/>
              <a:ext cx="118753" cy="99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xmlns="" id="{C97E35B0-B719-8D4A-A7C9-C5240E35C3DD}"/>
                </a:ext>
              </a:extLst>
            </p:cNvPr>
            <p:cNvSpPr/>
            <p:nvPr/>
          </p:nvSpPr>
          <p:spPr bwMode="auto">
            <a:xfrm>
              <a:off x="2108463" y="2583165"/>
              <a:ext cx="120030" cy="99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xmlns="" id="{4A922D6A-CE2F-7049-8C84-6F7CA07C51A0}"/>
                </a:ext>
              </a:extLst>
            </p:cNvPr>
            <p:cNvSpPr/>
            <p:nvPr/>
          </p:nvSpPr>
          <p:spPr bwMode="auto">
            <a:xfrm>
              <a:off x="2397044" y="2073149"/>
              <a:ext cx="593763" cy="94536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xmlns="" id="{B7793A58-BD27-4C4E-8DAD-4D0A0ABF56F3}"/>
                </a:ext>
              </a:extLst>
            </p:cNvPr>
            <p:cNvSpPr/>
            <p:nvPr/>
          </p:nvSpPr>
          <p:spPr bwMode="auto">
            <a:xfrm>
              <a:off x="2428968" y="2585695"/>
              <a:ext cx="120030" cy="101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xmlns="" id="{C2AAA6A2-6836-DB4D-9823-0E4A00AED9CC}"/>
                </a:ext>
              </a:extLst>
            </p:cNvPr>
            <p:cNvSpPr/>
            <p:nvPr/>
          </p:nvSpPr>
          <p:spPr bwMode="auto">
            <a:xfrm>
              <a:off x="2600073" y="2585695"/>
              <a:ext cx="117475" cy="101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xmlns="" id="{6F3B8D09-BAEE-8D48-9DAE-A5D79CD0A024}"/>
                </a:ext>
              </a:extLst>
            </p:cNvPr>
            <p:cNvSpPr/>
            <p:nvPr/>
          </p:nvSpPr>
          <p:spPr bwMode="auto">
            <a:xfrm>
              <a:off x="2832471" y="2585695"/>
              <a:ext cx="118752" cy="101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2" name="文本框 78">
              <a:extLst>
                <a:ext uri="{FF2B5EF4-FFF2-40B4-BE49-F238E27FC236}">
                  <a16:creationId xmlns:a16="http://schemas.microsoft.com/office/drawing/2014/main" xmlns="" id="{4E8436CC-2460-C54D-8085-3ACF5C445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107" y="2563882"/>
              <a:ext cx="125910" cy="24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xmlns="" id="{051F0BAF-C41B-7B4D-9C8F-1BFF5702C309}"/>
                </a:ext>
              </a:extLst>
            </p:cNvPr>
            <p:cNvSpPr/>
            <p:nvPr/>
          </p:nvSpPr>
          <p:spPr bwMode="auto">
            <a:xfrm>
              <a:off x="3221927" y="2075680"/>
              <a:ext cx="591209" cy="9428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xmlns="" id="{631F5697-4865-F149-AAB0-400ED5E8629B}"/>
                </a:ext>
              </a:extLst>
            </p:cNvPr>
            <p:cNvSpPr/>
            <p:nvPr/>
          </p:nvSpPr>
          <p:spPr bwMode="auto">
            <a:xfrm>
              <a:off x="3251297" y="2576835"/>
              <a:ext cx="120030" cy="10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xmlns="" id="{9929FA55-DE2E-7448-8EA0-B9A747F6A5F7}"/>
                </a:ext>
              </a:extLst>
            </p:cNvPr>
            <p:cNvSpPr/>
            <p:nvPr/>
          </p:nvSpPr>
          <p:spPr bwMode="auto">
            <a:xfrm>
              <a:off x="3422402" y="2576835"/>
              <a:ext cx="120030" cy="10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xmlns="" id="{648964ED-9F19-0742-A039-FAC6E269560E}"/>
                </a:ext>
              </a:extLst>
            </p:cNvPr>
            <p:cNvSpPr/>
            <p:nvPr/>
          </p:nvSpPr>
          <p:spPr bwMode="auto">
            <a:xfrm>
              <a:off x="3656076" y="2576835"/>
              <a:ext cx="117475" cy="1025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7" name="文本框 99">
              <a:extLst>
                <a:ext uri="{FF2B5EF4-FFF2-40B4-BE49-F238E27FC236}">
                  <a16:creationId xmlns:a16="http://schemas.microsoft.com/office/drawing/2014/main" xmlns="" id="{94582DEE-F654-8841-A78D-9BF19A55C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322" y="2550415"/>
              <a:ext cx="130788" cy="24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8" name="文本框 155">
              <a:extLst>
                <a:ext uri="{FF2B5EF4-FFF2-40B4-BE49-F238E27FC236}">
                  <a16:creationId xmlns:a16="http://schemas.microsoft.com/office/drawing/2014/main" xmlns="" id="{8F27F3D9-0D3A-4D4C-AD49-80D9CC1D5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732" y="2224213"/>
              <a:ext cx="314551" cy="24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微软雅黑" charset="-122"/>
                  <a:ea typeface="微软雅黑" charset="-122"/>
                </a:rPr>
                <a:t>…</a:t>
              </a:r>
              <a:endParaRPr lang="zh-CN" altLang="en-US" sz="1400" b="1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9" name="文本框 158">
              <a:extLst>
                <a:ext uri="{FF2B5EF4-FFF2-40B4-BE49-F238E27FC236}">
                  <a16:creationId xmlns:a16="http://schemas.microsoft.com/office/drawing/2014/main" xmlns="" id="{9FF64001-8799-064D-B0C2-064780781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67" y="2301070"/>
              <a:ext cx="1201317" cy="45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 err="1">
                  <a:latin typeface="+mn-lt"/>
                  <a:ea typeface="Calibri" charset="0"/>
                  <a:cs typeface="Calibri" charset="0"/>
                </a:rPr>
                <a:t>ToR</a:t>
              </a: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交换机</a:t>
              </a:r>
            </a:p>
          </p:txBody>
        </p:sp>
        <p:pic>
          <p:nvPicPr>
            <p:cNvPr id="260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18C06C03-BBE7-D94E-BE0B-341572B4E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796" y="2766238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22999C39-62EC-7D44-9085-931D433BA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527" y="2766238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E2A48E96-9257-C647-A006-8042DC65A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467" y="2766238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3" name="直接连接符 215">
              <a:extLst>
                <a:ext uri="{FF2B5EF4-FFF2-40B4-BE49-F238E27FC236}">
                  <a16:creationId xmlns:a16="http://schemas.microsoft.com/office/drawing/2014/main" xmlns="" id="{3D749D9D-7A5F-C248-A43C-512F401F3FFA}"/>
                </a:ext>
              </a:extLst>
            </p:cNvPr>
            <p:cNvCxnSpPr/>
            <p:nvPr/>
          </p:nvCxnSpPr>
          <p:spPr bwMode="auto">
            <a:xfrm flipV="1">
              <a:off x="1764975" y="2683141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16">
              <a:extLst>
                <a:ext uri="{FF2B5EF4-FFF2-40B4-BE49-F238E27FC236}">
                  <a16:creationId xmlns:a16="http://schemas.microsoft.com/office/drawing/2014/main" xmlns="" id="{FBA4CA63-2508-C442-8867-16154BF4213D}"/>
                </a:ext>
              </a:extLst>
            </p:cNvPr>
            <p:cNvCxnSpPr/>
            <p:nvPr/>
          </p:nvCxnSpPr>
          <p:spPr bwMode="auto">
            <a:xfrm flipH="1" flipV="1">
              <a:off x="1936082" y="2683141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17">
              <a:extLst>
                <a:ext uri="{FF2B5EF4-FFF2-40B4-BE49-F238E27FC236}">
                  <a16:creationId xmlns:a16="http://schemas.microsoft.com/office/drawing/2014/main" xmlns="" id="{0A2BE780-4568-C648-A4C3-E0BF3CA323EF}"/>
                </a:ext>
              </a:extLst>
            </p:cNvPr>
            <p:cNvCxnSpPr/>
            <p:nvPr/>
          </p:nvCxnSpPr>
          <p:spPr bwMode="auto">
            <a:xfrm flipH="1" flipV="1">
              <a:off x="2168478" y="2683141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文本框 55">
              <a:extLst>
                <a:ext uri="{FF2B5EF4-FFF2-40B4-BE49-F238E27FC236}">
                  <a16:creationId xmlns:a16="http://schemas.microsoft.com/office/drawing/2014/main" xmlns="" id="{3BA252B8-D288-EB49-8251-384CE6C41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025" y="2556979"/>
              <a:ext cx="136435" cy="24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charset="-122"/>
                  <a:ea typeface="微软雅黑" charset="-122"/>
                </a:rPr>
                <a:t>…</a:t>
              </a:r>
              <a:endParaRPr lang="zh-CN" altLang="en-US" sz="1600" dirty="0"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267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066B0800-A8AE-9546-838F-4B6111952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442" y="2769975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9D9EB94A-9D4D-3A4A-B7D4-51A437996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173" y="2769975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9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E4245E10-5461-1645-8782-39AFC1054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113" y="2769975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0" name="直接连接符 222">
              <a:extLst>
                <a:ext uri="{FF2B5EF4-FFF2-40B4-BE49-F238E27FC236}">
                  <a16:creationId xmlns:a16="http://schemas.microsoft.com/office/drawing/2014/main" xmlns="" id="{CFE40CCD-EC87-BD4E-A5FE-C1C909A9FD0A}"/>
                </a:ext>
              </a:extLst>
            </p:cNvPr>
            <p:cNvCxnSpPr>
              <a:endCxn id="270" idx="2"/>
            </p:cNvCxnSpPr>
            <p:nvPr/>
          </p:nvCxnSpPr>
          <p:spPr bwMode="auto">
            <a:xfrm flipH="1" flipV="1">
              <a:off x="2488982" y="2686939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连接符 223">
              <a:extLst>
                <a:ext uri="{FF2B5EF4-FFF2-40B4-BE49-F238E27FC236}">
                  <a16:creationId xmlns:a16="http://schemas.microsoft.com/office/drawing/2014/main" xmlns="" id="{44DAAED2-3F87-FF44-8058-CCF767896637}"/>
                </a:ext>
              </a:extLst>
            </p:cNvPr>
            <p:cNvCxnSpPr>
              <a:endCxn id="271" idx="2"/>
            </p:cNvCxnSpPr>
            <p:nvPr/>
          </p:nvCxnSpPr>
          <p:spPr bwMode="auto">
            <a:xfrm flipH="1" flipV="1">
              <a:off x="2658811" y="2686939"/>
              <a:ext cx="1277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24">
              <a:extLst>
                <a:ext uri="{FF2B5EF4-FFF2-40B4-BE49-F238E27FC236}">
                  <a16:creationId xmlns:a16="http://schemas.microsoft.com/office/drawing/2014/main" xmlns="" id="{2A7602A5-F217-1548-9ACB-6FF764E7D9BC}"/>
                </a:ext>
              </a:extLst>
            </p:cNvPr>
            <p:cNvCxnSpPr>
              <a:endCxn id="272" idx="2"/>
            </p:cNvCxnSpPr>
            <p:nvPr/>
          </p:nvCxnSpPr>
          <p:spPr bwMode="auto">
            <a:xfrm flipH="1" flipV="1">
              <a:off x="2892485" y="2686939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73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57F974CA-B188-A749-BA41-B4A9EC92D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630" y="2763043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3A36A287-CDB9-1E4A-8723-2D4835612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361" y="2763043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6" descr="C:\Users\w00403393\AppData\Roaming\eSpace_Desktop\UserData\w00403393\imagefiles\2EE27944-2F4C-4975-89D4-B26EBAF0BF9E.png">
              <a:extLst>
                <a:ext uri="{FF2B5EF4-FFF2-40B4-BE49-F238E27FC236}">
                  <a16:creationId xmlns:a16="http://schemas.microsoft.com/office/drawing/2014/main" xmlns="" id="{5DCFB5DE-08FD-3142-8781-66CDDCD57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302" y="2763043"/>
              <a:ext cx="113025" cy="202268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6" name="直接连接符 228">
              <a:extLst>
                <a:ext uri="{FF2B5EF4-FFF2-40B4-BE49-F238E27FC236}">
                  <a16:creationId xmlns:a16="http://schemas.microsoft.com/office/drawing/2014/main" xmlns="" id="{CE782E21-1926-4945-8E1D-303CDAC21F38}"/>
                </a:ext>
              </a:extLst>
            </p:cNvPr>
            <p:cNvCxnSpPr>
              <a:endCxn id="293" idx="2"/>
            </p:cNvCxnSpPr>
            <p:nvPr/>
          </p:nvCxnSpPr>
          <p:spPr bwMode="auto">
            <a:xfrm flipH="1" flipV="1">
              <a:off x="3311311" y="2679345"/>
              <a:ext cx="1278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29">
              <a:extLst>
                <a:ext uri="{FF2B5EF4-FFF2-40B4-BE49-F238E27FC236}">
                  <a16:creationId xmlns:a16="http://schemas.microsoft.com/office/drawing/2014/main" xmlns="" id="{F8FE777D-01A0-6D48-BC51-AAC96D023951}"/>
                </a:ext>
              </a:extLst>
            </p:cNvPr>
            <p:cNvCxnSpPr>
              <a:endCxn id="294" idx="2"/>
            </p:cNvCxnSpPr>
            <p:nvPr/>
          </p:nvCxnSpPr>
          <p:spPr bwMode="auto">
            <a:xfrm flipH="1" flipV="1">
              <a:off x="3482417" y="2679345"/>
              <a:ext cx="0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接连接符 230">
              <a:extLst>
                <a:ext uri="{FF2B5EF4-FFF2-40B4-BE49-F238E27FC236}">
                  <a16:creationId xmlns:a16="http://schemas.microsoft.com/office/drawing/2014/main" xmlns="" id="{C4DCE76E-37CA-164B-9283-7BB85D83A4E3}"/>
                </a:ext>
              </a:extLst>
            </p:cNvPr>
            <p:cNvCxnSpPr>
              <a:endCxn id="295" idx="2"/>
            </p:cNvCxnSpPr>
            <p:nvPr/>
          </p:nvCxnSpPr>
          <p:spPr bwMode="auto">
            <a:xfrm flipH="1" flipV="1">
              <a:off x="3714813" y="2679345"/>
              <a:ext cx="1278" cy="8352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文本框 209">
              <a:extLst>
                <a:ext uri="{FF2B5EF4-FFF2-40B4-BE49-F238E27FC236}">
                  <a16:creationId xmlns:a16="http://schemas.microsoft.com/office/drawing/2014/main" xmlns="" id="{DD2C2707-1112-9E4F-B6A8-BCA83B49C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257" y="2613070"/>
              <a:ext cx="917409" cy="40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>
                  <a:latin typeface="+mn-lt"/>
                  <a:ea typeface="Calibri" charset="0"/>
                  <a:cs typeface="Calibri" charset="0"/>
                </a:rPr>
                <a:t>GPU</a:t>
              </a:r>
              <a:endParaRPr lang="zh-CN" altLang="en-US" sz="1400" b="0" dirty="0">
                <a:latin typeface="+mn-lt"/>
                <a:ea typeface="Calibri" charset="0"/>
                <a:cs typeface="Calibri" charset="0"/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xmlns="" id="{940F2555-A7A4-EE40-9B11-31058E542BE4}"/>
                </a:ext>
              </a:extLst>
            </p:cNvPr>
            <p:cNvSpPr/>
            <p:nvPr/>
          </p:nvSpPr>
          <p:spPr bwMode="auto">
            <a:xfrm>
              <a:off x="1962897" y="1649193"/>
              <a:ext cx="543963" cy="23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highlight>
                  <a:srgbClr val="FFFF00"/>
                </a:highlight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xmlns="" id="{B6A31E86-ED0E-3B4D-8C6A-890F929EC401}"/>
                </a:ext>
              </a:extLst>
            </p:cNvPr>
            <p:cNvSpPr/>
            <p:nvPr/>
          </p:nvSpPr>
          <p:spPr bwMode="auto">
            <a:xfrm>
              <a:off x="2028018" y="1802323"/>
              <a:ext cx="65122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xmlns="" id="{00E2A6FC-C560-E944-9C19-386431700032}"/>
                </a:ext>
              </a:extLst>
            </p:cNvPr>
            <p:cNvSpPr/>
            <p:nvPr/>
          </p:nvSpPr>
          <p:spPr bwMode="auto">
            <a:xfrm>
              <a:off x="2142941" y="1802323"/>
              <a:ext cx="67676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xmlns="" id="{7777DB73-C7DD-7B4E-A59C-619D2EA13A65}"/>
                </a:ext>
              </a:extLst>
            </p:cNvPr>
            <p:cNvSpPr/>
            <p:nvPr/>
          </p:nvSpPr>
          <p:spPr bwMode="auto">
            <a:xfrm>
              <a:off x="2376614" y="1802323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xmlns="" id="{4454EED6-599D-9749-950D-A7C388DDBDAC}"/>
                </a:ext>
              </a:extLst>
            </p:cNvPr>
            <p:cNvSpPr/>
            <p:nvPr/>
          </p:nvSpPr>
          <p:spPr bwMode="auto">
            <a:xfrm>
              <a:off x="2260417" y="1802323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xmlns="" id="{AEE648FA-5941-4646-BBF1-28E5DB88E2C4}"/>
                </a:ext>
              </a:extLst>
            </p:cNvPr>
            <p:cNvSpPr/>
            <p:nvPr/>
          </p:nvSpPr>
          <p:spPr bwMode="auto">
            <a:xfrm>
              <a:off x="2771179" y="1658051"/>
              <a:ext cx="542685" cy="236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highlight>
                  <a:srgbClr val="FFFF00"/>
                </a:highlight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xmlns="" id="{224A3AF0-3F74-514A-B749-A55829AB742A}"/>
                </a:ext>
              </a:extLst>
            </p:cNvPr>
            <p:cNvSpPr/>
            <p:nvPr/>
          </p:nvSpPr>
          <p:spPr bwMode="auto">
            <a:xfrm>
              <a:off x="2835024" y="1811182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xmlns="" id="{EA983D20-CC3F-4340-9695-99BEBFA20B87}"/>
                </a:ext>
              </a:extLst>
            </p:cNvPr>
            <p:cNvSpPr/>
            <p:nvPr/>
          </p:nvSpPr>
          <p:spPr bwMode="auto">
            <a:xfrm>
              <a:off x="2951222" y="1811182"/>
              <a:ext cx="66399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xmlns="" id="{7CBE99E7-13A5-FA48-967E-6301D76CD270}"/>
                </a:ext>
              </a:extLst>
            </p:cNvPr>
            <p:cNvSpPr/>
            <p:nvPr/>
          </p:nvSpPr>
          <p:spPr bwMode="auto">
            <a:xfrm>
              <a:off x="3183620" y="1811182"/>
              <a:ext cx="67677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xmlns="" id="{CED72EF0-1D59-CE42-877C-FEBD66808109}"/>
                </a:ext>
              </a:extLst>
            </p:cNvPr>
            <p:cNvSpPr/>
            <p:nvPr/>
          </p:nvSpPr>
          <p:spPr bwMode="auto">
            <a:xfrm>
              <a:off x="3067422" y="1811182"/>
              <a:ext cx="67676" cy="83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290" name="文本框 159">
              <a:extLst>
                <a:ext uri="{FF2B5EF4-FFF2-40B4-BE49-F238E27FC236}">
                  <a16:creationId xmlns:a16="http://schemas.microsoft.com/office/drawing/2014/main" xmlns="" id="{4210FCEA-633A-6647-A2CE-E2359A71E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960" y="1678377"/>
              <a:ext cx="1090959" cy="24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核心层</a:t>
              </a:r>
            </a:p>
          </p:txBody>
        </p:sp>
        <p:cxnSp>
          <p:nvCxnSpPr>
            <p:cNvPr id="291" name="直线箭头连接符 290">
              <a:extLst>
                <a:ext uri="{FF2B5EF4-FFF2-40B4-BE49-F238E27FC236}">
                  <a16:creationId xmlns:a16="http://schemas.microsoft.com/office/drawing/2014/main" xmlns="" id="{FA7AC99B-74F0-2449-A975-453A08E1D78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67128" y="1885848"/>
              <a:ext cx="274534" cy="25184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线箭头连接符 291">
              <a:extLst>
                <a:ext uri="{FF2B5EF4-FFF2-40B4-BE49-F238E27FC236}">
                  <a16:creationId xmlns:a16="http://schemas.microsoft.com/office/drawing/2014/main" xmlns="" id="{51707D17-2069-9147-B9AF-C9CCDE015B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33126" y="1894707"/>
              <a:ext cx="835099" cy="242984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线箭头连接符 292">
              <a:extLst>
                <a:ext uri="{FF2B5EF4-FFF2-40B4-BE49-F238E27FC236}">
                  <a16:creationId xmlns:a16="http://schemas.microsoft.com/office/drawing/2014/main" xmlns="" id="{1E50CBB5-B6E3-9746-AA56-C00AA95338D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257862" y="1885848"/>
              <a:ext cx="333273" cy="256906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线箭头连接符 293">
              <a:extLst>
                <a:ext uri="{FF2B5EF4-FFF2-40B4-BE49-F238E27FC236}">
                  <a16:creationId xmlns:a16="http://schemas.microsoft.com/office/drawing/2014/main" xmlns="" id="{79D74ED8-90A7-2A41-A4C8-CF428D8FC043}"/>
                </a:ext>
              </a:extLst>
            </p:cNvPr>
            <p:cNvCxnSpPr>
              <a:cxnSpLocks/>
              <a:stCxn id="290" idx="0"/>
            </p:cNvCxnSpPr>
            <p:nvPr/>
          </p:nvCxnSpPr>
          <p:spPr bwMode="auto">
            <a:xfrm flipH="1" flipV="1">
              <a:off x="2453229" y="1884584"/>
              <a:ext cx="995988" cy="248046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线箭头连接符 294">
              <a:extLst>
                <a:ext uri="{FF2B5EF4-FFF2-40B4-BE49-F238E27FC236}">
                  <a16:creationId xmlns:a16="http://schemas.microsoft.com/office/drawing/2014/main" xmlns="" id="{B893836A-B24C-9C40-97A7-4D7FB52FDB9C}"/>
                </a:ext>
              </a:extLst>
            </p:cNvPr>
            <p:cNvCxnSpPr>
              <a:cxnSpLocks/>
              <a:stCxn id="268" idx="0"/>
            </p:cNvCxnSpPr>
            <p:nvPr/>
          </p:nvCxnSpPr>
          <p:spPr bwMode="auto">
            <a:xfrm flipV="1">
              <a:off x="2757133" y="1894707"/>
              <a:ext cx="344765" cy="248046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箭头连接符 295">
              <a:extLst>
                <a:ext uri="{FF2B5EF4-FFF2-40B4-BE49-F238E27FC236}">
                  <a16:creationId xmlns:a16="http://schemas.microsoft.com/office/drawing/2014/main" xmlns="" id="{A32E36F9-B9CA-7148-AF47-502542CCA2D9}"/>
                </a:ext>
              </a:extLst>
            </p:cNvPr>
            <p:cNvCxnSpPr>
              <a:cxnSpLocks/>
              <a:stCxn id="291" idx="0"/>
            </p:cNvCxnSpPr>
            <p:nvPr/>
          </p:nvCxnSpPr>
          <p:spPr bwMode="auto">
            <a:xfrm flipH="1" flipV="1">
              <a:off x="3216820" y="1894707"/>
              <a:ext cx="362643" cy="237922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xmlns="" id="{742EF696-AA9C-B44C-89B9-476F32941710}"/>
                </a:ext>
              </a:extLst>
            </p:cNvPr>
            <p:cNvSpPr/>
            <p:nvPr/>
          </p:nvSpPr>
          <p:spPr bwMode="auto">
            <a:xfrm>
              <a:off x="1865851" y="1553011"/>
              <a:ext cx="1616565" cy="455596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dirty="0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xmlns="" id="{F62A1B70-6096-7547-A567-A97782090830}"/>
                </a:ext>
              </a:extLst>
            </p:cNvPr>
            <p:cNvSpPr/>
            <p:nvPr/>
          </p:nvSpPr>
          <p:spPr bwMode="auto">
            <a:xfrm>
              <a:off x="3175960" y="2076946"/>
              <a:ext cx="662716" cy="965609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299" name="文本框 158">
              <a:extLst>
                <a:ext uri="{FF2B5EF4-FFF2-40B4-BE49-F238E27FC236}">
                  <a16:creationId xmlns:a16="http://schemas.microsoft.com/office/drawing/2014/main" xmlns="" id="{A3AE77F3-6AA2-9646-9C04-2B3291096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678" y="2269141"/>
              <a:ext cx="586066" cy="37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defTabSz="914400" eaLnBrk="1" hangingPunct="1">
                <a:lnSpc>
                  <a:spcPts val="3438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err="1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PoD</a:t>
              </a:r>
              <a:endParaRPr lang="zh-CN" altLang="en-US" sz="16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右大括号 299">
              <a:extLst>
                <a:ext uri="{FF2B5EF4-FFF2-40B4-BE49-F238E27FC236}">
                  <a16:creationId xmlns:a16="http://schemas.microsoft.com/office/drawing/2014/main" xmlns="" id="{4830B48B-4009-374A-A661-D11BE0C8BB62}"/>
                </a:ext>
              </a:extLst>
            </p:cNvPr>
            <p:cNvSpPr/>
            <p:nvPr/>
          </p:nvSpPr>
          <p:spPr bwMode="auto">
            <a:xfrm>
              <a:off x="3897413" y="2087071"/>
              <a:ext cx="113644" cy="89473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xmlns="" id="{41AA579F-F9DF-F44F-A791-4C39A6D521B5}"/>
                </a:ext>
              </a:extLst>
            </p:cNvPr>
            <p:cNvGrpSpPr/>
            <p:nvPr/>
          </p:nvGrpSpPr>
          <p:grpSpPr>
            <a:xfrm>
              <a:off x="735099" y="1499473"/>
              <a:ext cx="3818642" cy="1881717"/>
              <a:chOff x="-107352" y="1212588"/>
              <a:chExt cx="4747481" cy="2360428"/>
            </a:xfrm>
          </p:grpSpPr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xmlns="" id="{3C2001B1-5FA6-5A43-AB9B-717CFCB4D138}"/>
                  </a:ext>
                </a:extLst>
              </p:cNvPr>
              <p:cNvSpPr/>
              <p:nvPr/>
            </p:nvSpPr>
            <p:spPr>
              <a:xfrm>
                <a:off x="-107352" y="1212588"/>
                <a:ext cx="4747481" cy="23604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7" name="圆角矩形 306">
                <a:extLst>
                  <a:ext uri="{FF2B5EF4-FFF2-40B4-BE49-F238E27FC236}">
                    <a16:creationId xmlns:a16="http://schemas.microsoft.com/office/drawing/2014/main" xmlns="" id="{938AFCE3-E889-C944-81EC-8E85C041E238}"/>
                  </a:ext>
                </a:extLst>
              </p:cNvPr>
              <p:cNvSpPr/>
              <p:nvPr/>
            </p:nvSpPr>
            <p:spPr>
              <a:xfrm>
                <a:off x="644575" y="3181352"/>
                <a:ext cx="3628313" cy="3346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0" dirty="0" err="1">
                    <a:latin typeface="Times New Roman" panose="02020603050405020304" pitchFamily="18" charset="0"/>
                    <a:ea typeface="Calibri" charset="0"/>
                    <a:cs typeface="Calibri" charset="0"/>
                  </a:rPr>
                  <a:t>ToR</a:t>
                </a:r>
                <a:r>
                  <a:rPr kumimoji="1" lang="zh-CN" altLang="en-US" sz="1400" b="0" dirty="0">
                    <a:latin typeface="Times New Roman" panose="02020603050405020304" pitchFamily="18" charset="0"/>
                    <a:ea typeface="Calibri" charset="0"/>
                    <a:cs typeface="Calibri" charset="0"/>
                  </a:rPr>
                  <a:t>交换机通过光交换机直接互连</a:t>
                </a:r>
                <a:endParaRPr kumimoji="1" lang="zh-CN" altLang="en-US" sz="1400" b="0" dirty="0">
                  <a:ea typeface="Calibri" charset="0"/>
                  <a:cs typeface="Calibri" charset="0"/>
                </a:endParaRPr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xmlns="" id="{F9DE6A47-BAE7-3B46-B8E5-B676E4E6B60D}"/>
                  </a:ext>
                </a:extLst>
              </p:cNvPr>
              <p:cNvSpPr/>
              <p:nvPr/>
            </p:nvSpPr>
            <p:spPr bwMode="auto">
              <a:xfrm>
                <a:off x="1931101" y="1942876"/>
                <a:ext cx="823913" cy="1211262"/>
              </a:xfrm>
              <a:prstGeom prst="rect">
                <a:avLst/>
              </a:prstGeom>
              <a:noFill/>
              <a:ln w="158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xmlns="" id="{BE16790A-CB3D-1A45-82ED-D10CDC84B0A6}"/>
                  </a:ext>
                </a:extLst>
              </p:cNvPr>
              <p:cNvSpPr/>
              <p:nvPr/>
            </p:nvSpPr>
            <p:spPr bwMode="auto">
              <a:xfrm>
                <a:off x="1016582" y="1940904"/>
                <a:ext cx="823913" cy="1211262"/>
              </a:xfrm>
              <a:prstGeom prst="rect">
                <a:avLst/>
              </a:prstGeom>
              <a:noFill/>
              <a:ln w="15875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</p:grpSp>
        <p:cxnSp>
          <p:nvCxnSpPr>
            <p:cNvPr id="302" name="直线箭头连接符 301">
              <a:extLst>
                <a:ext uri="{FF2B5EF4-FFF2-40B4-BE49-F238E27FC236}">
                  <a16:creationId xmlns:a16="http://schemas.microsoft.com/office/drawing/2014/main" xmlns="" id="{9B1AB99F-6C4C-AA44-A745-ECD41E955AA6}"/>
                </a:ext>
              </a:extLst>
            </p:cNvPr>
            <p:cNvCxnSpPr/>
            <p:nvPr/>
          </p:nvCxnSpPr>
          <p:spPr bwMode="auto">
            <a:xfrm flipV="1">
              <a:off x="3233987" y="1340767"/>
              <a:ext cx="474406" cy="388253"/>
            </a:xfrm>
            <a:prstGeom prst="straightConnector1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>
              <a:outerShdw dist="35921" dir="2700000" algn="ctr" rotWithShape="0">
                <a:schemeClr val="bg1"/>
              </a:outerShdw>
            </a:effectLst>
          </p:spPr>
        </p:cxnSp>
        <p:cxnSp>
          <p:nvCxnSpPr>
            <p:cNvPr id="303" name="直线箭头连接符 302">
              <a:extLst>
                <a:ext uri="{FF2B5EF4-FFF2-40B4-BE49-F238E27FC236}">
                  <a16:creationId xmlns:a16="http://schemas.microsoft.com/office/drawing/2014/main" xmlns="" id="{6272A991-D0B5-6D45-A659-4692DE1985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76543" y="1703172"/>
              <a:ext cx="297978" cy="8692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文本框 159">
              <a:extLst>
                <a:ext uri="{FF2B5EF4-FFF2-40B4-BE49-F238E27FC236}">
                  <a16:creationId xmlns:a16="http://schemas.microsoft.com/office/drawing/2014/main" xmlns="" id="{49C30681-1FEA-464C-B4EB-38C1EE882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310" y="1516496"/>
              <a:ext cx="1090959" cy="417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0" dirty="0">
                  <a:latin typeface="+mn-lt"/>
                  <a:ea typeface="Calibri" charset="0"/>
                  <a:cs typeface="Calibri" charset="0"/>
                </a:rPr>
                <a:t>3D-MEMS</a:t>
              </a:r>
            </a:p>
            <a:p>
              <a:pPr algn="ctr" defTabSz="91440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+mn-lt"/>
                  <a:ea typeface="Calibri" charset="0"/>
                  <a:cs typeface="Calibri" charset="0"/>
                </a:rPr>
                <a:t>光交换机</a:t>
              </a: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xmlns="" id="{759BB28F-328C-CE49-A89A-CF7E201BC706}"/>
                </a:ext>
              </a:extLst>
            </p:cNvPr>
            <p:cNvSpPr txBox="1"/>
            <p:nvPr/>
          </p:nvSpPr>
          <p:spPr>
            <a:xfrm>
              <a:off x="731786" y="2018973"/>
              <a:ext cx="1376711" cy="465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去掉汇聚层进一步降低成本</a:t>
              </a:r>
              <a:endPara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0" name="下箭头 309">
            <a:extLst>
              <a:ext uri="{FF2B5EF4-FFF2-40B4-BE49-F238E27FC236}">
                <a16:creationId xmlns:a16="http://schemas.microsoft.com/office/drawing/2014/main" xmlns="" id="{350CFE28-7AEE-5546-8774-1EBB5B495609}"/>
              </a:ext>
            </a:extLst>
          </p:cNvPr>
          <p:cNvSpPr/>
          <p:nvPr/>
        </p:nvSpPr>
        <p:spPr>
          <a:xfrm rot="16200000">
            <a:off x="4924983" y="1231236"/>
            <a:ext cx="395541" cy="996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下箭头 310">
            <a:extLst>
              <a:ext uri="{FF2B5EF4-FFF2-40B4-BE49-F238E27FC236}">
                <a16:creationId xmlns:a16="http://schemas.microsoft.com/office/drawing/2014/main" xmlns="" id="{DAA310A5-EA67-BB45-82C4-4E1BAEEB911C}"/>
              </a:ext>
            </a:extLst>
          </p:cNvPr>
          <p:cNvSpPr/>
          <p:nvPr/>
        </p:nvSpPr>
        <p:spPr>
          <a:xfrm>
            <a:off x="7511190" y="2653146"/>
            <a:ext cx="395541" cy="775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xmlns="" id="{3D770D09-FE5C-7343-B108-FF21A6083366}"/>
              </a:ext>
            </a:extLst>
          </p:cNvPr>
          <p:cNvSpPr txBox="1"/>
          <p:nvPr/>
        </p:nvSpPr>
        <p:spPr>
          <a:xfrm>
            <a:off x="4624374" y="1162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第一步</a:t>
            </a: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xmlns="" id="{35B29C76-0052-FB4A-B877-76FFF3BB03B5}"/>
              </a:ext>
            </a:extLst>
          </p:cNvPr>
          <p:cNvSpPr txBox="1"/>
          <p:nvPr/>
        </p:nvSpPr>
        <p:spPr>
          <a:xfrm>
            <a:off x="6634027" y="28564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第二步</a:t>
            </a:r>
          </a:p>
        </p:txBody>
      </p:sp>
      <p:sp>
        <p:nvSpPr>
          <p:cNvPr id="315" name="下箭头 314">
            <a:extLst>
              <a:ext uri="{FF2B5EF4-FFF2-40B4-BE49-F238E27FC236}">
                <a16:creationId xmlns:a16="http://schemas.microsoft.com/office/drawing/2014/main" xmlns="" id="{AEC8E434-1F76-FF41-8DE6-09DBAB768B3C}"/>
              </a:ext>
            </a:extLst>
          </p:cNvPr>
          <p:cNvSpPr/>
          <p:nvPr/>
        </p:nvSpPr>
        <p:spPr>
          <a:xfrm rot="5400000">
            <a:off x="4865184" y="4234465"/>
            <a:ext cx="395541" cy="996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xmlns="" id="{5A0A8153-AADB-2F4F-B035-9C757EF1717E}"/>
              </a:ext>
            </a:extLst>
          </p:cNvPr>
          <p:cNvSpPr txBox="1"/>
          <p:nvPr/>
        </p:nvSpPr>
        <p:spPr>
          <a:xfrm>
            <a:off x="4743970" y="41766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第三步</a:t>
            </a: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xmlns="" id="{C435E62B-AB7E-0D4C-8488-6F5319D0FD23}"/>
              </a:ext>
            </a:extLst>
          </p:cNvPr>
          <p:cNvSpPr/>
          <p:nvPr/>
        </p:nvSpPr>
        <p:spPr bwMode="auto">
          <a:xfrm>
            <a:off x="1444208" y="4032321"/>
            <a:ext cx="585732" cy="10060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xmlns="" id="{8AB71FA9-C667-9240-A83D-7F3EAF3883B6}"/>
              </a:ext>
            </a:extLst>
          </p:cNvPr>
          <p:cNvSpPr/>
          <p:nvPr/>
        </p:nvSpPr>
        <p:spPr bwMode="auto">
          <a:xfrm>
            <a:off x="2981121" y="4032321"/>
            <a:ext cx="584459" cy="10060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xmlns="" id="{7B2DE1CD-923C-6D42-A834-5ADD897FB80A}"/>
              </a:ext>
            </a:extLst>
          </p:cNvPr>
          <p:cNvSpPr/>
          <p:nvPr/>
        </p:nvSpPr>
        <p:spPr bwMode="auto">
          <a:xfrm>
            <a:off x="2161095" y="4032321"/>
            <a:ext cx="585732" cy="10060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xmlns="" id="{7551637B-CCE7-DC47-98F1-65E312B45260}"/>
              </a:ext>
            </a:extLst>
          </p:cNvPr>
          <p:cNvSpPr/>
          <p:nvPr/>
        </p:nvSpPr>
        <p:spPr bwMode="auto">
          <a:xfrm>
            <a:off x="1434659" y="3999709"/>
            <a:ext cx="589553" cy="10629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xmlns="" id="{04D3F319-2466-B04E-9288-51E6A49A864A}"/>
              </a:ext>
            </a:extLst>
          </p:cNvPr>
          <p:cNvSpPr/>
          <p:nvPr/>
        </p:nvSpPr>
        <p:spPr bwMode="auto">
          <a:xfrm>
            <a:off x="2154728" y="3975401"/>
            <a:ext cx="592100" cy="10629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9" name="文本框 78">
            <a:extLst>
              <a:ext uri="{FF2B5EF4-FFF2-40B4-BE49-F238E27FC236}">
                <a16:creationId xmlns:a16="http://schemas.microsoft.com/office/drawing/2014/main" xmlns="" id="{AAF69B28-89FE-1641-9006-A268F1E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8" y="4527185"/>
            <a:ext cx="125557" cy="2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charset="-122"/>
                <a:ea typeface="微软雅黑" charset="-122"/>
              </a:rPr>
              <a:t>…</a:t>
            </a:r>
            <a:endParaRPr lang="zh-CN" altLang="en-US" sz="1600" dirty="0">
              <a:latin typeface="微软雅黑" charset="-122"/>
              <a:ea typeface="微软雅黑" charset="-122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xmlns="" id="{0CBF55D9-BAFD-F54D-B32C-6BC4B31578C0}"/>
              </a:ext>
            </a:extLst>
          </p:cNvPr>
          <p:cNvSpPr/>
          <p:nvPr/>
        </p:nvSpPr>
        <p:spPr bwMode="auto">
          <a:xfrm>
            <a:off x="2977301" y="3978247"/>
            <a:ext cx="589553" cy="1060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4" name="文本框 99">
            <a:extLst>
              <a:ext uri="{FF2B5EF4-FFF2-40B4-BE49-F238E27FC236}">
                <a16:creationId xmlns:a16="http://schemas.microsoft.com/office/drawing/2014/main" xmlns="" id="{1D479A61-B91C-2B43-8CE3-0854B3E1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821" y="4512043"/>
            <a:ext cx="130422" cy="2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charset="-122"/>
                <a:ea typeface="微软雅黑" charset="-122"/>
              </a:rPr>
              <a:t>…</a:t>
            </a:r>
            <a:endParaRPr lang="zh-CN" altLang="en-US" sz="1600" dirty="0">
              <a:latin typeface="微软雅黑" charset="-122"/>
              <a:ea typeface="微软雅黑" charset="-122"/>
            </a:endParaRPr>
          </a:p>
        </p:txBody>
      </p:sp>
      <p:pic>
        <p:nvPicPr>
          <p:cNvPr id="337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6BF751D8-C985-704C-9B5A-2235D55D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07" y="4754716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0A5408ED-2F37-764D-9784-E5DD5CD8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60" y="4754716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F4060FF9-BA36-EF4A-97CA-5FFFCA1B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48" y="4754716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0" name="直接连接符 215">
            <a:extLst>
              <a:ext uri="{FF2B5EF4-FFF2-40B4-BE49-F238E27FC236}">
                <a16:creationId xmlns:a16="http://schemas.microsoft.com/office/drawing/2014/main" xmlns="" id="{FA186C5F-EF9F-7049-8F2B-3EC1DF74CED3}"/>
              </a:ext>
            </a:extLst>
          </p:cNvPr>
          <p:cNvCxnSpPr/>
          <p:nvPr/>
        </p:nvCxnSpPr>
        <p:spPr bwMode="auto">
          <a:xfrm flipV="1">
            <a:off x="1524429" y="4661281"/>
            <a:ext cx="0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直接连接符 216">
            <a:extLst>
              <a:ext uri="{FF2B5EF4-FFF2-40B4-BE49-F238E27FC236}">
                <a16:creationId xmlns:a16="http://schemas.microsoft.com/office/drawing/2014/main" xmlns="" id="{C4F4BBCC-0844-9747-9939-1593283C70AE}"/>
              </a:ext>
            </a:extLst>
          </p:cNvPr>
          <p:cNvCxnSpPr/>
          <p:nvPr/>
        </p:nvCxnSpPr>
        <p:spPr bwMode="auto">
          <a:xfrm flipH="1" flipV="1">
            <a:off x="1695056" y="4661281"/>
            <a:ext cx="0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接连接符 217">
            <a:extLst>
              <a:ext uri="{FF2B5EF4-FFF2-40B4-BE49-F238E27FC236}">
                <a16:creationId xmlns:a16="http://schemas.microsoft.com/office/drawing/2014/main" xmlns="" id="{2ED606DE-3F83-0245-938C-400DB285999D}"/>
              </a:ext>
            </a:extLst>
          </p:cNvPr>
          <p:cNvCxnSpPr/>
          <p:nvPr/>
        </p:nvCxnSpPr>
        <p:spPr bwMode="auto">
          <a:xfrm flipH="1" flipV="1">
            <a:off x="1926802" y="4661281"/>
            <a:ext cx="0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3" name="文本框 55">
            <a:extLst>
              <a:ext uri="{FF2B5EF4-FFF2-40B4-BE49-F238E27FC236}">
                <a16:creationId xmlns:a16="http://schemas.microsoft.com/office/drawing/2014/main" xmlns="" id="{F51C7330-33D3-E647-8DDE-86391B12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848" y="4519423"/>
            <a:ext cx="136053" cy="27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charset="-122"/>
                <a:ea typeface="微软雅黑" charset="-122"/>
              </a:rPr>
              <a:t>…</a:t>
            </a:r>
            <a:endParaRPr lang="zh-CN" altLang="en-US" sz="1600" dirty="0">
              <a:latin typeface="微软雅黑" charset="-122"/>
              <a:ea typeface="微软雅黑" charset="-122"/>
            </a:endParaRPr>
          </a:p>
        </p:txBody>
      </p:sp>
      <p:pic>
        <p:nvPicPr>
          <p:cNvPr id="344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93E7C830-8293-5C4E-A9D1-7E0FB150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26" y="4758918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07B7ACBE-D6FA-0347-A106-67F49A7C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9" y="4758918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263A9D10-1AAA-884C-8AE7-54A8DF39F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567" y="4758918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7" name="直接连接符 222">
            <a:extLst>
              <a:ext uri="{FF2B5EF4-FFF2-40B4-BE49-F238E27FC236}">
                <a16:creationId xmlns:a16="http://schemas.microsoft.com/office/drawing/2014/main" xmlns="" id="{6D0CC0F7-09F6-8340-AB0F-52CE34ADB20C}"/>
              </a:ext>
            </a:extLst>
          </p:cNvPr>
          <p:cNvCxnSpPr>
            <a:endCxn id="347" idx="2"/>
          </p:cNvCxnSpPr>
          <p:nvPr/>
        </p:nvCxnSpPr>
        <p:spPr bwMode="auto">
          <a:xfrm flipH="1" flipV="1">
            <a:off x="2246408" y="4665552"/>
            <a:ext cx="0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223">
            <a:extLst>
              <a:ext uri="{FF2B5EF4-FFF2-40B4-BE49-F238E27FC236}">
                <a16:creationId xmlns:a16="http://schemas.microsoft.com/office/drawing/2014/main" xmlns="" id="{7CB25053-9356-684F-BD58-2B2D1A189B37}"/>
              </a:ext>
            </a:extLst>
          </p:cNvPr>
          <p:cNvCxnSpPr>
            <a:endCxn id="348" idx="2"/>
          </p:cNvCxnSpPr>
          <p:nvPr/>
        </p:nvCxnSpPr>
        <p:spPr bwMode="auto">
          <a:xfrm flipH="1" flipV="1">
            <a:off x="2415762" y="4665552"/>
            <a:ext cx="1273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224">
            <a:extLst>
              <a:ext uri="{FF2B5EF4-FFF2-40B4-BE49-F238E27FC236}">
                <a16:creationId xmlns:a16="http://schemas.microsoft.com/office/drawing/2014/main" xmlns="" id="{AF0FE640-D244-3B46-B99F-223490A430FC}"/>
              </a:ext>
            </a:extLst>
          </p:cNvPr>
          <p:cNvCxnSpPr>
            <a:endCxn id="349" idx="2"/>
          </p:cNvCxnSpPr>
          <p:nvPr/>
        </p:nvCxnSpPr>
        <p:spPr bwMode="auto">
          <a:xfrm flipH="1" flipV="1">
            <a:off x="2648781" y="4665552"/>
            <a:ext cx="0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0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B65D1788-799D-1B4B-B1BA-0EFC1029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09" y="4751123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BE201CA4-B35E-0946-9050-B0486FC0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62" y="4751123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4CBC3F7C-6AF0-354A-9DC3-D3EDFFB8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51" y="4751123"/>
            <a:ext cx="112708" cy="2274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3" name="直接连接符 228">
            <a:extLst>
              <a:ext uri="{FF2B5EF4-FFF2-40B4-BE49-F238E27FC236}">
                <a16:creationId xmlns:a16="http://schemas.microsoft.com/office/drawing/2014/main" xmlns="" id="{9728E625-5546-EC41-9A3C-46BAA355CB09}"/>
              </a:ext>
            </a:extLst>
          </p:cNvPr>
          <p:cNvCxnSpPr/>
          <p:nvPr/>
        </p:nvCxnSpPr>
        <p:spPr bwMode="auto">
          <a:xfrm flipH="1" flipV="1">
            <a:off x="3066434" y="4657013"/>
            <a:ext cx="1274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连接符 229">
            <a:extLst>
              <a:ext uri="{FF2B5EF4-FFF2-40B4-BE49-F238E27FC236}">
                <a16:creationId xmlns:a16="http://schemas.microsoft.com/office/drawing/2014/main" xmlns="" id="{99C2ED23-7380-0C47-8676-DE67F04EFAE3}"/>
              </a:ext>
            </a:extLst>
          </p:cNvPr>
          <p:cNvCxnSpPr/>
          <p:nvPr/>
        </p:nvCxnSpPr>
        <p:spPr bwMode="auto">
          <a:xfrm flipH="1" flipV="1">
            <a:off x="3237061" y="4657013"/>
            <a:ext cx="0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230">
            <a:extLst>
              <a:ext uri="{FF2B5EF4-FFF2-40B4-BE49-F238E27FC236}">
                <a16:creationId xmlns:a16="http://schemas.microsoft.com/office/drawing/2014/main" xmlns="" id="{8CE5E65C-DA41-5149-A615-12545E471D22}"/>
              </a:ext>
            </a:extLst>
          </p:cNvPr>
          <p:cNvCxnSpPr/>
          <p:nvPr/>
        </p:nvCxnSpPr>
        <p:spPr bwMode="auto">
          <a:xfrm flipH="1" flipV="1">
            <a:off x="3468806" y="4657013"/>
            <a:ext cx="1274" cy="939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6" name="文本框 209">
            <a:extLst>
              <a:ext uri="{FF2B5EF4-FFF2-40B4-BE49-F238E27FC236}">
                <a16:creationId xmlns:a16="http://schemas.microsoft.com/office/drawing/2014/main" xmlns="" id="{341BE12A-7DEE-AA40-A5A5-FC9A0FA6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68" y="4582493"/>
            <a:ext cx="914840" cy="46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+mn-lt"/>
                <a:ea typeface="Calibri" charset="0"/>
                <a:cs typeface="Calibri" charset="0"/>
              </a:rPr>
              <a:t>GPU</a:t>
            </a:r>
            <a:endParaRPr lang="zh-CN" altLang="en-US" sz="1400" b="0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xmlns="" id="{048878C2-00F4-B940-ADC0-C97FAF9CBC45}"/>
              </a:ext>
            </a:extLst>
          </p:cNvPr>
          <p:cNvSpPr/>
          <p:nvPr/>
        </p:nvSpPr>
        <p:spPr bwMode="auto">
          <a:xfrm>
            <a:off x="2931462" y="3979671"/>
            <a:ext cx="660860" cy="1085739"/>
          </a:xfrm>
          <a:prstGeom prst="rect">
            <a:avLst/>
          </a:prstGeom>
          <a:noFill/>
          <a:ln w="1587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grpSp>
        <p:nvGrpSpPr>
          <p:cNvPr id="378" name="组合 377">
            <a:extLst>
              <a:ext uri="{FF2B5EF4-FFF2-40B4-BE49-F238E27FC236}">
                <a16:creationId xmlns:a16="http://schemas.microsoft.com/office/drawing/2014/main" xmlns="" id="{E33F5F6A-B209-1A41-BF74-FA9D1052EF2D}"/>
              </a:ext>
            </a:extLst>
          </p:cNvPr>
          <p:cNvGrpSpPr/>
          <p:nvPr/>
        </p:nvGrpSpPr>
        <p:grpSpPr>
          <a:xfrm>
            <a:off x="511787" y="3646062"/>
            <a:ext cx="3807949" cy="2115818"/>
            <a:chOff x="-89461" y="1564794"/>
            <a:chExt cx="4747481" cy="2360428"/>
          </a:xfrm>
        </p:grpSpPr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xmlns="" id="{D68B9378-1801-C146-B139-B307410F1C04}"/>
                </a:ext>
              </a:extLst>
            </p:cNvPr>
            <p:cNvSpPr/>
            <p:nvPr/>
          </p:nvSpPr>
          <p:spPr>
            <a:xfrm>
              <a:off x="-89461" y="1564794"/>
              <a:ext cx="4747481" cy="23604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4" name="圆角矩形 383">
              <a:extLst>
                <a:ext uri="{FF2B5EF4-FFF2-40B4-BE49-F238E27FC236}">
                  <a16:creationId xmlns:a16="http://schemas.microsoft.com/office/drawing/2014/main" xmlns="" id="{7AB650C7-D2DC-C14F-81CC-02A32E81AC94}"/>
                </a:ext>
              </a:extLst>
            </p:cNvPr>
            <p:cNvSpPr/>
            <p:nvPr/>
          </p:nvSpPr>
          <p:spPr>
            <a:xfrm>
              <a:off x="644575" y="3181352"/>
              <a:ext cx="3628313" cy="3346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Calibri" charset="0"/>
                  <a:cs typeface="Calibri" charset="0"/>
                </a:rPr>
                <a:t>GPU</a:t>
              </a:r>
              <a:r>
                <a:rPr kumimoji="1" lang="zh-CN" altLang="en-US" sz="1400" b="0" dirty="0">
                  <a:latin typeface="Times New Roman" panose="02020603050405020304" pitchFamily="18" charset="0"/>
                  <a:ea typeface="Calibri" charset="0"/>
                  <a:cs typeface="Calibri" charset="0"/>
                </a:rPr>
                <a:t>通过光交换机直接互连</a:t>
              </a:r>
              <a:endParaRPr kumimoji="1" lang="zh-CN" altLang="en-US" sz="1400" b="0" dirty="0">
                <a:ea typeface="Calibri" charset="0"/>
                <a:cs typeface="Calibri" charset="0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xmlns="" id="{0BF2FE83-2FA5-204A-8BC5-976C292871D2}"/>
                </a:ext>
              </a:extLst>
            </p:cNvPr>
            <p:cNvSpPr/>
            <p:nvPr/>
          </p:nvSpPr>
          <p:spPr bwMode="auto">
            <a:xfrm>
              <a:off x="1931101" y="1942876"/>
              <a:ext cx="823913" cy="1211262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xmlns="" id="{63702DD7-C391-2E47-9D95-33AA2A0CA8C9}"/>
                </a:ext>
              </a:extLst>
            </p:cNvPr>
            <p:cNvSpPr/>
            <p:nvPr/>
          </p:nvSpPr>
          <p:spPr bwMode="auto">
            <a:xfrm>
              <a:off x="1016582" y="1940904"/>
              <a:ext cx="823913" cy="1211262"/>
            </a:xfrm>
            <a:prstGeom prst="rect">
              <a:avLst/>
            </a:prstGeom>
            <a:noFill/>
            <a:ln w="15875"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</p:grpSp>
      <p:sp>
        <p:nvSpPr>
          <p:cNvPr id="457" name="矩形 456">
            <a:extLst>
              <a:ext uri="{FF2B5EF4-FFF2-40B4-BE49-F238E27FC236}">
                <a16:creationId xmlns:a16="http://schemas.microsoft.com/office/drawing/2014/main" xmlns="" id="{BD0C8C72-2A44-E849-A931-E19C1A844D94}"/>
              </a:ext>
            </a:extLst>
          </p:cNvPr>
          <p:cNvSpPr/>
          <p:nvPr/>
        </p:nvSpPr>
        <p:spPr bwMode="auto">
          <a:xfrm>
            <a:off x="1227367" y="3954321"/>
            <a:ext cx="2557211" cy="6983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C00000"/>
                </a:solidFill>
                <a:latin typeface="Century Gothic" panose="020B0502020202020204"/>
                <a:ea typeface="宋体" panose="02010600030101010101" pitchFamily="2" charset="-122"/>
              </a:rPr>
              <a:t>全光网络</a:t>
            </a:r>
          </a:p>
        </p:txBody>
      </p:sp>
    </p:spTree>
    <p:extLst>
      <p:ext uri="{BB962C8B-B14F-4D97-AF65-F5344CB8AC3E}">
        <p14:creationId xmlns:p14="http://schemas.microsoft.com/office/powerpoint/2010/main" val="10947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高带宽低功耗的光电混合数据中心网络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en-US" altLang="zh-CN" b="1" dirty="0" smtClean="0"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lang="zh-CN" altLang="en-US" b="1" dirty="0" smtClean="0">
                <a:latin typeface="KaiTi" charset="-122"/>
                <a:ea typeface="KaiTi" charset="-122"/>
                <a:cs typeface="KaiTi" charset="-122"/>
              </a:rPr>
              <a:t>分布式训练任务的光电混合数据中心网络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2671" y="1275424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694578" y="1320961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962691" y="2435489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94578" y="2475568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944897" y="3857703"/>
            <a:ext cx="1317443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路由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方案设计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694578" y="3896162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分布式训练任务调度平台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84783" y="1280881"/>
            <a:ext cx="1452168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207295" y="132096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207295" y="2470869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07295" y="374202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分布式训练软件系统优化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928299" y="1275423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高速网络的流水线并行方案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7702932" y="1324363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25356" y="2469986"/>
            <a:ext cx="126065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集合通信算法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702932" y="2507110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617801" y="281009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643555" y="281009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   消除冲突 提高资源利用率</a:t>
            </a:r>
            <a:endParaRPr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464043" y="281009"/>
            <a:ext cx="1413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 smtClean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xmlns="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</a:t>
            </a:r>
            <a:r>
              <a:rPr lang="en-US" altLang="zh-CN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实验平台与仿真平台的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搭建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313693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基于光电混合交换的物理网络平台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38" name="流程图: 联系 42">
            <a:extLst>
              <a:ext uri="{FF2B5EF4-FFF2-40B4-BE49-F238E27FC236}">
                <a16:creationId xmlns:a16="http://schemas.microsoft.com/office/drawing/2014/main" xmlns="" id="{6233FBAF-256D-284B-AE48-41D50B0C440B}"/>
              </a:ext>
            </a:extLst>
          </p:cNvPr>
          <p:cNvSpPr/>
          <p:nvPr/>
        </p:nvSpPr>
        <p:spPr>
          <a:xfrm>
            <a:off x="757383" y="5717715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:a16="http://schemas.microsoft.com/office/drawing/2014/main" xmlns="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667052" y="5198146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xmlns="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304516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Kubernetes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的调度部署平台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46" name="流程图: 联系 42">
            <a:extLst>
              <a:ext uri="{FF2B5EF4-FFF2-40B4-BE49-F238E27FC236}">
                <a16:creationId xmlns:a16="http://schemas.microsoft.com/office/drawing/2014/main" xmlns="" id="{DD7A6330-41F6-CE4A-B820-F546624B4544}"/>
              </a:ext>
            </a:extLst>
          </p:cNvPr>
          <p:cNvSpPr/>
          <p:nvPr/>
        </p:nvSpPr>
        <p:spPr>
          <a:xfrm>
            <a:off x="4262359" y="5715683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xmlns="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743920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err="1" smtClean="0">
                <a:latin typeface="KaiTi" charset="-122"/>
                <a:ea typeface="KaiTi" charset="-122"/>
                <a:cs typeface="KaiTi" charset="-122"/>
                <a:sym typeface="+mn-ea"/>
              </a:rPr>
              <a:t>Horovod</a:t>
            </a: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  <a:sym typeface="+mn-ea"/>
              </a:rPr>
              <a:t>的通信任务平台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253" name="流程图: 联系 42">
            <a:extLst>
              <a:ext uri="{FF2B5EF4-FFF2-40B4-BE49-F238E27FC236}">
                <a16:creationId xmlns:a16="http://schemas.microsoft.com/office/drawing/2014/main" xmlns="" id="{267833F8-5DB0-E64C-8D9A-26D87A7C22E5}"/>
              </a:ext>
            </a:extLst>
          </p:cNvPr>
          <p:cNvSpPr/>
          <p:nvPr/>
        </p:nvSpPr>
        <p:spPr>
          <a:xfrm>
            <a:off x="7774243" y="5717637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xmlns="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xmlns="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xmlns="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xmlns="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RDMA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:a16="http://schemas.microsoft.com/office/drawing/2014/main" xmlns="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3" y="5198146"/>
            <a:ext cx="8838" cy="46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:a16="http://schemas.microsoft.com/office/drawing/2014/main" xmlns="" id="{E6FB7686-D1DC-9341-9FDE-F2FDBB57117D}"/>
              </a:ext>
            </a:extLst>
          </p:cNvPr>
          <p:cNvCxnSpPr>
            <a:cxnSpLocks/>
            <a:stCxn id="245" idx="0"/>
          </p:cNvCxnSpPr>
          <p:nvPr/>
        </p:nvCxnSpPr>
        <p:spPr>
          <a:xfrm flipV="1">
            <a:off x="5744669" y="5198147"/>
            <a:ext cx="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:a16="http://schemas.microsoft.com/office/drawing/2014/main" xmlns="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7304" y="5180868"/>
            <a:ext cx="0" cy="49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0" y="1512916"/>
            <a:ext cx="1889940" cy="87039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79576" y="1630407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679577" y="1953680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2" y="2953541"/>
            <a:ext cx="1788744" cy="617152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81099" y="2961013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684237" y="3336309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图分解、最优化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6" y="4124171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684237" y="4296436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支持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TCP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RDMA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691379" y="4689780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避免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PFC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死锁</a:t>
            </a:r>
            <a:endParaRPr lang="zh-CN" altLang="en-US" sz="1200" dirty="0"/>
          </a:p>
        </p:txBody>
      </p:sp>
      <p:sp>
        <p:nvSpPr>
          <p:cNvPr id="172" name="矩形 171"/>
          <p:cNvSpPr/>
          <p:nvPr/>
        </p:nvSpPr>
        <p:spPr>
          <a:xfrm>
            <a:off x="4187588" y="2854054"/>
            <a:ext cx="99513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多任务冲突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4188778" y="3246477"/>
            <a:ext cx="99394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子网隔离</a:t>
            </a:r>
            <a:endParaRPr lang="zh-CN" altLang="en-US" sz="1200" dirty="0"/>
          </a:p>
        </p:txBody>
      </p:sp>
      <p:sp>
        <p:nvSpPr>
          <p:cNvPr id="174" name="矩形 173"/>
          <p:cNvSpPr/>
          <p:nvPr/>
        </p:nvSpPr>
        <p:spPr>
          <a:xfrm>
            <a:off x="4411041" y="2430790"/>
            <a:ext cx="146705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多任务部署方案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16201" y="3690601"/>
            <a:ext cx="1456737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 smtClean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lang="zh-CN" altLang="en-US" sz="1400" smtClean="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0" y="2783980"/>
            <a:ext cx="2220286" cy="809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65" y="3178626"/>
            <a:ext cx="1728985" cy="1007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4076330"/>
            <a:ext cx="1874962" cy="717843"/>
          </a:xfrm>
          <a:prstGeom prst="rect">
            <a:avLst/>
          </a:prstGeom>
        </p:spPr>
      </p:pic>
      <p:sp>
        <p:nvSpPr>
          <p:cNvPr id="309" name="矩形 308"/>
          <p:cNvSpPr/>
          <p:nvPr/>
        </p:nvSpPr>
        <p:spPr>
          <a:xfrm>
            <a:off x="4184084" y="4581305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资源碎片化</a:t>
            </a:r>
            <a:endParaRPr lang="zh-CN" altLang="en-US" sz="1200" dirty="0"/>
          </a:p>
        </p:txBody>
      </p:sp>
      <p:sp>
        <p:nvSpPr>
          <p:cNvPr id="310" name="矩形 309"/>
          <p:cNvSpPr/>
          <p:nvPr/>
        </p:nvSpPr>
        <p:spPr>
          <a:xfrm>
            <a:off x="4184085" y="4032289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网络竞争</a:t>
            </a:r>
            <a:endParaRPr lang="zh-CN" altLang="en-US" sz="1200" dirty="0"/>
          </a:p>
        </p:txBody>
      </p:sp>
      <p:sp>
        <p:nvSpPr>
          <p:cNvPr id="14" name="上下箭头 13"/>
          <p:cNvSpPr/>
          <p:nvPr/>
        </p:nvSpPr>
        <p:spPr>
          <a:xfrm>
            <a:off x="4401686" y="4307778"/>
            <a:ext cx="106553" cy="290078"/>
          </a:xfrm>
          <a:prstGeom prst="upDownArrow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08239" y="4292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权衡</a:t>
            </a:r>
            <a:endParaRPr kumimoji="1"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311" name="图片 310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9" y="6018208"/>
            <a:ext cx="2113229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Picture 2" descr="https://gimg2.baidu.com/image_search/src=http%3A%2F%2Fwww.nceol.com%2Fuploadfile%2F2019%2F0920%2F20190920023753834.jpg&amp;refer=http%3A%2F%2Fwww.nceol.com&amp;app=2002&amp;size=f9999,10000&amp;q=a80&amp;n=0&amp;g=0n&amp;fmt=jpeg?sec=1644585082&amp;t=9656108adffbb37f1cbe669a7f14e0d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1" y="6019660"/>
            <a:ext cx="1251506" cy="3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矩形 322"/>
          <p:cNvSpPr/>
          <p:nvPr/>
        </p:nvSpPr>
        <p:spPr>
          <a:xfrm>
            <a:off x="7702931" y="3015118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704121" y="3407541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 smtClean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704352" y="379003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smtClean="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707361" y="4175089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97129" y="1620486"/>
            <a:ext cx="1791711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smtClean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阶段通信模式研究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90970" y="1975325"/>
            <a:ext cx="1797870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>
                <a:latin typeface="KaiTi" charset="-122"/>
                <a:ea typeface="KaiTi" charset="-122"/>
                <a:cs typeface="KaiTi" charset="-122"/>
              </a:rPr>
              <a:t>不同网络流独占链路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7" y="1611219"/>
            <a:ext cx="1283692" cy="62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401" y="6029643"/>
            <a:ext cx="897978" cy="673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62011" y="1724983"/>
            <a:ext cx="512261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081877" y="1720940"/>
            <a:ext cx="97606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13705" y="1723928"/>
            <a:ext cx="905208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726" y="170844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NCCL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6732" y="206865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Compute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55682" y="2057583"/>
            <a:ext cx="7907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68983" y="2057583"/>
            <a:ext cx="274392" cy="252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826662" y="2057583"/>
            <a:ext cx="125678" cy="252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946350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988331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4741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0045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34210" y="2057583"/>
            <a:ext cx="116739" cy="252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50949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65155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671441" y="2057583"/>
            <a:ext cx="236866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74215" y="2057583"/>
            <a:ext cx="298437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0287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48402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1045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36576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10836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963030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98944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35608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1231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66489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90500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304706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230596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276127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361442" y="2057583"/>
            <a:ext cx="227422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88503" y="2057583"/>
            <a:ext cx="321445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94535" y="2057583"/>
            <a:ext cx="45719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41104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0982895" y="2057583"/>
            <a:ext cx="10800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987673" y="2057583"/>
            <a:ext cx="18000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1003142" y="2057583"/>
            <a:ext cx="45719" cy="252974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031965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07206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494975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6.1x)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75358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2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.1x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321574" y="173201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 smtClean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 smtClean="0">
                <a:latin typeface="KaiTi" charset="-122"/>
                <a:ea typeface="KaiTi" charset="-122"/>
                <a:cs typeface="KaiTi" charset="-122"/>
              </a:rPr>
              <a:t>3.x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4C219E24-0D38-7141-B01D-92DE5EC5F1F5}"/>
              </a:ext>
            </a:extLst>
          </p:cNvPr>
          <p:cNvGrpSpPr/>
          <p:nvPr/>
        </p:nvGrpSpPr>
        <p:grpSpPr>
          <a:xfrm>
            <a:off x="6740237" y="1711386"/>
            <a:ext cx="3789218" cy="3598302"/>
            <a:chOff x="2597727" y="2189017"/>
            <a:chExt cx="3789218" cy="359830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0FF1CC8E-C5BB-5F4C-BE8A-7E7E434523D2}"/>
                </a:ext>
              </a:extLst>
            </p:cNvPr>
            <p:cNvGrpSpPr/>
            <p:nvPr/>
          </p:nvGrpSpPr>
          <p:grpSpPr>
            <a:xfrm>
              <a:off x="2597727" y="2909454"/>
              <a:ext cx="3789218" cy="2140527"/>
              <a:chOff x="2306782" y="2951018"/>
              <a:chExt cx="2701636" cy="1607127"/>
            </a:xfrm>
          </p:grpSpPr>
          <p:cxnSp>
            <p:nvCxnSpPr>
              <p:cNvPr id="5" name="直线连接符 4">
                <a:extLst>
                  <a:ext uri="{FF2B5EF4-FFF2-40B4-BE49-F238E27FC236}">
                    <a16:creationId xmlns:a16="http://schemas.microsoft.com/office/drawing/2014/main" xmlns="" id="{B7165109-CBB1-264B-983C-02997816CA8C}"/>
                  </a:ext>
                </a:extLst>
              </p:cNvPr>
              <p:cNvCxnSpPr/>
              <p:nvPr/>
            </p:nvCxnSpPr>
            <p:spPr>
              <a:xfrm>
                <a:off x="2306782" y="2951018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线连接符 5">
                <a:extLst>
                  <a:ext uri="{FF2B5EF4-FFF2-40B4-BE49-F238E27FC236}">
                    <a16:creationId xmlns:a16="http://schemas.microsoft.com/office/drawing/2014/main" xmlns="" id="{22CCDB83-B5BE-8D46-8CDA-CC46CE70A558}"/>
                  </a:ext>
                </a:extLst>
              </p:cNvPr>
              <p:cNvCxnSpPr/>
              <p:nvPr/>
            </p:nvCxnSpPr>
            <p:spPr>
              <a:xfrm>
                <a:off x="2306782" y="3477491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xmlns="" id="{D355BAEA-B186-3946-84F0-DBE4CAF3C7E6}"/>
                  </a:ext>
                </a:extLst>
              </p:cNvPr>
              <p:cNvCxnSpPr/>
              <p:nvPr/>
            </p:nvCxnSpPr>
            <p:spPr>
              <a:xfrm>
                <a:off x="2306782" y="4038600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xmlns="" id="{E9F5C7B3-E3E0-D444-A23B-E5AA1CA7D0BD}"/>
                  </a:ext>
                </a:extLst>
              </p:cNvPr>
              <p:cNvCxnSpPr/>
              <p:nvPr/>
            </p:nvCxnSpPr>
            <p:spPr>
              <a:xfrm>
                <a:off x="2306782" y="4558145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B53CB4E2-F68E-E242-A54A-E6CB50AC0623}"/>
                </a:ext>
              </a:extLst>
            </p:cNvPr>
            <p:cNvGrpSpPr/>
            <p:nvPr/>
          </p:nvGrpSpPr>
          <p:grpSpPr>
            <a:xfrm rot="5400000">
              <a:off x="2618353" y="2861118"/>
              <a:ext cx="3598302" cy="2254099"/>
              <a:chOff x="2306782" y="2951018"/>
              <a:chExt cx="2701636" cy="1607127"/>
            </a:xfrm>
          </p:grpSpPr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xmlns="" id="{CDA3C392-D083-2B46-AF03-6A9FDE77F37A}"/>
                  </a:ext>
                </a:extLst>
              </p:cNvPr>
              <p:cNvCxnSpPr/>
              <p:nvPr/>
            </p:nvCxnSpPr>
            <p:spPr>
              <a:xfrm>
                <a:off x="2306782" y="2951018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5D4FF509-A1E2-2D4F-A95D-55349DA6F300}"/>
                  </a:ext>
                </a:extLst>
              </p:cNvPr>
              <p:cNvCxnSpPr/>
              <p:nvPr/>
            </p:nvCxnSpPr>
            <p:spPr>
              <a:xfrm>
                <a:off x="2306782" y="3477491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273B757E-4B4A-A448-AFD4-231DA5B67C36}"/>
                  </a:ext>
                </a:extLst>
              </p:cNvPr>
              <p:cNvCxnSpPr/>
              <p:nvPr/>
            </p:nvCxnSpPr>
            <p:spPr>
              <a:xfrm>
                <a:off x="2306782" y="4038600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xmlns="" id="{E733C76F-CA19-6D40-AB1D-C5084D8CEF89}"/>
                  </a:ext>
                </a:extLst>
              </p:cNvPr>
              <p:cNvCxnSpPr/>
              <p:nvPr/>
            </p:nvCxnSpPr>
            <p:spPr>
              <a:xfrm>
                <a:off x="2306782" y="4558145"/>
                <a:ext cx="270163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AAF34ADD-37C5-BE4E-999F-5138675DF6D0}"/>
                </a:ext>
              </a:extLst>
            </p:cNvPr>
            <p:cNvSpPr txBox="1"/>
            <p:nvPr/>
          </p:nvSpPr>
          <p:spPr>
            <a:xfrm>
              <a:off x="3703286" y="255846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871B3F49-4C5D-B241-B5CF-1ECCEDDAE976}"/>
                </a:ext>
              </a:extLst>
            </p:cNvPr>
            <p:cNvSpPr txBox="1"/>
            <p:nvPr/>
          </p:nvSpPr>
          <p:spPr>
            <a:xfrm>
              <a:off x="5528299" y="399240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9A7FDD2E-95A7-4948-B021-8DA0C17D3A0C}"/>
                </a:ext>
              </a:extLst>
            </p:cNvPr>
            <p:cNvSpPr txBox="1"/>
            <p:nvPr/>
          </p:nvSpPr>
          <p:spPr>
            <a:xfrm>
              <a:off x="2992579" y="330430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AFB30684-CD97-A442-940D-D057A04A8143}"/>
                </a:ext>
              </a:extLst>
            </p:cNvPr>
            <p:cNvSpPr txBox="1"/>
            <p:nvPr/>
          </p:nvSpPr>
          <p:spPr>
            <a:xfrm>
              <a:off x="4765960" y="500148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59F55BA0-5535-3F49-A251-10CC566E44F3}"/>
                </a:ext>
              </a:extLst>
            </p:cNvPr>
            <p:cNvSpPr txBox="1"/>
            <p:nvPr/>
          </p:nvSpPr>
          <p:spPr>
            <a:xfrm>
              <a:off x="3736320" y="4334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5E34FE29-0A6D-0A4B-9668-0D4483B411C9}"/>
                </a:ext>
              </a:extLst>
            </p:cNvPr>
            <p:cNvSpPr txBox="1"/>
            <p:nvPr/>
          </p:nvSpPr>
          <p:spPr>
            <a:xfrm>
              <a:off x="4778784" y="309849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0332202C-4E56-604A-AC50-373EFB03D477}"/>
                </a:ext>
              </a:extLst>
            </p:cNvPr>
            <p:cNvSpPr txBox="1"/>
            <p:nvPr/>
          </p:nvSpPr>
          <p:spPr>
            <a:xfrm>
              <a:off x="3695551" y="35608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13816022-3D23-C94F-B20D-F0BE15788403}"/>
                </a:ext>
              </a:extLst>
            </p:cNvPr>
            <p:cNvSpPr txBox="1"/>
            <p:nvPr/>
          </p:nvSpPr>
          <p:spPr>
            <a:xfrm>
              <a:off x="4577771" y="431131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</a:t>
              </a:r>
              <a:endParaRPr kumimoji="1" lang="zh-CN" altLang="en-US" dirty="0"/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xmlns="" id="{72A68C82-D550-A444-BDF0-558890C01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76599" y="3560872"/>
              <a:ext cx="16234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xmlns="" id="{8523BBF8-F607-F44F-A835-DC804D58E30D}"/>
                </a:ext>
              </a:extLst>
            </p:cNvPr>
            <p:cNvCxnSpPr>
              <a:cxnSpLocks/>
            </p:cNvCxnSpPr>
            <p:nvPr/>
          </p:nvCxnSpPr>
          <p:spPr>
            <a:xfrm>
              <a:off x="4872374" y="3547017"/>
              <a:ext cx="0" cy="14891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xmlns="" id="{AC2F478D-5CBE-C44F-9F2F-3F593BB88F77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05" y="4311318"/>
              <a:ext cx="152540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xmlns="" id="{15BB0CFB-2137-7148-9002-E346DF9CD0AB}"/>
                </a:ext>
              </a:extLst>
            </p:cNvPr>
            <p:cNvCxnSpPr>
              <a:cxnSpLocks/>
            </p:cNvCxnSpPr>
            <p:nvPr/>
          </p:nvCxnSpPr>
          <p:spPr>
            <a:xfrm>
              <a:off x="4051269" y="2845551"/>
              <a:ext cx="0" cy="148910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xmlns="" id="{CC581245-1952-3946-8DE7-6C4E4AF9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31" y="1281224"/>
            <a:ext cx="4432409" cy="4458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76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A7DF0B1-09D9-CA48-9469-581BA00530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1" y="1530309"/>
            <a:ext cx="7509163" cy="4389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50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E50DF40-A95C-F843-B934-52A6199EC04A}"/>
              </a:ext>
            </a:extLst>
          </p:cNvPr>
          <p:cNvSpPr/>
          <p:nvPr/>
        </p:nvSpPr>
        <p:spPr bwMode="auto">
          <a:xfrm>
            <a:off x="4761935" y="2256129"/>
            <a:ext cx="841516" cy="34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A4BC4F2-D7CE-D949-A27B-298944A34988}"/>
              </a:ext>
            </a:extLst>
          </p:cNvPr>
          <p:cNvSpPr/>
          <p:nvPr/>
        </p:nvSpPr>
        <p:spPr bwMode="auto">
          <a:xfrm>
            <a:off x="3508509" y="2241559"/>
            <a:ext cx="841516" cy="34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E7025BD-DB50-8C4A-8911-6317E361490D}"/>
              </a:ext>
            </a:extLst>
          </p:cNvPr>
          <p:cNvSpPr/>
          <p:nvPr/>
        </p:nvSpPr>
        <p:spPr bwMode="auto">
          <a:xfrm>
            <a:off x="3066960" y="2983484"/>
            <a:ext cx="910819" cy="14290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B098F12-FBEE-4246-AB13-0B28FE589296}"/>
              </a:ext>
            </a:extLst>
          </p:cNvPr>
          <p:cNvSpPr/>
          <p:nvPr/>
        </p:nvSpPr>
        <p:spPr bwMode="auto">
          <a:xfrm>
            <a:off x="5456867" y="2983484"/>
            <a:ext cx="908838" cy="14290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0ACCA7D-BE06-AC4F-AE35-226AB64E7BF8}"/>
              </a:ext>
            </a:extLst>
          </p:cNvPr>
          <p:cNvSpPr/>
          <p:nvPr/>
        </p:nvSpPr>
        <p:spPr bwMode="auto">
          <a:xfrm>
            <a:off x="4181723" y="2983484"/>
            <a:ext cx="910819" cy="14290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9D498EB-B3A6-DF49-8591-46C5985D27A2}"/>
              </a:ext>
            </a:extLst>
          </p:cNvPr>
          <p:cNvSpPr/>
          <p:nvPr/>
        </p:nvSpPr>
        <p:spPr bwMode="auto">
          <a:xfrm>
            <a:off x="3052109" y="2937162"/>
            <a:ext cx="916758" cy="1509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4650607-870E-6642-A0A2-8C1252FFE1CE}"/>
              </a:ext>
            </a:extLst>
          </p:cNvPr>
          <p:cNvSpPr/>
          <p:nvPr/>
        </p:nvSpPr>
        <p:spPr bwMode="auto">
          <a:xfrm>
            <a:off x="3104581" y="3003696"/>
            <a:ext cx="205924" cy="299141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7BF80A7-471A-D043-A0A3-3300D881393B}"/>
              </a:ext>
            </a:extLst>
          </p:cNvPr>
          <p:cNvSpPr/>
          <p:nvPr/>
        </p:nvSpPr>
        <p:spPr bwMode="auto">
          <a:xfrm>
            <a:off x="3304565" y="3005718"/>
            <a:ext cx="203945" cy="299141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01FBB41-BED8-D944-AA44-C81B068BD721}"/>
              </a:ext>
            </a:extLst>
          </p:cNvPr>
          <p:cNvSpPr/>
          <p:nvPr/>
        </p:nvSpPr>
        <p:spPr bwMode="auto">
          <a:xfrm>
            <a:off x="3506529" y="3005718"/>
            <a:ext cx="203945" cy="299141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8459800-72DF-B445-9100-8785055A549E}"/>
              </a:ext>
            </a:extLst>
          </p:cNvPr>
          <p:cNvSpPr/>
          <p:nvPr/>
        </p:nvSpPr>
        <p:spPr bwMode="auto">
          <a:xfrm>
            <a:off x="3710473" y="3005718"/>
            <a:ext cx="205924" cy="299141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98B1718-490E-1043-AE3F-87C8E4519BD8}"/>
              </a:ext>
            </a:extLst>
          </p:cNvPr>
          <p:cNvSpPr/>
          <p:nvPr/>
        </p:nvSpPr>
        <p:spPr bwMode="auto">
          <a:xfrm>
            <a:off x="3098640" y="3717186"/>
            <a:ext cx="186124" cy="15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83B9A01-532D-4B41-BBC9-1D3377CB832A}"/>
              </a:ext>
            </a:extLst>
          </p:cNvPr>
          <p:cNvSpPr/>
          <p:nvPr/>
        </p:nvSpPr>
        <p:spPr bwMode="auto">
          <a:xfrm>
            <a:off x="3363966" y="3717186"/>
            <a:ext cx="184144" cy="15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D0980D8-ADF7-2D4B-827C-6E80CE4ECA8D}"/>
              </a:ext>
            </a:extLst>
          </p:cNvPr>
          <p:cNvSpPr/>
          <p:nvPr/>
        </p:nvSpPr>
        <p:spPr bwMode="auto">
          <a:xfrm>
            <a:off x="3724334" y="3717186"/>
            <a:ext cx="186124" cy="159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28">
            <a:extLst>
              <a:ext uri="{FF2B5EF4-FFF2-40B4-BE49-F238E27FC236}">
                <a16:creationId xmlns:a16="http://schemas.microsoft.com/office/drawing/2014/main" xmlns="" id="{96DF6C8E-1946-C844-887A-54BBC449C7DB}"/>
              </a:ext>
            </a:extLst>
          </p:cNvPr>
          <p:cNvCxnSpPr>
            <a:stCxn id="65" idx="0"/>
            <a:endCxn id="61" idx="2"/>
          </p:cNvCxnSpPr>
          <p:nvPr/>
        </p:nvCxnSpPr>
        <p:spPr bwMode="auto">
          <a:xfrm flipV="1">
            <a:off x="3191704" y="3302838"/>
            <a:ext cx="17820" cy="414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29">
            <a:extLst>
              <a:ext uri="{FF2B5EF4-FFF2-40B4-BE49-F238E27FC236}">
                <a16:creationId xmlns:a16="http://schemas.microsoft.com/office/drawing/2014/main" xmlns="" id="{67AD515E-5A89-9F42-A00D-1B872D68B04B}"/>
              </a:ext>
            </a:extLst>
          </p:cNvPr>
          <p:cNvCxnSpPr>
            <a:stCxn id="65" idx="0"/>
            <a:endCxn id="62" idx="2"/>
          </p:cNvCxnSpPr>
          <p:nvPr/>
        </p:nvCxnSpPr>
        <p:spPr bwMode="auto">
          <a:xfrm flipV="1">
            <a:off x="3191704" y="3304858"/>
            <a:ext cx="213845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30">
            <a:extLst>
              <a:ext uri="{FF2B5EF4-FFF2-40B4-BE49-F238E27FC236}">
                <a16:creationId xmlns:a16="http://schemas.microsoft.com/office/drawing/2014/main" xmlns="" id="{C249B566-CAF5-144D-AA84-2910A09F60EF}"/>
              </a:ext>
            </a:extLst>
          </p:cNvPr>
          <p:cNvCxnSpPr>
            <a:stCxn id="65" idx="0"/>
            <a:endCxn id="63" idx="2"/>
          </p:cNvCxnSpPr>
          <p:nvPr/>
        </p:nvCxnSpPr>
        <p:spPr bwMode="auto">
          <a:xfrm flipV="1">
            <a:off x="3191704" y="3304858"/>
            <a:ext cx="415809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131">
            <a:extLst>
              <a:ext uri="{FF2B5EF4-FFF2-40B4-BE49-F238E27FC236}">
                <a16:creationId xmlns:a16="http://schemas.microsoft.com/office/drawing/2014/main" xmlns="" id="{911F8240-82BB-DC42-AEFC-34605EC717B9}"/>
              </a:ext>
            </a:extLst>
          </p:cNvPr>
          <p:cNvCxnSpPr>
            <a:stCxn id="65" idx="0"/>
            <a:endCxn id="64" idx="2"/>
          </p:cNvCxnSpPr>
          <p:nvPr/>
        </p:nvCxnSpPr>
        <p:spPr bwMode="auto">
          <a:xfrm flipV="1">
            <a:off x="3191704" y="3304858"/>
            <a:ext cx="621733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132">
            <a:extLst>
              <a:ext uri="{FF2B5EF4-FFF2-40B4-BE49-F238E27FC236}">
                <a16:creationId xmlns:a16="http://schemas.microsoft.com/office/drawing/2014/main" xmlns="" id="{8F217887-E6D4-614B-84D4-45D30FD602FB}"/>
              </a:ext>
            </a:extLst>
          </p:cNvPr>
          <p:cNvCxnSpPr>
            <a:stCxn id="66" idx="0"/>
            <a:endCxn id="61" idx="2"/>
          </p:cNvCxnSpPr>
          <p:nvPr/>
        </p:nvCxnSpPr>
        <p:spPr bwMode="auto">
          <a:xfrm flipH="1" flipV="1">
            <a:off x="3209524" y="3302838"/>
            <a:ext cx="247506" cy="414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133">
            <a:extLst>
              <a:ext uri="{FF2B5EF4-FFF2-40B4-BE49-F238E27FC236}">
                <a16:creationId xmlns:a16="http://schemas.microsoft.com/office/drawing/2014/main" xmlns="" id="{350116BD-5DAF-9F46-AF8C-8A71E8E4CB85}"/>
              </a:ext>
            </a:extLst>
          </p:cNvPr>
          <p:cNvCxnSpPr>
            <a:stCxn id="67" idx="0"/>
            <a:endCxn id="61" idx="2"/>
          </p:cNvCxnSpPr>
          <p:nvPr/>
        </p:nvCxnSpPr>
        <p:spPr bwMode="auto">
          <a:xfrm flipH="1" flipV="1">
            <a:off x="3209524" y="3302838"/>
            <a:ext cx="607872" cy="414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134">
            <a:extLst>
              <a:ext uri="{FF2B5EF4-FFF2-40B4-BE49-F238E27FC236}">
                <a16:creationId xmlns:a16="http://schemas.microsoft.com/office/drawing/2014/main" xmlns="" id="{80D7807E-4E34-D049-A4E8-BDF8BD4A5322}"/>
              </a:ext>
            </a:extLst>
          </p:cNvPr>
          <p:cNvCxnSpPr>
            <a:stCxn id="66" idx="0"/>
            <a:endCxn id="62" idx="2"/>
          </p:cNvCxnSpPr>
          <p:nvPr/>
        </p:nvCxnSpPr>
        <p:spPr bwMode="auto">
          <a:xfrm flipH="1" flipV="1">
            <a:off x="3405548" y="3304858"/>
            <a:ext cx="51481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135">
            <a:extLst>
              <a:ext uri="{FF2B5EF4-FFF2-40B4-BE49-F238E27FC236}">
                <a16:creationId xmlns:a16="http://schemas.microsoft.com/office/drawing/2014/main" xmlns="" id="{7783D931-33F1-BA46-A340-0B55B21DE3E6}"/>
              </a:ext>
            </a:extLst>
          </p:cNvPr>
          <p:cNvCxnSpPr>
            <a:stCxn id="66" idx="0"/>
            <a:endCxn id="63" idx="2"/>
          </p:cNvCxnSpPr>
          <p:nvPr/>
        </p:nvCxnSpPr>
        <p:spPr bwMode="auto">
          <a:xfrm flipV="1">
            <a:off x="3457028" y="3304858"/>
            <a:ext cx="150483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136">
            <a:extLst>
              <a:ext uri="{FF2B5EF4-FFF2-40B4-BE49-F238E27FC236}">
                <a16:creationId xmlns:a16="http://schemas.microsoft.com/office/drawing/2014/main" xmlns="" id="{D19E64A0-387D-624E-B917-D6E301154E5A}"/>
              </a:ext>
            </a:extLst>
          </p:cNvPr>
          <p:cNvCxnSpPr>
            <a:stCxn id="66" idx="0"/>
            <a:endCxn id="64" idx="2"/>
          </p:cNvCxnSpPr>
          <p:nvPr/>
        </p:nvCxnSpPr>
        <p:spPr bwMode="auto">
          <a:xfrm flipV="1">
            <a:off x="3457028" y="3304858"/>
            <a:ext cx="356407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137">
            <a:extLst>
              <a:ext uri="{FF2B5EF4-FFF2-40B4-BE49-F238E27FC236}">
                <a16:creationId xmlns:a16="http://schemas.microsoft.com/office/drawing/2014/main" xmlns="" id="{BCF54AB1-03B1-4549-9A08-923215B98F02}"/>
              </a:ext>
            </a:extLst>
          </p:cNvPr>
          <p:cNvCxnSpPr>
            <a:stCxn id="67" idx="0"/>
            <a:endCxn id="64" idx="2"/>
          </p:cNvCxnSpPr>
          <p:nvPr/>
        </p:nvCxnSpPr>
        <p:spPr bwMode="auto">
          <a:xfrm flipH="1" flipV="1">
            <a:off x="3813435" y="3304858"/>
            <a:ext cx="3960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138">
            <a:extLst>
              <a:ext uri="{FF2B5EF4-FFF2-40B4-BE49-F238E27FC236}">
                <a16:creationId xmlns:a16="http://schemas.microsoft.com/office/drawing/2014/main" xmlns="" id="{B2E03397-5349-D14D-A929-AAB7FB9D0906}"/>
              </a:ext>
            </a:extLst>
          </p:cNvPr>
          <p:cNvCxnSpPr>
            <a:stCxn id="67" idx="0"/>
            <a:endCxn id="63" idx="2"/>
          </p:cNvCxnSpPr>
          <p:nvPr/>
        </p:nvCxnSpPr>
        <p:spPr bwMode="auto">
          <a:xfrm flipH="1" flipV="1">
            <a:off x="3607511" y="3304858"/>
            <a:ext cx="209884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139">
            <a:extLst>
              <a:ext uri="{FF2B5EF4-FFF2-40B4-BE49-F238E27FC236}">
                <a16:creationId xmlns:a16="http://schemas.microsoft.com/office/drawing/2014/main" xmlns="" id="{A50715E0-3808-3D47-B8C7-FE06AF34838D}"/>
              </a:ext>
            </a:extLst>
          </p:cNvPr>
          <p:cNvCxnSpPr>
            <a:stCxn id="67" idx="0"/>
            <a:endCxn id="62" idx="2"/>
          </p:cNvCxnSpPr>
          <p:nvPr/>
        </p:nvCxnSpPr>
        <p:spPr bwMode="auto">
          <a:xfrm flipH="1" flipV="1">
            <a:off x="3405548" y="3304858"/>
            <a:ext cx="411848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32B9EC0-12CF-3E40-9926-AF505687BE30}"/>
              </a:ext>
            </a:extLst>
          </p:cNvPr>
          <p:cNvSpPr/>
          <p:nvPr/>
        </p:nvSpPr>
        <p:spPr bwMode="auto">
          <a:xfrm>
            <a:off x="4171822" y="2902634"/>
            <a:ext cx="920719" cy="1509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B115BF31-DD54-2F45-BF87-EB0AF7EFA52B}"/>
              </a:ext>
            </a:extLst>
          </p:cNvPr>
          <p:cNvSpPr/>
          <p:nvPr/>
        </p:nvSpPr>
        <p:spPr bwMode="auto">
          <a:xfrm>
            <a:off x="4225285" y="3009761"/>
            <a:ext cx="207904" cy="299141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F88C696-D734-A04E-AA4C-80EE2AF50CD3}"/>
              </a:ext>
            </a:extLst>
          </p:cNvPr>
          <p:cNvSpPr/>
          <p:nvPr/>
        </p:nvSpPr>
        <p:spPr bwMode="auto">
          <a:xfrm>
            <a:off x="4423288" y="3013802"/>
            <a:ext cx="207904" cy="295098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2B760B1D-EC46-9F46-8554-C52E29465508}"/>
              </a:ext>
            </a:extLst>
          </p:cNvPr>
          <p:cNvSpPr/>
          <p:nvPr/>
        </p:nvSpPr>
        <p:spPr bwMode="auto">
          <a:xfrm>
            <a:off x="4627232" y="3013802"/>
            <a:ext cx="205924" cy="295098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4F6D4474-A07E-F94D-BCF7-F63B9978ACA2}"/>
              </a:ext>
            </a:extLst>
          </p:cNvPr>
          <p:cNvSpPr/>
          <p:nvPr/>
        </p:nvSpPr>
        <p:spPr bwMode="auto">
          <a:xfrm>
            <a:off x="4833156" y="3013802"/>
            <a:ext cx="203945" cy="295098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634F8A97-A990-7044-84D0-D394AAE2CA6F}"/>
              </a:ext>
            </a:extLst>
          </p:cNvPr>
          <p:cNvSpPr/>
          <p:nvPr/>
        </p:nvSpPr>
        <p:spPr bwMode="auto">
          <a:xfrm>
            <a:off x="4221323" y="3721229"/>
            <a:ext cx="186124" cy="161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C71D493-B63C-874A-A2EC-24F65DE41A3C}"/>
              </a:ext>
            </a:extLst>
          </p:cNvPr>
          <p:cNvSpPr/>
          <p:nvPr/>
        </p:nvSpPr>
        <p:spPr bwMode="auto">
          <a:xfrm>
            <a:off x="4486649" y="3721229"/>
            <a:ext cx="182163" cy="161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9AECA39C-1FAA-F249-B4DE-E6E1D58E0F65}"/>
              </a:ext>
            </a:extLst>
          </p:cNvPr>
          <p:cNvSpPr/>
          <p:nvPr/>
        </p:nvSpPr>
        <p:spPr bwMode="auto">
          <a:xfrm>
            <a:off x="4847016" y="3721229"/>
            <a:ext cx="184143" cy="161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148">
            <a:extLst>
              <a:ext uri="{FF2B5EF4-FFF2-40B4-BE49-F238E27FC236}">
                <a16:creationId xmlns:a16="http://schemas.microsoft.com/office/drawing/2014/main" xmlns="" id="{196F36E1-EDF1-184A-A417-DE23F28580F3}"/>
              </a:ext>
            </a:extLst>
          </p:cNvPr>
          <p:cNvCxnSpPr>
            <a:cxnSpLocks/>
            <a:stCxn id="85" idx="0"/>
            <a:endCxn id="81" idx="2"/>
          </p:cNvCxnSpPr>
          <p:nvPr/>
        </p:nvCxnSpPr>
        <p:spPr bwMode="auto">
          <a:xfrm flipV="1">
            <a:off x="4314385" y="3308900"/>
            <a:ext cx="13861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149">
            <a:extLst>
              <a:ext uri="{FF2B5EF4-FFF2-40B4-BE49-F238E27FC236}">
                <a16:creationId xmlns:a16="http://schemas.microsoft.com/office/drawing/2014/main" xmlns="" id="{46368EE3-ECCB-0743-9415-73BC2232D6C8}"/>
              </a:ext>
            </a:extLst>
          </p:cNvPr>
          <p:cNvCxnSpPr>
            <a:stCxn id="85" idx="0"/>
            <a:endCxn id="82" idx="2"/>
          </p:cNvCxnSpPr>
          <p:nvPr/>
        </p:nvCxnSpPr>
        <p:spPr bwMode="auto">
          <a:xfrm flipV="1">
            <a:off x="4314385" y="3308900"/>
            <a:ext cx="213845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150">
            <a:extLst>
              <a:ext uri="{FF2B5EF4-FFF2-40B4-BE49-F238E27FC236}">
                <a16:creationId xmlns:a16="http://schemas.microsoft.com/office/drawing/2014/main" xmlns="" id="{4812E534-3054-D349-AF6B-B3A23026C4E0}"/>
              </a:ext>
            </a:extLst>
          </p:cNvPr>
          <p:cNvCxnSpPr>
            <a:stCxn id="85" idx="0"/>
            <a:endCxn id="83" idx="2"/>
          </p:cNvCxnSpPr>
          <p:nvPr/>
        </p:nvCxnSpPr>
        <p:spPr bwMode="auto">
          <a:xfrm flipV="1">
            <a:off x="4314385" y="3308900"/>
            <a:ext cx="415809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151">
            <a:extLst>
              <a:ext uri="{FF2B5EF4-FFF2-40B4-BE49-F238E27FC236}">
                <a16:creationId xmlns:a16="http://schemas.microsoft.com/office/drawing/2014/main" xmlns="" id="{37D25ED2-09F2-0548-8482-71820854E5BB}"/>
              </a:ext>
            </a:extLst>
          </p:cNvPr>
          <p:cNvCxnSpPr>
            <a:stCxn id="85" idx="0"/>
            <a:endCxn id="84" idx="2"/>
          </p:cNvCxnSpPr>
          <p:nvPr/>
        </p:nvCxnSpPr>
        <p:spPr bwMode="auto">
          <a:xfrm flipV="1">
            <a:off x="4314385" y="3308900"/>
            <a:ext cx="619753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152">
            <a:extLst>
              <a:ext uri="{FF2B5EF4-FFF2-40B4-BE49-F238E27FC236}">
                <a16:creationId xmlns:a16="http://schemas.microsoft.com/office/drawing/2014/main" xmlns="" id="{8DB8AD9B-B07F-4448-8563-D53B8738067D}"/>
              </a:ext>
            </a:extLst>
          </p:cNvPr>
          <p:cNvCxnSpPr>
            <a:cxnSpLocks/>
            <a:stCxn id="86" idx="0"/>
            <a:endCxn id="81" idx="2"/>
          </p:cNvCxnSpPr>
          <p:nvPr/>
        </p:nvCxnSpPr>
        <p:spPr bwMode="auto">
          <a:xfrm flipH="1" flipV="1">
            <a:off x="4328247" y="3308900"/>
            <a:ext cx="249485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153">
            <a:extLst>
              <a:ext uri="{FF2B5EF4-FFF2-40B4-BE49-F238E27FC236}">
                <a16:creationId xmlns:a16="http://schemas.microsoft.com/office/drawing/2014/main" xmlns="" id="{1525813E-C4D8-A341-94F0-C7C9E58EC2A8}"/>
              </a:ext>
            </a:extLst>
          </p:cNvPr>
          <p:cNvCxnSpPr>
            <a:cxnSpLocks/>
            <a:stCxn id="87" idx="0"/>
            <a:endCxn id="81" idx="2"/>
          </p:cNvCxnSpPr>
          <p:nvPr/>
        </p:nvCxnSpPr>
        <p:spPr bwMode="auto">
          <a:xfrm flipH="1" flipV="1">
            <a:off x="4328247" y="3308900"/>
            <a:ext cx="611832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154">
            <a:extLst>
              <a:ext uri="{FF2B5EF4-FFF2-40B4-BE49-F238E27FC236}">
                <a16:creationId xmlns:a16="http://schemas.microsoft.com/office/drawing/2014/main" xmlns="" id="{D1379500-408E-424A-96DC-A6C1B8043E8F}"/>
              </a:ext>
            </a:extLst>
          </p:cNvPr>
          <p:cNvCxnSpPr>
            <a:stCxn id="86" idx="0"/>
            <a:endCxn id="82" idx="2"/>
          </p:cNvCxnSpPr>
          <p:nvPr/>
        </p:nvCxnSpPr>
        <p:spPr bwMode="auto">
          <a:xfrm flipH="1" flipV="1">
            <a:off x="4528230" y="3308900"/>
            <a:ext cx="49501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155">
            <a:extLst>
              <a:ext uri="{FF2B5EF4-FFF2-40B4-BE49-F238E27FC236}">
                <a16:creationId xmlns:a16="http://schemas.microsoft.com/office/drawing/2014/main" xmlns="" id="{E31B98F4-2798-D346-BF38-A5FB550ADD66}"/>
              </a:ext>
            </a:extLst>
          </p:cNvPr>
          <p:cNvCxnSpPr>
            <a:stCxn id="86" idx="0"/>
            <a:endCxn id="83" idx="2"/>
          </p:cNvCxnSpPr>
          <p:nvPr/>
        </p:nvCxnSpPr>
        <p:spPr bwMode="auto">
          <a:xfrm flipV="1">
            <a:off x="4577731" y="3308900"/>
            <a:ext cx="152463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156">
            <a:extLst>
              <a:ext uri="{FF2B5EF4-FFF2-40B4-BE49-F238E27FC236}">
                <a16:creationId xmlns:a16="http://schemas.microsoft.com/office/drawing/2014/main" xmlns="" id="{12ADAE27-62BF-9440-A765-0AAD455661B0}"/>
              </a:ext>
            </a:extLst>
          </p:cNvPr>
          <p:cNvCxnSpPr>
            <a:stCxn id="86" idx="0"/>
            <a:endCxn id="84" idx="2"/>
          </p:cNvCxnSpPr>
          <p:nvPr/>
        </p:nvCxnSpPr>
        <p:spPr bwMode="auto">
          <a:xfrm flipV="1">
            <a:off x="4577731" y="3308900"/>
            <a:ext cx="356407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157">
            <a:extLst>
              <a:ext uri="{FF2B5EF4-FFF2-40B4-BE49-F238E27FC236}">
                <a16:creationId xmlns:a16="http://schemas.microsoft.com/office/drawing/2014/main" xmlns="" id="{5884AD11-28EA-7243-A056-0BF31C6DA5F3}"/>
              </a:ext>
            </a:extLst>
          </p:cNvPr>
          <p:cNvCxnSpPr>
            <a:stCxn id="87" idx="0"/>
            <a:endCxn id="84" idx="2"/>
          </p:cNvCxnSpPr>
          <p:nvPr/>
        </p:nvCxnSpPr>
        <p:spPr bwMode="auto">
          <a:xfrm flipH="1" flipV="1">
            <a:off x="4934138" y="3308900"/>
            <a:ext cx="5940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158">
            <a:extLst>
              <a:ext uri="{FF2B5EF4-FFF2-40B4-BE49-F238E27FC236}">
                <a16:creationId xmlns:a16="http://schemas.microsoft.com/office/drawing/2014/main" xmlns="" id="{59FFEF51-2F84-284A-A770-436A9C8A3E59}"/>
              </a:ext>
            </a:extLst>
          </p:cNvPr>
          <p:cNvCxnSpPr>
            <a:stCxn id="87" idx="0"/>
            <a:endCxn id="83" idx="2"/>
          </p:cNvCxnSpPr>
          <p:nvPr/>
        </p:nvCxnSpPr>
        <p:spPr bwMode="auto">
          <a:xfrm flipH="1" flipV="1">
            <a:off x="4730194" y="3308900"/>
            <a:ext cx="209884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159">
            <a:extLst>
              <a:ext uri="{FF2B5EF4-FFF2-40B4-BE49-F238E27FC236}">
                <a16:creationId xmlns:a16="http://schemas.microsoft.com/office/drawing/2014/main" xmlns="" id="{96E5E238-D7EA-B246-B1F4-7353C8BCACBA}"/>
              </a:ext>
            </a:extLst>
          </p:cNvPr>
          <p:cNvCxnSpPr>
            <a:stCxn id="87" idx="0"/>
            <a:endCxn id="82" idx="2"/>
          </p:cNvCxnSpPr>
          <p:nvPr/>
        </p:nvCxnSpPr>
        <p:spPr bwMode="auto">
          <a:xfrm flipH="1" flipV="1">
            <a:off x="4528230" y="3308900"/>
            <a:ext cx="411848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78">
            <a:extLst>
              <a:ext uri="{FF2B5EF4-FFF2-40B4-BE49-F238E27FC236}">
                <a16:creationId xmlns:a16="http://schemas.microsoft.com/office/drawing/2014/main" xmlns="" id="{603304B3-93ED-5748-9036-FF828F68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374" y="3686390"/>
            <a:ext cx="195242" cy="3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charset="-122"/>
                <a:ea typeface="微软雅黑" charset="-122"/>
              </a:rPr>
              <a:t>…</a:t>
            </a:r>
            <a:endParaRPr lang="zh-CN" altLang="en-US" sz="1600">
              <a:latin typeface="微软雅黑" charset="-122"/>
              <a:ea typeface="微软雅黑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757474A-0057-4D4E-BE7D-F93B5C30ECB7}"/>
              </a:ext>
            </a:extLst>
          </p:cNvPr>
          <p:cNvSpPr/>
          <p:nvPr/>
        </p:nvSpPr>
        <p:spPr bwMode="auto">
          <a:xfrm>
            <a:off x="5450928" y="2906677"/>
            <a:ext cx="916760" cy="1505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587FDAD-0D3C-F744-9519-D51D52ADF9AD}"/>
              </a:ext>
            </a:extLst>
          </p:cNvPr>
          <p:cNvSpPr/>
          <p:nvPr/>
        </p:nvSpPr>
        <p:spPr bwMode="auto">
          <a:xfrm>
            <a:off x="5496470" y="2997633"/>
            <a:ext cx="205924" cy="301161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A02DC41F-C43F-454E-B25F-9B866ACEF323}"/>
              </a:ext>
            </a:extLst>
          </p:cNvPr>
          <p:cNvSpPr/>
          <p:nvPr/>
        </p:nvSpPr>
        <p:spPr bwMode="auto">
          <a:xfrm>
            <a:off x="5700412" y="2997633"/>
            <a:ext cx="205924" cy="297119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69599B91-8A5E-5B45-B744-FA1849FFD0D4}"/>
              </a:ext>
            </a:extLst>
          </p:cNvPr>
          <p:cNvSpPr/>
          <p:nvPr/>
        </p:nvSpPr>
        <p:spPr bwMode="auto">
          <a:xfrm>
            <a:off x="5902376" y="2997633"/>
            <a:ext cx="207905" cy="297119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EA703818-9C81-FA48-AE0B-D4C3C99BF84C}"/>
              </a:ext>
            </a:extLst>
          </p:cNvPr>
          <p:cNvSpPr/>
          <p:nvPr/>
        </p:nvSpPr>
        <p:spPr bwMode="auto">
          <a:xfrm>
            <a:off x="6108301" y="2997633"/>
            <a:ext cx="205924" cy="297119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784C33C6-8971-574B-B26E-1CD9CFCD3F18}"/>
              </a:ext>
            </a:extLst>
          </p:cNvPr>
          <p:cNvSpPr/>
          <p:nvPr/>
        </p:nvSpPr>
        <p:spPr bwMode="auto">
          <a:xfrm>
            <a:off x="5496470" y="3707080"/>
            <a:ext cx="186124" cy="16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C51EBB65-2D4C-5342-9D22-D4A98044E83F}"/>
              </a:ext>
            </a:extLst>
          </p:cNvPr>
          <p:cNvSpPr/>
          <p:nvPr/>
        </p:nvSpPr>
        <p:spPr bwMode="auto">
          <a:xfrm>
            <a:off x="5761795" y="3707080"/>
            <a:ext cx="186124" cy="16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4ED73BFF-7F88-8349-8C8E-835701A7CAC0}"/>
              </a:ext>
            </a:extLst>
          </p:cNvPr>
          <p:cNvSpPr/>
          <p:nvPr/>
        </p:nvSpPr>
        <p:spPr bwMode="auto">
          <a:xfrm>
            <a:off x="6124142" y="3707080"/>
            <a:ext cx="182163" cy="16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169">
            <a:extLst>
              <a:ext uri="{FF2B5EF4-FFF2-40B4-BE49-F238E27FC236}">
                <a16:creationId xmlns:a16="http://schemas.microsoft.com/office/drawing/2014/main" xmlns="" id="{EE1F4FD3-45C2-FF4E-80B1-0FF2BB0A02F5}"/>
              </a:ext>
            </a:extLst>
          </p:cNvPr>
          <p:cNvCxnSpPr>
            <a:cxnSpLocks/>
            <a:stCxn id="106" idx="0"/>
          </p:cNvCxnSpPr>
          <p:nvPr/>
        </p:nvCxnSpPr>
        <p:spPr bwMode="auto">
          <a:xfrm flipV="1">
            <a:off x="5589531" y="3298795"/>
            <a:ext cx="11881" cy="408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170">
            <a:extLst>
              <a:ext uri="{FF2B5EF4-FFF2-40B4-BE49-F238E27FC236}">
                <a16:creationId xmlns:a16="http://schemas.microsoft.com/office/drawing/2014/main" xmlns="" id="{2607DB16-743A-1E48-9AD9-E6F4FC7BD2E8}"/>
              </a:ext>
            </a:extLst>
          </p:cNvPr>
          <p:cNvCxnSpPr>
            <a:stCxn id="106" idx="0"/>
          </p:cNvCxnSpPr>
          <p:nvPr/>
        </p:nvCxnSpPr>
        <p:spPr bwMode="auto">
          <a:xfrm flipV="1">
            <a:off x="5589531" y="3294751"/>
            <a:ext cx="213845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171">
            <a:extLst>
              <a:ext uri="{FF2B5EF4-FFF2-40B4-BE49-F238E27FC236}">
                <a16:creationId xmlns:a16="http://schemas.microsoft.com/office/drawing/2014/main" xmlns="" id="{BE31C9D4-3DB9-484E-ADBF-F988955FEE95}"/>
              </a:ext>
            </a:extLst>
          </p:cNvPr>
          <p:cNvCxnSpPr>
            <a:stCxn id="106" idx="0"/>
            <a:endCxn id="104" idx="2"/>
          </p:cNvCxnSpPr>
          <p:nvPr/>
        </p:nvCxnSpPr>
        <p:spPr bwMode="auto">
          <a:xfrm flipV="1">
            <a:off x="5589531" y="3294751"/>
            <a:ext cx="415809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172">
            <a:extLst>
              <a:ext uri="{FF2B5EF4-FFF2-40B4-BE49-F238E27FC236}">
                <a16:creationId xmlns:a16="http://schemas.microsoft.com/office/drawing/2014/main" xmlns="" id="{ABF7734F-AD80-6B43-B85B-AADBF66CAB5B}"/>
              </a:ext>
            </a:extLst>
          </p:cNvPr>
          <p:cNvCxnSpPr>
            <a:stCxn id="106" idx="0"/>
            <a:endCxn id="105" idx="2"/>
          </p:cNvCxnSpPr>
          <p:nvPr/>
        </p:nvCxnSpPr>
        <p:spPr bwMode="auto">
          <a:xfrm flipV="1">
            <a:off x="5589531" y="3294751"/>
            <a:ext cx="621733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173">
            <a:extLst>
              <a:ext uri="{FF2B5EF4-FFF2-40B4-BE49-F238E27FC236}">
                <a16:creationId xmlns:a16="http://schemas.microsoft.com/office/drawing/2014/main" xmlns="" id="{0ACEBAA5-9E6B-0141-A3D1-657290B23113}"/>
              </a:ext>
            </a:extLst>
          </p:cNvPr>
          <p:cNvCxnSpPr>
            <a:cxnSpLocks/>
            <a:stCxn id="107" idx="0"/>
          </p:cNvCxnSpPr>
          <p:nvPr/>
        </p:nvCxnSpPr>
        <p:spPr bwMode="auto">
          <a:xfrm flipH="1" flipV="1">
            <a:off x="5601409" y="3298795"/>
            <a:ext cx="253445" cy="408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174">
            <a:extLst>
              <a:ext uri="{FF2B5EF4-FFF2-40B4-BE49-F238E27FC236}">
                <a16:creationId xmlns:a16="http://schemas.microsoft.com/office/drawing/2014/main" xmlns="" id="{806AD1F8-D56D-BC46-BA52-A676D54CF33E}"/>
              </a:ext>
            </a:extLst>
          </p:cNvPr>
          <p:cNvCxnSpPr>
            <a:cxnSpLocks/>
            <a:stCxn id="108" idx="0"/>
          </p:cNvCxnSpPr>
          <p:nvPr/>
        </p:nvCxnSpPr>
        <p:spPr bwMode="auto">
          <a:xfrm flipH="1" flipV="1">
            <a:off x="5601409" y="3298795"/>
            <a:ext cx="613812" cy="408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175">
            <a:extLst>
              <a:ext uri="{FF2B5EF4-FFF2-40B4-BE49-F238E27FC236}">
                <a16:creationId xmlns:a16="http://schemas.microsoft.com/office/drawing/2014/main" xmlns="" id="{E3ADB907-0F0F-9D40-85BF-94A8DF18738D}"/>
              </a:ext>
            </a:extLst>
          </p:cNvPr>
          <p:cNvCxnSpPr>
            <a:stCxn id="107" idx="0"/>
          </p:cNvCxnSpPr>
          <p:nvPr/>
        </p:nvCxnSpPr>
        <p:spPr bwMode="auto">
          <a:xfrm flipH="1" flipV="1">
            <a:off x="5803374" y="3294751"/>
            <a:ext cx="51481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176">
            <a:extLst>
              <a:ext uri="{FF2B5EF4-FFF2-40B4-BE49-F238E27FC236}">
                <a16:creationId xmlns:a16="http://schemas.microsoft.com/office/drawing/2014/main" xmlns="" id="{454F278E-A9C5-5445-A0BE-73FCB9ACF891}"/>
              </a:ext>
            </a:extLst>
          </p:cNvPr>
          <p:cNvCxnSpPr>
            <a:stCxn id="107" idx="0"/>
            <a:endCxn id="104" idx="2"/>
          </p:cNvCxnSpPr>
          <p:nvPr/>
        </p:nvCxnSpPr>
        <p:spPr bwMode="auto">
          <a:xfrm flipV="1">
            <a:off x="5854856" y="3294751"/>
            <a:ext cx="150483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177">
            <a:extLst>
              <a:ext uri="{FF2B5EF4-FFF2-40B4-BE49-F238E27FC236}">
                <a16:creationId xmlns:a16="http://schemas.microsoft.com/office/drawing/2014/main" xmlns="" id="{4C96DD57-7F32-BC49-864D-EE572CA8E318}"/>
              </a:ext>
            </a:extLst>
          </p:cNvPr>
          <p:cNvCxnSpPr>
            <a:stCxn id="107" idx="0"/>
            <a:endCxn id="105" idx="2"/>
          </p:cNvCxnSpPr>
          <p:nvPr/>
        </p:nvCxnSpPr>
        <p:spPr bwMode="auto">
          <a:xfrm flipV="1">
            <a:off x="5854856" y="3294751"/>
            <a:ext cx="356407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178">
            <a:extLst>
              <a:ext uri="{FF2B5EF4-FFF2-40B4-BE49-F238E27FC236}">
                <a16:creationId xmlns:a16="http://schemas.microsoft.com/office/drawing/2014/main" xmlns="" id="{CA0444D3-51C1-304B-9B12-0D08103522CC}"/>
              </a:ext>
            </a:extLst>
          </p:cNvPr>
          <p:cNvCxnSpPr>
            <a:stCxn id="108" idx="0"/>
            <a:endCxn id="105" idx="2"/>
          </p:cNvCxnSpPr>
          <p:nvPr/>
        </p:nvCxnSpPr>
        <p:spPr bwMode="auto">
          <a:xfrm flipH="1" flipV="1">
            <a:off x="6211263" y="3294751"/>
            <a:ext cx="3960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179">
            <a:extLst>
              <a:ext uri="{FF2B5EF4-FFF2-40B4-BE49-F238E27FC236}">
                <a16:creationId xmlns:a16="http://schemas.microsoft.com/office/drawing/2014/main" xmlns="" id="{CD0AB3F2-B08D-E049-AB57-B57D0717DEF6}"/>
              </a:ext>
            </a:extLst>
          </p:cNvPr>
          <p:cNvCxnSpPr>
            <a:stCxn id="108" idx="0"/>
            <a:endCxn id="104" idx="2"/>
          </p:cNvCxnSpPr>
          <p:nvPr/>
        </p:nvCxnSpPr>
        <p:spPr bwMode="auto">
          <a:xfrm flipH="1" flipV="1">
            <a:off x="6005339" y="3294751"/>
            <a:ext cx="209884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180">
            <a:extLst>
              <a:ext uri="{FF2B5EF4-FFF2-40B4-BE49-F238E27FC236}">
                <a16:creationId xmlns:a16="http://schemas.microsoft.com/office/drawing/2014/main" xmlns="" id="{00950476-4B3A-BE43-A1DD-468CF4772EEC}"/>
              </a:ext>
            </a:extLst>
          </p:cNvPr>
          <p:cNvCxnSpPr>
            <a:stCxn id="108" idx="0"/>
          </p:cNvCxnSpPr>
          <p:nvPr/>
        </p:nvCxnSpPr>
        <p:spPr bwMode="auto">
          <a:xfrm flipH="1" flipV="1">
            <a:off x="5803374" y="3294751"/>
            <a:ext cx="411848" cy="412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99">
            <a:extLst>
              <a:ext uri="{FF2B5EF4-FFF2-40B4-BE49-F238E27FC236}">
                <a16:creationId xmlns:a16="http://schemas.microsoft.com/office/drawing/2014/main" xmlns="" id="{FF017038-0D0D-E34C-879B-AC686A86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344" y="3664883"/>
            <a:ext cx="202807" cy="3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charset="-122"/>
                <a:ea typeface="微软雅黑" charset="-122"/>
              </a:rPr>
              <a:t>…</a:t>
            </a:r>
            <a:endParaRPr lang="zh-CN" altLang="en-US" sz="1600">
              <a:latin typeface="微软雅黑" charset="-122"/>
              <a:ea typeface="微软雅黑" charset="-122"/>
            </a:endParaRPr>
          </a:p>
        </p:txBody>
      </p:sp>
      <p:sp>
        <p:nvSpPr>
          <p:cNvPr id="72" name="文本框 155">
            <a:extLst>
              <a:ext uri="{FF2B5EF4-FFF2-40B4-BE49-F238E27FC236}">
                <a16:creationId xmlns:a16="http://schemas.microsoft.com/office/drawing/2014/main" xmlns="" id="{02E83C51-BBC0-C74E-A73D-35978DAF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721" y="3188872"/>
            <a:ext cx="487760" cy="3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微软雅黑" charset="-122"/>
                <a:ea typeface="微软雅黑" charset="-122"/>
              </a:rPr>
              <a:t>…</a:t>
            </a:r>
            <a:endParaRPr lang="zh-CN" altLang="en-US" sz="1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73" name="文本框 158">
            <a:extLst>
              <a:ext uri="{FF2B5EF4-FFF2-40B4-BE49-F238E27FC236}">
                <a16:creationId xmlns:a16="http://schemas.microsoft.com/office/drawing/2014/main" xmlns="" id="{3AF553CB-6AF4-AB48-A5CC-9F46A053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928" y="3425576"/>
            <a:ext cx="1480601" cy="46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+mn-lt"/>
                <a:ea typeface="Calibri" charset="0"/>
                <a:cs typeface="Calibri" charset="0"/>
              </a:rPr>
              <a:t>ToR</a:t>
            </a:r>
            <a:r>
              <a:rPr lang="zh-CN" altLang="en-US" sz="1600" b="0" dirty="0">
                <a:latin typeface="+mn-lt"/>
                <a:ea typeface="Calibri" charset="0"/>
                <a:cs typeface="Calibri" charset="0"/>
              </a:rPr>
              <a:t>交换机</a:t>
            </a:r>
          </a:p>
        </p:txBody>
      </p:sp>
      <p:sp>
        <p:nvSpPr>
          <p:cNvPr id="74" name="文本框 159">
            <a:extLst>
              <a:ext uri="{FF2B5EF4-FFF2-40B4-BE49-F238E27FC236}">
                <a16:creationId xmlns:a16="http://schemas.microsoft.com/office/drawing/2014/main" xmlns="" id="{C4AB0F56-2E56-E24C-883B-A6D63ECC9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655" y="2865716"/>
            <a:ext cx="1368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+mn-lt"/>
                <a:ea typeface="Calibri" charset="0"/>
                <a:cs typeface="Calibri" charset="0"/>
              </a:rPr>
              <a:t>汇聚</a:t>
            </a:r>
            <a:endParaRPr lang="en-US" altLang="zh-CN" sz="1600" b="0" dirty="0">
              <a:latin typeface="+mn-lt"/>
              <a:ea typeface="Calibri" charset="0"/>
              <a:cs typeface="Calibri" charset="0"/>
            </a:endParaRPr>
          </a:p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+mn-lt"/>
                <a:ea typeface="Calibri" charset="0"/>
                <a:cs typeface="Calibri" charset="0"/>
              </a:rPr>
              <a:t>交换机</a:t>
            </a:r>
          </a:p>
        </p:txBody>
      </p:sp>
      <p:pic>
        <p:nvPicPr>
          <p:cNvPr id="75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D29713CF-7E5C-DA46-B1EC-E1BA3A4F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89" y="4009579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601EE338-E278-D046-9FA4-78994978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33" y="4009579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CE3600F8-CD85-5244-9CD2-4589655F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43" y="4009579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接连接符 215">
            <a:extLst>
              <a:ext uri="{FF2B5EF4-FFF2-40B4-BE49-F238E27FC236}">
                <a16:creationId xmlns:a16="http://schemas.microsoft.com/office/drawing/2014/main" xmlns="" id="{45B183D7-FF05-AB45-A14C-830144C82002}"/>
              </a:ext>
            </a:extLst>
          </p:cNvPr>
          <p:cNvCxnSpPr>
            <a:endCxn id="65" idx="2"/>
          </p:cNvCxnSpPr>
          <p:nvPr/>
        </p:nvCxnSpPr>
        <p:spPr bwMode="auto">
          <a:xfrm flipV="1">
            <a:off x="3191704" y="3876861"/>
            <a:ext cx="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216">
            <a:extLst>
              <a:ext uri="{FF2B5EF4-FFF2-40B4-BE49-F238E27FC236}">
                <a16:creationId xmlns:a16="http://schemas.microsoft.com/office/drawing/2014/main" xmlns="" id="{5E9CF509-8881-CC42-87BB-589142A1BA12}"/>
              </a:ext>
            </a:extLst>
          </p:cNvPr>
          <p:cNvCxnSpPr>
            <a:endCxn id="66" idx="2"/>
          </p:cNvCxnSpPr>
          <p:nvPr/>
        </p:nvCxnSpPr>
        <p:spPr bwMode="auto">
          <a:xfrm flipH="1" flipV="1">
            <a:off x="3457028" y="3876861"/>
            <a:ext cx="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217">
            <a:extLst>
              <a:ext uri="{FF2B5EF4-FFF2-40B4-BE49-F238E27FC236}">
                <a16:creationId xmlns:a16="http://schemas.microsoft.com/office/drawing/2014/main" xmlns="" id="{E1E70A10-9FEF-EF4E-B2A2-34FC095BF369}"/>
              </a:ext>
            </a:extLst>
          </p:cNvPr>
          <p:cNvCxnSpPr>
            <a:endCxn id="67" idx="2"/>
          </p:cNvCxnSpPr>
          <p:nvPr/>
        </p:nvCxnSpPr>
        <p:spPr bwMode="auto">
          <a:xfrm flipH="1" flipV="1">
            <a:off x="3817395" y="3876861"/>
            <a:ext cx="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55">
            <a:extLst>
              <a:ext uri="{FF2B5EF4-FFF2-40B4-BE49-F238E27FC236}">
                <a16:creationId xmlns:a16="http://schemas.microsoft.com/office/drawing/2014/main" xmlns="" id="{543C13F7-036B-C141-82C4-6CAF6CEB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677" y="3675365"/>
            <a:ext cx="211563" cy="3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charset="-122"/>
                <a:ea typeface="微软雅黑" charset="-122"/>
              </a:rPr>
              <a:t>…</a:t>
            </a:r>
            <a:endParaRPr lang="zh-CN" altLang="en-US" sz="1600" dirty="0">
              <a:latin typeface="微软雅黑" charset="-122"/>
              <a:ea typeface="微软雅黑" charset="-122"/>
            </a:endParaRPr>
          </a:p>
        </p:txBody>
      </p:sp>
      <p:pic>
        <p:nvPicPr>
          <p:cNvPr id="82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D5A99F7B-0B4F-6645-B5C9-641E38A8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11" y="4015545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1B80D6CD-9DA4-014A-B8F0-67F5FF0B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54" y="4015545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7B23A82B-1F3A-8A4A-89A5-4D61A9EF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64" y="4015545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直接连接符 222">
            <a:extLst>
              <a:ext uri="{FF2B5EF4-FFF2-40B4-BE49-F238E27FC236}">
                <a16:creationId xmlns:a16="http://schemas.microsoft.com/office/drawing/2014/main" xmlns="" id="{127ECB13-D607-1246-B0AE-EC0B8F10F59A}"/>
              </a:ext>
            </a:extLst>
          </p:cNvPr>
          <p:cNvCxnSpPr>
            <a:endCxn id="85" idx="2"/>
          </p:cNvCxnSpPr>
          <p:nvPr/>
        </p:nvCxnSpPr>
        <p:spPr bwMode="auto">
          <a:xfrm flipH="1" flipV="1">
            <a:off x="4314385" y="3882927"/>
            <a:ext cx="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223">
            <a:extLst>
              <a:ext uri="{FF2B5EF4-FFF2-40B4-BE49-F238E27FC236}">
                <a16:creationId xmlns:a16="http://schemas.microsoft.com/office/drawing/2014/main" xmlns="" id="{49B0F9FA-1C12-E542-BCA5-674208330DA5}"/>
              </a:ext>
            </a:extLst>
          </p:cNvPr>
          <p:cNvCxnSpPr>
            <a:endCxn id="86" idx="2"/>
          </p:cNvCxnSpPr>
          <p:nvPr/>
        </p:nvCxnSpPr>
        <p:spPr bwMode="auto">
          <a:xfrm flipH="1" flipV="1">
            <a:off x="4577731" y="3882927"/>
            <a:ext cx="198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224">
            <a:extLst>
              <a:ext uri="{FF2B5EF4-FFF2-40B4-BE49-F238E27FC236}">
                <a16:creationId xmlns:a16="http://schemas.microsoft.com/office/drawing/2014/main" xmlns="" id="{D326AE1C-4BD2-BB4E-A38A-81C2B78F9BB2}"/>
              </a:ext>
            </a:extLst>
          </p:cNvPr>
          <p:cNvCxnSpPr>
            <a:endCxn id="87" idx="2"/>
          </p:cNvCxnSpPr>
          <p:nvPr/>
        </p:nvCxnSpPr>
        <p:spPr bwMode="auto">
          <a:xfrm flipH="1" flipV="1">
            <a:off x="4940077" y="3882927"/>
            <a:ext cx="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90224A52-E96E-C74C-B5C6-13EAF114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88" y="4004473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7F2955C7-F9E0-4648-A9DD-33F99AAA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35" y="4004473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C:\Users\w00403393\AppData\Roaming\eSpace_Desktop\UserData\w00403393\imagefiles\2EE27944-2F4C-4975-89D4-B26EBAF0BF9E.png">
            <a:extLst>
              <a:ext uri="{FF2B5EF4-FFF2-40B4-BE49-F238E27FC236}">
                <a16:creationId xmlns:a16="http://schemas.microsoft.com/office/drawing/2014/main" xmlns="" id="{C537FBC8-0F36-9249-9163-0C43AA1F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43" y="4004473"/>
            <a:ext cx="175260" cy="32304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接连接符 228">
            <a:extLst>
              <a:ext uri="{FF2B5EF4-FFF2-40B4-BE49-F238E27FC236}">
                <a16:creationId xmlns:a16="http://schemas.microsoft.com/office/drawing/2014/main" xmlns="" id="{7F2D0BB5-37D0-B34D-8EC5-BF38308FEC7F}"/>
              </a:ext>
            </a:extLst>
          </p:cNvPr>
          <p:cNvCxnSpPr>
            <a:endCxn id="106" idx="2"/>
          </p:cNvCxnSpPr>
          <p:nvPr/>
        </p:nvCxnSpPr>
        <p:spPr bwMode="auto">
          <a:xfrm flipH="1" flipV="1">
            <a:off x="5589531" y="3870799"/>
            <a:ext cx="1981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229">
            <a:extLst>
              <a:ext uri="{FF2B5EF4-FFF2-40B4-BE49-F238E27FC236}">
                <a16:creationId xmlns:a16="http://schemas.microsoft.com/office/drawing/2014/main" xmlns="" id="{498C03FD-4D33-B04E-91A0-2FBFD3FB6529}"/>
              </a:ext>
            </a:extLst>
          </p:cNvPr>
          <p:cNvCxnSpPr>
            <a:endCxn id="107" idx="2"/>
          </p:cNvCxnSpPr>
          <p:nvPr/>
        </p:nvCxnSpPr>
        <p:spPr bwMode="auto">
          <a:xfrm flipH="1" flipV="1">
            <a:off x="5854856" y="3870799"/>
            <a:ext cx="0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230">
            <a:extLst>
              <a:ext uri="{FF2B5EF4-FFF2-40B4-BE49-F238E27FC236}">
                <a16:creationId xmlns:a16="http://schemas.microsoft.com/office/drawing/2014/main" xmlns="" id="{675B3866-08C9-8448-89DD-D8682816BDA1}"/>
              </a:ext>
            </a:extLst>
          </p:cNvPr>
          <p:cNvCxnSpPr>
            <a:endCxn id="108" idx="2"/>
          </p:cNvCxnSpPr>
          <p:nvPr/>
        </p:nvCxnSpPr>
        <p:spPr bwMode="auto">
          <a:xfrm flipH="1" flipV="1">
            <a:off x="6215224" y="3870799"/>
            <a:ext cx="1981" cy="133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209">
            <a:extLst>
              <a:ext uri="{FF2B5EF4-FFF2-40B4-BE49-F238E27FC236}">
                <a16:creationId xmlns:a16="http://schemas.microsoft.com/office/drawing/2014/main" xmlns="" id="{1BD72C99-6C93-B84C-BDDB-8CD4135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841" y="3861491"/>
            <a:ext cx="1422584" cy="4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+mn-lt"/>
                <a:ea typeface="Calibri" charset="0"/>
                <a:cs typeface="Calibri" charset="0"/>
              </a:rPr>
              <a:t>GPU</a:t>
            </a:r>
            <a:endParaRPr lang="zh-CN" altLang="en-US" sz="1600" b="0" dirty="0">
              <a:latin typeface="+mn-lt"/>
              <a:ea typeface="Calibri" charset="0"/>
              <a:cs typeface="Calibri" charset="0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xmlns="" id="{849B2192-B5D0-C148-9E1C-8BE465AD5C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350106" y="2603495"/>
            <a:ext cx="425708" cy="402223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xmlns="" id="{B4D1100F-CFB4-EB41-9346-410B1BC34EB7}"/>
              </a:ext>
            </a:extLst>
          </p:cNvPr>
          <p:cNvCxnSpPr>
            <a:cxnSpLocks/>
            <a:stCxn id="63" idx="0"/>
          </p:cNvCxnSpPr>
          <p:nvPr/>
        </p:nvCxnSpPr>
        <p:spPr bwMode="auto">
          <a:xfrm flipV="1">
            <a:off x="3607511" y="2617644"/>
            <a:ext cx="1294946" cy="388074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xmlns="" id="{ADCA81AE-758A-7B49-B91B-77C39F3E79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55999" y="2603495"/>
            <a:ext cx="516790" cy="410308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xmlns="" id="{54BE402E-6696-6F47-976E-67069DED053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58944" y="2601475"/>
            <a:ext cx="1544431" cy="39615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xmlns="" id="{64EA1166-3247-3A4B-AA6A-DD9D818B6210}"/>
              </a:ext>
            </a:extLst>
          </p:cNvPr>
          <p:cNvCxnSpPr>
            <a:cxnSpLocks/>
            <a:stCxn id="83" idx="0"/>
          </p:cNvCxnSpPr>
          <p:nvPr/>
        </p:nvCxnSpPr>
        <p:spPr bwMode="auto">
          <a:xfrm flipV="1">
            <a:off x="4730194" y="2617644"/>
            <a:ext cx="534610" cy="39615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xmlns="" id="{7A135F93-67C0-EB43-8EFC-9C05BAE6D390}"/>
              </a:ext>
            </a:extLst>
          </p:cNvPr>
          <p:cNvCxnSpPr>
            <a:cxnSpLocks/>
            <a:stCxn id="104" idx="0"/>
          </p:cNvCxnSpPr>
          <p:nvPr/>
        </p:nvCxnSpPr>
        <p:spPr bwMode="auto">
          <a:xfrm flipH="1" flipV="1">
            <a:off x="5443008" y="2617644"/>
            <a:ext cx="562331" cy="379989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B7A35EB3-E0A2-2848-9D00-135B8FF91A51}"/>
              </a:ext>
            </a:extLst>
          </p:cNvPr>
          <p:cNvSpPr/>
          <p:nvPr/>
        </p:nvSpPr>
        <p:spPr bwMode="auto">
          <a:xfrm>
            <a:off x="5379649" y="2908699"/>
            <a:ext cx="1027641" cy="1542189"/>
          </a:xfrm>
          <a:prstGeom prst="rect">
            <a:avLst/>
          </a:prstGeom>
          <a:noFill/>
          <a:ln w="1587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112" name="文本框 158">
            <a:extLst>
              <a:ext uri="{FF2B5EF4-FFF2-40B4-BE49-F238E27FC236}">
                <a16:creationId xmlns:a16="http://schemas.microsoft.com/office/drawing/2014/main" xmlns="" id="{052FD0D7-FE96-5F4A-B57C-04ADD0AAD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308" y="3215655"/>
            <a:ext cx="908784" cy="47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914400" eaLnBrk="1" hangingPunct="1">
              <a:lnSpc>
                <a:spcPts val="3438"/>
              </a:lnSpc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PoD</a:t>
            </a:r>
            <a:endParaRPr lang="zh-CN" altLang="en-US" sz="180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113" name="右大括号 112">
            <a:extLst>
              <a:ext uri="{FF2B5EF4-FFF2-40B4-BE49-F238E27FC236}">
                <a16:creationId xmlns:a16="http://schemas.microsoft.com/office/drawing/2014/main" xmlns="" id="{135867D6-4E7C-4440-A9C9-D667F5F6B06F}"/>
              </a:ext>
            </a:extLst>
          </p:cNvPr>
          <p:cNvSpPr/>
          <p:nvPr/>
        </p:nvSpPr>
        <p:spPr bwMode="auto">
          <a:xfrm>
            <a:off x="6498374" y="2924868"/>
            <a:ext cx="176223" cy="1428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DAD050C1-FABA-2845-9346-8AE91CE3486B}"/>
              </a:ext>
            </a:extLst>
          </p:cNvPr>
          <p:cNvSpPr/>
          <p:nvPr/>
        </p:nvSpPr>
        <p:spPr>
          <a:xfrm>
            <a:off x="1765655" y="1259174"/>
            <a:ext cx="5579525" cy="373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xmlns="" id="{F3F4A661-D14B-9A46-A134-6F00670B30C6}"/>
              </a:ext>
            </a:extLst>
          </p:cNvPr>
          <p:cNvSpPr/>
          <p:nvPr/>
        </p:nvSpPr>
        <p:spPr>
          <a:xfrm>
            <a:off x="2896155" y="4514279"/>
            <a:ext cx="3738979" cy="3639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在</a:t>
            </a:r>
            <a:r>
              <a:rPr kumimoji="1" lang="zh-CN" altLang="en-US" sz="16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电交换</a:t>
            </a:r>
            <a:r>
              <a:rPr kumimoji="1" lang="en-US" altLang="zh-CN" sz="16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Clos</a:t>
            </a:r>
            <a:r>
              <a:rPr kumimoji="1" lang="zh-CN" altLang="en-US" sz="1600" b="0" dirty="0">
                <a:ea typeface="Calibri" charset="0"/>
                <a:cs typeface="Calibri" charset="0"/>
              </a:rPr>
              <a:t>架构中插入光交换层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xmlns="" id="{75567EB4-5D8A-3646-849D-5899CBCE8514}"/>
              </a:ext>
            </a:extLst>
          </p:cNvPr>
          <p:cNvSpPr/>
          <p:nvPr/>
        </p:nvSpPr>
        <p:spPr bwMode="auto">
          <a:xfrm>
            <a:off x="4137225" y="2916218"/>
            <a:ext cx="1027641" cy="1542189"/>
          </a:xfrm>
          <a:prstGeom prst="rect">
            <a:avLst/>
          </a:prstGeom>
          <a:noFill/>
          <a:ln w="1587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03A98862-7B8E-1149-80CE-0078B4CC560F}"/>
              </a:ext>
            </a:extLst>
          </p:cNvPr>
          <p:cNvSpPr/>
          <p:nvPr/>
        </p:nvSpPr>
        <p:spPr bwMode="auto">
          <a:xfrm>
            <a:off x="2996573" y="2913707"/>
            <a:ext cx="1027641" cy="1542189"/>
          </a:xfrm>
          <a:prstGeom prst="rect">
            <a:avLst/>
          </a:prstGeom>
          <a:noFill/>
          <a:ln w="1587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xmlns="" id="{AE7A2E0C-D633-B94E-8A7F-3D55A285F9F1}"/>
              </a:ext>
            </a:extLst>
          </p:cNvPr>
          <p:cNvSpPr/>
          <p:nvPr/>
        </p:nvSpPr>
        <p:spPr bwMode="auto">
          <a:xfrm>
            <a:off x="4765645" y="1531443"/>
            <a:ext cx="841516" cy="346525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xmlns="" id="{DEE6656B-CB9C-AE48-B499-2BC7B96E1F0B}"/>
              </a:ext>
            </a:extLst>
          </p:cNvPr>
          <p:cNvSpPr/>
          <p:nvPr/>
        </p:nvSpPr>
        <p:spPr bwMode="auto">
          <a:xfrm>
            <a:off x="3512219" y="1501884"/>
            <a:ext cx="841516" cy="346525"/>
          </a:xfrm>
          <a:prstGeom prst="rect">
            <a:avLst/>
          </a:prstGeom>
          <a:solidFill>
            <a:srgbClr val="99C6FD"/>
          </a:solidFill>
          <a:ln w="15875" cap="rnd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xmlns="" id="{DC54B07B-DB9B-3249-8ED5-C1D83FCD0954}"/>
              </a:ext>
            </a:extLst>
          </p:cNvPr>
          <p:cNvSpPr/>
          <p:nvPr/>
        </p:nvSpPr>
        <p:spPr bwMode="auto">
          <a:xfrm>
            <a:off x="3603302" y="1730419"/>
            <a:ext cx="100981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xmlns="" id="{C16231E7-205B-6045-AA50-A058FE40966F}"/>
              </a:ext>
            </a:extLst>
          </p:cNvPr>
          <p:cNvSpPr/>
          <p:nvPr/>
        </p:nvSpPr>
        <p:spPr bwMode="auto">
          <a:xfrm>
            <a:off x="3781505" y="1730419"/>
            <a:ext cx="104942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xmlns="" id="{3D944342-DF2D-484C-A4EA-57A59F082EFA}"/>
              </a:ext>
            </a:extLst>
          </p:cNvPr>
          <p:cNvSpPr/>
          <p:nvPr/>
        </p:nvSpPr>
        <p:spPr bwMode="auto">
          <a:xfrm>
            <a:off x="4143853" y="1730419"/>
            <a:ext cx="102962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xmlns="" id="{5DA6335F-5A2F-9F48-8079-622997DF9DE9}"/>
              </a:ext>
            </a:extLst>
          </p:cNvPr>
          <p:cNvSpPr/>
          <p:nvPr/>
        </p:nvSpPr>
        <p:spPr bwMode="auto">
          <a:xfrm>
            <a:off x="3963669" y="1730419"/>
            <a:ext cx="102962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xmlns="" id="{C5688E9E-DBE2-EE4C-B07D-5F6D03BD53FE}"/>
              </a:ext>
            </a:extLst>
          </p:cNvPr>
          <p:cNvSpPr/>
          <p:nvPr/>
        </p:nvSpPr>
        <p:spPr bwMode="auto">
          <a:xfrm>
            <a:off x="4854686" y="1744569"/>
            <a:ext cx="102962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xmlns="" id="{86CB6AAF-DB48-DF42-98F6-C8EBA741D477}"/>
              </a:ext>
            </a:extLst>
          </p:cNvPr>
          <p:cNvSpPr/>
          <p:nvPr/>
        </p:nvSpPr>
        <p:spPr bwMode="auto">
          <a:xfrm>
            <a:off x="5034870" y="1744569"/>
            <a:ext cx="102962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xmlns="" id="{0BE1B596-E072-DB41-A00B-BF4499A152C6}"/>
              </a:ext>
            </a:extLst>
          </p:cNvPr>
          <p:cNvSpPr/>
          <p:nvPr/>
        </p:nvSpPr>
        <p:spPr bwMode="auto">
          <a:xfrm>
            <a:off x="5395237" y="1744569"/>
            <a:ext cx="104943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xmlns="" id="{A9558082-7966-6D4C-9589-6BE2118DDBE8}"/>
              </a:ext>
            </a:extLst>
          </p:cNvPr>
          <p:cNvSpPr/>
          <p:nvPr/>
        </p:nvSpPr>
        <p:spPr bwMode="auto">
          <a:xfrm>
            <a:off x="5215054" y="1744569"/>
            <a:ext cx="104942" cy="1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00C6BB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xmlns="" id="{0C65D3BD-2826-9742-AD3D-23E608511BA5}"/>
              </a:ext>
            </a:extLst>
          </p:cNvPr>
          <p:cNvSpPr/>
          <p:nvPr/>
        </p:nvSpPr>
        <p:spPr bwMode="auto">
          <a:xfrm>
            <a:off x="3351836" y="1332240"/>
            <a:ext cx="2506731" cy="727639"/>
          </a:xfrm>
          <a:prstGeom prst="rect">
            <a:avLst/>
          </a:prstGeom>
          <a:noFill/>
          <a:ln w="1587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/>
          </a:p>
        </p:txBody>
      </p:sp>
      <p:cxnSp>
        <p:nvCxnSpPr>
          <p:cNvPr id="274" name="直线箭头连接符 273">
            <a:extLst>
              <a:ext uri="{FF2B5EF4-FFF2-40B4-BE49-F238E27FC236}">
                <a16:creationId xmlns:a16="http://schemas.microsoft.com/office/drawing/2014/main" xmlns="" id="{7E911AF5-47BA-4E40-BC0B-0F1D77A96DC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71553" y="1856495"/>
            <a:ext cx="818837" cy="40109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xmlns="" id="{560DD395-0438-BA4E-956B-84CF58C4B95B}"/>
              </a:ext>
            </a:extLst>
          </p:cNvPr>
          <p:cNvCxnSpPr>
            <a:cxnSpLocks/>
            <a:endCxn id="272" idx="3"/>
          </p:cNvCxnSpPr>
          <p:nvPr/>
        </p:nvCxnSpPr>
        <p:spPr bwMode="auto">
          <a:xfrm flipH="1" flipV="1">
            <a:off x="5319996" y="1811269"/>
            <a:ext cx="59653" cy="48904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xmlns="" id="{48F15964-8D37-B745-BE06-2F6CFF5085F2}"/>
              </a:ext>
            </a:extLst>
          </p:cNvPr>
          <p:cNvCxnSpPr>
            <a:cxnSpLocks/>
            <a:stCxn id="270" idx="2"/>
          </p:cNvCxnSpPr>
          <p:nvPr/>
        </p:nvCxnSpPr>
        <p:spPr bwMode="auto">
          <a:xfrm flipH="1">
            <a:off x="4101024" y="1877969"/>
            <a:ext cx="985327" cy="35910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xmlns="" id="{FBFD973A-2CBB-5040-9B9A-92B02BE19789}"/>
              </a:ext>
            </a:extLst>
          </p:cNvPr>
          <p:cNvCxnSpPr>
            <a:cxnSpLocks/>
            <a:endCxn id="266" idx="2"/>
          </p:cNvCxnSpPr>
          <p:nvPr/>
        </p:nvCxnSpPr>
        <p:spPr bwMode="auto">
          <a:xfrm flipV="1">
            <a:off x="3752239" y="1863819"/>
            <a:ext cx="81737" cy="395263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159">
            <a:extLst>
              <a:ext uri="{FF2B5EF4-FFF2-40B4-BE49-F238E27FC236}">
                <a16:creationId xmlns:a16="http://schemas.microsoft.com/office/drawing/2014/main" xmlns="" id="{F6AB806A-8BFB-0E4F-BECB-A55DFED6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136" y="1469657"/>
            <a:ext cx="13681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+mn-lt"/>
                <a:ea typeface="Calibri" charset="0"/>
                <a:cs typeface="Calibri" charset="0"/>
              </a:rPr>
              <a:t>核心层</a:t>
            </a:r>
          </a:p>
        </p:txBody>
      </p:sp>
      <p:sp>
        <p:nvSpPr>
          <p:cNvPr id="334" name="文本框 159">
            <a:extLst>
              <a:ext uri="{FF2B5EF4-FFF2-40B4-BE49-F238E27FC236}">
                <a16:creationId xmlns:a16="http://schemas.microsoft.com/office/drawing/2014/main" xmlns="" id="{CBE7FD2E-8B1E-D546-98A7-F701CB97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91" y="2232064"/>
            <a:ext cx="13681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Calibri" charset="0"/>
                <a:cs typeface="Calibri" charset="0"/>
              </a:rPr>
              <a:t>光交换</a:t>
            </a:r>
            <a:r>
              <a:rPr lang="zh-CN" altLang="en-US" sz="1600" b="0" dirty="0">
                <a:latin typeface="+mn-lt"/>
                <a:ea typeface="Calibri" charset="0"/>
                <a:cs typeface="Calibri" charset="0"/>
              </a:rPr>
              <a:t>层</a:t>
            </a:r>
          </a:p>
        </p:txBody>
      </p:sp>
      <p:grpSp>
        <p:nvGrpSpPr>
          <p:cNvPr id="339" name="组合 338">
            <a:extLst>
              <a:ext uri="{FF2B5EF4-FFF2-40B4-BE49-F238E27FC236}">
                <a16:creationId xmlns:a16="http://schemas.microsoft.com/office/drawing/2014/main" xmlns="" id="{C1DD99CF-53BC-6542-9FDF-9309DA3677F6}"/>
              </a:ext>
            </a:extLst>
          </p:cNvPr>
          <p:cNvGrpSpPr/>
          <p:nvPr/>
        </p:nvGrpSpPr>
        <p:grpSpPr>
          <a:xfrm>
            <a:off x="4900777" y="2263046"/>
            <a:ext cx="543202" cy="122674"/>
            <a:chOff x="4160538" y="2039198"/>
            <a:chExt cx="415107" cy="93917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xmlns="" id="{5A822BA6-E121-494E-981D-219CE4AB5D43}"/>
                </a:ext>
              </a:extLst>
            </p:cNvPr>
            <p:cNvSpPr/>
            <p:nvPr/>
          </p:nvSpPr>
          <p:spPr bwMode="auto">
            <a:xfrm>
              <a:off x="4160538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xmlns="" id="{6D8155E3-8807-CC44-97A4-4BFB68684790}"/>
                </a:ext>
              </a:extLst>
            </p:cNvPr>
            <p:cNvSpPr/>
            <p:nvPr/>
          </p:nvSpPr>
          <p:spPr bwMode="auto">
            <a:xfrm>
              <a:off x="4276411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xmlns="" id="{03D9DF27-FA2E-8646-A15E-B96FB4CF3355}"/>
                </a:ext>
              </a:extLst>
            </p:cNvPr>
            <p:cNvSpPr/>
            <p:nvPr/>
          </p:nvSpPr>
          <p:spPr bwMode="auto">
            <a:xfrm>
              <a:off x="4508158" y="2039198"/>
              <a:ext cx="67487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xmlns="" id="{5C042920-01FC-8C4C-989B-11D691249A8B}"/>
                </a:ext>
              </a:extLst>
            </p:cNvPr>
            <p:cNvSpPr/>
            <p:nvPr/>
          </p:nvSpPr>
          <p:spPr bwMode="auto">
            <a:xfrm>
              <a:off x="4392285" y="2039198"/>
              <a:ext cx="67486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xmlns="" id="{99C0D532-DA75-AE4C-B7C1-86DBA75CB652}"/>
              </a:ext>
            </a:extLst>
          </p:cNvPr>
          <p:cNvGrpSpPr/>
          <p:nvPr/>
        </p:nvGrpSpPr>
        <p:grpSpPr>
          <a:xfrm>
            <a:off x="3628351" y="2245149"/>
            <a:ext cx="543202" cy="122674"/>
            <a:chOff x="4160538" y="2039198"/>
            <a:chExt cx="415107" cy="93917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xmlns="" id="{2F4DE605-2B7A-C14C-A90A-26F68FB3AC04}"/>
                </a:ext>
              </a:extLst>
            </p:cNvPr>
            <p:cNvSpPr/>
            <p:nvPr/>
          </p:nvSpPr>
          <p:spPr bwMode="auto">
            <a:xfrm>
              <a:off x="4160538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xmlns="" id="{AB9D99C9-738F-1E4A-A8A9-559C6CD7E6E0}"/>
                </a:ext>
              </a:extLst>
            </p:cNvPr>
            <p:cNvSpPr/>
            <p:nvPr/>
          </p:nvSpPr>
          <p:spPr bwMode="auto">
            <a:xfrm>
              <a:off x="4276411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xmlns="" id="{CE91026B-3E2E-DB4E-B5DC-E164FDFB1DFA}"/>
                </a:ext>
              </a:extLst>
            </p:cNvPr>
            <p:cNvSpPr/>
            <p:nvPr/>
          </p:nvSpPr>
          <p:spPr bwMode="auto">
            <a:xfrm>
              <a:off x="4508158" y="2039198"/>
              <a:ext cx="67487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xmlns="" id="{4E891990-4ED2-A64A-976E-227B442490F3}"/>
                </a:ext>
              </a:extLst>
            </p:cNvPr>
            <p:cNvSpPr/>
            <p:nvPr/>
          </p:nvSpPr>
          <p:spPr bwMode="auto">
            <a:xfrm>
              <a:off x="4392285" y="2039198"/>
              <a:ext cx="67486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xmlns="" id="{399E4141-CA3F-CD42-BC6A-E984FF36CCC5}"/>
              </a:ext>
            </a:extLst>
          </p:cNvPr>
          <p:cNvGrpSpPr/>
          <p:nvPr/>
        </p:nvGrpSpPr>
        <p:grpSpPr>
          <a:xfrm>
            <a:off x="3628351" y="2461789"/>
            <a:ext cx="543202" cy="122674"/>
            <a:chOff x="4160538" y="2039198"/>
            <a:chExt cx="415107" cy="93917"/>
          </a:xfrm>
        </p:grpSpPr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xmlns="" id="{D4B95B83-D11A-4A4A-A491-600A4D9003BD}"/>
                </a:ext>
              </a:extLst>
            </p:cNvPr>
            <p:cNvSpPr/>
            <p:nvPr/>
          </p:nvSpPr>
          <p:spPr bwMode="auto">
            <a:xfrm>
              <a:off x="4160538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xmlns="" id="{F9D3A8EF-D59B-DE48-8EBD-AF3F15D56450}"/>
                </a:ext>
              </a:extLst>
            </p:cNvPr>
            <p:cNvSpPr/>
            <p:nvPr/>
          </p:nvSpPr>
          <p:spPr bwMode="auto">
            <a:xfrm>
              <a:off x="4276411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xmlns="" id="{83B13AD0-26A5-0942-9195-0A57CFB7F81B}"/>
                </a:ext>
              </a:extLst>
            </p:cNvPr>
            <p:cNvSpPr/>
            <p:nvPr/>
          </p:nvSpPr>
          <p:spPr bwMode="auto">
            <a:xfrm>
              <a:off x="4508158" y="2039198"/>
              <a:ext cx="67487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xmlns="" id="{F3A7F77A-0600-C841-9C76-59D7BFBC1593}"/>
                </a:ext>
              </a:extLst>
            </p:cNvPr>
            <p:cNvSpPr/>
            <p:nvPr/>
          </p:nvSpPr>
          <p:spPr bwMode="auto">
            <a:xfrm>
              <a:off x="4392285" y="2039198"/>
              <a:ext cx="67486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xmlns="" id="{2B9DB4E2-C71E-EE48-A4BF-1EC0351A3EE1}"/>
              </a:ext>
            </a:extLst>
          </p:cNvPr>
          <p:cNvGrpSpPr/>
          <p:nvPr/>
        </p:nvGrpSpPr>
        <p:grpSpPr>
          <a:xfrm>
            <a:off x="4902457" y="2483457"/>
            <a:ext cx="543202" cy="122674"/>
            <a:chOff x="4160538" y="2039198"/>
            <a:chExt cx="415107" cy="93917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xmlns="" id="{724B3EED-24DA-6A40-ABED-CFF63180CFB5}"/>
                </a:ext>
              </a:extLst>
            </p:cNvPr>
            <p:cNvSpPr/>
            <p:nvPr/>
          </p:nvSpPr>
          <p:spPr bwMode="auto">
            <a:xfrm>
              <a:off x="4160538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xmlns="" id="{B7A16465-C1AE-504C-A217-D08B0FF191CC}"/>
                </a:ext>
              </a:extLst>
            </p:cNvPr>
            <p:cNvSpPr/>
            <p:nvPr/>
          </p:nvSpPr>
          <p:spPr bwMode="auto">
            <a:xfrm>
              <a:off x="4276411" y="2039198"/>
              <a:ext cx="66213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xmlns="" id="{25235A9E-673A-7E40-95CD-1063AB86774D}"/>
                </a:ext>
              </a:extLst>
            </p:cNvPr>
            <p:cNvSpPr/>
            <p:nvPr/>
          </p:nvSpPr>
          <p:spPr bwMode="auto">
            <a:xfrm>
              <a:off x="4508158" y="2039198"/>
              <a:ext cx="67487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xmlns="" id="{569D2B68-D8A4-FC48-9ABE-FE0C50F505C4}"/>
                </a:ext>
              </a:extLst>
            </p:cNvPr>
            <p:cNvSpPr/>
            <p:nvPr/>
          </p:nvSpPr>
          <p:spPr bwMode="auto">
            <a:xfrm>
              <a:off x="4392285" y="2039198"/>
              <a:ext cx="67486" cy="93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 cap="rnd" cmpd="sng" algn="ctr">
              <a:solidFill>
                <a:srgbClr val="00C6BB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05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BDD42C-4832-3948-A788-8F8DCF39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69" y="1027714"/>
            <a:ext cx="825268" cy="9130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43AE3FB-438F-2A4C-9EF3-6B4BEDD1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05" y="1176992"/>
            <a:ext cx="2795955" cy="33078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C40F389-2F25-8D44-B109-00A07C363520}"/>
              </a:ext>
            </a:extLst>
          </p:cNvPr>
          <p:cNvSpPr txBox="1"/>
          <p:nvPr/>
        </p:nvSpPr>
        <p:spPr>
          <a:xfrm>
            <a:off x="1846601" y="1027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任务提交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xmlns="" id="{86A04D25-95E6-6245-9142-499E542E7F84}"/>
              </a:ext>
            </a:extLst>
          </p:cNvPr>
          <p:cNvSpPr/>
          <p:nvPr/>
        </p:nvSpPr>
        <p:spPr>
          <a:xfrm>
            <a:off x="1846601" y="1442047"/>
            <a:ext cx="1222691" cy="252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2F4CF78-D024-5347-840C-D29299F384E8}"/>
              </a:ext>
            </a:extLst>
          </p:cNvPr>
          <p:cNvSpPr/>
          <p:nvPr/>
        </p:nvSpPr>
        <p:spPr>
          <a:xfrm>
            <a:off x="3186953" y="894718"/>
            <a:ext cx="3697355" cy="347058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955F883-B1D6-E54A-B0DA-4AE9870653E8}"/>
              </a:ext>
            </a:extLst>
          </p:cNvPr>
          <p:cNvSpPr/>
          <p:nvPr/>
        </p:nvSpPr>
        <p:spPr>
          <a:xfrm>
            <a:off x="4485577" y="1203556"/>
            <a:ext cx="2258173" cy="1857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EE459B5-EAA2-5744-B776-AF8C4BE53082}"/>
              </a:ext>
            </a:extLst>
          </p:cNvPr>
          <p:cNvSpPr/>
          <p:nvPr/>
        </p:nvSpPr>
        <p:spPr>
          <a:xfrm>
            <a:off x="3303259" y="1229194"/>
            <a:ext cx="564204" cy="1857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前端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xmlns="" id="{5FAFC5F2-216F-BA47-9BD4-281DE72AFCBF}"/>
              </a:ext>
            </a:extLst>
          </p:cNvPr>
          <p:cNvSpPr/>
          <p:nvPr/>
        </p:nvSpPr>
        <p:spPr>
          <a:xfrm>
            <a:off x="3955543" y="1694212"/>
            <a:ext cx="530034" cy="35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6330990-F9FB-2647-A22A-A041879E6E05}"/>
              </a:ext>
            </a:extLst>
          </p:cNvPr>
          <p:cNvSpPr/>
          <p:nvPr/>
        </p:nvSpPr>
        <p:spPr>
          <a:xfrm>
            <a:off x="4668224" y="1322800"/>
            <a:ext cx="432982" cy="9290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65E31CB-1969-654B-836B-D3FE2730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69" y="2173480"/>
            <a:ext cx="825268" cy="913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F3D62FB-18D4-ED47-998E-D6AD1875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69" y="3295511"/>
            <a:ext cx="825268" cy="913063"/>
          </a:xfrm>
          <a:prstGeom prst="rect">
            <a:avLst/>
          </a:prstGeom>
        </p:spPr>
      </p:pic>
      <p:sp>
        <p:nvSpPr>
          <p:cNvPr id="14" name="右箭头 13">
            <a:extLst>
              <a:ext uri="{FF2B5EF4-FFF2-40B4-BE49-F238E27FC236}">
                <a16:creationId xmlns:a16="http://schemas.microsoft.com/office/drawing/2014/main" xmlns="" id="{FB4F2D33-2E72-DB4D-9661-700EE9EBED55}"/>
              </a:ext>
            </a:extLst>
          </p:cNvPr>
          <p:cNvSpPr/>
          <p:nvPr/>
        </p:nvSpPr>
        <p:spPr>
          <a:xfrm rot="20387330">
            <a:off x="1823006" y="2249043"/>
            <a:ext cx="1284773" cy="294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xmlns="" id="{A0C7A77E-9653-2C4A-94F7-114901D9142B}"/>
              </a:ext>
            </a:extLst>
          </p:cNvPr>
          <p:cNvSpPr/>
          <p:nvPr/>
        </p:nvSpPr>
        <p:spPr>
          <a:xfrm rot="19566291">
            <a:off x="1747678" y="3146861"/>
            <a:ext cx="1435427" cy="297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0A86942-ECD8-C840-9ADA-E703DFABE67B}"/>
              </a:ext>
            </a:extLst>
          </p:cNvPr>
          <p:cNvSpPr/>
          <p:nvPr/>
        </p:nvSpPr>
        <p:spPr>
          <a:xfrm>
            <a:off x="5250200" y="1322799"/>
            <a:ext cx="432982" cy="9290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D8DA767-A7FF-1244-9866-838A693420F1}"/>
              </a:ext>
            </a:extLst>
          </p:cNvPr>
          <p:cNvSpPr/>
          <p:nvPr/>
        </p:nvSpPr>
        <p:spPr>
          <a:xfrm>
            <a:off x="6210945" y="1322799"/>
            <a:ext cx="432982" cy="9290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队列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FDD52C3-C69A-9A4B-8223-648F85A25EE2}"/>
              </a:ext>
            </a:extLst>
          </p:cNvPr>
          <p:cNvSpPr txBox="1"/>
          <p:nvPr/>
        </p:nvSpPr>
        <p:spPr>
          <a:xfrm>
            <a:off x="5698172" y="14931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7945C8C-98C0-3146-BDC5-5D57326703EC}"/>
              </a:ext>
            </a:extLst>
          </p:cNvPr>
          <p:cNvSpPr/>
          <p:nvPr/>
        </p:nvSpPr>
        <p:spPr>
          <a:xfrm>
            <a:off x="4522078" y="3752042"/>
            <a:ext cx="2121849" cy="433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任务部署</a:t>
            </a: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xmlns="" id="{674B6D89-30C2-6E4E-B85C-FDE6C3BBC162}"/>
              </a:ext>
            </a:extLst>
          </p:cNvPr>
          <p:cNvSpPr/>
          <p:nvPr/>
        </p:nvSpPr>
        <p:spPr>
          <a:xfrm>
            <a:off x="7001969" y="3704337"/>
            <a:ext cx="888443" cy="353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xmlns="" id="{EF3060CC-FB40-5140-8613-460807A7988C}"/>
              </a:ext>
            </a:extLst>
          </p:cNvPr>
          <p:cNvSpPr/>
          <p:nvPr/>
        </p:nvSpPr>
        <p:spPr>
          <a:xfrm rot="5400000">
            <a:off x="5380620" y="3222162"/>
            <a:ext cx="555235" cy="340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66BAEAA9-C5A4-BB41-9EC9-5142ED0B21F9}"/>
              </a:ext>
            </a:extLst>
          </p:cNvPr>
          <p:cNvSpPr/>
          <p:nvPr/>
        </p:nvSpPr>
        <p:spPr>
          <a:xfrm>
            <a:off x="4677810" y="2515734"/>
            <a:ext cx="1903685" cy="433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优先级调度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68F22BE-6715-AC47-ABC7-89D16268E02D}"/>
              </a:ext>
            </a:extLst>
          </p:cNvPr>
          <p:cNvSpPr/>
          <p:nvPr/>
        </p:nvSpPr>
        <p:spPr>
          <a:xfrm>
            <a:off x="8480039" y="824458"/>
            <a:ext cx="1903685" cy="4219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集群状态</a:t>
            </a:r>
          </a:p>
        </p:txBody>
      </p:sp>
    </p:spTree>
    <p:extLst>
      <p:ext uri="{BB962C8B-B14F-4D97-AF65-F5344CB8AC3E}">
        <p14:creationId xmlns:p14="http://schemas.microsoft.com/office/powerpoint/2010/main" val="21421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C81FDB2-CC5F-5D4F-95B3-19F5FDE7E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400" y="726831"/>
                <a:ext cx="10969200" cy="552276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偶数情况：对于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=1,2,3,…,2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考虑方程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其中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=1,2,…,2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为奇数时，上述方程恰好有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对不同的解（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y,x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视为相同的解），并且每组解中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不等于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。这种情况下，我们令：</a:t>
                </a:r>
                <a:endParaRPr kumimoji="1" lang="en-US" altLang="zh-CN" dirty="0"/>
              </a:p>
              <a:p>
                <a:pPr marL="1828800" lvl="4" indent="0">
                  <a:buNone/>
                </a:pP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x,j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与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y,j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相连当且仅当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x,y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为上述方程的解</a:t>
                </a:r>
                <a:endParaRPr kumimoji="1" lang="en-US" altLang="zh-CN" sz="1600" b="1" dirty="0"/>
              </a:p>
              <a:p>
                <a:pPr lvl="1"/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为偶数时，上述方程恰好有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zh-CN" altLang="en-US" dirty="0"/>
                  <a:t>对不同的解，其中有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dirty="0"/>
                  <a:t>组解中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不等于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，有两组解中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等于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。这种情况下，我们令：</a:t>
                </a:r>
                <a:endParaRPr kumimoji="1" lang="en-US" altLang="zh-CN" dirty="0"/>
              </a:p>
              <a:p>
                <a:pPr marL="1371600" lvl="3" indent="0">
                  <a:buNone/>
                </a:pPr>
                <a:r>
                  <a:rPr kumimoji="1" lang="zh-CN" altLang="en-US" sz="1600" b="1" dirty="0"/>
                  <a:t>      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x,j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与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y,j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相连当且仅当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x,y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为上述方程的解，其中</a:t>
                </a:r>
                <a:r>
                  <a:rPr kumimoji="1" lang="en-US" altLang="zh-CN" sz="1600" b="1" dirty="0"/>
                  <a:t>x</a:t>
                </a:r>
                <a:r>
                  <a:rPr kumimoji="1" lang="zh-CN" altLang="en-US" sz="1600" b="1" dirty="0"/>
                  <a:t>不等于</a:t>
                </a:r>
                <a:r>
                  <a:rPr kumimoji="1" lang="en-US" altLang="zh-CN" sz="1600" b="1" dirty="0"/>
                  <a:t>y</a:t>
                </a:r>
              </a:p>
              <a:p>
                <a:pPr lvl="1"/>
                <a:r>
                  <a:rPr kumimoji="1" lang="zh-CN" altLang="en-US" dirty="0"/>
                  <a:t>上述连接方案中会有部分端口没有连。这些口可以作为控制口。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r>
                  <a:rPr kumimoji="1" lang="zh-CN" altLang="en-US" b="1" dirty="0"/>
                  <a:t>奇数情况</a:t>
                </a:r>
                <a:r>
                  <a:rPr kumimoji="1" lang="zh-CN" altLang="en-US" dirty="0"/>
                  <a:t>：对于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=1,2,3,…,2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考虑方程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其中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=1,2,…,2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上述方程恰好有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zh-CN" altLang="en-US" dirty="0"/>
                  <a:t>对不同的解，其中有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dirty="0"/>
                  <a:t>组解中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不等于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，有一组解中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等于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。这种情况下，我们令：</a:t>
                </a:r>
                <a:endParaRPr kumimoji="1" lang="en-US" altLang="zh-CN" dirty="0"/>
              </a:p>
              <a:p>
                <a:pPr marL="1371600" lvl="3" indent="0">
                  <a:buNone/>
                </a:pPr>
                <a:r>
                  <a:rPr kumimoji="1" lang="zh-CN" altLang="en-US" sz="1600" b="1" dirty="0"/>
                  <a:t>      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x,j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与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y,j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相连当且仅当</a:t>
                </a:r>
                <a:r>
                  <a:rPr kumimoji="1" lang="en-US" altLang="zh-CN" sz="1600" b="1" dirty="0"/>
                  <a:t>(</a:t>
                </a:r>
                <a:r>
                  <a:rPr kumimoji="1" lang="en-US" altLang="zh-CN" sz="1600" b="1" dirty="0" err="1"/>
                  <a:t>x,y</a:t>
                </a:r>
                <a:r>
                  <a:rPr kumimoji="1" lang="en-US" altLang="zh-CN" sz="1600" b="1" dirty="0"/>
                  <a:t>)</a:t>
                </a:r>
                <a:r>
                  <a:rPr kumimoji="1" lang="zh-CN" altLang="en-US" sz="1600" b="1" dirty="0"/>
                  <a:t>为上述方程的解，其中</a:t>
                </a:r>
                <a:r>
                  <a:rPr kumimoji="1" lang="en-US" altLang="zh-CN" sz="1600" b="1" dirty="0"/>
                  <a:t>x</a:t>
                </a:r>
                <a:r>
                  <a:rPr kumimoji="1" lang="zh-CN" altLang="en-US" sz="1600" b="1" dirty="0"/>
                  <a:t>不等于</a:t>
                </a:r>
                <a:r>
                  <a:rPr kumimoji="1" lang="en-US" altLang="zh-CN" sz="1600" b="1" dirty="0"/>
                  <a:t>y</a:t>
                </a:r>
              </a:p>
              <a:p>
                <a:pPr lvl="1"/>
                <a:r>
                  <a:rPr kumimoji="1" lang="zh-CN" altLang="en-US" dirty="0"/>
                  <a:t>上述连接方案中会有部分端口没有连。这些口可以作为控制口。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FDB2-CC5F-5D4F-95B3-19F5FDE7E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400" y="726831"/>
                <a:ext cx="10969200" cy="5522769"/>
              </a:xfrm>
              <a:blipFill>
                <a:blip r:embed="rId3"/>
                <a:stretch>
                  <a:fillRect l="-463" r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1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742852" name="对象 1073742851"/>
          <p:cNvGraphicFramePr>
            <a:graphicFrameLocks noChangeAspect="1"/>
          </p:cNvGraphicFramePr>
          <p:nvPr/>
        </p:nvGraphicFramePr>
        <p:xfrm>
          <a:off x="696278" y="957263"/>
          <a:ext cx="344614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r:id="rId5" imgW="6623685" imgH="4583430" progId="Visio.Drawing.11">
                  <p:embed/>
                </p:oleObj>
              </mc:Choice>
              <mc:Fallback>
                <p:oleObj r:id="rId5" imgW="6623685" imgH="4583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278" y="957263"/>
                        <a:ext cx="3446145" cy="238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高性能</a:t>
            </a:r>
            <a:r>
              <a:rPr lang="en-US" altLang="zh-CN" sz="800" dirty="0">
                <a:solidFill>
                  <a:schemeClr val="tx1"/>
                </a:solidFill>
              </a:rPr>
              <a:t>AI</a:t>
            </a:r>
            <a:r>
              <a:rPr lang="zh-CN" altLang="en-US" sz="800" dirty="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616585" y="364617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r:id="rId7" imgW="10649585" imgH="6099810" progId="Visio.Drawing.11">
                  <p:embed/>
                </p:oleObj>
              </mc:Choice>
              <mc:Fallback>
                <p:oleObj r:id="rId7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585" y="364617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5475605" y="3694430"/>
          <a:ext cx="1050925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572770" y="20320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r:id="rId4" imgW="10649585" imgH="6099810" progId="Visio.Drawing.11">
                  <p:embed/>
                </p:oleObj>
              </mc:Choice>
              <mc:Fallback>
                <p:oleObj r:id="rId4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770" y="20320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364490" y="2894330"/>
          <a:ext cx="106172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71675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AI集群网络架构设计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96640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任务调度算法设计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109345" y="5421630"/>
          <a:ext cx="2775585" cy="85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</a:t>
                      </a:r>
                      <a:r>
                        <a:rPr lang="en-US" altLang="zh-CN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</a:t>
                      </a: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集群设计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482090" y="3646805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4990" y="3647440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520000">
            <a:off x="852805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100000">
            <a:off x="3365500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84425" y="4747895"/>
            <a:ext cx="267970" cy="2654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243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研究如何对光交换机实现低时延的控制</a:t>
            </a:r>
          </a:p>
        </p:txBody>
      </p:sp>
      <p:sp>
        <p:nvSpPr>
          <p:cNvPr id="35" name="矩形 34"/>
          <p:cNvSpPr/>
          <p:nvPr/>
        </p:nvSpPr>
        <p:spPr>
          <a:xfrm>
            <a:off x="43243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 研究如何规划计算节点以及节点间的通信</a:t>
            </a:r>
          </a:p>
        </p:txBody>
      </p:sp>
      <p:sp>
        <p:nvSpPr>
          <p:cNvPr id="36" name="矩形 35"/>
          <p:cNvSpPr/>
          <p:nvPr/>
        </p:nvSpPr>
        <p:spPr>
          <a:xfrm>
            <a:off x="42989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</a:t>
            </a:r>
            <a:r>
              <a:rPr lang="zh-CN" altLang="en-US" sz="800">
                <a:solidFill>
                  <a:schemeClr val="tx1"/>
                </a:solidFill>
              </a:rPr>
              <a:t>针对光网络开发通信库并搭建实验平台</a:t>
            </a:r>
          </a:p>
        </p:txBody>
      </p:sp>
      <p:sp>
        <p:nvSpPr>
          <p:cNvPr id="37" name="矩形 36"/>
          <p:cNvSpPr/>
          <p:nvPr/>
        </p:nvSpPr>
        <p:spPr>
          <a:xfrm>
            <a:off x="2032000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1.研究AI任务的通信特征</a:t>
            </a:r>
            <a:r>
              <a:rPr lang="zh-CN" altLang="en-US" sz="800">
                <a:solidFill>
                  <a:schemeClr val="tx1"/>
                </a:solidFill>
              </a:rPr>
              <a:t>并结合光网络特性</a:t>
            </a:r>
            <a:r>
              <a:rPr lang="en-US" altLang="zh-CN" sz="800">
                <a:solidFill>
                  <a:schemeClr val="tx1"/>
                </a:solidFill>
              </a:rPr>
              <a:t>改进</a:t>
            </a:r>
          </a:p>
        </p:txBody>
      </p:sp>
      <p:sp>
        <p:nvSpPr>
          <p:cNvPr id="38" name="矩形 37"/>
          <p:cNvSpPr/>
          <p:nvPr/>
        </p:nvSpPr>
        <p:spPr>
          <a:xfrm>
            <a:off x="2032000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2.研究</a:t>
            </a:r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AI集群架构</a:t>
            </a:r>
            <a:r>
              <a:rPr lang="zh-CN" altLang="en-US" sz="800">
                <a:solidFill>
                  <a:schemeClr val="tx1"/>
                </a:solidFill>
              </a:rPr>
              <a:t>的设计</a:t>
            </a:r>
          </a:p>
        </p:txBody>
      </p:sp>
      <p:sp>
        <p:nvSpPr>
          <p:cNvPr id="39" name="矩形 38"/>
          <p:cNvSpPr/>
          <p:nvPr/>
        </p:nvSpPr>
        <p:spPr>
          <a:xfrm>
            <a:off x="2029460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3.分析不同架构成本、实现难度、及适用范围</a:t>
            </a:r>
          </a:p>
        </p:txBody>
      </p:sp>
      <p:sp>
        <p:nvSpPr>
          <p:cNvPr id="40" name="矩形 39"/>
          <p:cNvSpPr/>
          <p:nvPr/>
        </p:nvSpPr>
        <p:spPr>
          <a:xfrm>
            <a:off x="365696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针对不同架构研究影响任务调度效果的因素</a:t>
            </a:r>
          </a:p>
        </p:txBody>
      </p:sp>
      <p:sp>
        <p:nvSpPr>
          <p:cNvPr id="41" name="矩形 40"/>
          <p:cNvSpPr/>
          <p:nvPr/>
        </p:nvSpPr>
        <p:spPr>
          <a:xfrm>
            <a:off x="365696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2.根据</a:t>
            </a:r>
            <a:r>
              <a:rPr lang="zh-CN" altLang="en-US" sz="800">
                <a:solidFill>
                  <a:schemeClr val="tx1"/>
                </a:solidFill>
              </a:rPr>
              <a:t>所得若干</a:t>
            </a:r>
            <a:r>
              <a:rPr lang="en-US" altLang="zh-CN" sz="800">
                <a:solidFill>
                  <a:schemeClr val="tx1"/>
                </a:solidFill>
              </a:rPr>
              <a:t>最重要的因素设计任务调度策略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65442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3.搭建大规模仿真平台，论证光交换集群</a:t>
            </a:r>
            <a:r>
              <a:rPr lang="zh-CN" altLang="en-US" sz="800">
                <a:solidFill>
                  <a:schemeClr val="tx1"/>
                </a:solidFill>
              </a:rPr>
              <a:t>优势</a:t>
            </a:r>
          </a:p>
        </p:txBody>
      </p:sp>
      <p:sp>
        <p:nvSpPr>
          <p:cNvPr id="47" name="矩形 46"/>
          <p:cNvSpPr/>
          <p:nvPr/>
        </p:nvSpPr>
        <p:spPr>
          <a:xfrm>
            <a:off x="1165225" y="5708015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与</a:t>
            </a:r>
            <a:r>
              <a:rPr lang="en-US" altLang="zh-CN" sz="800">
                <a:solidFill>
                  <a:schemeClr val="tx1"/>
                </a:solidFill>
              </a:rPr>
              <a:t>IB Clos</a:t>
            </a:r>
            <a:r>
              <a:rPr lang="zh-CN" altLang="en-US" sz="800">
                <a:solidFill>
                  <a:schemeClr val="tx1"/>
                </a:solidFill>
              </a:rPr>
              <a:t>架构电交换集群进行性能对比</a:t>
            </a:r>
          </a:p>
        </p:txBody>
      </p:sp>
      <p:sp>
        <p:nvSpPr>
          <p:cNvPr id="48" name="矩形 47"/>
          <p:cNvSpPr/>
          <p:nvPr/>
        </p:nvSpPr>
        <p:spPr>
          <a:xfrm>
            <a:off x="1165225" y="5991860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Roce Clos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架构电交换集群进行性能对比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699A0A1B-B7C3-9249-802D-1AFB0DDD14AF}"/>
              </a:ext>
            </a:extLst>
          </p:cNvPr>
          <p:cNvGrpSpPr/>
          <p:nvPr/>
        </p:nvGrpSpPr>
        <p:grpSpPr>
          <a:xfrm>
            <a:off x="1049312" y="1289151"/>
            <a:ext cx="5838670" cy="2310987"/>
            <a:chOff x="2068643" y="1259171"/>
            <a:chExt cx="5838670" cy="231098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B6E98BC0-FA7B-DE49-B515-897A1C804772}"/>
                </a:ext>
              </a:extLst>
            </p:cNvPr>
            <p:cNvSpPr/>
            <p:nvPr/>
          </p:nvSpPr>
          <p:spPr>
            <a:xfrm>
              <a:off x="2068643" y="1259174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spine1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7666AD3-6619-C344-9F6A-18BA2EA54455}"/>
                </a:ext>
              </a:extLst>
            </p:cNvPr>
            <p:cNvSpPr/>
            <p:nvPr/>
          </p:nvSpPr>
          <p:spPr>
            <a:xfrm>
              <a:off x="3630119" y="1259173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spine2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7E8749DB-45BD-6145-A5B8-4237DABDD645}"/>
                </a:ext>
              </a:extLst>
            </p:cNvPr>
            <p:cNvSpPr/>
            <p:nvPr/>
          </p:nvSpPr>
          <p:spPr>
            <a:xfrm>
              <a:off x="5191595" y="1259172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spine3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E35508E5-764A-114D-A8BA-21542BC77499}"/>
                </a:ext>
              </a:extLst>
            </p:cNvPr>
            <p:cNvSpPr/>
            <p:nvPr/>
          </p:nvSpPr>
          <p:spPr>
            <a:xfrm>
              <a:off x="6753071" y="1259171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spine4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850C725-EB21-0343-A685-E589C7CFBA01}"/>
                </a:ext>
              </a:extLst>
            </p:cNvPr>
            <p:cNvSpPr/>
            <p:nvPr/>
          </p:nvSpPr>
          <p:spPr>
            <a:xfrm>
              <a:off x="2068643" y="2340965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leaf1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C3718D5-B1C6-5F45-94C1-8D1C5FB015B9}"/>
                </a:ext>
              </a:extLst>
            </p:cNvPr>
            <p:cNvSpPr/>
            <p:nvPr/>
          </p:nvSpPr>
          <p:spPr>
            <a:xfrm>
              <a:off x="3630119" y="2340964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leaf2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D387C159-988D-4443-AD5B-73F7C4D1F985}"/>
                </a:ext>
              </a:extLst>
            </p:cNvPr>
            <p:cNvSpPr/>
            <p:nvPr/>
          </p:nvSpPr>
          <p:spPr>
            <a:xfrm>
              <a:off x="5191595" y="2340963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leaf3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3A34F839-2449-6F49-9F6E-F7E222443C9E}"/>
                </a:ext>
              </a:extLst>
            </p:cNvPr>
            <p:cNvSpPr/>
            <p:nvPr/>
          </p:nvSpPr>
          <p:spPr>
            <a:xfrm>
              <a:off x="6753071" y="2340962"/>
              <a:ext cx="1154242" cy="46469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leaf4</a:t>
              </a:r>
              <a:endParaRPr kumimoji="1"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3FB068B3-A21B-C64E-862E-85A031EB5C75}"/>
                </a:ext>
              </a:extLst>
            </p:cNvPr>
            <p:cNvGrpSpPr/>
            <p:nvPr/>
          </p:nvGrpSpPr>
          <p:grpSpPr>
            <a:xfrm>
              <a:off x="2161078" y="2793162"/>
              <a:ext cx="969372" cy="772004"/>
              <a:chOff x="2161078" y="2793162"/>
              <a:chExt cx="969372" cy="77200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C7F6FF72-74AA-6846-9CC2-D74D0DC72B75}"/>
                  </a:ext>
                </a:extLst>
              </p:cNvPr>
              <p:cNvSpPr/>
              <p:nvPr/>
            </p:nvSpPr>
            <p:spPr>
              <a:xfrm>
                <a:off x="2161078" y="3100471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B50DE2CE-2F49-7F45-BC6A-36F9D63C0C8E}"/>
                  </a:ext>
                </a:extLst>
              </p:cNvPr>
              <p:cNvSpPr/>
              <p:nvPr/>
            </p:nvSpPr>
            <p:spPr>
              <a:xfrm>
                <a:off x="2435898" y="3100467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FB0DAA47-5C28-B34E-AB7B-6A1ECB061918}"/>
                  </a:ext>
                </a:extLst>
              </p:cNvPr>
              <p:cNvSpPr/>
              <p:nvPr/>
            </p:nvSpPr>
            <p:spPr>
              <a:xfrm>
                <a:off x="2708224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8A68803C-CF35-1C46-A50E-C94A47C0FF62}"/>
                  </a:ext>
                </a:extLst>
              </p:cNvPr>
              <p:cNvSpPr/>
              <p:nvPr/>
            </p:nvSpPr>
            <p:spPr>
              <a:xfrm>
                <a:off x="2980550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xmlns="" id="{DC7C25B2-34B0-DD49-93CF-8553D75B0BF9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236028" y="2805657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xmlns="" id="{D9FB2A9D-D124-2341-B015-97D2A70AE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0848" y="279316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xmlns="" id="{3B381976-72C6-8948-B2A3-D6B36A52F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5674" y="280565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xmlns="" id="{B0D57E9D-469D-0641-9590-009EC7A48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5500" y="2815643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2BA9FA9E-8B6B-924A-8100-CD23E687E090}"/>
                </a:ext>
              </a:extLst>
            </p:cNvPr>
            <p:cNvGrpSpPr/>
            <p:nvPr/>
          </p:nvGrpSpPr>
          <p:grpSpPr>
            <a:xfrm>
              <a:off x="3722554" y="2798154"/>
              <a:ext cx="969372" cy="772004"/>
              <a:chOff x="2161078" y="2793162"/>
              <a:chExt cx="969372" cy="77200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953B8DB9-F764-D044-A7C9-E8F93AE76A8F}"/>
                  </a:ext>
                </a:extLst>
              </p:cNvPr>
              <p:cNvSpPr/>
              <p:nvPr/>
            </p:nvSpPr>
            <p:spPr>
              <a:xfrm>
                <a:off x="2161078" y="3100471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CD8DC1D7-8477-DA44-B390-D9593B3FE98B}"/>
                  </a:ext>
                </a:extLst>
              </p:cNvPr>
              <p:cNvSpPr/>
              <p:nvPr/>
            </p:nvSpPr>
            <p:spPr>
              <a:xfrm>
                <a:off x="2435898" y="3100467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F6A1515D-4DB5-F641-B623-AC8FBE21914D}"/>
                  </a:ext>
                </a:extLst>
              </p:cNvPr>
              <p:cNvSpPr/>
              <p:nvPr/>
            </p:nvSpPr>
            <p:spPr>
              <a:xfrm>
                <a:off x="2708224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525AE3A9-CD2C-5740-95C2-F2AABC5CE7B7}"/>
                  </a:ext>
                </a:extLst>
              </p:cNvPr>
              <p:cNvSpPr/>
              <p:nvPr/>
            </p:nvSpPr>
            <p:spPr>
              <a:xfrm>
                <a:off x="2980550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xmlns="" id="{F593D125-CE4A-E84A-9794-927F7B1479C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V="1">
                <a:off x="2236028" y="2805657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xmlns="" id="{61ECB63D-38D4-8A43-B59C-EA76B5DDA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0848" y="279316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xmlns="" id="{A1FBB2F3-659B-1D43-B97D-7255FBA37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5674" y="280565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xmlns="" id="{8EEDC82E-B446-AD4C-B69E-BC68F0D571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5500" y="2815643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D16A4A48-8C52-3F4A-B68E-789D7874C1E7}"/>
                </a:ext>
              </a:extLst>
            </p:cNvPr>
            <p:cNvGrpSpPr/>
            <p:nvPr/>
          </p:nvGrpSpPr>
          <p:grpSpPr>
            <a:xfrm>
              <a:off x="5284030" y="2798149"/>
              <a:ext cx="969372" cy="772004"/>
              <a:chOff x="2161078" y="2793162"/>
              <a:chExt cx="969372" cy="77200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992DB1FB-BEB0-D043-AF46-4421237E8998}"/>
                  </a:ext>
                </a:extLst>
              </p:cNvPr>
              <p:cNvSpPr/>
              <p:nvPr/>
            </p:nvSpPr>
            <p:spPr>
              <a:xfrm>
                <a:off x="2161078" y="3100471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00EABCF6-3E5F-014C-9D63-4381F0E73A30}"/>
                  </a:ext>
                </a:extLst>
              </p:cNvPr>
              <p:cNvSpPr/>
              <p:nvPr/>
            </p:nvSpPr>
            <p:spPr>
              <a:xfrm>
                <a:off x="2435898" y="3100467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9FF0CC57-554D-9844-9A84-85C776207CA9}"/>
                  </a:ext>
                </a:extLst>
              </p:cNvPr>
              <p:cNvSpPr/>
              <p:nvPr/>
            </p:nvSpPr>
            <p:spPr>
              <a:xfrm>
                <a:off x="2708224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D1047810-1612-EE47-861F-DDAA9C255E45}"/>
                  </a:ext>
                </a:extLst>
              </p:cNvPr>
              <p:cNvSpPr/>
              <p:nvPr/>
            </p:nvSpPr>
            <p:spPr>
              <a:xfrm>
                <a:off x="2980550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xmlns="" id="{A4E8ECE5-30A4-7043-B8D5-4A535355D901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2236028" y="2805657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xmlns="" id="{3A22BEFD-4B60-804F-8FD1-3612146DF5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0848" y="279316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xmlns="" id="{ECBDB6A8-1467-A348-BA50-C69E68F638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5674" y="280565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xmlns="" id="{A537CE9E-0D38-874E-8211-1B780D3DBB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5500" y="2815643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8E78A9C1-F4EC-8D4C-BED0-23FC4B10A742}"/>
                </a:ext>
              </a:extLst>
            </p:cNvPr>
            <p:cNvGrpSpPr/>
            <p:nvPr/>
          </p:nvGrpSpPr>
          <p:grpSpPr>
            <a:xfrm>
              <a:off x="6853002" y="2793157"/>
              <a:ext cx="969372" cy="772004"/>
              <a:chOff x="2161078" y="2793162"/>
              <a:chExt cx="969372" cy="77200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86C5C957-A861-0B48-B3BA-FF153C1C09FB}"/>
                  </a:ext>
                </a:extLst>
              </p:cNvPr>
              <p:cNvSpPr/>
              <p:nvPr/>
            </p:nvSpPr>
            <p:spPr>
              <a:xfrm>
                <a:off x="2161078" y="3100471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xmlns="" id="{42EF5D5A-7865-E148-8A26-8F709DCD5907}"/>
                  </a:ext>
                </a:extLst>
              </p:cNvPr>
              <p:cNvSpPr/>
              <p:nvPr/>
            </p:nvSpPr>
            <p:spPr>
              <a:xfrm>
                <a:off x="2435898" y="3100467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3F036072-14E6-A946-9A23-A5ADCC658F3C}"/>
                  </a:ext>
                </a:extLst>
              </p:cNvPr>
              <p:cNvSpPr/>
              <p:nvPr/>
            </p:nvSpPr>
            <p:spPr>
              <a:xfrm>
                <a:off x="2708224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xmlns="" id="{6DC6B6D6-C202-AE45-966D-EB62489F4EC2}"/>
                  </a:ext>
                </a:extLst>
              </p:cNvPr>
              <p:cNvSpPr/>
              <p:nvPr/>
            </p:nvSpPr>
            <p:spPr>
              <a:xfrm>
                <a:off x="2980550" y="3100466"/>
                <a:ext cx="149900" cy="46469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xmlns="" id="{94F8C505-9966-414B-BB1D-BFA64D72806A}"/>
                  </a:ext>
                </a:extLst>
              </p:cNvPr>
              <p:cNvCxnSpPr>
                <a:cxnSpLocks/>
                <a:stCxn id="50" idx="0"/>
              </p:cNvCxnSpPr>
              <p:nvPr/>
            </p:nvCxnSpPr>
            <p:spPr>
              <a:xfrm flipV="1">
                <a:off x="2236028" y="2805657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xmlns="" id="{FD2746D7-977B-924A-ADBB-EB1DCCB6A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0848" y="279316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xmlns="" id="{2974E470-5547-BF45-BFC8-FE2C3285F7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5674" y="2805652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xmlns="" id="{DF5C89CA-C7B6-3740-AC8B-F71C2B22E3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5500" y="2815643"/>
                <a:ext cx="0" cy="2948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xmlns="" id="{7A94B185-CB6E-7042-91D7-701537AB9514}"/>
                </a:ext>
              </a:extLst>
            </p:cNvPr>
            <p:cNvCxnSpPr>
              <a:cxnSpLocks/>
            </p:cNvCxnSpPr>
            <p:nvPr/>
          </p:nvCxnSpPr>
          <p:spPr>
            <a:xfrm>
              <a:off x="2236028" y="1723866"/>
              <a:ext cx="0" cy="617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xmlns="" id="{3B8FB2C3-D6A7-5B43-B953-629897D4A570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24" y="1723863"/>
              <a:ext cx="0" cy="617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xmlns="" id="{C0B5E9F1-3397-DB4C-BA2B-014448296A9D}"/>
                </a:ext>
              </a:extLst>
            </p:cNvPr>
            <p:cNvCxnSpPr>
              <a:cxnSpLocks/>
            </p:cNvCxnSpPr>
            <p:nvPr/>
          </p:nvCxnSpPr>
          <p:spPr>
            <a:xfrm>
              <a:off x="5918608" y="1723864"/>
              <a:ext cx="0" cy="617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xmlns="" id="{BB8BBC16-AE20-6E4B-A122-E0704DC881E7}"/>
                </a:ext>
              </a:extLst>
            </p:cNvPr>
            <p:cNvCxnSpPr>
              <a:cxnSpLocks/>
            </p:cNvCxnSpPr>
            <p:nvPr/>
          </p:nvCxnSpPr>
          <p:spPr>
            <a:xfrm>
              <a:off x="7659980" y="1723864"/>
              <a:ext cx="0" cy="617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xmlns="" id="{5256E3DE-30FA-A740-A3B2-D830386A0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850" y="1723863"/>
              <a:ext cx="1371604" cy="617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xmlns="" id="{6BF7AB6F-5550-7F4F-8801-C6DA8ECD1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174" y="1723863"/>
              <a:ext cx="2575806" cy="6170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xmlns="" id="{DC06D650-0541-104F-B94A-1F732AAF5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0492" y="1723863"/>
              <a:ext cx="3867460" cy="6170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xmlns="" id="{55889C48-E268-3C4B-96F2-358B625C6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44645" y="1728858"/>
              <a:ext cx="1352859" cy="6121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xmlns="" id="{8148C5AD-ABBC-3D4B-8030-DF505FDDC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7152" y="1723863"/>
              <a:ext cx="1231698" cy="6170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xmlns="" id="{2FFD35EC-72AF-AB47-93AC-43D9EC4A9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978" y="1723863"/>
              <a:ext cx="2520844" cy="6170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xmlns="" id="{97921466-DC71-6A41-A554-1E55325EB55C}"/>
                </a:ext>
              </a:extLst>
            </p:cNvPr>
            <p:cNvCxnSpPr>
              <a:cxnSpLocks/>
            </p:cNvCxnSpPr>
            <p:nvPr/>
          </p:nvCxnSpPr>
          <p:spPr>
            <a:xfrm>
              <a:off x="2820646" y="1733850"/>
              <a:ext cx="2538334" cy="607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xmlns="" id="{9895B1A6-0BCD-444A-BAA3-7E8B70C9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382122" y="1733845"/>
              <a:ext cx="1176728" cy="607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xmlns="" id="{CAE12885-1A2A-6346-946B-C9348A52C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8452" y="1708887"/>
              <a:ext cx="1361606" cy="6320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xmlns="" id="{8165BC23-F5B3-2C4D-80F7-0EB69EDA6A18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74" y="1726357"/>
              <a:ext cx="3806878" cy="599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xmlns="" id="{53FCA534-E3DA-2F4B-9264-D875832C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976" y="1733839"/>
              <a:ext cx="2585796" cy="5921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xmlns="" id="{0690D9BA-BBD4-D049-B9E2-73C220526C2D}"/>
                </a:ext>
              </a:extLst>
            </p:cNvPr>
            <p:cNvCxnSpPr>
              <a:cxnSpLocks/>
            </p:cNvCxnSpPr>
            <p:nvPr/>
          </p:nvCxnSpPr>
          <p:spPr>
            <a:xfrm>
              <a:off x="6168453" y="1733834"/>
              <a:ext cx="1299145" cy="622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B24FAC43-1313-B34D-8DD5-FBB508CEA6F7}"/>
              </a:ext>
            </a:extLst>
          </p:cNvPr>
          <p:cNvSpPr txBox="1"/>
          <p:nvPr/>
        </p:nvSpPr>
        <p:spPr>
          <a:xfrm>
            <a:off x="7540055" y="1289151"/>
            <a:ext cx="3897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路由方案：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）对于上行的包，每个</a:t>
            </a:r>
            <a:r>
              <a:rPr kumimoji="1" lang="en-US" altLang="zh-CN" dirty="0"/>
              <a:t>leaf</a:t>
            </a:r>
            <a:r>
              <a:rPr kumimoji="1" lang="zh-CN" altLang="en-US" dirty="0"/>
              <a:t>保证不同入口进来的包从不同出口出去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）对于下行的包，每个</a:t>
            </a:r>
            <a:r>
              <a:rPr kumimoji="1" lang="en-US" altLang="zh-CN" dirty="0"/>
              <a:t>leaf</a:t>
            </a:r>
            <a:r>
              <a:rPr kumimoji="1" lang="zh-CN" altLang="en-US" dirty="0"/>
              <a:t>依据包的目的分发到不同的出口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）对于所有包，每个</a:t>
            </a:r>
            <a:r>
              <a:rPr kumimoji="1" lang="en-US" altLang="zh-CN" dirty="0"/>
              <a:t>spine</a:t>
            </a:r>
            <a:r>
              <a:rPr kumimoji="1" lang="zh-CN" altLang="en-US" dirty="0"/>
              <a:t>依据包的目的分发到不同的出口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7D995EEE-62B6-2446-A16A-04A830EB0609}"/>
              </a:ext>
            </a:extLst>
          </p:cNvPr>
          <p:cNvSpPr txBox="1"/>
          <p:nvPr/>
        </p:nvSpPr>
        <p:spPr>
          <a:xfrm>
            <a:off x="462071" y="31781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GPU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5" y="240030"/>
            <a:ext cx="5396865" cy="24822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6275" y="4083685"/>
            <a:ext cx="1938655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55675" y="432435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1845310" y="432435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3382010" y="4083685"/>
            <a:ext cx="1938655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89985" y="432435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4579620" y="432435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1451610" y="4578985"/>
            <a:ext cx="3937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85920" y="4578985"/>
            <a:ext cx="3937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0"/>
          </p:cNvCxnSpPr>
          <p:nvPr/>
        </p:nvCxnSpPr>
        <p:spPr>
          <a:xfrm flipV="1">
            <a:off x="1203960" y="3585210"/>
            <a:ext cx="407670" cy="73914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</p:cNvCxnSpPr>
          <p:nvPr/>
        </p:nvCxnSpPr>
        <p:spPr>
          <a:xfrm flipH="1" flipV="1">
            <a:off x="1605280" y="3578860"/>
            <a:ext cx="488315" cy="7454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959225" y="3585210"/>
            <a:ext cx="407670" cy="73914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4360545" y="3578860"/>
            <a:ext cx="488315" cy="7454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611630" y="3578860"/>
            <a:ext cx="276352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03960" y="514921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服务器</a:t>
            </a:r>
            <a:r>
              <a:rPr lang="en-US" altLang="zh-CN" sz="1400"/>
              <a:t>A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59225" y="514921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服务器</a:t>
            </a:r>
            <a:r>
              <a:rPr lang="en-US" altLang="zh-CN" sz="1400"/>
              <a:t>B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717165" y="3309620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100G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96365" y="4324350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1.2T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138295" y="4324350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1.2T</a:t>
            </a:r>
          </a:p>
        </p:txBody>
      </p:sp>
      <p:sp>
        <p:nvSpPr>
          <p:cNvPr id="25" name="矩形 24"/>
          <p:cNvSpPr/>
          <p:nvPr/>
        </p:nvSpPr>
        <p:spPr>
          <a:xfrm>
            <a:off x="5800725" y="4090035"/>
            <a:ext cx="1938655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0125" y="433070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椭圆 26"/>
          <p:cNvSpPr/>
          <p:nvPr/>
        </p:nvSpPr>
        <p:spPr>
          <a:xfrm>
            <a:off x="6969760" y="433070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矩形 27"/>
          <p:cNvSpPr/>
          <p:nvPr/>
        </p:nvSpPr>
        <p:spPr>
          <a:xfrm>
            <a:off x="8506460" y="4090035"/>
            <a:ext cx="1938655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814435" y="433070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椭圆 29"/>
          <p:cNvSpPr/>
          <p:nvPr/>
        </p:nvSpPr>
        <p:spPr>
          <a:xfrm>
            <a:off x="9704070" y="4330700"/>
            <a:ext cx="495935" cy="509270"/>
          </a:xfrm>
          <a:prstGeom prst="ellipse">
            <a:avLst/>
          </a:prstGeom>
          <a:solidFill>
            <a:srgbClr val="E9E2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>
          <a:xfrm>
            <a:off x="6576060" y="4585335"/>
            <a:ext cx="3937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310370" y="4585335"/>
            <a:ext cx="3937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0"/>
          </p:cNvCxnSpPr>
          <p:nvPr/>
        </p:nvCxnSpPr>
        <p:spPr>
          <a:xfrm flipV="1">
            <a:off x="6328410" y="3591560"/>
            <a:ext cx="407670" cy="73914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 flipH="1" flipV="1">
            <a:off x="6729730" y="3585210"/>
            <a:ext cx="488315" cy="74549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9083675" y="3591560"/>
            <a:ext cx="407670" cy="73914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9484995" y="3585210"/>
            <a:ext cx="488315" cy="74549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736080" y="3585210"/>
            <a:ext cx="276352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28410" y="515556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服务器</a:t>
            </a:r>
            <a:r>
              <a:rPr lang="en-US" altLang="zh-CN" sz="1400"/>
              <a:t>A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083675" y="5155565"/>
            <a:ext cx="105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服务器</a:t>
            </a:r>
            <a:r>
              <a:rPr lang="en-US" altLang="zh-CN" sz="1400"/>
              <a:t>B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841615" y="3315970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100G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20815" y="4303395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1.2T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239250" y="4303395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1.2T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7755" y="87947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390140" y="87947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3729355" y="87947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1931670" y="96774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230880" y="96774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087755" y="54165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48840" y="28575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1078865" y="227584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2381250" y="227584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3720465" y="227584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-208280" y="166687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6875" y="109283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1320800" y="157289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1408430" y="133350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2647950" y="133350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3987165" y="133350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1408430" y="204787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2656840" y="204787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3987165" y="204787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0" y="835025"/>
            <a:ext cx="6040120" cy="181991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23240" y="4236085"/>
            <a:ext cx="1565910" cy="3975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>
                <a:solidFill>
                  <a:schemeClr val="bg2"/>
                </a:solidFill>
              </a:rPr>
              <a:t>问题归纳</a:t>
            </a:r>
          </a:p>
        </p:txBody>
      </p:sp>
      <p:sp>
        <p:nvSpPr>
          <p:cNvPr id="34" name="矩形 33"/>
          <p:cNvSpPr/>
          <p:nvPr/>
        </p:nvSpPr>
        <p:spPr>
          <a:xfrm>
            <a:off x="4618990" y="3103880"/>
            <a:ext cx="959485" cy="3975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2"/>
                </a:solidFill>
                <a:sym typeface="+mn-ea"/>
              </a:rPr>
              <a:t>研究内容</a:t>
            </a:r>
          </a:p>
        </p:txBody>
      </p:sp>
      <p:sp>
        <p:nvSpPr>
          <p:cNvPr id="43" name="矩形 42"/>
          <p:cNvSpPr/>
          <p:nvPr/>
        </p:nvSpPr>
        <p:spPr>
          <a:xfrm>
            <a:off x="6113780" y="3103880"/>
            <a:ext cx="991235" cy="3975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2"/>
                </a:solidFill>
                <a:sym typeface="+mn-ea"/>
              </a:rPr>
              <a:t>研究目标</a:t>
            </a:r>
          </a:p>
        </p:txBody>
      </p:sp>
      <p:sp>
        <p:nvSpPr>
          <p:cNvPr id="44" name="右箭头 43"/>
          <p:cNvSpPr/>
          <p:nvPr/>
        </p:nvSpPr>
        <p:spPr>
          <a:xfrm>
            <a:off x="2197735" y="43243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5664200" y="3192145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2140" y="4829175"/>
            <a:ext cx="1477010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可行性</a:t>
            </a:r>
          </a:p>
        </p:txBody>
      </p:sp>
      <p:sp>
        <p:nvSpPr>
          <p:cNvPr id="49" name="矩形 48"/>
          <p:cNvSpPr/>
          <p:nvPr/>
        </p:nvSpPr>
        <p:spPr>
          <a:xfrm>
            <a:off x="2647950" y="4236085"/>
            <a:ext cx="1565910" cy="3975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>
                <a:solidFill>
                  <a:schemeClr val="bg2"/>
                </a:solidFill>
              </a:rPr>
              <a:t>研究内容</a:t>
            </a:r>
          </a:p>
        </p:txBody>
      </p:sp>
      <p:sp>
        <p:nvSpPr>
          <p:cNvPr id="52" name="右箭头 51"/>
          <p:cNvSpPr/>
          <p:nvPr/>
        </p:nvSpPr>
        <p:spPr>
          <a:xfrm>
            <a:off x="4328160" y="43243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778375" y="4236085"/>
            <a:ext cx="1565910" cy="3975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>
                <a:solidFill>
                  <a:schemeClr val="bg2"/>
                </a:solidFill>
              </a:rPr>
              <a:t>研究目标</a:t>
            </a:r>
          </a:p>
        </p:txBody>
      </p:sp>
      <p:sp>
        <p:nvSpPr>
          <p:cNvPr id="54" name="矩形 53"/>
          <p:cNvSpPr/>
          <p:nvPr/>
        </p:nvSpPr>
        <p:spPr>
          <a:xfrm>
            <a:off x="611505" y="5436235"/>
            <a:ext cx="1477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系统架构</a:t>
            </a:r>
          </a:p>
        </p:txBody>
      </p:sp>
      <p:sp>
        <p:nvSpPr>
          <p:cNvPr id="55" name="矩形 54"/>
          <p:cNvSpPr/>
          <p:nvPr/>
        </p:nvSpPr>
        <p:spPr>
          <a:xfrm>
            <a:off x="610870" y="6041390"/>
            <a:ext cx="1478280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资源调度</a:t>
            </a:r>
          </a:p>
        </p:txBody>
      </p:sp>
      <p:sp>
        <p:nvSpPr>
          <p:cNvPr id="56" name="矩形 55"/>
          <p:cNvSpPr/>
          <p:nvPr/>
        </p:nvSpPr>
        <p:spPr>
          <a:xfrm>
            <a:off x="2523490" y="4829175"/>
            <a:ext cx="1858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sym typeface="+mn-ea"/>
              </a:rPr>
              <a:t>光交换网络可行性分析</a:t>
            </a:r>
            <a:endParaRPr lang="zh-CN" altLang="en-US" sz="13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23490" y="5436235"/>
            <a:ext cx="1858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sym typeface="+mn-ea"/>
              </a:rPr>
              <a:t>光交换</a:t>
            </a:r>
            <a:r>
              <a:rPr lang="en-US" altLang="zh-CN" sz="1300">
                <a:solidFill>
                  <a:schemeClr val="tx1"/>
                </a:solidFill>
                <a:sym typeface="+mn-ea"/>
              </a:rPr>
              <a:t>AI</a:t>
            </a:r>
            <a:r>
              <a:rPr lang="zh-CN" altLang="en-US" sz="1300">
                <a:solidFill>
                  <a:schemeClr val="tx1"/>
                </a:solidFill>
                <a:sym typeface="+mn-ea"/>
              </a:rPr>
              <a:t>集群架构设计</a:t>
            </a:r>
            <a:endParaRPr lang="zh-CN" altLang="en-US" sz="13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23490" y="6041390"/>
            <a:ext cx="1858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sym typeface="+mn-ea"/>
              </a:rPr>
              <a:t>任务调度算法设计</a:t>
            </a:r>
            <a:endParaRPr lang="zh-CN" altLang="en-US" sz="13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93285" y="4829175"/>
            <a:ext cx="1858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sym typeface="+mn-ea"/>
              </a:rPr>
              <a:t>设计方案可实现</a:t>
            </a:r>
          </a:p>
        </p:txBody>
      </p:sp>
      <p:sp>
        <p:nvSpPr>
          <p:cNvPr id="60" name="矩形 59"/>
          <p:cNvSpPr/>
          <p:nvPr/>
        </p:nvSpPr>
        <p:spPr>
          <a:xfrm>
            <a:off x="4693285" y="5436235"/>
            <a:ext cx="1858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架构拓扑高性能</a:t>
            </a:r>
          </a:p>
        </p:txBody>
      </p:sp>
      <p:sp>
        <p:nvSpPr>
          <p:cNvPr id="61" name="矩形 60"/>
          <p:cNvSpPr/>
          <p:nvPr/>
        </p:nvSpPr>
        <p:spPr>
          <a:xfrm>
            <a:off x="4693285" y="6041390"/>
            <a:ext cx="1858645" cy="39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资源调度高效率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0D3EF7EB-84E8-FB4B-BE33-EE89C1BA828B}"/>
              </a:ext>
            </a:extLst>
          </p:cNvPr>
          <p:cNvSpPr/>
          <p:nvPr/>
        </p:nvSpPr>
        <p:spPr>
          <a:xfrm>
            <a:off x="8048894" y="1371190"/>
            <a:ext cx="2605251" cy="40056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4755355E-2416-4C41-9ACE-6C137848C78E}"/>
              </a:ext>
            </a:extLst>
          </p:cNvPr>
          <p:cNvGrpSpPr/>
          <p:nvPr/>
        </p:nvGrpSpPr>
        <p:grpSpPr>
          <a:xfrm>
            <a:off x="1016473" y="602581"/>
            <a:ext cx="1600106" cy="3300680"/>
            <a:chOff x="1307014" y="2089064"/>
            <a:chExt cx="1600106" cy="330068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85989D73-6DB8-D847-A6E9-04F9953F56EE}"/>
                </a:ext>
              </a:extLst>
            </p:cNvPr>
            <p:cNvSpPr txBox="1"/>
            <p:nvPr/>
          </p:nvSpPr>
          <p:spPr>
            <a:xfrm>
              <a:off x="1603354" y="2089064"/>
              <a:ext cx="109451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/>
                <a:t>背景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A64C672D-7F97-B649-868C-AD63B26C9C75}"/>
                </a:ext>
              </a:extLst>
            </p:cNvPr>
            <p:cNvSpPr txBox="1"/>
            <p:nvPr/>
          </p:nvSpPr>
          <p:spPr>
            <a:xfrm>
              <a:off x="1307014" y="4189415"/>
              <a:ext cx="1600106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神经网络模型越来越大，节点间通信成为训练瓶颈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146EFC7F-C77A-B946-866C-16212656F46C}"/>
              </a:ext>
            </a:extLst>
          </p:cNvPr>
          <p:cNvGrpSpPr/>
          <p:nvPr/>
        </p:nvGrpSpPr>
        <p:grpSpPr>
          <a:xfrm>
            <a:off x="3158855" y="1359239"/>
            <a:ext cx="4419582" cy="1234035"/>
            <a:chOff x="1510145" y="3740726"/>
            <a:chExt cx="1212273" cy="14305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4229D47E-1F89-1549-B533-B8FEA9E553E2}"/>
                </a:ext>
              </a:extLst>
            </p:cNvPr>
            <p:cNvSpPr/>
            <p:nvPr/>
          </p:nvSpPr>
          <p:spPr>
            <a:xfrm>
              <a:off x="1510145" y="3740726"/>
              <a:ext cx="1212273" cy="1430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4AED59E8-2931-4D41-96C1-05A7A880717D}"/>
                </a:ext>
              </a:extLst>
            </p:cNvPr>
            <p:cNvSpPr txBox="1"/>
            <p:nvPr/>
          </p:nvSpPr>
          <p:spPr>
            <a:xfrm>
              <a:off x="1565566" y="3754581"/>
              <a:ext cx="109451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软件层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66A399E7-348D-ED46-B534-8F21006A5A96}"/>
                </a:ext>
              </a:extLst>
            </p:cNvPr>
            <p:cNvSpPr txBox="1"/>
            <p:nvPr/>
          </p:nvSpPr>
          <p:spPr>
            <a:xfrm>
              <a:off x="1565566" y="4175982"/>
              <a:ext cx="386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单节点训练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80A59-8617-E140-9443-1AAAFA53037D}"/>
              </a:ext>
            </a:extLst>
          </p:cNvPr>
          <p:cNvSpPr txBox="1"/>
          <p:nvPr/>
        </p:nvSpPr>
        <p:spPr>
          <a:xfrm>
            <a:off x="5937468" y="1728355"/>
            <a:ext cx="1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分布式训练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xmlns="" id="{3902F4B2-34C5-D244-81D2-486C69E27B42}"/>
              </a:ext>
            </a:extLst>
          </p:cNvPr>
          <p:cNvSpPr/>
          <p:nvPr/>
        </p:nvSpPr>
        <p:spPr>
          <a:xfrm>
            <a:off x="5167753" y="1838597"/>
            <a:ext cx="429491" cy="15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9D281A87-8EED-0E4C-AD38-D4A05A5EE01A}"/>
              </a:ext>
            </a:extLst>
          </p:cNvPr>
          <p:cNvGrpSpPr/>
          <p:nvPr/>
        </p:nvGrpSpPr>
        <p:grpSpPr>
          <a:xfrm>
            <a:off x="3158855" y="2794069"/>
            <a:ext cx="4419582" cy="1191250"/>
            <a:chOff x="1510145" y="3740727"/>
            <a:chExt cx="1212273" cy="13809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1BF0523E-0B6D-514F-B6D4-95D15E6848D3}"/>
                </a:ext>
              </a:extLst>
            </p:cNvPr>
            <p:cNvSpPr/>
            <p:nvPr/>
          </p:nvSpPr>
          <p:spPr>
            <a:xfrm>
              <a:off x="1510145" y="3740727"/>
              <a:ext cx="1212273" cy="1380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2B4625A3-4354-1E40-9ED3-BC8087F5FDAB}"/>
                </a:ext>
              </a:extLst>
            </p:cNvPr>
            <p:cNvSpPr txBox="1"/>
            <p:nvPr/>
          </p:nvSpPr>
          <p:spPr>
            <a:xfrm>
              <a:off x="1565566" y="3754581"/>
              <a:ext cx="1094510" cy="4638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平台层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5F0DE073-FEC9-E141-AA4F-F7782E6B18C3}"/>
                </a:ext>
              </a:extLst>
            </p:cNvPr>
            <p:cNvSpPr txBox="1"/>
            <p:nvPr/>
          </p:nvSpPr>
          <p:spPr>
            <a:xfrm>
              <a:off x="1565566" y="4175982"/>
              <a:ext cx="386838" cy="42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小任务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FCE1726-3A0F-7546-B3C7-1FDAF861E099}"/>
              </a:ext>
            </a:extLst>
          </p:cNvPr>
          <p:cNvSpPr txBox="1"/>
          <p:nvPr/>
        </p:nvSpPr>
        <p:spPr>
          <a:xfrm>
            <a:off x="5975537" y="3176144"/>
            <a:ext cx="1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大任务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xmlns="" id="{48E22DF3-8EE3-BF4A-A673-87E1B70726B5}"/>
              </a:ext>
            </a:extLst>
          </p:cNvPr>
          <p:cNvSpPr/>
          <p:nvPr/>
        </p:nvSpPr>
        <p:spPr>
          <a:xfrm>
            <a:off x="5167752" y="3284384"/>
            <a:ext cx="429491" cy="15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88C4CD18-145A-9748-B025-A3B63B46EE53}"/>
              </a:ext>
            </a:extLst>
          </p:cNvPr>
          <p:cNvGrpSpPr/>
          <p:nvPr/>
        </p:nvGrpSpPr>
        <p:grpSpPr>
          <a:xfrm>
            <a:off x="3158855" y="4185640"/>
            <a:ext cx="4419582" cy="1191250"/>
            <a:chOff x="1510145" y="3740727"/>
            <a:chExt cx="1212273" cy="13809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69CE3009-24FE-E549-9006-7D9743501F07}"/>
                </a:ext>
              </a:extLst>
            </p:cNvPr>
            <p:cNvSpPr/>
            <p:nvPr/>
          </p:nvSpPr>
          <p:spPr>
            <a:xfrm>
              <a:off x="1510145" y="3740727"/>
              <a:ext cx="1212273" cy="1380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5D244CA9-FD70-D246-B07E-0CDC1173FEA0}"/>
                </a:ext>
              </a:extLst>
            </p:cNvPr>
            <p:cNvSpPr txBox="1"/>
            <p:nvPr/>
          </p:nvSpPr>
          <p:spPr>
            <a:xfrm>
              <a:off x="1565566" y="3754581"/>
              <a:ext cx="1094510" cy="4638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基础设施层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792886B9-9F5E-E047-A9CD-7202A97A1213}"/>
                </a:ext>
              </a:extLst>
            </p:cNvPr>
            <p:cNvSpPr txBox="1"/>
            <p:nvPr/>
          </p:nvSpPr>
          <p:spPr>
            <a:xfrm>
              <a:off x="1530682" y="4186271"/>
              <a:ext cx="489319" cy="42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</a:rPr>
                <a:t>纯电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Clos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网络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D30403F-FD23-0C47-8CC2-ACB618941C46}"/>
              </a:ext>
            </a:extLst>
          </p:cNvPr>
          <p:cNvSpPr txBox="1"/>
          <p:nvPr/>
        </p:nvSpPr>
        <p:spPr>
          <a:xfrm>
            <a:off x="5571214" y="4560387"/>
            <a:ext cx="20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光电混合网络</a:t>
            </a: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xmlns="" id="{591AF93F-9C5F-1C40-B660-C5EC99FA1F44}"/>
              </a:ext>
            </a:extLst>
          </p:cNvPr>
          <p:cNvSpPr/>
          <p:nvPr/>
        </p:nvSpPr>
        <p:spPr>
          <a:xfrm>
            <a:off x="5209316" y="4661110"/>
            <a:ext cx="429491" cy="15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xmlns="" id="{C3246B1B-9928-954F-B5EA-0CFB41AED1C1}"/>
              </a:ext>
            </a:extLst>
          </p:cNvPr>
          <p:cNvSpPr/>
          <p:nvPr/>
        </p:nvSpPr>
        <p:spPr>
          <a:xfrm>
            <a:off x="3360747" y="2085865"/>
            <a:ext cx="2182154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</a:t>
            </a:r>
            <a:r>
              <a:rPr kumimoji="1" lang="en-US" altLang="zh-CN" dirty="0"/>
              <a:t>/</a:t>
            </a:r>
            <a:r>
              <a:rPr kumimoji="1" lang="zh-CN" altLang="en-US" dirty="0"/>
              <a:t>模型</a:t>
            </a:r>
            <a:r>
              <a:rPr kumimoji="1" lang="en-US" altLang="zh-CN" dirty="0"/>
              <a:t>/</a:t>
            </a:r>
            <a:r>
              <a:rPr kumimoji="1" lang="zh-CN" altLang="en-US" dirty="0"/>
              <a:t>混合并行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xmlns="" id="{33E2D7F7-5EB3-3C47-A1C6-D4CA5F10F70B}"/>
              </a:ext>
            </a:extLst>
          </p:cNvPr>
          <p:cNvSpPr/>
          <p:nvPr/>
        </p:nvSpPr>
        <p:spPr>
          <a:xfrm>
            <a:off x="6666341" y="2085572"/>
            <a:ext cx="690031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xmlns="" id="{45A7C011-8FC7-B04E-8713-725E7B178B51}"/>
              </a:ext>
            </a:extLst>
          </p:cNvPr>
          <p:cNvSpPr/>
          <p:nvPr/>
        </p:nvSpPr>
        <p:spPr>
          <a:xfrm>
            <a:off x="5616637" y="2085781"/>
            <a:ext cx="975968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流水线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xmlns="" id="{609F71A0-610D-FF40-9C94-2CD805C409EF}"/>
              </a:ext>
            </a:extLst>
          </p:cNvPr>
          <p:cNvSpPr/>
          <p:nvPr/>
        </p:nvSpPr>
        <p:spPr>
          <a:xfrm>
            <a:off x="3360747" y="3513335"/>
            <a:ext cx="1286350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Gang</a:t>
            </a:r>
            <a:r>
              <a:rPr kumimoji="1" lang="zh-CN" altLang="en-US" dirty="0"/>
              <a:t>调度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xmlns="" id="{ACC92CF6-9EE2-6C45-8694-40D56D2D617C}"/>
              </a:ext>
            </a:extLst>
          </p:cNvPr>
          <p:cNvSpPr/>
          <p:nvPr/>
        </p:nvSpPr>
        <p:spPr>
          <a:xfrm>
            <a:off x="4732313" y="3519497"/>
            <a:ext cx="939355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多租户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xmlns="" id="{40B25BC4-EAEC-0441-B89C-120FB62021DE}"/>
              </a:ext>
            </a:extLst>
          </p:cNvPr>
          <p:cNvSpPr/>
          <p:nvPr/>
        </p:nvSpPr>
        <p:spPr>
          <a:xfrm>
            <a:off x="5756884" y="3513334"/>
            <a:ext cx="1596841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资源分配隔离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xmlns="" id="{690F5C93-A6A5-654D-88F8-1A62ED0C494C}"/>
              </a:ext>
            </a:extLst>
          </p:cNvPr>
          <p:cNvSpPr/>
          <p:nvPr/>
        </p:nvSpPr>
        <p:spPr>
          <a:xfrm>
            <a:off x="3374228" y="4913993"/>
            <a:ext cx="1169690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提升带宽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xmlns="" id="{DD267DDF-54F9-2249-9C11-AC8D5740B7F2}"/>
              </a:ext>
            </a:extLst>
          </p:cNvPr>
          <p:cNvSpPr/>
          <p:nvPr/>
        </p:nvSpPr>
        <p:spPr>
          <a:xfrm>
            <a:off x="4757343" y="4913995"/>
            <a:ext cx="1258012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降低功耗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xmlns="" id="{8A3E407F-2442-D44C-81E6-AF8D3F481E74}"/>
              </a:ext>
            </a:extLst>
          </p:cNvPr>
          <p:cNvSpPr/>
          <p:nvPr/>
        </p:nvSpPr>
        <p:spPr>
          <a:xfrm>
            <a:off x="6196663" y="4913994"/>
            <a:ext cx="1154494" cy="40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简化运维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7F40CF85-95DD-C949-8794-6D4F0D716A84}"/>
              </a:ext>
            </a:extLst>
          </p:cNvPr>
          <p:cNvSpPr txBox="1"/>
          <p:nvPr/>
        </p:nvSpPr>
        <p:spPr>
          <a:xfrm>
            <a:off x="4648885" y="604468"/>
            <a:ext cx="15951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发展趋势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C6B2134B-960C-2944-B0AC-794EB5D16005}"/>
              </a:ext>
            </a:extLst>
          </p:cNvPr>
          <p:cNvSpPr txBox="1"/>
          <p:nvPr/>
        </p:nvSpPr>
        <p:spPr>
          <a:xfrm>
            <a:off x="8721140" y="602580"/>
            <a:ext cx="122642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现状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D3DBE713-9C2B-DE42-AEFA-D17719F0BAFA}"/>
              </a:ext>
            </a:extLst>
          </p:cNvPr>
          <p:cNvSpPr txBox="1"/>
          <p:nvPr/>
        </p:nvSpPr>
        <p:spPr>
          <a:xfrm>
            <a:off x="8169010" y="1699378"/>
            <a:ext cx="2330683" cy="45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网络带宽利用率低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D85E436D-4E94-334E-AD5E-71339FC1476B}"/>
              </a:ext>
            </a:extLst>
          </p:cNvPr>
          <p:cNvSpPr txBox="1"/>
          <p:nvPr/>
        </p:nvSpPr>
        <p:spPr>
          <a:xfrm>
            <a:off x="8169010" y="3074860"/>
            <a:ext cx="2330683" cy="45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任务间网络冲突多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6D55873D-9E69-F24D-ACBB-3FC1D5501173}"/>
              </a:ext>
            </a:extLst>
          </p:cNvPr>
          <p:cNvSpPr txBox="1"/>
          <p:nvPr/>
        </p:nvSpPr>
        <p:spPr>
          <a:xfrm>
            <a:off x="8169009" y="4471260"/>
            <a:ext cx="2330683" cy="45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节点间网络带宽低</a:t>
            </a:r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xmlns="" id="{F4754E55-B9BF-214C-A0F4-804853DCE2F8}"/>
              </a:ext>
            </a:extLst>
          </p:cNvPr>
          <p:cNvSpPr/>
          <p:nvPr/>
        </p:nvSpPr>
        <p:spPr>
          <a:xfrm>
            <a:off x="2729345" y="1524000"/>
            <a:ext cx="318835" cy="360218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60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E0B08E3-46C5-E846-9CCD-22F7BE5F6FF9}"/>
              </a:ext>
            </a:extLst>
          </p:cNvPr>
          <p:cNvGrpSpPr/>
          <p:nvPr/>
        </p:nvGrpSpPr>
        <p:grpSpPr>
          <a:xfrm>
            <a:off x="2770910" y="858983"/>
            <a:ext cx="6192981" cy="5043054"/>
            <a:chOff x="2770910" y="858983"/>
            <a:chExt cx="6192981" cy="50430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4229D47E-1F89-1549-B533-B8FEA9E553E2}"/>
                </a:ext>
              </a:extLst>
            </p:cNvPr>
            <p:cNvSpPr/>
            <p:nvPr/>
          </p:nvSpPr>
          <p:spPr>
            <a:xfrm>
              <a:off x="2770910" y="858983"/>
              <a:ext cx="6192981" cy="5043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4AED59E8-2931-4D41-96C1-05A7A880717D}"/>
                </a:ext>
              </a:extLst>
            </p:cNvPr>
            <p:cNvSpPr txBox="1"/>
            <p:nvPr/>
          </p:nvSpPr>
          <p:spPr>
            <a:xfrm>
              <a:off x="4066649" y="1104208"/>
              <a:ext cx="4481481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rgbClr val="FF0000"/>
                  </a:solidFill>
                </a:rPr>
                <a:t> 软件框架层</a:t>
              </a: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xmlns="" id="{C3246B1B-9928-954F-B5EA-0CFB41AED1C1}"/>
                </a:ext>
              </a:extLst>
            </p:cNvPr>
            <p:cNvSpPr/>
            <p:nvPr/>
          </p:nvSpPr>
          <p:spPr>
            <a:xfrm>
              <a:off x="4066783" y="1602972"/>
              <a:ext cx="2292454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Horovod</a:t>
              </a:r>
              <a:r>
                <a:rPr kumimoji="1" lang="zh-CN" altLang="en-US" dirty="0"/>
                <a:t>（数据并行）</a:t>
              </a: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xmlns="" id="{33E2D7F7-5EB3-3C47-A1C6-D4CA5F10F70B}"/>
                </a:ext>
              </a:extLst>
            </p:cNvPr>
            <p:cNvSpPr/>
            <p:nvPr/>
          </p:nvSpPr>
          <p:spPr>
            <a:xfrm>
              <a:off x="5688038" y="2548022"/>
              <a:ext cx="1402378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Pytorch</a:t>
              </a:r>
              <a:endParaRPr kumimoji="1" lang="zh-CN" altLang="en-US" dirty="0"/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xmlns="" id="{45A7C011-8FC7-B04E-8713-725E7B178B51}"/>
                </a:ext>
              </a:extLst>
            </p:cNvPr>
            <p:cNvSpPr/>
            <p:nvPr/>
          </p:nvSpPr>
          <p:spPr>
            <a:xfrm>
              <a:off x="4066650" y="2080964"/>
              <a:ext cx="3206392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MindSpore</a:t>
              </a:r>
              <a:r>
                <a:rPr kumimoji="1" lang="zh-CN" altLang="en-US" dirty="0"/>
                <a:t>（模型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混合并行）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4EA6E7DC-65A8-3E4E-9C41-8273D7820B6B}"/>
                </a:ext>
              </a:extLst>
            </p:cNvPr>
            <p:cNvSpPr txBox="1"/>
            <p:nvPr/>
          </p:nvSpPr>
          <p:spPr>
            <a:xfrm>
              <a:off x="3099474" y="2156225"/>
              <a:ext cx="37050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200" dirty="0"/>
                <a:t>分布式训练</a:t>
              </a: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xmlns="" id="{DA9BA48F-DBFA-0F40-B38E-270878AB2056}"/>
                </a:ext>
              </a:extLst>
            </p:cNvPr>
            <p:cNvSpPr/>
            <p:nvPr/>
          </p:nvSpPr>
          <p:spPr>
            <a:xfrm>
              <a:off x="6671405" y="1602972"/>
              <a:ext cx="1620099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TensorFlow</a:t>
              </a:r>
              <a:endParaRPr kumimoji="1" lang="zh-CN" altLang="en-US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xmlns="" id="{DED291C4-5C64-9747-BCAB-5BFC554B3C75}"/>
                </a:ext>
              </a:extLst>
            </p:cNvPr>
            <p:cNvSpPr/>
            <p:nvPr/>
          </p:nvSpPr>
          <p:spPr>
            <a:xfrm>
              <a:off x="4066649" y="2558956"/>
              <a:ext cx="1402377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MXNet</a:t>
              </a:r>
              <a:endParaRPr kumimoji="1"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A59D840E-16BE-C846-8657-F1A1A6DF8332}"/>
                </a:ext>
              </a:extLst>
            </p:cNvPr>
            <p:cNvSpPr/>
            <p:nvPr/>
          </p:nvSpPr>
          <p:spPr>
            <a:xfrm>
              <a:off x="3919247" y="1011379"/>
              <a:ext cx="4684426" cy="2036911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F2EE3FA6-1943-C54D-81BE-BEA3C4A961FE}"/>
                </a:ext>
              </a:extLst>
            </p:cNvPr>
            <p:cNvSpPr txBox="1"/>
            <p:nvPr/>
          </p:nvSpPr>
          <p:spPr>
            <a:xfrm>
              <a:off x="4066649" y="3336756"/>
              <a:ext cx="4481481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rgbClr val="FF0000"/>
                  </a:solidFill>
                </a:rPr>
                <a:t>集合通信层</a:t>
              </a: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xmlns="" id="{6F4FE9EF-2258-CC46-8CE4-967A16B406B7}"/>
                </a:ext>
              </a:extLst>
            </p:cNvPr>
            <p:cNvSpPr/>
            <p:nvPr/>
          </p:nvSpPr>
          <p:spPr>
            <a:xfrm>
              <a:off x="4066783" y="3835520"/>
              <a:ext cx="1402378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OpenMPI</a:t>
              </a:r>
              <a:endParaRPr kumimoji="1" lang="zh-CN" altLang="en-US" dirty="0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xmlns="" id="{023B7932-83F8-F545-BA41-C40CA89FB02F}"/>
                </a:ext>
              </a:extLst>
            </p:cNvPr>
            <p:cNvSpPr/>
            <p:nvPr/>
          </p:nvSpPr>
          <p:spPr>
            <a:xfrm>
              <a:off x="7090416" y="3849374"/>
              <a:ext cx="1402377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Gloo</a:t>
              </a:r>
              <a:endParaRPr kumimoji="1" lang="zh-CN" altLang="en-US" dirty="0"/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xmlns="" id="{2403223E-817D-CA41-B1F8-0B0FC170797B}"/>
                </a:ext>
              </a:extLst>
            </p:cNvPr>
            <p:cNvSpPr/>
            <p:nvPr/>
          </p:nvSpPr>
          <p:spPr>
            <a:xfrm>
              <a:off x="5586123" y="3835519"/>
              <a:ext cx="1402377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NCCL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886DDEF1-AEF7-2146-8BE8-306953484233}"/>
                </a:ext>
              </a:extLst>
            </p:cNvPr>
            <p:cNvSpPr/>
            <p:nvPr/>
          </p:nvSpPr>
          <p:spPr>
            <a:xfrm>
              <a:off x="3919247" y="3243929"/>
              <a:ext cx="4684426" cy="1147968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4855A0E3-1C2B-A941-BB06-5BAFC90FFABC}"/>
                </a:ext>
              </a:extLst>
            </p:cNvPr>
            <p:cNvSpPr txBox="1"/>
            <p:nvPr/>
          </p:nvSpPr>
          <p:spPr>
            <a:xfrm>
              <a:off x="4066649" y="4684275"/>
              <a:ext cx="4481481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rgbClr val="FF0000"/>
                  </a:solidFill>
                </a:rPr>
                <a:t>传输协议层</a:t>
              </a:r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xmlns="" id="{9A473DBA-5735-C948-9059-80157FE82996}"/>
                </a:ext>
              </a:extLst>
            </p:cNvPr>
            <p:cNvSpPr/>
            <p:nvPr/>
          </p:nvSpPr>
          <p:spPr>
            <a:xfrm>
              <a:off x="4066783" y="5183039"/>
              <a:ext cx="1402378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TCP</a:t>
              </a:r>
              <a:endParaRPr kumimoji="1" lang="zh-CN" altLang="en-US" dirty="0"/>
            </a:p>
          </p:txBody>
        </p:sp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xmlns="" id="{B523BAE9-CC73-AA42-A442-EB7DC41E9ADA}"/>
                </a:ext>
              </a:extLst>
            </p:cNvPr>
            <p:cNvSpPr/>
            <p:nvPr/>
          </p:nvSpPr>
          <p:spPr>
            <a:xfrm>
              <a:off x="5586123" y="5183038"/>
              <a:ext cx="1402377" cy="408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RDMA</a:t>
              </a:r>
              <a:endParaRPr kumimoji="1"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052D9D95-757D-DE49-B04D-9D8BDED69DB8}"/>
                </a:ext>
              </a:extLst>
            </p:cNvPr>
            <p:cNvSpPr/>
            <p:nvPr/>
          </p:nvSpPr>
          <p:spPr>
            <a:xfrm>
              <a:off x="3919247" y="4591448"/>
              <a:ext cx="4684426" cy="1147968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374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45226</TotalTime>
  <Words>3012</Words>
  <Application>Microsoft Macintosh PowerPoint</Application>
  <PresentationFormat>宽屏</PresentationFormat>
  <Paragraphs>773</Paragraphs>
  <Slides>24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Calibri</vt:lpstr>
      <vt:lpstr>Cambria Math</vt:lpstr>
      <vt:lpstr>Century Gothic</vt:lpstr>
      <vt:lpstr>KaiTi</vt:lpstr>
      <vt:lpstr>Times New Roman</vt:lpstr>
      <vt:lpstr>Wingdings</vt:lpstr>
      <vt:lpstr>黑体</vt:lpstr>
      <vt:lpstr>宋体</vt:lpstr>
      <vt:lpstr>微软雅黑</vt:lpstr>
      <vt:lpstr>Arial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用户</cp:lastModifiedBy>
  <cp:revision>256</cp:revision>
  <cp:lastPrinted>2022-01-12T02:04:59Z</cp:lastPrinted>
  <dcterms:created xsi:type="dcterms:W3CDTF">2019-06-19T02:08:00Z</dcterms:created>
  <dcterms:modified xsi:type="dcterms:W3CDTF">2022-01-13T03:15:19Z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