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2" r:id="rId2"/>
    <p:sldId id="434" r:id="rId3"/>
    <p:sldId id="435" r:id="rId4"/>
    <p:sldId id="433" r:id="rId5"/>
    <p:sldId id="409" r:id="rId6"/>
    <p:sldId id="41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6507" autoAdjust="0"/>
  </p:normalViewPr>
  <p:slideViewPr>
    <p:cSldViewPr snapToGrid="0">
      <p:cViewPr>
        <p:scale>
          <a:sx n="105" d="100"/>
          <a:sy n="105" d="100"/>
        </p:scale>
        <p:origin x="1400" y="-32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6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1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架构改进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（易部署、低功耗）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2996" y="5299150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物理拓扑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47248" y="5259849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9281" y="5806821"/>
            <a:ext cx="292740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最小化成本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，最大化带宽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流量分析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数值仿真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包级别网络仿真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真实环境实现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超快速流级别仿真结合包级别调优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策略升级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（易控制、高性能）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4879" y="3261657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阈值分流策略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71741" y="3253075"/>
            <a:ext cx="29477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拥塞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控制和路由策略结合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45024" y="3778151"/>
            <a:ext cx="358444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降低传输延时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，提高带宽利用率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仿真突破</a:t>
            </a:r>
            <a:endParaRPr kumimoji="1" lang="en-US" altLang="zh-CN" dirty="0" smtClean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（易迭代、超快速）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大幅提升仿真速度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特定应用通信策略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652015" y="5668482"/>
            <a:ext cx="1270968" cy="13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645765" y="3630989"/>
            <a:ext cx="1291483" cy="14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537308" y="1583056"/>
            <a:ext cx="913498" cy="15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251680" y="1213724"/>
            <a:ext cx="2571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速度、精度、驱动调优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922983" y="5629181"/>
            <a:ext cx="1217306" cy="1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937248" y="3622407"/>
            <a:ext cx="1408378" cy="15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628251" y="561684"/>
            <a:ext cx="10935499" cy="5734632"/>
            <a:chOff x="628251" y="396024"/>
            <a:chExt cx="10935499" cy="5734632"/>
          </a:xfrm>
        </p:grpSpPr>
        <p:grpSp>
          <p:nvGrpSpPr>
            <p:cNvPr id="61" name="组 60"/>
            <p:cNvGrpSpPr/>
            <p:nvPr/>
          </p:nvGrpSpPr>
          <p:grpSpPr>
            <a:xfrm>
              <a:off x="628251" y="727344"/>
              <a:ext cx="10935499" cy="5403312"/>
              <a:chOff x="882594" y="17070"/>
              <a:chExt cx="10935499" cy="540331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97596" y="845241"/>
                <a:ext cx="3127779" cy="344841"/>
              </a:xfrm>
              <a:prstGeom prst="roundRect">
                <a:avLst/>
              </a:prstGeom>
              <a:solidFill>
                <a:srgbClr val="9BD3F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一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易部署低功耗的光电混合数据中心网络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7665" y="17070"/>
                <a:ext cx="689507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altLang="en-US" b="1" dirty="0" smtClean="0">
                    <a:latin typeface="KaiTi" charset="-122"/>
                    <a:ea typeface="KaiTi" charset="-122"/>
                    <a:cs typeface="KaiTi" charset="-122"/>
                  </a:rPr>
                  <a:t>光电混合数据中心设计与优化</a:t>
                </a:r>
                <a:endParaRPr lang="en-US" altLang="zh-CN" b="1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55689" y="1275424"/>
                <a:ext cx="1261884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 smtClean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物理拓扑设计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897596" y="1320961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52990" y="3191476"/>
                <a:ext cx="130331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 smtClean="0">
                    <a:latin typeface="KaiTi" charset="-122"/>
                    <a:ea typeface="KaiTi" charset="-122"/>
                    <a:cs typeface="KaiTi" charset="-122"/>
                  </a:rPr>
                  <a:t>逻辑拓扑设计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916837" y="3237200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198369" y="663131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5" name="圆角矩形 74"/>
              <p:cNvSpPr/>
              <p:nvPr/>
            </p:nvSpPr>
            <p:spPr>
              <a:xfrm>
                <a:off x="4410313" y="845241"/>
                <a:ext cx="3127779" cy="344841"/>
              </a:xfrm>
              <a:prstGeom prst="roundRect">
                <a:avLst/>
              </a:prstGeom>
              <a:solidFill>
                <a:srgbClr val="A1C0F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二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光电混合数据中心策略升级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687800" y="1280881"/>
                <a:ext cx="18433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smtClean="0">
                    <a:latin typeface="KaiTi" charset="-122"/>
                    <a:ea typeface="KaiTi" charset="-122"/>
                    <a:cs typeface="KaiTi" charset="-122"/>
                  </a:rPr>
                  <a:t>阈值分流路由策略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78" name="流程图: 联系 77"/>
              <p:cNvSpPr/>
              <p:nvPr/>
            </p:nvSpPr>
            <p:spPr>
              <a:xfrm>
                <a:off x="4410313" y="1320961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4428990" y="3277658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7722020" y="666533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9" name="圆角矩形 108"/>
              <p:cNvSpPr/>
              <p:nvPr/>
            </p:nvSpPr>
            <p:spPr>
              <a:xfrm>
                <a:off x="7905950" y="848643"/>
                <a:ext cx="3188744" cy="344841"/>
              </a:xfrm>
              <a:prstGeom prst="roundRect">
                <a:avLst/>
              </a:prstGeom>
              <a:solidFill>
                <a:srgbClr val="9ADFBF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三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超快速流级别</a:t>
                </a:r>
                <a:r>
                  <a:rPr lang="zh-CN" altLang="en-US" sz="1200" b="1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仿真器突破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31317" y="1275423"/>
                <a:ext cx="2738010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 smtClean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速度、精度、驱动调优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7905950" y="1324363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156387" y="3162613"/>
                <a:ext cx="3661706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 smtClean="0">
                    <a:latin typeface="KaiTi" charset="-122"/>
                    <a:ea typeface="KaiTi" charset="-122"/>
                    <a:cs typeface="KaiTi" charset="-122"/>
                  </a:rPr>
                  <a:t>验证针对特定任务的通信策略优化效果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119" name="流程图: 联系 118"/>
              <p:cNvSpPr/>
              <p:nvPr/>
            </p:nvSpPr>
            <p:spPr>
              <a:xfrm>
                <a:off x="7933963" y="3199737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2895078" y="340235"/>
                <a:ext cx="1469479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5979156" y="340235"/>
                <a:ext cx="1144" cy="407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989244" y="340235"/>
                <a:ext cx="1904044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/>
              <p:cNvSpPr txBox="1"/>
              <p:nvPr/>
            </p:nvSpPr>
            <p:spPr>
              <a:xfrm>
                <a:off x="1820819" y="281009"/>
                <a:ext cx="129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KaiTi" charset="-122"/>
                    <a:ea typeface="KaiTi" charset="-122"/>
                    <a:cs typeface="KaiTi" charset="-122"/>
                  </a:rPr>
                  <a:t>架构改进</a:t>
                </a:r>
                <a:endParaRPr lang="en-US" altLang="zh-CN" sz="1400" b="1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易部署、低功耗</a:t>
                </a:r>
                <a:endParaRPr lang="zh-CN" altLang="en-US" sz="11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4846573" y="281009"/>
                <a:ext cx="22508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KaiTi" charset="-122"/>
                    <a:ea typeface="KaiTi" charset="-122"/>
                    <a:cs typeface="KaiTi" charset="-122"/>
                  </a:rPr>
                  <a:t>策略升级</a:t>
                </a:r>
                <a:endParaRPr lang="en-US" altLang="zh-CN" sz="1400" b="1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易控制、高性能</a:t>
                </a:r>
                <a:endParaRPr lang="zh-CN" altLang="en-US" sz="12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67061" y="281009"/>
                <a:ext cx="141395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KaiTi" charset="-122"/>
                    <a:ea typeface="KaiTi" charset="-122"/>
                    <a:cs typeface="KaiTi" charset="-122"/>
                  </a:rPr>
                  <a:t>仿真突破</a:t>
                </a:r>
                <a:endParaRPr lang="en-US" altLang="zh-CN" sz="1400" b="1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100" dirty="0" smtClean="0">
                    <a:latin typeface="KaiTi" charset="-122"/>
                    <a:ea typeface="KaiTi" charset="-122"/>
                    <a:cs typeface="KaiTi" charset="-122"/>
                  </a:rPr>
                  <a:t>易迭代、超快速</a:t>
                </a:r>
                <a:endParaRPr lang="zh-CN" altLang="en-US" sz="11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2" y="1910792"/>
                <a:ext cx="2352289" cy="1083322"/>
              </a:xfrm>
              <a:prstGeom prst="rect">
                <a:avLst/>
              </a:prstGeom>
            </p:spPr>
          </p:pic>
          <p:sp>
            <p:nvSpPr>
              <p:cNvPr id="161" name="矩形 160"/>
              <p:cNvSpPr/>
              <p:nvPr/>
            </p:nvSpPr>
            <p:spPr>
              <a:xfrm>
                <a:off x="882594" y="1630407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研究通信特征</a:t>
                </a:r>
                <a:endParaRPr lang="zh-CN" altLang="en-US" sz="1200" dirty="0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388400" y="1630022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分析竞争比</a:t>
                </a:r>
                <a:endParaRPr lang="zh-CN" altLang="en-US" sz="1200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696" y="4128390"/>
                <a:ext cx="2491203" cy="859514"/>
              </a:xfrm>
              <a:prstGeom prst="rect">
                <a:avLst/>
              </a:prstGeom>
            </p:spPr>
          </p:pic>
          <p:sp>
            <p:nvSpPr>
              <p:cNvPr id="168" name="矩形 167"/>
              <p:cNvSpPr/>
              <p:nvPr/>
            </p:nvSpPr>
            <p:spPr>
              <a:xfrm>
                <a:off x="903358" y="3722645"/>
                <a:ext cx="126306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研究流量分布</a:t>
                </a:r>
                <a:endParaRPr lang="zh-CN" altLang="en-US" sz="1200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388400" y="3722346"/>
                <a:ext cx="125992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动态拓扑设计</a:t>
                </a:r>
                <a:endParaRPr lang="zh-CN" altLang="en-US" sz="1200" dirty="0"/>
              </a:p>
            </p:txBody>
          </p:sp>
          <p:pic>
            <p:nvPicPr>
              <p:cNvPr id="1026" name="Picture 2" descr="ntroduction to Segment Routi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2038" y="1842070"/>
                <a:ext cx="1368128" cy="96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2" name="矩形 171"/>
              <p:cNvSpPr/>
              <p:nvPr/>
            </p:nvSpPr>
            <p:spPr>
              <a:xfrm>
                <a:off x="4409283" y="3660843"/>
                <a:ext cx="99513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Sketch</a:t>
                </a:r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压缩</a:t>
                </a:r>
                <a:endParaRPr lang="zh-CN" altLang="en-US" sz="1200" dirty="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406477" y="4071160"/>
                <a:ext cx="99394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INT</a:t>
                </a:r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包反馈</a:t>
                </a:r>
                <a:endParaRPr lang="zh-CN" altLang="en-US" sz="1200" dirty="0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632736" y="3237579"/>
                <a:ext cx="2301841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smtClean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拥塞控制和路由策略结合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280196" y="3871253"/>
                <a:ext cx="1728985" cy="1007865"/>
              </a:xfrm>
              <a:prstGeom prst="rect">
                <a:avLst/>
              </a:prstGeom>
            </p:spPr>
          </p:pic>
          <p:sp>
            <p:nvSpPr>
              <p:cNvPr id="323" name="矩形 322"/>
              <p:cNvSpPr/>
              <p:nvPr/>
            </p:nvSpPr>
            <p:spPr>
              <a:xfrm>
                <a:off x="7933962" y="3707745"/>
                <a:ext cx="120008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All-to-all</a:t>
                </a:r>
                <a:endParaRPr lang="zh-CN" altLang="en-US" sz="1200" dirty="0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935152" y="4100168"/>
                <a:ext cx="119889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Half</a:t>
                </a:r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 </a:t>
                </a:r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Doubling</a:t>
                </a:r>
                <a:endParaRPr lang="zh-CN" altLang="en-US" sz="1200" dirty="0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7935383" y="4482657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smtClean="0">
                    <a:latin typeface="KaiTi" charset="-122"/>
                    <a:ea typeface="KaiTi" charset="-122"/>
                    <a:cs typeface="KaiTi" charset="-122"/>
                  </a:rPr>
                  <a:t>Butterfly</a:t>
                </a:r>
                <a:endParaRPr lang="zh-CN" altLang="en-US" sz="1200" dirty="0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7938392" y="4867716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光电混合调优</a:t>
                </a:r>
                <a:endParaRPr lang="zh-CN" altLang="en-US" sz="1200" dirty="0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4389638" y="1893753"/>
                <a:ext cx="1741244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不按照比例或哈希分流</a:t>
                </a:r>
                <a:endParaRPr lang="zh-CN" altLang="en-US" sz="1200" dirty="0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4413446" y="2414255"/>
                <a:ext cx="1717435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只有突发流量被分流</a:t>
                </a:r>
                <a:endParaRPr lang="zh-CN" altLang="en-US" sz="1200" dirty="0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949" y="1667729"/>
                <a:ext cx="1889692" cy="131407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696" y="1667729"/>
                <a:ext cx="1887397" cy="1314069"/>
              </a:xfrm>
              <a:prstGeom prst="rect">
                <a:avLst/>
              </a:prstGeom>
            </p:spPr>
          </p:pic>
          <p:sp>
            <p:nvSpPr>
              <p:cNvPr id="130" name="圆角矩形 129"/>
              <p:cNvSpPr/>
              <p:nvPr/>
            </p:nvSpPr>
            <p:spPr>
              <a:xfrm>
                <a:off x="3801703" y="1842960"/>
                <a:ext cx="494528" cy="9636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相辅相成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cxnSp>
            <p:nvCxnSpPr>
              <p:cNvPr id="24" name="肘形连接符 23"/>
              <p:cNvCxnSpPr/>
              <p:nvPr/>
            </p:nvCxnSpPr>
            <p:spPr>
              <a:xfrm rot="10800000">
                <a:off x="2895078" y="1433043"/>
                <a:ext cx="928708" cy="452977"/>
              </a:xfrm>
              <a:prstGeom prst="bentConnector3">
                <a:avLst>
                  <a:gd name="adj1" fmla="val -20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>
                <a:endCxn id="78" idx="2"/>
              </p:cNvCxnSpPr>
              <p:nvPr/>
            </p:nvCxnSpPr>
            <p:spPr>
              <a:xfrm rot="5400000" flipH="1" flipV="1">
                <a:off x="4105143" y="1554732"/>
                <a:ext cx="430261" cy="18007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V="1">
                <a:off x="2655571" y="2751741"/>
                <a:ext cx="1200646" cy="634596"/>
              </a:xfrm>
              <a:prstGeom prst="bentConnector3">
                <a:avLst>
                  <a:gd name="adj1" fmla="val 9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>
                <a:endCxn id="85" idx="2"/>
              </p:cNvCxnSpPr>
              <p:nvPr/>
            </p:nvCxnSpPr>
            <p:spPr>
              <a:xfrm rot="16200000" flipH="1">
                <a:off x="4009024" y="2966371"/>
                <a:ext cx="640664" cy="19926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140"/>
              <p:cNvSpPr/>
              <p:nvPr/>
            </p:nvSpPr>
            <p:spPr>
              <a:xfrm>
                <a:off x="5549476" y="3851391"/>
                <a:ext cx="2091628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低延时</a:t>
                </a:r>
                <a:r>
                  <a:rPr kumimoji="1" lang="en-US" altLang="zh-CN" sz="1200" dirty="0" smtClean="0">
                    <a:latin typeface="KaiTi" charset="-122"/>
                    <a:ea typeface="KaiTi" charset="-122"/>
                    <a:cs typeface="KaiTi" charset="-122"/>
                  </a:rPr>
                  <a:t>+</a:t>
                </a:r>
                <a:r>
                  <a:rPr kumimoji="1" lang="zh-CN" altLang="en-US" sz="1200" dirty="0" smtClean="0">
                    <a:latin typeface="KaiTi" charset="-122"/>
                    <a:ea typeface="KaiTi" charset="-122"/>
                    <a:cs typeface="KaiTi" charset="-122"/>
                  </a:rPr>
                  <a:t>高带宽带宽利用率</a:t>
                </a:r>
                <a:endParaRPr lang="zh-CN" altLang="en-US" sz="1200" dirty="0"/>
              </a:p>
            </p:txBody>
          </p:sp>
          <p:cxnSp>
            <p:nvCxnSpPr>
              <p:cNvPr id="145" name="直接箭头连接符 10"/>
              <p:cNvCxnSpPr>
                <a:stCxn id="172" idx="3"/>
                <a:endCxn id="141" idx="1"/>
              </p:cNvCxnSpPr>
              <p:nvPr/>
            </p:nvCxnSpPr>
            <p:spPr>
              <a:xfrm>
                <a:off x="5404415" y="3799343"/>
                <a:ext cx="145061" cy="19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0"/>
              <p:cNvCxnSpPr>
                <a:stCxn id="173" idx="3"/>
                <a:endCxn id="141" idx="1"/>
              </p:cNvCxnSpPr>
              <p:nvPr/>
            </p:nvCxnSpPr>
            <p:spPr>
              <a:xfrm flipV="1">
                <a:off x="5400419" y="3989891"/>
                <a:ext cx="149057" cy="219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3">
                <a:extLst>
                  <a:ext uri="{FF2B5EF4-FFF2-40B4-BE49-F238E27FC236}">
                    <a16:creationId xmlns:a16="http://schemas.microsoft.com/office/drawing/2014/main" xmlns="" id="{77D10CCD-19FD-4778-BC37-561B86F47225}"/>
                  </a:ext>
                </a:extLst>
              </p:cNvPr>
              <p:cNvGrpSpPr/>
              <p:nvPr/>
            </p:nvGrpSpPr>
            <p:grpSpPr>
              <a:xfrm>
                <a:off x="4472846" y="4282595"/>
                <a:ext cx="3471386" cy="1137787"/>
                <a:chOff x="-134166" y="4454754"/>
                <a:chExt cx="4034073" cy="1866251"/>
              </a:xfrm>
            </p:grpSpPr>
            <p:grpSp>
              <p:nvGrpSpPr>
                <p:cNvPr id="154" name="Group 4">
                  <a:extLst>
                    <a:ext uri="{FF2B5EF4-FFF2-40B4-BE49-F238E27FC236}">
                      <a16:creationId xmlns:a16="http://schemas.microsoft.com/office/drawing/2014/main" xmlns="" id="{F96DBEFD-E6B8-496D-B17C-3B3A4223A0A7}"/>
                    </a:ext>
                  </a:extLst>
                </p:cNvPr>
                <p:cNvGrpSpPr/>
                <p:nvPr/>
              </p:nvGrpSpPr>
              <p:grpSpPr>
                <a:xfrm>
                  <a:off x="-134166" y="4454754"/>
                  <a:ext cx="3144005" cy="1240301"/>
                  <a:chOff x="-134166" y="4454754"/>
                  <a:chExt cx="3144005" cy="1240301"/>
                </a:xfrm>
              </p:grpSpPr>
              <p:sp>
                <p:nvSpPr>
                  <p:cNvPr id="166" name="Rectangle 84">
                    <a:extLst>
                      <a:ext uri="{FF2B5EF4-FFF2-40B4-BE49-F238E27FC236}">
                        <a16:creationId xmlns:a16="http://schemas.microsoft.com/office/drawing/2014/main" xmlns="" id="{8CE5F322-65EC-47E9-A951-68ADB917B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8372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97">
                    <a:extLst>
                      <a:ext uri="{FF2B5EF4-FFF2-40B4-BE49-F238E27FC236}">
                        <a16:creationId xmlns:a16="http://schemas.microsoft.com/office/drawing/2014/main" xmlns="" id="{F9817CAA-1A84-48F5-B8BD-22FA7F1CCBF2}"/>
                      </a:ext>
                    </a:extLst>
                  </p:cNvPr>
                  <p:cNvSpPr/>
                  <p:nvPr/>
                </p:nvSpPr>
                <p:spPr>
                  <a:xfrm>
                    <a:off x="777737" y="5073585"/>
                    <a:ext cx="292442" cy="6190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87">
                    <a:extLst>
                      <a:ext uri="{FF2B5EF4-FFF2-40B4-BE49-F238E27FC236}">
                        <a16:creationId xmlns:a16="http://schemas.microsoft.com/office/drawing/2014/main" xmlns="" id="{C0B0610E-C225-42C8-A281-C74D07253D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388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79" name="Group 90">
                    <a:extLst>
                      <a:ext uri="{FF2B5EF4-FFF2-40B4-BE49-F238E27FC236}">
                        <a16:creationId xmlns:a16="http://schemas.microsoft.com/office/drawing/2014/main" xmlns="" id="{E2245DF1-8C1A-4FB4-AD70-E28FB9E7D500}"/>
                      </a:ext>
                    </a:extLst>
                  </p:cNvPr>
                  <p:cNvGrpSpPr/>
                  <p:nvPr/>
                </p:nvGrpSpPr>
                <p:grpSpPr>
                  <a:xfrm>
                    <a:off x="1420078" y="4454755"/>
                    <a:ext cx="1589761" cy="1237479"/>
                    <a:chOff x="1052865" y="4390468"/>
                    <a:chExt cx="1589761" cy="1237479"/>
                  </a:xfrm>
                </p:grpSpPr>
                <p:sp>
                  <p:nvSpPr>
                    <p:cNvPr id="186" name="Rectangle 91">
                      <a:extLst>
                        <a:ext uri="{FF2B5EF4-FFF2-40B4-BE49-F238E27FC236}">
                          <a16:creationId xmlns:a16="http://schemas.microsoft.com/office/drawing/2014/main" xmlns="" id="{AEF7489D-3FE7-431A-9902-DD99A1A7F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865" y="5008885"/>
                      <a:ext cx="14004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ight Brace 92">
                      <a:extLst>
                        <a:ext uri="{FF2B5EF4-FFF2-40B4-BE49-F238E27FC236}">
                          <a16:creationId xmlns:a16="http://schemas.microsoft.com/office/drawing/2014/main" xmlns="" id="{3B058C3A-0A58-492A-BE33-0FC38E5AD6F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37506" y="4185204"/>
                      <a:ext cx="235939" cy="1400458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TextBox 21">
                      <a:extLst>
                        <a:ext uri="{FF2B5EF4-FFF2-40B4-BE49-F238E27FC236}">
                          <a16:creationId xmlns:a16="http://schemas.microsoft.com/office/drawing/2014/main" xmlns="" id="{B484891E-9954-48E5-BCAE-68C21CCDB1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865" y="4390468"/>
                      <a:ext cx="1570761" cy="454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 Payload</a:t>
                      </a:r>
                    </a:p>
                  </p:txBody>
                </p:sp>
              </p:grpSp>
              <p:sp>
                <p:nvSpPr>
                  <p:cNvPr id="180" name="Rectangle 100">
                    <a:extLst>
                      <a:ext uri="{FF2B5EF4-FFF2-40B4-BE49-F238E27FC236}">
                        <a16:creationId xmlns:a16="http://schemas.microsoft.com/office/drawing/2014/main" xmlns="" id="{B8000414-9167-45A2-AB39-E25A78C34F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0121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01">
                    <a:extLst>
                      <a:ext uri="{FF2B5EF4-FFF2-40B4-BE49-F238E27FC236}">
                        <a16:creationId xmlns:a16="http://schemas.microsoft.com/office/drawing/2014/main" xmlns="" id="{7A091E0E-A188-484A-9E6F-E8C02405511E}"/>
                      </a:ext>
                    </a:extLst>
                  </p:cNvPr>
                  <p:cNvGrpSpPr/>
                  <p:nvPr/>
                </p:nvGrpSpPr>
                <p:grpSpPr>
                  <a:xfrm>
                    <a:off x="-134166" y="4454754"/>
                    <a:ext cx="1448493" cy="1236930"/>
                    <a:chOff x="-151664" y="4391016"/>
                    <a:chExt cx="1448493" cy="1236930"/>
                  </a:xfrm>
                </p:grpSpPr>
                <p:sp>
                  <p:nvSpPr>
                    <p:cNvPr id="183" name="Rectangle 102">
                      <a:extLst>
                        <a:ext uri="{FF2B5EF4-FFF2-40B4-BE49-F238E27FC236}">
                          <a16:creationId xmlns:a16="http://schemas.microsoft.com/office/drawing/2014/main" xmlns="" id="{4C720200-BCF1-499E-866A-45C77F816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158" y="5008884"/>
                      <a:ext cx="4549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Right Brace 103">
                      <a:extLst>
                        <a:ext uri="{FF2B5EF4-FFF2-40B4-BE49-F238E27FC236}">
                          <a16:creationId xmlns:a16="http://schemas.microsoft.com/office/drawing/2014/main" xmlns="" id="{EA0B4404-7D26-4EF0-9487-29A456D7EC2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667" y="4641985"/>
                      <a:ext cx="235939" cy="454957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TextBox 20">
                      <a:extLst>
                        <a:ext uri="{FF2B5EF4-FFF2-40B4-BE49-F238E27FC236}">
                          <a16:creationId xmlns:a16="http://schemas.microsoft.com/office/drawing/2014/main" xmlns="" id="{74F3F98A-D9CA-40DC-8D37-9686F2F47F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1664" y="4391016"/>
                      <a:ext cx="1448493" cy="454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latin typeface="KaiTi" charset="-122"/>
                          <a:ea typeface="KaiTi" charset="-122"/>
                          <a:cs typeface="KaiTi" charset="-122"/>
                        </a:rPr>
                        <a:t>Packet</a:t>
                      </a:r>
                      <a:r>
                        <a:rPr lang="zh-CN" altLang="en-US" sz="1200" dirty="0" smtClean="0">
                          <a:latin typeface="KaiTi" charset="-122"/>
                          <a:ea typeface="KaiTi" charset="-122"/>
                          <a:cs typeface="KaiTi" charset="-122"/>
                        </a:rPr>
                        <a:t> </a:t>
                      </a:r>
                      <a:r>
                        <a:rPr lang="en-US" sz="1200" dirty="0" smtClean="0">
                          <a:latin typeface="KaiTi" charset="-122"/>
                          <a:ea typeface="KaiTi" charset="-122"/>
                          <a:cs typeface="KaiTi" charset="-122"/>
                        </a:rPr>
                        <a:t>Header</a:t>
                      </a:r>
                      <a:endParaRPr lang="en-US" sz="1200" dirty="0"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p:txBody>
                </p:sp>
              </p:grpSp>
              <p:sp>
                <p:nvSpPr>
                  <p:cNvPr id="182" name="Rectangle 148">
                    <a:extLst>
                      <a:ext uri="{FF2B5EF4-FFF2-40B4-BE49-F238E27FC236}">
                        <a16:creationId xmlns:a16="http://schemas.microsoft.com/office/drawing/2014/main" xmlns="" id="{BAAE36BD-AB93-4C17-826B-9A9F7DF4C9CE}"/>
                      </a:ext>
                    </a:extLst>
                  </p:cNvPr>
                  <p:cNvSpPr/>
                  <p:nvPr/>
                </p:nvSpPr>
                <p:spPr>
                  <a:xfrm>
                    <a:off x="783284" y="5072893"/>
                    <a:ext cx="641140" cy="6190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6">
                  <a:extLst>
                    <a:ext uri="{FF2B5EF4-FFF2-40B4-BE49-F238E27FC236}">
                      <a16:creationId xmlns:a16="http://schemas.microsoft.com/office/drawing/2014/main" xmlns="" id="{1F8AF811-EA8F-4785-9CEC-EBB1D1A17565}"/>
                    </a:ext>
                  </a:extLst>
                </p:cNvPr>
                <p:cNvGrpSpPr/>
                <p:nvPr/>
              </p:nvGrpSpPr>
              <p:grpSpPr>
                <a:xfrm>
                  <a:off x="770230" y="5074422"/>
                  <a:ext cx="2182749" cy="1246583"/>
                  <a:chOff x="770230" y="5074422"/>
                  <a:chExt cx="2182749" cy="1246583"/>
                </a:xfrm>
              </p:grpSpPr>
              <p:sp>
                <p:nvSpPr>
                  <p:cNvPr id="163" name="TextBox 25">
                    <a:extLst>
                      <a:ext uri="{FF2B5EF4-FFF2-40B4-BE49-F238E27FC236}">
                        <a16:creationId xmlns:a16="http://schemas.microsoft.com/office/drawing/2014/main" xmlns="" id="{7C78B90B-D63A-4DA9-A5D1-C96AA841BA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179" y="5866659"/>
                    <a:ext cx="1495800" cy="454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200" dirty="0">
                        <a:latin typeface="KaiTi" charset="-122"/>
                        <a:ea typeface="KaiTi" charset="-122"/>
                        <a:cs typeface="KaiTi" charset="-122"/>
                      </a:rPr>
                      <a:t>INT header</a:t>
                    </a:r>
                  </a:p>
                </p:txBody>
              </p:sp>
              <p:cxnSp>
                <p:nvCxnSpPr>
                  <p:cNvPr id="164" name="Elbow Connector 26">
                    <a:extLst>
                      <a:ext uri="{FF2B5EF4-FFF2-40B4-BE49-F238E27FC236}">
                        <a16:creationId xmlns:a16="http://schemas.microsoft.com/office/drawing/2014/main" xmlns="" id="{57DE268B-D2E0-4F61-81D0-49B073C93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923959" y="5692648"/>
                    <a:ext cx="544900" cy="381393"/>
                  </a:xfrm>
                  <a:prstGeom prst="bentConnector2">
                    <a:avLst/>
                  </a:prstGeom>
                  <a:ln w="254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Rectangle 168">
                    <a:extLst>
                      <a:ext uri="{FF2B5EF4-FFF2-40B4-BE49-F238E27FC236}">
                        <a16:creationId xmlns:a16="http://schemas.microsoft.com/office/drawing/2014/main" xmlns="" id="{98F5C8A4-DAFB-4E80-81B9-CD81A340231D}"/>
                      </a:ext>
                    </a:extLst>
                  </p:cNvPr>
                  <p:cNvSpPr/>
                  <p:nvPr/>
                </p:nvSpPr>
                <p:spPr>
                  <a:xfrm>
                    <a:off x="770230" y="5074422"/>
                    <a:ext cx="292442" cy="6190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8">
                  <a:extLst>
                    <a:ext uri="{FF2B5EF4-FFF2-40B4-BE49-F238E27FC236}">
                      <a16:creationId xmlns:a16="http://schemas.microsoft.com/office/drawing/2014/main" xmlns="" id="{464C0EC3-6424-490D-93D3-088D53DC1874}"/>
                    </a:ext>
                  </a:extLst>
                </p:cNvPr>
                <p:cNvGrpSpPr/>
                <p:nvPr/>
              </p:nvGrpSpPr>
              <p:grpSpPr>
                <a:xfrm>
                  <a:off x="1067098" y="5074317"/>
                  <a:ext cx="2832809" cy="871690"/>
                  <a:chOff x="1067098" y="5074317"/>
                  <a:chExt cx="2832809" cy="871690"/>
                </a:xfrm>
              </p:grpSpPr>
              <p:grpSp>
                <p:nvGrpSpPr>
                  <p:cNvPr id="157" name="Group 88">
                    <a:extLst>
                      <a:ext uri="{FF2B5EF4-FFF2-40B4-BE49-F238E27FC236}">
                        <a16:creationId xmlns:a16="http://schemas.microsoft.com/office/drawing/2014/main" xmlns="" id="{36032405-B240-4EAA-95AF-55447D95A786}"/>
                      </a:ext>
                    </a:extLst>
                  </p:cNvPr>
                  <p:cNvGrpSpPr/>
                  <p:nvPr/>
                </p:nvGrpSpPr>
                <p:grpSpPr>
                  <a:xfrm>
                    <a:off x="1124654" y="5645225"/>
                    <a:ext cx="2775253" cy="300782"/>
                    <a:chOff x="4294335" y="5647523"/>
                    <a:chExt cx="2775253" cy="300782"/>
                  </a:xfrm>
                </p:grpSpPr>
                <p:sp>
                  <p:nvSpPr>
                    <p:cNvPr id="159" name="TextBox 22">
                      <a:extLst>
                        <a:ext uri="{FF2B5EF4-FFF2-40B4-BE49-F238E27FC236}">
                          <a16:creationId xmlns:a16="http://schemas.microsoft.com/office/drawing/2014/main" xmlns="" id="{865AAE91-7A01-442C-99FE-042E329AD1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4483" y="5647523"/>
                      <a:ext cx="2625105" cy="3007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INT metadata value</a:t>
                      </a:r>
                    </a:p>
                  </p:txBody>
                </p:sp>
                <p:cxnSp>
                  <p:nvCxnSpPr>
                    <p:cNvPr id="160" name="Elbow Connector 24">
                      <a:extLst>
                        <a:ext uri="{FF2B5EF4-FFF2-40B4-BE49-F238E27FC236}">
                          <a16:creationId xmlns:a16="http://schemas.microsoft.com/office/drawing/2014/main" xmlns="" id="{2ED0852D-BB55-4EF6-85E3-6C9F8E044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294335" y="5700428"/>
                      <a:ext cx="150148" cy="217957"/>
                    </a:xfrm>
                    <a:prstGeom prst="bentConnector2">
                      <a:avLst/>
                    </a:prstGeom>
                    <a:ln w="254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Rectangle 169">
                    <a:extLst>
                      <a:ext uri="{FF2B5EF4-FFF2-40B4-BE49-F238E27FC236}">
                        <a16:creationId xmlns:a16="http://schemas.microsoft.com/office/drawing/2014/main" xmlns="" id="{0DEEFD86-7AE8-41F3-B826-9F83B38134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7098" y="5074317"/>
                    <a:ext cx="120348" cy="62179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89" name="肘形连接符 188"/>
            <p:cNvCxnSpPr>
              <a:stCxn id="109" idx="3"/>
              <a:endCxn id="6" idx="1"/>
            </p:cNvCxnSpPr>
            <p:nvPr/>
          </p:nvCxnSpPr>
          <p:spPr>
            <a:xfrm flipH="1" flipV="1">
              <a:off x="643253" y="1727936"/>
              <a:ext cx="10197098" cy="3402"/>
            </a:xfrm>
            <a:prstGeom prst="bentConnector5">
              <a:avLst>
                <a:gd name="adj1" fmla="val -2242"/>
                <a:gd name="adj2" fmla="val 39075044"/>
                <a:gd name="adj3" fmla="val 102242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endCxn id="75" idx="3"/>
            </p:cNvCxnSpPr>
            <p:nvPr/>
          </p:nvCxnSpPr>
          <p:spPr>
            <a:xfrm rot="5400000">
              <a:off x="6669299" y="1010474"/>
              <a:ext cx="1331912" cy="103012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圆角矩形 196"/>
            <p:cNvSpPr/>
            <p:nvPr/>
          </p:nvSpPr>
          <p:spPr>
            <a:xfrm>
              <a:off x="8091315" y="427447"/>
              <a:ext cx="2423225" cy="4375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辅助光电混合</a:t>
              </a:r>
              <a:r>
                <a:rPr lang="zh-CN" altLang="en-US" sz="1200" b="1" smtClean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数据中心设计</a:t>
              </a:r>
              <a:endPara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（高带宽低功耗的光电混合数据中心网络设计）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物理拓扑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基于光电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混合交换的物理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粗粒度流级别仿真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细粒度包级别仿真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6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 smtClean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  <a:endParaRPr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xmlns="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基于光电混合交换的物理网络平台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xmlns="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xmlns="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xmlns="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xmlns="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xmlns="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 smtClean="0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xmlns="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xmlns="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xmlns="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xmlns="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xmlns="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xmlns="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xmlns="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xmlns="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权衡</a:t>
            </a:r>
            <a:endParaRPr kumimoji="1"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smtClean="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.1x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3.x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45865</TotalTime>
  <Words>835</Words>
  <Application>Microsoft Macintosh PowerPoint</Application>
  <PresentationFormat>宽屏</PresentationFormat>
  <Paragraphs>188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KaiTi</vt:lpstr>
      <vt:lpstr>Wingdings</vt:lpstr>
      <vt:lpstr>宋体</vt:lpstr>
      <vt:lpstr>微软雅黑</vt:lpstr>
      <vt:lpstr>Arial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用户</cp:lastModifiedBy>
  <cp:revision>302</cp:revision>
  <cp:lastPrinted>2022-01-12T02:04:59Z</cp:lastPrinted>
  <dcterms:created xsi:type="dcterms:W3CDTF">2019-06-19T02:08:00Z</dcterms:created>
  <dcterms:modified xsi:type="dcterms:W3CDTF">2022-07-08T12:48:37Z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