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3.xml" ContentType="application/vnd.openxmlformats-officedocument.presentationml.tags+xml"/>
  <Override PartName="/ppt/notesSlides/notesSlide6.xml" ContentType="application/vnd.openxmlformats-officedocument.presentationml.notesSlide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32" r:id="rId2"/>
    <p:sldId id="434" r:id="rId3"/>
    <p:sldId id="436" r:id="rId4"/>
    <p:sldId id="435" r:id="rId5"/>
    <p:sldId id="433" r:id="rId6"/>
    <p:sldId id="409" r:id="rId7"/>
    <p:sldId id="41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>
          <p15:clr>
            <a:srgbClr val="A4A3A4"/>
          </p15:clr>
        </p15:guide>
        <p15:guide id="2" pos="38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D1FF"/>
    <a:srgbClr val="F8B8A9"/>
    <a:srgbClr val="FF3FFF"/>
    <a:srgbClr val="9BD3F0"/>
    <a:srgbClr val="BFBFFF"/>
    <a:srgbClr val="A1C0F1"/>
    <a:srgbClr val="9ADFBF"/>
    <a:srgbClr val="DEF1FA"/>
    <a:srgbClr val="E6E6E6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74" autoAdjust="0"/>
    <p:restoredTop sz="86530" autoAdjust="0"/>
  </p:normalViewPr>
  <p:slideViewPr>
    <p:cSldViewPr snapToGrid="0">
      <p:cViewPr varScale="1">
        <p:scale>
          <a:sx n="102" d="100"/>
          <a:sy n="102" d="100"/>
        </p:scale>
        <p:origin x="424" y="168"/>
      </p:cViewPr>
      <p:guideLst>
        <p:guide orient="horz" pos="2175"/>
        <p:guide pos="3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0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8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160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694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915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76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0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2023/7/21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1.gif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2.bin"/><Relationship Id="rId2" Type="http://schemas.openxmlformats.org/officeDocument/2006/relationships/tags" Target="../tags/tag6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49266" y="2623643"/>
            <a:ext cx="6147440" cy="1576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6080" y="606180"/>
            <a:ext cx="2435819" cy="56119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49266" y="4641594"/>
            <a:ext cx="6147440" cy="1576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4704" y="5806821"/>
            <a:ext cx="1098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>
                <a:solidFill>
                  <a:schemeClr val="bg1">
                    <a:lumMod val="50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实验平台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060" y="4642594"/>
            <a:ext cx="4813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架构改进</a:t>
            </a:r>
            <a:endParaRPr kumimoji="1" lang="en-US" altLang="zh-CN" dirty="0">
              <a:solidFill>
                <a:schemeClr val="accent1">
                  <a:lumMod val="7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（易部署、低功耗）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2996" y="5299150"/>
            <a:ext cx="155803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物理拓扑设计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47248" y="5259849"/>
            <a:ext cx="158608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逻辑拓扑设计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459281" y="5806821"/>
            <a:ext cx="2927404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最小化成本</a:t>
            </a:r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，最大化带宽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6135" y="4860895"/>
            <a:ext cx="2308709" cy="94592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流量分析</a:t>
            </a:r>
            <a:endParaRPr kumimoji="1" lang="en-US" altLang="zh-CN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数值仿真</a:t>
            </a:r>
          </a:p>
        </p:txBody>
      </p:sp>
      <p:sp>
        <p:nvSpPr>
          <p:cNvPr id="14" name="矩形 13"/>
          <p:cNvSpPr/>
          <p:nvPr/>
        </p:nvSpPr>
        <p:spPr>
          <a:xfrm>
            <a:off x="366135" y="2876034"/>
            <a:ext cx="2307600" cy="94592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包级别网络仿真</a:t>
            </a:r>
            <a:endParaRPr kumimoji="1" lang="en-US" altLang="zh-CN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真实环境实现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849265" y="606180"/>
            <a:ext cx="6147440" cy="1576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66689" y="919696"/>
            <a:ext cx="2307600" cy="94592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超快速流级别仿真结合包级别调优</a:t>
            </a:r>
            <a:endParaRPr kumimoji="1" lang="en-US" altLang="zh-CN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83667" y="2645132"/>
            <a:ext cx="36189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策略升级</a:t>
            </a:r>
            <a:endParaRPr kumimoji="1" lang="en-US" altLang="zh-CN" dirty="0">
              <a:solidFill>
                <a:schemeClr val="tx2">
                  <a:lumMod val="75000"/>
                  <a:lumOff val="2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（易控制、高性能）</a:t>
            </a:r>
            <a:endParaRPr kumimoji="1" lang="en-US" altLang="zh-CN" dirty="0">
              <a:solidFill>
                <a:schemeClr val="tx2">
                  <a:lumMod val="75000"/>
                  <a:lumOff val="2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34879" y="3261657"/>
            <a:ext cx="182177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阈值分流策略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871741" y="3253075"/>
            <a:ext cx="294777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拥塞</a:t>
            </a:r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控制和路由策略结合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145024" y="3778151"/>
            <a:ext cx="3584448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降低传输延时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，提高带宽利用率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876961" y="566015"/>
            <a:ext cx="4092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仿真突破</a:t>
            </a:r>
            <a:endParaRPr kumimoji="1" lang="en-US" altLang="zh-CN" dirty="0">
              <a:solidFill>
                <a:schemeClr val="accent3">
                  <a:lumMod val="7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（易迭代、超快速）</a:t>
            </a:r>
          </a:p>
        </p:txBody>
      </p:sp>
      <p:sp>
        <p:nvSpPr>
          <p:cNvPr id="24" name="矩形 23"/>
          <p:cNvSpPr/>
          <p:nvPr/>
        </p:nvSpPr>
        <p:spPr>
          <a:xfrm>
            <a:off x="5902770" y="1731973"/>
            <a:ext cx="2048535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大幅提升仿真速度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342915" y="1210641"/>
            <a:ext cx="202822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特定应用通信策略</a:t>
            </a:r>
            <a:endParaRPr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5652015" y="5668482"/>
            <a:ext cx="1270968" cy="138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5645765" y="3630989"/>
            <a:ext cx="1291483" cy="147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5537308" y="1583056"/>
            <a:ext cx="913498" cy="155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右箭头 34"/>
          <p:cNvSpPr/>
          <p:nvPr/>
        </p:nvSpPr>
        <p:spPr>
          <a:xfrm>
            <a:off x="2673735" y="1182217"/>
            <a:ext cx="1158017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2668307" y="3147741"/>
            <a:ext cx="1159762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2674844" y="5161924"/>
            <a:ext cx="1153225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6922986" y="4200185"/>
            <a:ext cx="0" cy="4414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</p:cNvCxnSpPr>
          <p:nvPr/>
        </p:nvCxnSpPr>
        <p:spPr>
          <a:xfrm flipV="1">
            <a:off x="6922984" y="2182235"/>
            <a:ext cx="0" cy="4414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1253703" y="2879537"/>
            <a:ext cx="461665" cy="1052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迭代设计</a:t>
            </a:r>
          </a:p>
        </p:txBody>
      </p:sp>
      <p:sp>
        <p:nvSpPr>
          <p:cNvPr id="74" name="矩形 73"/>
          <p:cNvSpPr/>
          <p:nvPr/>
        </p:nvSpPr>
        <p:spPr>
          <a:xfrm>
            <a:off x="4251680" y="1213724"/>
            <a:ext cx="2571256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速度、精度、驱动调优</a:t>
            </a:r>
            <a:endParaRPr lang="zh-CN" altLang="en-US" dirty="0"/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388486" y="1579973"/>
            <a:ext cx="968544" cy="146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6922983" y="5629181"/>
            <a:ext cx="1217306" cy="177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flipH="1">
            <a:off x="6937248" y="3622407"/>
            <a:ext cx="1408378" cy="1557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/>
        </p:nvCxnSpPr>
        <p:spPr>
          <a:xfrm rot="16200000" flipH="1">
            <a:off x="4055658" y="3380624"/>
            <a:ext cx="5652121" cy="82536"/>
          </a:xfrm>
          <a:prstGeom prst="bentConnector5">
            <a:avLst>
              <a:gd name="adj1" fmla="val -3512"/>
              <a:gd name="adj2" fmla="val 5907393"/>
              <a:gd name="adj3" fmla="val 1040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69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 68"/>
          <p:cNvGrpSpPr/>
          <p:nvPr/>
        </p:nvGrpSpPr>
        <p:grpSpPr>
          <a:xfrm>
            <a:off x="628251" y="561684"/>
            <a:ext cx="10935499" cy="5734632"/>
            <a:chOff x="628251" y="396024"/>
            <a:chExt cx="10935499" cy="5734632"/>
          </a:xfrm>
        </p:grpSpPr>
        <p:grpSp>
          <p:nvGrpSpPr>
            <p:cNvPr id="61" name="组 60"/>
            <p:cNvGrpSpPr/>
            <p:nvPr/>
          </p:nvGrpSpPr>
          <p:grpSpPr>
            <a:xfrm>
              <a:off x="628251" y="727344"/>
              <a:ext cx="10935499" cy="5403312"/>
              <a:chOff x="882594" y="17070"/>
              <a:chExt cx="10935499" cy="5403312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897596" y="845241"/>
                <a:ext cx="3127779" cy="344841"/>
              </a:xfrm>
              <a:prstGeom prst="roundRect">
                <a:avLst/>
              </a:prstGeom>
              <a:solidFill>
                <a:srgbClr val="9BD3F0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一</a:t>
                </a:r>
                <a:r>
                  <a:rPr lang="en-US" altLang="zh-CN" sz="1200" b="1" dirty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: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易部署低功耗的可重构数据中心网络</a:t>
                </a: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427665" y="17070"/>
                <a:ext cx="6895070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800"/>
                  </a:lnSpc>
                </a:pPr>
                <a:r>
                  <a:rPr lang="zh-CN" altLang="en-US" b="1" dirty="0">
                    <a:latin typeface="KaiTi" charset="-122"/>
                    <a:ea typeface="KaiTi" charset="-122"/>
                    <a:cs typeface="KaiTi" charset="-122"/>
                  </a:rPr>
                  <a:t>可重构数据中心设计与优化</a:t>
                </a:r>
                <a:endParaRPr lang="en-US" altLang="zh-CN" b="1" dirty="0">
                  <a:latin typeface="KaiTi" charset="-122"/>
                  <a:ea typeface="KaiTi" charset="-122"/>
                  <a:cs typeface="KaiTi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155689" y="1275424"/>
                <a:ext cx="1261884" cy="297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zh-CN" altLang="en-US" sz="1400" dirty="0">
                    <a:latin typeface="KaiTi" charset="-122"/>
                    <a:ea typeface="KaiTi" charset="-122"/>
                    <a:cs typeface="KaiTi" charset="-122"/>
                    <a:sym typeface="+mn-ea"/>
                  </a:rPr>
                  <a:t>物理拓扑设计</a:t>
                </a:r>
              </a:p>
            </p:txBody>
          </p:sp>
          <p:sp>
            <p:nvSpPr>
              <p:cNvPr id="43" name="流程图: 联系 42"/>
              <p:cNvSpPr/>
              <p:nvPr/>
            </p:nvSpPr>
            <p:spPr>
              <a:xfrm>
                <a:off x="897596" y="1320961"/>
                <a:ext cx="222424" cy="217358"/>
              </a:xfrm>
              <a:prstGeom prst="flowChartConnector">
                <a:avLst/>
              </a:prstGeom>
              <a:solidFill>
                <a:srgbClr val="9B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152990" y="3191476"/>
                <a:ext cx="1303313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zh-CN" altLang="en-US" sz="1400" dirty="0">
                    <a:latin typeface="KaiTi" charset="-122"/>
                    <a:ea typeface="KaiTi" charset="-122"/>
                    <a:cs typeface="KaiTi" charset="-122"/>
                  </a:rPr>
                  <a:t>逻辑拓扑设计</a:t>
                </a:r>
                <a:endParaRPr lang="zh-CN" altLang="en-US" sz="1400" dirty="0">
                  <a:latin typeface="KaiTi" charset="-122"/>
                  <a:ea typeface="KaiTi" charset="-122"/>
                  <a:cs typeface="KaiTi" charset="-122"/>
                  <a:sym typeface="+mn-ea"/>
                </a:endParaRPr>
              </a:p>
            </p:txBody>
          </p:sp>
          <p:sp>
            <p:nvSpPr>
              <p:cNvPr id="51" name="流程图: 联系 50"/>
              <p:cNvSpPr/>
              <p:nvPr/>
            </p:nvSpPr>
            <p:spPr>
              <a:xfrm>
                <a:off x="916837" y="3237200"/>
                <a:ext cx="222424" cy="217358"/>
              </a:xfrm>
              <a:prstGeom prst="flowChartConnector">
                <a:avLst/>
              </a:prstGeom>
              <a:solidFill>
                <a:srgbClr val="9BD3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2</a:t>
                </a:r>
                <a:endParaRPr lang="zh-CN" altLang="en-US" sz="1200" dirty="0"/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4198369" y="663131"/>
                <a:ext cx="0" cy="4514335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75" name="圆角矩形 74"/>
              <p:cNvSpPr/>
              <p:nvPr/>
            </p:nvSpPr>
            <p:spPr>
              <a:xfrm>
                <a:off x="4410313" y="845241"/>
                <a:ext cx="3127779" cy="344841"/>
              </a:xfrm>
              <a:prstGeom prst="roundRect">
                <a:avLst/>
              </a:prstGeom>
              <a:solidFill>
                <a:srgbClr val="A1C0F1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二</a:t>
                </a:r>
                <a:r>
                  <a:rPr lang="en-US" altLang="zh-CN" sz="1200" b="1" dirty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: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可重构数据中心策略升级</a:t>
                </a: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687800" y="1280881"/>
                <a:ext cx="1843349" cy="297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zh-CN" altLang="en-US" sz="1400">
                    <a:latin typeface="KaiTi" charset="-122"/>
                    <a:ea typeface="KaiTi" charset="-122"/>
                    <a:cs typeface="KaiTi" charset="-122"/>
                  </a:rPr>
                  <a:t>阈值分流路由策略</a:t>
                </a:r>
                <a:endParaRPr lang="zh-CN" altLang="en-US" sz="1400" dirty="0">
                  <a:latin typeface="KaiTi" charset="-122"/>
                  <a:ea typeface="KaiTi" charset="-122"/>
                  <a:cs typeface="KaiTi" charset="-122"/>
                  <a:sym typeface="+mn-ea"/>
                </a:endParaRPr>
              </a:p>
            </p:txBody>
          </p:sp>
          <p:sp>
            <p:nvSpPr>
              <p:cNvPr id="78" name="流程图: 联系 77"/>
              <p:cNvSpPr/>
              <p:nvPr/>
            </p:nvSpPr>
            <p:spPr>
              <a:xfrm>
                <a:off x="4410313" y="1320961"/>
                <a:ext cx="222424" cy="217358"/>
              </a:xfrm>
              <a:prstGeom prst="flowChartConnector">
                <a:avLst/>
              </a:prstGeom>
              <a:solidFill>
                <a:srgbClr val="A1C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85" name="流程图: 联系 84"/>
              <p:cNvSpPr/>
              <p:nvPr/>
            </p:nvSpPr>
            <p:spPr>
              <a:xfrm>
                <a:off x="4428990" y="3277658"/>
                <a:ext cx="222424" cy="217358"/>
              </a:xfrm>
              <a:prstGeom prst="flowChartConnector">
                <a:avLst/>
              </a:prstGeom>
              <a:solidFill>
                <a:srgbClr val="A1C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2</a:t>
                </a:r>
                <a:endParaRPr lang="zh-CN" altLang="en-US" sz="1200" dirty="0"/>
              </a:p>
            </p:txBody>
          </p:sp>
          <p:cxnSp>
            <p:nvCxnSpPr>
              <p:cNvPr id="108" name="直接连接符 107"/>
              <p:cNvCxnSpPr/>
              <p:nvPr/>
            </p:nvCxnSpPr>
            <p:spPr>
              <a:xfrm>
                <a:off x="7722020" y="666533"/>
                <a:ext cx="0" cy="4514335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09" name="圆角矩形 108"/>
              <p:cNvSpPr/>
              <p:nvPr/>
            </p:nvSpPr>
            <p:spPr>
              <a:xfrm>
                <a:off x="7905950" y="848643"/>
                <a:ext cx="3188744" cy="344841"/>
              </a:xfrm>
              <a:prstGeom prst="roundRect">
                <a:avLst/>
              </a:prstGeom>
              <a:solidFill>
                <a:srgbClr val="9ADFBF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三</a:t>
                </a:r>
                <a:r>
                  <a:rPr lang="en-US" altLang="zh-CN" sz="1200" b="1" dirty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:</a:t>
                </a:r>
                <a:r>
                  <a:rPr lang="zh-CN" altLang="en-US" sz="1200" b="1" dirty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超快速流级别</a:t>
                </a:r>
                <a:r>
                  <a:rPr lang="zh-CN" altLang="en-US" sz="1200" b="1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仿真器突破</a:t>
                </a:r>
                <a:endParaRPr lang="zh-CN" altLang="en-US" sz="1200" b="1" dirty="0">
                  <a:solidFill>
                    <a:schemeClr val="tx1"/>
                  </a:solidFill>
                  <a:latin typeface="KaiTi" charset="-122"/>
                  <a:ea typeface="KaiTi" charset="-122"/>
                  <a:cs typeface="KaiTi" charset="-122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8131317" y="1275423"/>
                <a:ext cx="2738010" cy="297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zh-CN" altLang="en-US" sz="1400" dirty="0">
                    <a:latin typeface="KaiTi" charset="-122"/>
                    <a:ea typeface="KaiTi" charset="-122"/>
                    <a:cs typeface="KaiTi" charset="-122"/>
                    <a:sym typeface="+mn-ea"/>
                  </a:rPr>
                  <a:t>速度、精度、驱动调优</a:t>
                </a:r>
              </a:p>
            </p:txBody>
          </p:sp>
          <p:sp>
            <p:nvSpPr>
              <p:cNvPr id="112" name="流程图: 联系 111"/>
              <p:cNvSpPr/>
              <p:nvPr/>
            </p:nvSpPr>
            <p:spPr>
              <a:xfrm>
                <a:off x="7905950" y="1324363"/>
                <a:ext cx="222424" cy="217358"/>
              </a:xfrm>
              <a:prstGeom prst="flowChartConnector">
                <a:avLst/>
              </a:prstGeom>
              <a:solidFill>
                <a:srgbClr val="9AD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1</a:t>
                </a:r>
                <a:endParaRPr lang="zh-CN" altLang="en-US" sz="1200" dirty="0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8156387" y="3162613"/>
                <a:ext cx="3661706" cy="297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zh-CN" altLang="en-US" sz="1400" dirty="0">
                    <a:latin typeface="KaiTi" charset="-122"/>
                    <a:ea typeface="KaiTi" charset="-122"/>
                    <a:cs typeface="KaiTi" charset="-122"/>
                  </a:rPr>
                  <a:t>验证针对特定任务的通信策略优化效果</a:t>
                </a:r>
                <a:endParaRPr lang="zh-CN" altLang="en-US" sz="1400" dirty="0">
                  <a:latin typeface="KaiTi" charset="-122"/>
                  <a:ea typeface="KaiTi" charset="-122"/>
                  <a:cs typeface="KaiTi" charset="-122"/>
                  <a:sym typeface="+mn-ea"/>
                </a:endParaRPr>
              </a:p>
            </p:txBody>
          </p:sp>
          <p:sp>
            <p:nvSpPr>
              <p:cNvPr id="119" name="流程图: 联系 118"/>
              <p:cNvSpPr/>
              <p:nvPr/>
            </p:nvSpPr>
            <p:spPr>
              <a:xfrm>
                <a:off x="7933963" y="3199737"/>
                <a:ext cx="222424" cy="217358"/>
              </a:xfrm>
              <a:prstGeom prst="flowChartConnector">
                <a:avLst/>
              </a:prstGeom>
              <a:solidFill>
                <a:srgbClr val="9AD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2</a:t>
                </a:r>
                <a:endParaRPr lang="zh-CN" altLang="en-US" sz="1200" dirty="0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>
                <a:off x="2895078" y="340235"/>
                <a:ext cx="1469479" cy="415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 flipH="1">
                <a:off x="5979156" y="340235"/>
                <a:ext cx="1144" cy="4070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6989244" y="340235"/>
                <a:ext cx="1904044" cy="415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文本框 141"/>
              <p:cNvSpPr txBox="1"/>
              <p:nvPr/>
            </p:nvSpPr>
            <p:spPr>
              <a:xfrm>
                <a:off x="1820819" y="281009"/>
                <a:ext cx="129640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latin typeface="KaiTi" charset="-122"/>
                    <a:ea typeface="KaiTi" charset="-122"/>
                    <a:cs typeface="KaiTi" charset="-122"/>
                  </a:rPr>
                  <a:t>架构改进</a:t>
                </a:r>
                <a:endParaRPr lang="en-US" altLang="zh-CN" sz="1400" b="1" dirty="0">
                  <a:latin typeface="KaiTi" charset="-122"/>
                  <a:ea typeface="KaiTi" charset="-122"/>
                  <a:cs typeface="KaiTi" charset="-122"/>
                </a:endParaRPr>
              </a:p>
              <a:p>
                <a:pPr algn="ctr"/>
                <a:r>
                  <a:rPr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易部署、低功耗</a:t>
                </a:r>
                <a:endParaRPr lang="zh-CN" altLang="en-US" sz="1100" dirty="0">
                  <a:latin typeface="KaiTi" charset="-122"/>
                  <a:ea typeface="KaiTi" charset="-122"/>
                  <a:cs typeface="KaiTi" charset="-122"/>
                </a:endParaRPr>
              </a:p>
            </p:txBody>
          </p:sp>
          <p:sp>
            <p:nvSpPr>
              <p:cNvPr id="143" name="文本框 142"/>
              <p:cNvSpPr txBox="1"/>
              <p:nvPr/>
            </p:nvSpPr>
            <p:spPr>
              <a:xfrm>
                <a:off x="4846573" y="281009"/>
                <a:ext cx="225082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latin typeface="KaiTi" charset="-122"/>
                    <a:ea typeface="KaiTi" charset="-122"/>
                    <a:cs typeface="KaiTi" charset="-122"/>
                  </a:rPr>
                  <a:t>策略升级</a:t>
                </a:r>
                <a:endParaRPr lang="en-US" altLang="zh-CN" sz="1400" b="1" dirty="0">
                  <a:latin typeface="KaiTi" charset="-122"/>
                  <a:ea typeface="KaiTi" charset="-122"/>
                  <a:cs typeface="KaiTi" charset="-122"/>
                </a:endParaRPr>
              </a:p>
              <a:p>
                <a:pPr algn="ctr"/>
                <a:r>
                  <a:rPr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易控制、高性能</a:t>
                </a: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8667061" y="281009"/>
                <a:ext cx="141395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latin typeface="KaiTi" charset="-122"/>
                    <a:ea typeface="KaiTi" charset="-122"/>
                    <a:cs typeface="KaiTi" charset="-122"/>
                  </a:rPr>
                  <a:t>仿真突破</a:t>
                </a:r>
                <a:endParaRPr lang="en-US" altLang="zh-CN" sz="1400" b="1" dirty="0">
                  <a:latin typeface="KaiTi" charset="-122"/>
                  <a:ea typeface="KaiTi" charset="-122"/>
                  <a:cs typeface="KaiTi" charset="-122"/>
                </a:endParaRPr>
              </a:p>
              <a:p>
                <a:pPr algn="ctr"/>
                <a:r>
                  <a:rPr lang="zh-CN" altLang="en-US" sz="1100" dirty="0">
                    <a:latin typeface="KaiTi" charset="-122"/>
                    <a:ea typeface="KaiTi" charset="-122"/>
                    <a:cs typeface="KaiTi" charset="-122"/>
                  </a:rPr>
                  <a:t>易迭代、超快速</a:t>
                </a:r>
              </a:p>
            </p:txBody>
          </p:sp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0502" y="1910792"/>
                <a:ext cx="2352289" cy="1083322"/>
              </a:xfrm>
              <a:prstGeom prst="rect">
                <a:avLst/>
              </a:prstGeom>
            </p:spPr>
          </p:pic>
          <p:sp>
            <p:nvSpPr>
              <p:cNvPr id="161" name="矩形 160"/>
              <p:cNvSpPr/>
              <p:nvPr/>
            </p:nvSpPr>
            <p:spPr>
              <a:xfrm>
                <a:off x="882594" y="1630407"/>
                <a:ext cx="1113499" cy="276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研究通信特征</a:t>
                </a:r>
                <a:endParaRPr lang="zh-CN" altLang="en-US" sz="1200" dirty="0"/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2388400" y="1630022"/>
                <a:ext cx="1113499" cy="276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分析竞争比</a:t>
                </a:r>
                <a:endParaRPr lang="zh-CN" altLang="en-US" sz="1200" dirty="0"/>
              </a:p>
            </p:txBody>
          </p:sp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696" y="4128390"/>
                <a:ext cx="2491203" cy="859514"/>
              </a:xfrm>
              <a:prstGeom prst="rect">
                <a:avLst/>
              </a:prstGeom>
            </p:spPr>
          </p:pic>
          <p:sp>
            <p:nvSpPr>
              <p:cNvPr id="168" name="矩形 167"/>
              <p:cNvSpPr/>
              <p:nvPr/>
            </p:nvSpPr>
            <p:spPr>
              <a:xfrm>
                <a:off x="903358" y="3722645"/>
                <a:ext cx="1263067" cy="276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研究流量分布</a:t>
                </a:r>
                <a:endParaRPr lang="zh-CN" altLang="en-US" sz="1200" dirty="0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2388400" y="3722346"/>
                <a:ext cx="1259929" cy="27699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动态拓扑设计</a:t>
                </a:r>
                <a:endParaRPr lang="zh-CN" altLang="en-US" sz="1200" dirty="0"/>
              </a:p>
            </p:txBody>
          </p:sp>
          <p:pic>
            <p:nvPicPr>
              <p:cNvPr id="1026" name="Picture 2" descr="ntroduction to Segment Routing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2038" y="1842070"/>
                <a:ext cx="1368128" cy="96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2" name="矩形 171"/>
              <p:cNvSpPr/>
              <p:nvPr/>
            </p:nvSpPr>
            <p:spPr>
              <a:xfrm>
                <a:off x="4409283" y="3660843"/>
                <a:ext cx="995132" cy="276999"/>
              </a:xfrm>
              <a:prstGeom prst="rect">
                <a:avLst/>
              </a:prstGeom>
              <a:solidFill>
                <a:srgbClr val="A1C0F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 dirty="0">
                    <a:latin typeface="KaiTi" charset="-122"/>
                    <a:ea typeface="KaiTi" charset="-122"/>
                    <a:cs typeface="KaiTi" charset="-122"/>
                  </a:rPr>
                  <a:t>Sketch</a:t>
                </a:r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压缩</a:t>
                </a:r>
                <a:endParaRPr lang="zh-CN" altLang="en-US" sz="1200" dirty="0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4406477" y="4071160"/>
                <a:ext cx="993942" cy="276999"/>
              </a:xfrm>
              <a:prstGeom prst="rect">
                <a:avLst/>
              </a:prstGeom>
              <a:solidFill>
                <a:srgbClr val="A1C0F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 dirty="0">
                    <a:latin typeface="KaiTi" charset="-122"/>
                    <a:ea typeface="KaiTi" charset="-122"/>
                    <a:cs typeface="KaiTi" charset="-122"/>
                  </a:rPr>
                  <a:t>INT</a:t>
                </a:r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包反馈</a:t>
                </a:r>
                <a:endParaRPr lang="zh-CN" altLang="en-US" sz="1200" dirty="0"/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4632736" y="3237579"/>
                <a:ext cx="2301841" cy="2975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zh-CN" altLang="en-US" sz="1400">
                    <a:latin typeface="KaiTi" charset="-122"/>
                    <a:ea typeface="KaiTi" charset="-122"/>
                    <a:cs typeface="KaiTi" charset="-122"/>
                    <a:sym typeface="+mn-ea"/>
                  </a:rPr>
                  <a:t>拥塞控制和路由策略结合</a:t>
                </a:r>
                <a:endParaRPr lang="zh-CN" altLang="en-US" sz="1400" dirty="0">
                  <a:latin typeface="KaiTi" charset="-122"/>
                  <a:ea typeface="KaiTi" charset="-122"/>
                  <a:cs typeface="KaiTi" charset="-122"/>
                  <a:sym typeface="+mn-ea"/>
                </a:endParaRPr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9280196" y="3871253"/>
                <a:ext cx="1728985" cy="1007865"/>
              </a:xfrm>
              <a:prstGeom prst="rect">
                <a:avLst/>
              </a:prstGeom>
            </p:spPr>
          </p:pic>
          <p:sp>
            <p:nvSpPr>
              <p:cNvPr id="323" name="矩形 322"/>
              <p:cNvSpPr/>
              <p:nvPr/>
            </p:nvSpPr>
            <p:spPr>
              <a:xfrm>
                <a:off x="7933962" y="3707745"/>
                <a:ext cx="1200088" cy="276999"/>
              </a:xfrm>
              <a:prstGeom prst="rect">
                <a:avLst/>
              </a:prstGeom>
              <a:solidFill>
                <a:srgbClr val="9ADFBF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 dirty="0">
                    <a:latin typeface="KaiTi" charset="-122"/>
                    <a:ea typeface="KaiTi" charset="-122"/>
                    <a:cs typeface="KaiTi" charset="-122"/>
                  </a:rPr>
                  <a:t>All-to-all</a:t>
                </a:r>
                <a:endParaRPr lang="zh-CN" altLang="en-US" sz="1200" dirty="0"/>
              </a:p>
            </p:txBody>
          </p:sp>
          <p:sp>
            <p:nvSpPr>
              <p:cNvPr id="324" name="矩形 323"/>
              <p:cNvSpPr/>
              <p:nvPr/>
            </p:nvSpPr>
            <p:spPr>
              <a:xfrm>
                <a:off x="7935152" y="4100168"/>
                <a:ext cx="1198898" cy="276999"/>
              </a:xfrm>
              <a:prstGeom prst="rect">
                <a:avLst/>
              </a:prstGeom>
              <a:solidFill>
                <a:srgbClr val="9ADFBF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 dirty="0">
                    <a:latin typeface="KaiTi" charset="-122"/>
                    <a:ea typeface="KaiTi" charset="-122"/>
                    <a:cs typeface="KaiTi" charset="-122"/>
                  </a:rPr>
                  <a:t>Half</a:t>
                </a:r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 </a:t>
                </a:r>
                <a:r>
                  <a:rPr kumimoji="1" lang="en-US" altLang="zh-CN" sz="1200" dirty="0">
                    <a:latin typeface="KaiTi" charset="-122"/>
                    <a:ea typeface="KaiTi" charset="-122"/>
                    <a:cs typeface="KaiTi" charset="-122"/>
                  </a:rPr>
                  <a:t>Doubling</a:t>
                </a:r>
                <a:endParaRPr lang="zh-CN" altLang="en-US" sz="1200" dirty="0"/>
              </a:p>
            </p:txBody>
          </p:sp>
          <p:sp>
            <p:nvSpPr>
              <p:cNvPr id="325" name="矩形 324"/>
              <p:cNvSpPr/>
              <p:nvPr/>
            </p:nvSpPr>
            <p:spPr>
              <a:xfrm>
                <a:off x="7935383" y="4482657"/>
                <a:ext cx="1213077" cy="276999"/>
              </a:xfrm>
              <a:prstGeom prst="rect">
                <a:avLst/>
              </a:prstGeom>
              <a:solidFill>
                <a:srgbClr val="9ADFBF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>
                    <a:latin typeface="KaiTi" charset="-122"/>
                    <a:ea typeface="KaiTi" charset="-122"/>
                    <a:cs typeface="KaiTi" charset="-122"/>
                  </a:rPr>
                  <a:t>Butterfly</a:t>
                </a:r>
                <a:endParaRPr lang="zh-CN" altLang="en-US" sz="1200" dirty="0"/>
              </a:p>
            </p:txBody>
          </p:sp>
          <p:sp>
            <p:nvSpPr>
              <p:cNvPr id="326" name="矩形 325"/>
              <p:cNvSpPr/>
              <p:nvPr/>
            </p:nvSpPr>
            <p:spPr>
              <a:xfrm>
                <a:off x="7938392" y="4867716"/>
                <a:ext cx="1213077" cy="276999"/>
              </a:xfrm>
              <a:prstGeom prst="rect">
                <a:avLst/>
              </a:prstGeom>
              <a:solidFill>
                <a:srgbClr val="9ADFBF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光电混合调优</a:t>
                </a:r>
                <a:endParaRPr lang="zh-CN" altLang="en-US" sz="1200" dirty="0"/>
              </a:p>
            </p:txBody>
          </p:sp>
          <p:sp>
            <p:nvSpPr>
              <p:cNvPr id="327" name="矩形 326"/>
              <p:cNvSpPr/>
              <p:nvPr/>
            </p:nvSpPr>
            <p:spPr>
              <a:xfrm>
                <a:off x="4389638" y="1893753"/>
                <a:ext cx="1741244" cy="276999"/>
              </a:xfrm>
              <a:prstGeom prst="rect">
                <a:avLst/>
              </a:prstGeom>
              <a:solidFill>
                <a:srgbClr val="A1C0F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不按照比例或哈希分流</a:t>
                </a:r>
                <a:endParaRPr lang="zh-CN" altLang="en-US" sz="1200" dirty="0"/>
              </a:p>
            </p:txBody>
          </p:sp>
          <p:sp>
            <p:nvSpPr>
              <p:cNvPr id="328" name="矩形 327"/>
              <p:cNvSpPr/>
              <p:nvPr/>
            </p:nvSpPr>
            <p:spPr>
              <a:xfrm>
                <a:off x="4413446" y="2414255"/>
                <a:ext cx="1717435" cy="276999"/>
              </a:xfrm>
              <a:prstGeom prst="rect">
                <a:avLst/>
              </a:prstGeom>
              <a:solidFill>
                <a:srgbClr val="A1C0F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只有突发流量被分流</a:t>
                </a:r>
                <a:endParaRPr lang="zh-CN" altLang="en-US" sz="1200" dirty="0"/>
              </a:p>
            </p:txBody>
          </p:sp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5949" y="1667729"/>
                <a:ext cx="1889692" cy="1314070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0696" y="1667729"/>
                <a:ext cx="1887397" cy="1314069"/>
              </a:xfrm>
              <a:prstGeom prst="rect">
                <a:avLst/>
              </a:prstGeom>
            </p:spPr>
          </p:pic>
          <p:sp>
            <p:nvSpPr>
              <p:cNvPr id="130" name="圆角矩形 129"/>
              <p:cNvSpPr/>
              <p:nvPr/>
            </p:nvSpPr>
            <p:spPr>
              <a:xfrm>
                <a:off x="3801703" y="1842960"/>
                <a:ext cx="494528" cy="96360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KaiTi" charset="-122"/>
                    <a:ea typeface="KaiTi" charset="-122"/>
                    <a:cs typeface="KaiTi" charset="-122"/>
                  </a:rPr>
                  <a:t>相辅相成</a:t>
                </a:r>
              </a:p>
            </p:txBody>
          </p:sp>
          <p:cxnSp>
            <p:nvCxnSpPr>
              <p:cNvPr id="24" name="肘形连接符 23"/>
              <p:cNvCxnSpPr/>
              <p:nvPr/>
            </p:nvCxnSpPr>
            <p:spPr>
              <a:xfrm rot="10800000">
                <a:off x="2895078" y="1433043"/>
                <a:ext cx="928708" cy="452977"/>
              </a:xfrm>
              <a:prstGeom prst="bentConnector3">
                <a:avLst>
                  <a:gd name="adj1" fmla="val -205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肘形连接符 130"/>
              <p:cNvCxnSpPr>
                <a:endCxn id="78" idx="2"/>
              </p:cNvCxnSpPr>
              <p:nvPr/>
            </p:nvCxnSpPr>
            <p:spPr>
              <a:xfrm rot="5400000" flipH="1" flipV="1">
                <a:off x="4105143" y="1554732"/>
                <a:ext cx="430261" cy="18007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肘形连接符 131"/>
              <p:cNvCxnSpPr/>
              <p:nvPr/>
            </p:nvCxnSpPr>
            <p:spPr>
              <a:xfrm rot="10800000" flipV="1">
                <a:off x="2655571" y="2751741"/>
                <a:ext cx="1200646" cy="634596"/>
              </a:xfrm>
              <a:prstGeom prst="bentConnector3">
                <a:avLst>
                  <a:gd name="adj1" fmla="val 97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肘形连接符 136"/>
              <p:cNvCxnSpPr>
                <a:endCxn id="85" idx="2"/>
              </p:cNvCxnSpPr>
              <p:nvPr/>
            </p:nvCxnSpPr>
            <p:spPr>
              <a:xfrm rot="16200000" flipH="1">
                <a:off x="4009024" y="2966371"/>
                <a:ext cx="640664" cy="19926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矩形 140"/>
              <p:cNvSpPr/>
              <p:nvPr/>
            </p:nvSpPr>
            <p:spPr>
              <a:xfrm>
                <a:off x="5549476" y="3851391"/>
                <a:ext cx="2091628" cy="276999"/>
              </a:xfrm>
              <a:prstGeom prst="rect">
                <a:avLst/>
              </a:prstGeom>
              <a:solidFill>
                <a:srgbClr val="A1C0F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低延时</a:t>
                </a:r>
                <a:r>
                  <a:rPr kumimoji="1" lang="en-US" altLang="zh-CN" sz="1200" dirty="0">
                    <a:latin typeface="KaiTi" charset="-122"/>
                    <a:ea typeface="KaiTi" charset="-122"/>
                    <a:cs typeface="KaiTi" charset="-122"/>
                  </a:rPr>
                  <a:t>+</a:t>
                </a:r>
                <a:r>
                  <a:rPr kumimoji="1" lang="zh-CN" altLang="en-US" sz="1200" dirty="0">
                    <a:latin typeface="KaiTi" charset="-122"/>
                    <a:ea typeface="KaiTi" charset="-122"/>
                    <a:cs typeface="KaiTi" charset="-122"/>
                  </a:rPr>
                  <a:t>高带宽带宽利用率</a:t>
                </a:r>
                <a:endParaRPr lang="zh-CN" altLang="en-US" sz="1200" dirty="0"/>
              </a:p>
            </p:txBody>
          </p:sp>
          <p:cxnSp>
            <p:nvCxnSpPr>
              <p:cNvPr id="145" name="直接箭头连接符 10"/>
              <p:cNvCxnSpPr>
                <a:stCxn id="172" idx="3"/>
                <a:endCxn id="141" idx="1"/>
              </p:cNvCxnSpPr>
              <p:nvPr/>
            </p:nvCxnSpPr>
            <p:spPr>
              <a:xfrm>
                <a:off x="5404415" y="3799343"/>
                <a:ext cx="145061" cy="1905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0"/>
              <p:cNvCxnSpPr>
                <a:stCxn id="173" idx="3"/>
                <a:endCxn id="141" idx="1"/>
              </p:cNvCxnSpPr>
              <p:nvPr/>
            </p:nvCxnSpPr>
            <p:spPr>
              <a:xfrm flipV="1">
                <a:off x="5400419" y="3989891"/>
                <a:ext cx="149057" cy="2197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3" name="Group 3">
                <a:extLst>
                  <a:ext uri="{FF2B5EF4-FFF2-40B4-BE49-F238E27FC236}">
                    <a16:creationId xmlns:a16="http://schemas.microsoft.com/office/drawing/2014/main" id="{77D10CCD-19FD-4778-BC37-561B86F47225}"/>
                  </a:ext>
                </a:extLst>
              </p:cNvPr>
              <p:cNvGrpSpPr/>
              <p:nvPr/>
            </p:nvGrpSpPr>
            <p:grpSpPr>
              <a:xfrm>
                <a:off x="4472846" y="4282595"/>
                <a:ext cx="3471386" cy="1137787"/>
                <a:chOff x="-134166" y="4454754"/>
                <a:chExt cx="4034073" cy="1866251"/>
              </a:xfrm>
            </p:grpSpPr>
            <p:grpSp>
              <p:nvGrpSpPr>
                <p:cNvPr id="154" name="Group 4">
                  <a:extLst>
                    <a:ext uri="{FF2B5EF4-FFF2-40B4-BE49-F238E27FC236}">
                      <a16:creationId xmlns:a16="http://schemas.microsoft.com/office/drawing/2014/main" id="{F96DBEFD-E6B8-496D-B17C-3B3A4223A0A7}"/>
                    </a:ext>
                  </a:extLst>
                </p:cNvPr>
                <p:cNvGrpSpPr/>
                <p:nvPr/>
              </p:nvGrpSpPr>
              <p:grpSpPr>
                <a:xfrm>
                  <a:off x="-134166" y="4454754"/>
                  <a:ext cx="3144005" cy="1240301"/>
                  <a:chOff x="-134166" y="4454754"/>
                  <a:chExt cx="3144005" cy="1240301"/>
                </a:xfrm>
              </p:grpSpPr>
              <p:sp>
                <p:nvSpPr>
                  <p:cNvPr id="166" name="Rectangle 84">
                    <a:extLst>
                      <a:ext uri="{FF2B5EF4-FFF2-40B4-BE49-F238E27FC236}">
                        <a16:creationId xmlns:a16="http://schemas.microsoft.com/office/drawing/2014/main" id="{8CE5F322-65EC-47E9-A951-68ADB917B6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68372" y="5073263"/>
                    <a:ext cx="120348" cy="62179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alpha val="1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Rectangle 97">
                    <a:extLst>
                      <a:ext uri="{FF2B5EF4-FFF2-40B4-BE49-F238E27FC236}">
                        <a16:creationId xmlns:a16="http://schemas.microsoft.com/office/drawing/2014/main" id="{F9817CAA-1A84-48F5-B8BD-22FA7F1CCBF2}"/>
                      </a:ext>
                    </a:extLst>
                  </p:cNvPr>
                  <p:cNvSpPr/>
                  <p:nvPr/>
                </p:nvSpPr>
                <p:spPr>
                  <a:xfrm>
                    <a:off x="777737" y="5073585"/>
                    <a:ext cx="292442" cy="61906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alpha val="1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Rectangle 87">
                    <a:extLst>
                      <a:ext uri="{FF2B5EF4-FFF2-40B4-BE49-F238E27FC236}">
                        <a16:creationId xmlns:a16="http://schemas.microsoft.com/office/drawing/2014/main" id="{C0B0610E-C225-42C8-A281-C74D07253D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3886" y="5073263"/>
                    <a:ext cx="120348" cy="62179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alpha val="1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grpSp>
                <p:nvGrpSpPr>
                  <p:cNvPr id="179" name="Group 90">
                    <a:extLst>
                      <a:ext uri="{FF2B5EF4-FFF2-40B4-BE49-F238E27FC236}">
                        <a16:creationId xmlns:a16="http://schemas.microsoft.com/office/drawing/2014/main" id="{E2245DF1-8C1A-4FB4-AD70-E28FB9E7D500}"/>
                      </a:ext>
                    </a:extLst>
                  </p:cNvPr>
                  <p:cNvGrpSpPr/>
                  <p:nvPr/>
                </p:nvGrpSpPr>
                <p:grpSpPr>
                  <a:xfrm>
                    <a:off x="1420078" y="4454755"/>
                    <a:ext cx="1589761" cy="1237479"/>
                    <a:chOff x="1052865" y="4390468"/>
                    <a:chExt cx="1589761" cy="1237479"/>
                  </a:xfrm>
                </p:grpSpPr>
                <p:sp>
                  <p:nvSpPr>
                    <p:cNvPr id="186" name="Rectangle 91">
                      <a:extLst>
                        <a:ext uri="{FF2B5EF4-FFF2-40B4-BE49-F238E27FC236}">
                          <a16:creationId xmlns:a16="http://schemas.microsoft.com/office/drawing/2014/main" id="{AEF7489D-3FE7-431A-9902-DD99A1A7FB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2865" y="5008885"/>
                      <a:ext cx="1400457" cy="619062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" name="Right Brace 92">
                      <a:extLst>
                        <a:ext uri="{FF2B5EF4-FFF2-40B4-BE49-F238E27FC236}">
                          <a16:creationId xmlns:a16="http://schemas.microsoft.com/office/drawing/2014/main" id="{3B058C3A-0A58-492A-BE33-0FC38E5AD6FE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637506" y="4185204"/>
                      <a:ext cx="235939" cy="1400458"/>
                    </a:xfrm>
                    <a:prstGeom prst="rightBrac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" name="TextBox 21">
                      <a:extLst>
                        <a:ext uri="{FF2B5EF4-FFF2-40B4-BE49-F238E27FC236}">
                          <a16:creationId xmlns:a16="http://schemas.microsoft.com/office/drawing/2014/main" id="{B484891E-9954-48E5-BCAE-68C21CCDB1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1865" y="4390468"/>
                      <a:ext cx="1570761" cy="4543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200" dirty="0">
                          <a:latin typeface="KaiTi" charset="-122"/>
                          <a:ea typeface="KaiTi" charset="-122"/>
                          <a:cs typeface="KaiTi" charset="-122"/>
                        </a:rPr>
                        <a:t>Packet Payload</a:t>
                      </a:r>
                    </a:p>
                  </p:txBody>
                </p:sp>
              </p:grpSp>
              <p:sp>
                <p:nvSpPr>
                  <p:cNvPr id="180" name="Rectangle 100">
                    <a:extLst>
                      <a:ext uri="{FF2B5EF4-FFF2-40B4-BE49-F238E27FC236}">
                        <a16:creationId xmlns:a16="http://schemas.microsoft.com/office/drawing/2014/main" id="{B8000414-9167-45A2-AB39-E25A78C34F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01216" y="5073263"/>
                    <a:ext cx="120348" cy="62179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alpha val="10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grpSp>
                <p:nvGrpSpPr>
                  <p:cNvPr id="181" name="Group 101">
                    <a:extLst>
                      <a:ext uri="{FF2B5EF4-FFF2-40B4-BE49-F238E27FC236}">
                        <a16:creationId xmlns:a16="http://schemas.microsoft.com/office/drawing/2014/main" id="{7A091E0E-A188-484A-9E6F-E8C02405511E}"/>
                      </a:ext>
                    </a:extLst>
                  </p:cNvPr>
                  <p:cNvGrpSpPr/>
                  <p:nvPr/>
                </p:nvGrpSpPr>
                <p:grpSpPr>
                  <a:xfrm>
                    <a:off x="-134166" y="4454754"/>
                    <a:ext cx="1448493" cy="1236930"/>
                    <a:chOff x="-151664" y="4391016"/>
                    <a:chExt cx="1448493" cy="1236930"/>
                  </a:xfrm>
                </p:grpSpPr>
                <p:sp>
                  <p:nvSpPr>
                    <p:cNvPr id="183" name="Rectangle 102">
                      <a:extLst>
                        <a:ext uri="{FF2B5EF4-FFF2-40B4-BE49-F238E27FC236}">
                          <a16:creationId xmlns:a16="http://schemas.microsoft.com/office/drawing/2014/main" id="{4C720200-BCF1-499E-866A-45C77F816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158" y="5008884"/>
                      <a:ext cx="454957" cy="619062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3">
                            <a:lumMod val="5000"/>
                            <a:lumOff val="95000"/>
                          </a:schemeClr>
                        </a:gs>
                        <a:gs pos="74000">
                          <a:schemeClr val="accent3">
                            <a:lumMod val="45000"/>
                            <a:lumOff val="55000"/>
                          </a:schemeClr>
                        </a:gs>
                        <a:gs pos="83000">
                          <a:schemeClr val="accent3">
                            <a:lumMod val="45000"/>
                            <a:lumOff val="55000"/>
                          </a:schemeClr>
                        </a:gs>
                        <a:gs pos="100000">
                          <a:schemeClr val="accent3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4" name="Right Brace 103">
                      <a:extLst>
                        <a:ext uri="{FF2B5EF4-FFF2-40B4-BE49-F238E27FC236}">
                          <a16:creationId xmlns:a16="http://schemas.microsoft.com/office/drawing/2014/main" id="{EA0B4404-7D26-4EF0-9487-29A456D7EC2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16667" y="4641985"/>
                      <a:ext cx="235939" cy="454957"/>
                    </a:xfrm>
                    <a:prstGeom prst="rightBrac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5" name="TextBox 20">
                      <a:extLst>
                        <a:ext uri="{FF2B5EF4-FFF2-40B4-BE49-F238E27FC236}">
                          <a16:creationId xmlns:a16="http://schemas.microsoft.com/office/drawing/2014/main" id="{74F3F98A-D9CA-40DC-8D37-9686F2F47F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51664" y="4391016"/>
                      <a:ext cx="1448493" cy="4543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KaiTi" charset="-122"/>
                          <a:ea typeface="KaiTi" charset="-122"/>
                          <a:cs typeface="KaiTi" charset="-122"/>
                        </a:rPr>
                        <a:t>Packet</a:t>
                      </a:r>
                      <a:r>
                        <a:rPr lang="zh-CN" altLang="en-US" sz="1200" dirty="0">
                          <a:latin typeface="KaiTi" charset="-122"/>
                          <a:ea typeface="KaiTi" charset="-122"/>
                          <a:cs typeface="KaiTi" charset="-122"/>
                        </a:rPr>
                        <a:t> </a:t>
                      </a:r>
                      <a:r>
                        <a:rPr lang="en-US" sz="1200" dirty="0">
                          <a:latin typeface="KaiTi" charset="-122"/>
                          <a:ea typeface="KaiTi" charset="-122"/>
                          <a:cs typeface="KaiTi" charset="-122"/>
                        </a:rPr>
                        <a:t>Header</a:t>
                      </a:r>
                    </a:p>
                  </p:txBody>
                </p:sp>
              </p:grpSp>
              <p:sp>
                <p:nvSpPr>
                  <p:cNvPr id="182" name="Rectangle 148">
                    <a:extLst>
                      <a:ext uri="{FF2B5EF4-FFF2-40B4-BE49-F238E27FC236}">
                        <a16:creationId xmlns:a16="http://schemas.microsoft.com/office/drawing/2014/main" id="{BAAE36BD-AB93-4C17-826B-9A9F7DF4C9CE}"/>
                      </a:ext>
                    </a:extLst>
                  </p:cNvPr>
                  <p:cNvSpPr/>
                  <p:nvPr/>
                </p:nvSpPr>
                <p:spPr>
                  <a:xfrm>
                    <a:off x="783284" y="5072893"/>
                    <a:ext cx="641140" cy="61906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5" name="Group 6">
                  <a:extLst>
                    <a:ext uri="{FF2B5EF4-FFF2-40B4-BE49-F238E27FC236}">
                      <a16:creationId xmlns:a16="http://schemas.microsoft.com/office/drawing/2014/main" id="{1F8AF811-EA8F-4785-9CEC-EBB1D1A17565}"/>
                    </a:ext>
                  </a:extLst>
                </p:cNvPr>
                <p:cNvGrpSpPr/>
                <p:nvPr/>
              </p:nvGrpSpPr>
              <p:grpSpPr>
                <a:xfrm>
                  <a:off x="770230" y="5074422"/>
                  <a:ext cx="2182749" cy="1246583"/>
                  <a:chOff x="770230" y="5074422"/>
                  <a:chExt cx="2182749" cy="1246583"/>
                </a:xfrm>
              </p:grpSpPr>
              <p:sp>
                <p:nvSpPr>
                  <p:cNvPr id="163" name="TextBox 25">
                    <a:extLst>
                      <a:ext uri="{FF2B5EF4-FFF2-40B4-BE49-F238E27FC236}">
                        <a16:creationId xmlns:a16="http://schemas.microsoft.com/office/drawing/2014/main" id="{7C78B90B-D63A-4DA9-A5D1-C96AA841BAFB}"/>
                      </a:ext>
                    </a:extLst>
                  </p:cNvPr>
                  <p:cNvSpPr txBox="1"/>
                  <p:nvPr/>
                </p:nvSpPr>
                <p:spPr>
                  <a:xfrm>
                    <a:off x="1457179" y="5866659"/>
                    <a:ext cx="1495800" cy="4543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1200" dirty="0">
                        <a:latin typeface="KaiTi" charset="-122"/>
                        <a:ea typeface="KaiTi" charset="-122"/>
                        <a:cs typeface="KaiTi" charset="-122"/>
                      </a:rPr>
                      <a:t>INT header</a:t>
                    </a:r>
                  </a:p>
                </p:txBody>
              </p:sp>
              <p:cxnSp>
                <p:nvCxnSpPr>
                  <p:cNvPr id="164" name="Elbow Connector 26">
                    <a:extLst>
                      <a:ext uri="{FF2B5EF4-FFF2-40B4-BE49-F238E27FC236}">
                        <a16:creationId xmlns:a16="http://schemas.microsoft.com/office/drawing/2014/main" id="{57DE268B-D2E0-4F61-81D0-49B073C932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923959" y="5692648"/>
                    <a:ext cx="544900" cy="381393"/>
                  </a:xfrm>
                  <a:prstGeom prst="bentConnector2">
                    <a:avLst/>
                  </a:prstGeom>
                  <a:ln w="254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5" name="Rectangle 168">
                    <a:extLst>
                      <a:ext uri="{FF2B5EF4-FFF2-40B4-BE49-F238E27FC236}">
                        <a16:creationId xmlns:a16="http://schemas.microsoft.com/office/drawing/2014/main" id="{98F5C8A4-DAFB-4E80-81B9-CD81A340231D}"/>
                      </a:ext>
                    </a:extLst>
                  </p:cNvPr>
                  <p:cNvSpPr/>
                  <p:nvPr/>
                </p:nvSpPr>
                <p:spPr>
                  <a:xfrm>
                    <a:off x="770230" y="5074422"/>
                    <a:ext cx="292442" cy="61906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5000"/>
                          <a:lumOff val="95000"/>
                        </a:schemeClr>
                      </a:gs>
                      <a:gs pos="74000">
                        <a:schemeClr val="accent5">
                          <a:lumMod val="45000"/>
                          <a:lumOff val="55000"/>
                        </a:schemeClr>
                      </a:gs>
                      <a:gs pos="83000">
                        <a:schemeClr val="accent5">
                          <a:lumMod val="45000"/>
                          <a:lumOff val="55000"/>
                        </a:schemeClr>
                      </a:gs>
                      <a:gs pos="100000">
                        <a:schemeClr val="accent5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6" name="Group 8">
                  <a:extLst>
                    <a:ext uri="{FF2B5EF4-FFF2-40B4-BE49-F238E27FC236}">
                      <a16:creationId xmlns:a16="http://schemas.microsoft.com/office/drawing/2014/main" id="{464C0EC3-6424-490D-93D3-088D53DC1874}"/>
                    </a:ext>
                  </a:extLst>
                </p:cNvPr>
                <p:cNvGrpSpPr/>
                <p:nvPr/>
              </p:nvGrpSpPr>
              <p:grpSpPr>
                <a:xfrm>
                  <a:off x="1067098" y="5074317"/>
                  <a:ext cx="2832809" cy="871690"/>
                  <a:chOff x="1067098" y="5074317"/>
                  <a:chExt cx="2832809" cy="871690"/>
                </a:xfrm>
              </p:grpSpPr>
              <p:grpSp>
                <p:nvGrpSpPr>
                  <p:cNvPr id="157" name="Group 88">
                    <a:extLst>
                      <a:ext uri="{FF2B5EF4-FFF2-40B4-BE49-F238E27FC236}">
                        <a16:creationId xmlns:a16="http://schemas.microsoft.com/office/drawing/2014/main" id="{36032405-B240-4EAA-95AF-55447D95A786}"/>
                      </a:ext>
                    </a:extLst>
                  </p:cNvPr>
                  <p:cNvGrpSpPr/>
                  <p:nvPr/>
                </p:nvGrpSpPr>
                <p:grpSpPr>
                  <a:xfrm>
                    <a:off x="1124654" y="5645225"/>
                    <a:ext cx="2775253" cy="300782"/>
                    <a:chOff x="4294335" y="5647523"/>
                    <a:chExt cx="2775253" cy="300782"/>
                  </a:xfrm>
                </p:grpSpPr>
                <p:sp>
                  <p:nvSpPr>
                    <p:cNvPr id="159" name="TextBox 22">
                      <a:extLst>
                        <a:ext uri="{FF2B5EF4-FFF2-40B4-BE49-F238E27FC236}">
                          <a16:creationId xmlns:a16="http://schemas.microsoft.com/office/drawing/2014/main" id="{865AAE91-7A01-442C-99FE-042E329AD1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44483" y="5647523"/>
                      <a:ext cx="2625105" cy="30078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200" dirty="0">
                          <a:latin typeface="KaiTi" charset="-122"/>
                          <a:ea typeface="KaiTi" charset="-122"/>
                          <a:cs typeface="KaiTi" charset="-122"/>
                        </a:rPr>
                        <a:t>INT metadata value</a:t>
                      </a:r>
                    </a:p>
                  </p:txBody>
                </p:sp>
                <p:cxnSp>
                  <p:nvCxnSpPr>
                    <p:cNvPr id="160" name="Elbow Connector 24">
                      <a:extLst>
                        <a:ext uri="{FF2B5EF4-FFF2-40B4-BE49-F238E27FC236}">
                          <a16:creationId xmlns:a16="http://schemas.microsoft.com/office/drawing/2014/main" id="{2ED0852D-BB55-4EF6-85E3-6C9F8E044A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4294335" y="5700428"/>
                      <a:ext cx="150148" cy="217957"/>
                    </a:xfrm>
                    <a:prstGeom prst="bentConnector2">
                      <a:avLst/>
                    </a:prstGeom>
                    <a:ln w="254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8" name="Rectangle 169">
                    <a:extLst>
                      <a:ext uri="{FF2B5EF4-FFF2-40B4-BE49-F238E27FC236}">
                        <a16:creationId xmlns:a16="http://schemas.microsoft.com/office/drawing/2014/main" id="{0DEEFD86-7AE8-41F3-B826-9F83B381344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67098" y="5074317"/>
                    <a:ext cx="120348" cy="62179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6">
                          <a:lumMod val="5000"/>
                          <a:lumOff val="95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</p:grpSp>
        </p:grpSp>
        <p:cxnSp>
          <p:nvCxnSpPr>
            <p:cNvPr id="189" name="肘形连接符 188"/>
            <p:cNvCxnSpPr>
              <a:stCxn id="109" idx="3"/>
              <a:endCxn id="6" idx="1"/>
            </p:cNvCxnSpPr>
            <p:nvPr/>
          </p:nvCxnSpPr>
          <p:spPr>
            <a:xfrm flipH="1" flipV="1">
              <a:off x="643253" y="1727936"/>
              <a:ext cx="10197098" cy="3402"/>
            </a:xfrm>
            <a:prstGeom prst="bentConnector5">
              <a:avLst>
                <a:gd name="adj1" fmla="val -2242"/>
                <a:gd name="adj2" fmla="val 39075044"/>
                <a:gd name="adj3" fmla="val 102242"/>
              </a:avLst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肘形连接符 193"/>
            <p:cNvCxnSpPr>
              <a:endCxn id="75" idx="3"/>
            </p:cNvCxnSpPr>
            <p:nvPr/>
          </p:nvCxnSpPr>
          <p:spPr>
            <a:xfrm rot="5400000">
              <a:off x="6669299" y="1010474"/>
              <a:ext cx="1331912" cy="103012"/>
            </a:xfrm>
            <a:prstGeom prst="bentConnector2">
              <a:avLst/>
            </a:prstGeom>
            <a:ln w="190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圆角矩形 196"/>
            <p:cNvSpPr/>
            <p:nvPr/>
          </p:nvSpPr>
          <p:spPr>
            <a:xfrm>
              <a:off x="8091315" y="427447"/>
              <a:ext cx="2423225" cy="437529"/>
            </a:xfrm>
            <a:prstGeom prst="roundRect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KaiTi" charset="-122"/>
                  <a:ea typeface="KaiTi" charset="-122"/>
                  <a:cs typeface="KaiTi" charset="-122"/>
                </a:rPr>
                <a:t>辅助可重构数据中心设计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879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643253" y="1721175"/>
            <a:ext cx="3127779" cy="344841"/>
          </a:xfrm>
          <a:prstGeom prst="roundRect">
            <a:avLst/>
          </a:prstGeom>
          <a:solidFill>
            <a:srgbClr val="9BD3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一</a:t>
            </a:r>
            <a:r>
              <a:rPr lang="en-US" altLang="zh-CN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:</a:t>
            </a:r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易部署低功耗的可重构数据中心网络</a:t>
            </a:r>
          </a:p>
        </p:txBody>
      </p:sp>
      <p:sp>
        <p:nvSpPr>
          <p:cNvPr id="40" name="矩形 39"/>
          <p:cNvSpPr/>
          <p:nvPr/>
        </p:nvSpPr>
        <p:spPr>
          <a:xfrm>
            <a:off x="2173322" y="893004"/>
            <a:ext cx="68950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b="1" dirty="0">
                <a:latin typeface="KaiTi" charset="-122"/>
                <a:ea typeface="KaiTi" charset="-122"/>
                <a:cs typeface="KaiTi" charset="-122"/>
              </a:rPr>
              <a:t>可重构数据中心设计与优化</a:t>
            </a:r>
            <a:endParaRPr lang="en-US" altLang="zh-CN" b="1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01346" y="2151358"/>
            <a:ext cx="1261884" cy="29751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  <a:sym typeface="+mn-ea"/>
              </a:rPr>
              <a:t>物理拓扑设计</a:t>
            </a:r>
          </a:p>
        </p:txBody>
      </p:sp>
      <p:sp>
        <p:nvSpPr>
          <p:cNvPr id="43" name="流程图: 联系 42"/>
          <p:cNvSpPr/>
          <p:nvPr/>
        </p:nvSpPr>
        <p:spPr>
          <a:xfrm>
            <a:off x="643253" y="2196895"/>
            <a:ext cx="222424" cy="217358"/>
          </a:xfrm>
          <a:prstGeom prst="flowChartConnector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898647" y="4067410"/>
            <a:ext cx="1303313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</a:rPr>
              <a:t>逻辑拓扑设计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51" name="流程图: 联系 50"/>
          <p:cNvSpPr/>
          <p:nvPr/>
        </p:nvSpPr>
        <p:spPr>
          <a:xfrm>
            <a:off x="662494" y="4113134"/>
            <a:ext cx="222424" cy="217358"/>
          </a:xfrm>
          <a:prstGeom prst="flowChartConnector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944026" y="1539065"/>
            <a:ext cx="0" cy="45143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4155970" y="1721175"/>
            <a:ext cx="3127779" cy="344841"/>
          </a:xfrm>
          <a:prstGeom prst="roundRect">
            <a:avLst/>
          </a:prstGeom>
          <a:solidFill>
            <a:srgbClr val="A1C0F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二</a:t>
            </a:r>
            <a:r>
              <a:rPr lang="en-US" altLang="zh-CN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:</a:t>
            </a:r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可重构数据中心策略升级</a:t>
            </a:r>
          </a:p>
        </p:txBody>
      </p:sp>
      <p:sp>
        <p:nvSpPr>
          <p:cNvPr id="76" name="矩形 75"/>
          <p:cNvSpPr/>
          <p:nvPr/>
        </p:nvSpPr>
        <p:spPr>
          <a:xfrm>
            <a:off x="4433457" y="2156815"/>
            <a:ext cx="1843349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>
                <a:latin typeface="KaiTi" charset="-122"/>
                <a:ea typeface="KaiTi" charset="-122"/>
                <a:cs typeface="KaiTi" charset="-122"/>
              </a:rPr>
              <a:t>阈值分流路由策略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78" name="流程图: 联系 77"/>
          <p:cNvSpPr/>
          <p:nvPr/>
        </p:nvSpPr>
        <p:spPr>
          <a:xfrm>
            <a:off x="4155970" y="2196895"/>
            <a:ext cx="222424" cy="217358"/>
          </a:xfrm>
          <a:prstGeom prst="flowChartConnector">
            <a:avLst/>
          </a:prstGeom>
          <a:solidFill>
            <a:srgbClr val="A1C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85" name="流程图: 联系 84"/>
          <p:cNvSpPr/>
          <p:nvPr/>
        </p:nvSpPr>
        <p:spPr>
          <a:xfrm>
            <a:off x="4174647" y="4153592"/>
            <a:ext cx="222424" cy="217358"/>
          </a:xfrm>
          <a:prstGeom prst="flowChartConnector">
            <a:avLst/>
          </a:prstGeom>
          <a:solidFill>
            <a:srgbClr val="A1C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108" name="直接连接符 107"/>
          <p:cNvCxnSpPr/>
          <p:nvPr/>
        </p:nvCxnSpPr>
        <p:spPr>
          <a:xfrm>
            <a:off x="7467677" y="1542467"/>
            <a:ext cx="0" cy="45143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7651607" y="1724577"/>
            <a:ext cx="3188744" cy="344841"/>
          </a:xfrm>
          <a:prstGeom prst="roundRect">
            <a:avLst/>
          </a:prstGeom>
          <a:solidFill>
            <a:srgbClr val="9ADFB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三</a:t>
            </a:r>
            <a:r>
              <a:rPr lang="en-US" altLang="zh-CN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:</a:t>
            </a:r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超快速流级别</a:t>
            </a:r>
            <a:r>
              <a:rPr lang="zh-CN" altLang="en-US" sz="1200" b="1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仿真器突破</a:t>
            </a:r>
            <a:endParaRPr lang="zh-CN" altLang="en-US" sz="1200" b="1" dirty="0">
              <a:solidFill>
                <a:schemeClr val="tx1"/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876974" y="2151357"/>
            <a:ext cx="2738010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  <a:sym typeface="+mn-ea"/>
              </a:rPr>
              <a:t>速度、精度、驱动调优</a:t>
            </a:r>
          </a:p>
        </p:txBody>
      </p:sp>
      <p:sp>
        <p:nvSpPr>
          <p:cNvPr id="112" name="流程图: 联系 111"/>
          <p:cNvSpPr/>
          <p:nvPr/>
        </p:nvSpPr>
        <p:spPr>
          <a:xfrm>
            <a:off x="7651607" y="2200297"/>
            <a:ext cx="222424" cy="217358"/>
          </a:xfrm>
          <a:prstGeom prst="flowChartConnector">
            <a:avLst/>
          </a:prstGeom>
          <a:solidFill>
            <a:srgbClr val="9AD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17" name="矩形 116"/>
          <p:cNvSpPr/>
          <p:nvPr/>
        </p:nvSpPr>
        <p:spPr>
          <a:xfrm>
            <a:off x="7902044" y="4038547"/>
            <a:ext cx="3661706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</a:rPr>
              <a:t>验证针对特定任务的通信策略优化效果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119" name="流程图: 联系 118"/>
          <p:cNvSpPr/>
          <p:nvPr/>
        </p:nvSpPr>
        <p:spPr>
          <a:xfrm>
            <a:off x="7679620" y="4075671"/>
            <a:ext cx="222424" cy="217358"/>
          </a:xfrm>
          <a:prstGeom prst="flowChartConnector">
            <a:avLst/>
          </a:prstGeom>
          <a:solidFill>
            <a:srgbClr val="9AD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640735" y="1216169"/>
            <a:ext cx="1469479" cy="415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724813" y="1216169"/>
            <a:ext cx="1144" cy="407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734901" y="1216169"/>
            <a:ext cx="1904044" cy="415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1566476" y="1156943"/>
            <a:ext cx="12964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KaiTi" charset="-122"/>
                <a:ea typeface="KaiTi" charset="-122"/>
                <a:cs typeface="KaiTi" charset="-122"/>
              </a:rPr>
              <a:t>架构改进</a:t>
            </a:r>
            <a:endParaRPr lang="en-US" altLang="zh-CN" sz="1400" b="1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lang="zh-CN" altLang="en-US" sz="1200" dirty="0">
                <a:latin typeface="KaiTi" charset="-122"/>
                <a:ea typeface="KaiTi" charset="-122"/>
                <a:cs typeface="KaiTi" charset="-122"/>
              </a:rPr>
              <a:t>易部署、低功耗</a:t>
            </a:r>
            <a:endParaRPr lang="zh-CN" altLang="en-US" sz="11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4592230" y="1156943"/>
            <a:ext cx="22508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KaiTi" charset="-122"/>
                <a:ea typeface="KaiTi" charset="-122"/>
                <a:cs typeface="KaiTi" charset="-122"/>
              </a:rPr>
              <a:t>策略升级</a:t>
            </a:r>
            <a:endParaRPr lang="en-US" altLang="zh-CN" sz="1400" b="1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lang="zh-CN" altLang="en-US" sz="1200" dirty="0">
                <a:latin typeface="KaiTi" charset="-122"/>
                <a:ea typeface="KaiTi" charset="-122"/>
                <a:cs typeface="KaiTi" charset="-122"/>
              </a:rPr>
              <a:t>易控制、高性能</a:t>
            </a:r>
          </a:p>
        </p:txBody>
      </p:sp>
      <p:sp>
        <p:nvSpPr>
          <p:cNvPr id="144" name="文本框 143"/>
          <p:cNvSpPr txBox="1"/>
          <p:nvPr/>
        </p:nvSpPr>
        <p:spPr>
          <a:xfrm>
            <a:off x="8412718" y="1156943"/>
            <a:ext cx="14139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KaiTi" charset="-122"/>
                <a:ea typeface="KaiTi" charset="-122"/>
                <a:cs typeface="KaiTi" charset="-122"/>
              </a:rPr>
              <a:t>仿真突破</a:t>
            </a:r>
            <a:endParaRPr lang="en-US" altLang="zh-CN" sz="1400" b="1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lang="zh-CN" altLang="en-US" sz="1100" dirty="0">
                <a:latin typeface="KaiTi" charset="-122"/>
                <a:ea typeface="KaiTi" charset="-122"/>
                <a:cs typeface="KaiTi" charset="-122"/>
              </a:rPr>
              <a:t>易迭代、超快速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59" y="2786726"/>
            <a:ext cx="2352289" cy="1083322"/>
          </a:xfrm>
          <a:prstGeom prst="rect">
            <a:avLst/>
          </a:prstGeom>
        </p:spPr>
      </p:pic>
      <p:sp>
        <p:nvSpPr>
          <p:cNvPr id="161" name="矩形 160"/>
          <p:cNvSpPr/>
          <p:nvPr/>
        </p:nvSpPr>
        <p:spPr>
          <a:xfrm>
            <a:off x="628251" y="2506341"/>
            <a:ext cx="111349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研究通信特征</a:t>
            </a:r>
            <a:endParaRPr lang="zh-CN" altLang="en-US" sz="1200" dirty="0"/>
          </a:p>
        </p:txBody>
      </p:sp>
      <p:sp>
        <p:nvSpPr>
          <p:cNvPr id="162" name="矩形 161"/>
          <p:cNvSpPr/>
          <p:nvPr/>
        </p:nvSpPr>
        <p:spPr>
          <a:xfrm>
            <a:off x="2134057" y="2505956"/>
            <a:ext cx="111349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分析竞争比</a:t>
            </a:r>
            <a:endParaRPr lang="zh-CN" altLang="en-US" sz="1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53" y="5004324"/>
            <a:ext cx="2491203" cy="859514"/>
          </a:xfrm>
          <a:prstGeom prst="rect">
            <a:avLst/>
          </a:prstGeom>
        </p:spPr>
      </p:pic>
      <p:sp>
        <p:nvSpPr>
          <p:cNvPr id="168" name="矩形 167"/>
          <p:cNvSpPr/>
          <p:nvPr/>
        </p:nvSpPr>
        <p:spPr>
          <a:xfrm>
            <a:off x="649015" y="4598579"/>
            <a:ext cx="1263067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研究流量分布</a:t>
            </a:r>
            <a:endParaRPr lang="zh-CN" altLang="en-US" sz="1200" dirty="0"/>
          </a:p>
        </p:txBody>
      </p:sp>
      <p:sp>
        <p:nvSpPr>
          <p:cNvPr id="169" name="矩形 168"/>
          <p:cNvSpPr/>
          <p:nvPr/>
        </p:nvSpPr>
        <p:spPr>
          <a:xfrm>
            <a:off x="2134057" y="4598280"/>
            <a:ext cx="125992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动态拓扑设计</a:t>
            </a:r>
            <a:endParaRPr lang="zh-CN" altLang="en-US" sz="1200" dirty="0"/>
          </a:p>
        </p:txBody>
      </p:sp>
      <p:pic>
        <p:nvPicPr>
          <p:cNvPr id="1026" name="Picture 2" descr="ntroduction to Segment Routi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695" y="2718004"/>
            <a:ext cx="1368128" cy="96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矩形 173"/>
          <p:cNvSpPr/>
          <p:nvPr/>
        </p:nvSpPr>
        <p:spPr>
          <a:xfrm>
            <a:off x="4378393" y="4113513"/>
            <a:ext cx="2301841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400" dirty="0">
                <a:latin typeface="KaiTi" charset="-122"/>
                <a:ea typeface="KaiTi" charset="-122"/>
                <a:cs typeface="KaiTi" charset="-122"/>
                <a:sym typeface="+mn-ea"/>
              </a:rPr>
              <a:t>RDMA</a:t>
            </a:r>
            <a:r>
              <a:rPr lang="zh-CN" altLang="en-US" sz="1400" dirty="0">
                <a:latin typeface="KaiTi" charset="-122"/>
                <a:ea typeface="KaiTi" charset="-122"/>
                <a:cs typeface="KaiTi" charset="-122"/>
                <a:sym typeface="+mn-ea"/>
              </a:rPr>
              <a:t>应用于可重构网络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25853" y="4747187"/>
            <a:ext cx="1728985" cy="1007865"/>
          </a:xfrm>
          <a:prstGeom prst="rect">
            <a:avLst/>
          </a:prstGeom>
        </p:spPr>
      </p:pic>
      <p:sp>
        <p:nvSpPr>
          <p:cNvPr id="323" name="矩形 322"/>
          <p:cNvSpPr/>
          <p:nvPr/>
        </p:nvSpPr>
        <p:spPr>
          <a:xfrm>
            <a:off x="7679619" y="4583679"/>
            <a:ext cx="1200088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>
                <a:latin typeface="KaiTi" charset="-122"/>
                <a:ea typeface="KaiTi" charset="-122"/>
                <a:cs typeface="KaiTi" charset="-122"/>
              </a:rPr>
              <a:t>All-to-all</a:t>
            </a:r>
            <a:endParaRPr lang="zh-CN" altLang="en-US" sz="1200" dirty="0"/>
          </a:p>
        </p:txBody>
      </p:sp>
      <p:sp>
        <p:nvSpPr>
          <p:cNvPr id="324" name="矩形 323"/>
          <p:cNvSpPr/>
          <p:nvPr/>
        </p:nvSpPr>
        <p:spPr>
          <a:xfrm>
            <a:off x="7680809" y="4976102"/>
            <a:ext cx="1198898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>
                <a:latin typeface="KaiTi" charset="-122"/>
                <a:ea typeface="KaiTi" charset="-122"/>
                <a:cs typeface="KaiTi" charset="-122"/>
              </a:rPr>
              <a:t>Half</a:t>
            </a:r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 </a:t>
            </a:r>
            <a:r>
              <a:rPr kumimoji="1" lang="en-US" altLang="zh-CN" sz="1200" dirty="0">
                <a:latin typeface="KaiTi" charset="-122"/>
                <a:ea typeface="KaiTi" charset="-122"/>
                <a:cs typeface="KaiTi" charset="-122"/>
              </a:rPr>
              <a:t>Doubling</a:t>
            </a:r>
            <a:endParaRPr lang="zh-CN" altLang="en-US" sz="1200" dirty="0"/>
          </a:p>
        </p:txBody>
      </p:sp>
      <p:sp>
        <p:nvSpPr>
          <p:cNvPr id="325" name="矩形 324"/>
          <p:cNvSpPr/>
          <p:nvPr/>
        </p:nvSpPr>
        <p:spPr>
          <a:xfrm>
            <a:off x="7681040" y="5358591"/>
            <a:ext cx="1213077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>
                <a:latin typeface="KaiTi" charset="-122"/>
                <a:ea typeface="KaiTi" charset="-122"/>
                <a:cs typeface="KaiTi" charset="-122"/>
              </a:rPr>
              <a:t>Butterfly</a:t>
            </a:r>
            <a:endParaRPr lang="zh-CN" altLang="en-US" sz="1200" dirty="0"/>
          </a:p>
        </p:txBody>
      </p:sp>
      <p:sp>
        <p:nvSpPr>
          <p:cNvPr id="326" name="矩形 325"/>
          <p:cNvSpPr/>
          <p:nvPr/>
        </p:nvSpPr>
        <p:spPr>
          <a:xfrm>
            <a:off x="7684049" y="5743650"/>
            <a:ext cx="1213077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光电混合调优</a:t>
            </a:r>
            <a:endParaRPr lang="zh-CN" altLang="en-US" sz="1200" dirty="0"/>
          </a:p>
        </p:txBody>
      </p:sp>
      <p:sp>
        <p:nvSpPr>
          <p:cNvPr id="327" name="矩形 326"/>
          <p:cNvSpPr/>
          <p:nvPr/>
        </p:nvSpPr>
        <p:spPr>
          <a:xfrm>
            <a:off x="4135295" y="2769687"/>
            <a:ext cx="1741244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不按照比例或哈希分流</a:t>
            </a:r>
            <a:endParaRPr lang="zh-CN" altLang="en-US" sz="1200" dirty="0"/>
          </a:p>
        </p:txBody>
      </p:sp>
      <p:sp>
        <p:nvSpPr>
          <p:cNvPr id="328" name="矩形 327"/>
          <p:cNvSpPr/>
          <p:nvPr/>
        </p:nvSpPr>
        <p:spPr>
          <a:xfrm>
            <a:off x="4159103" y="3290189"/>
            <a:ext cx="1717435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只有突发流量被分流</a:t>
            </a:r>
            <a:endParaRPr lang="zh-CN" altLang="en-US" sz="12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606" y="2543663"/>
            <a:ext cx="1889692" cy="131407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353" y="2543663"/>
            <a:ext cx="1887397" cy="1314069"/>
          </a:xfrm>
          <a:prstGeom prst="rect">
            <a:avLst/>
          </a:prstGeom>
        </p:spPr>
      </p:pic>
      <p:sp>
        <p:nvSpPr>
          <p:cNvPr id="130" name="圆角矩形 129"/>
          <p:cNvSpPr/>
          <p:nvPr/>
        </p:nvSpPr>
        <p:spPr>
          <a:xfrm>
            <a:off x="3547360" y="2718894"/>
            <a:ext cx="494528" cy="96360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相辅相成</a:t>
            </a:r>
          </a:p>
        </p:txBody>
      </p:sp>
      <p:cxnSp>
        <p:nvCxnSpPr>
          <p:cNvPr id="24" name="肘形连接符 23"/>
          <p:cNvCxnSpPr/>
          <p:nvPr/>
        </p:nvCxnSpPr>
        <p:spPr>
          <a:xfrm rot="10800000">
            <a:off x="2640735" y="2308977"/>
            <a:ext cx="928708" cy="452977"/>
          </a:xfrm>
          <a:prstGeom prst="bentConnector3">
            <a:avLst>
              <a:gd name="adj1" fmla="val -20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30"/>
          <p:cNvCxnSpPr>
            <a:endCxn id="78" idx="2"/>
          </p:cNvCxnSpPr>
          <p:nvPr/>
        </p:nvCxnSpPr>
        <p:spPr>
          <a:xfrm rot="5400000" flipH="1" flipV="1">
            <a:off x="3850800" y="2430666"/>
            <a:ext cx="430261" cy="180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肘形连接符 131"/>
          <p:cNvCxnSpPr/>
          <p:nvPr/>
        </p:nvCxnSpPr>
        <p:spPr>
          <a:xfrm rot="10800000" flipV="1">
            <a:off x="2401228" y="3627675"/>
            <a:ext cx="1200646" cy="634596"/>
          </a:xfrm>
          <a:prstGeom prst="bentConnector3">
            <a:avLst>
              <a:gd name="adj1" fmla="val 9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肘形连接符 136"/>
          <p:cNvCxnSpPr>
            <a:endCxn id="85" idx="2"/>
          </p:cNvCxnSpPr>
          <p:nvPr/>
        </p:nvCxnSpPr>
        <p:spPr>
          <a:xfrm rot="16200000" flipH="1">
            <a:off x="3754681" y="3842305"/>
            <a:ext cx="640664" cy="1992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肘形连接符 188"/>
          <p:cNvCxnSpPr>
            <a:stCxn id="109" idx="3"/>
            <a:endCxn id="6" idx="1"/>
          </p:cNvCxnSpPr>
          <p:nvPr/>
        </p:nvCxnSpPr>
        <p:spPr>
          <a:xfrm flipH="1" flipV="1">
            <a:off x="643253" y="1893596"/>
            <a:ext cx="10197098" cy="3402"/>
          </a:xfrm>
          <a:prstGeom prst="bentConnector5">
            <a:avLst>
              <a:gd name="adj1" fmla="val -2242"/>
              <a:gd name="adj2" fmla="val 39075044"/>
              <a:gd name="adj3" fmla="val 102242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肘形连接符 193"/>
          <p:cNvCxnSpPr>
            <a:endCxn id="75" idx="3"/>
          </p:cNvCxnSpPr>
          <p:nvPr/>
        </p:nvCxnSpPr>
        <p:spPr>
          <a:xfrm rot="5400000">
            <a:off x="6669299" y="1176134"/>
            <a:ext cx="1331912" cy="103012"/>
          </a:xfrm>
          <a:prstGeom prst="bentConnector2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圆角矩形 196"/>
          <p:cNvSpPr/>
          <p:nvPr/>
        </p:nvSpPr>
        <p:spPr>
          <a:xfrm>
            <a:off x="8091315" y="593107"/>
            <a:ext cx="2423225" cy="437529"/>
          </a:xfrm>
          <a:prstGeom prst="round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辅助可重构数据中心设计</a:t>
            </a:r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93E4B841-DCB7-C14E-A1BC-DDA8785CE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970" y="4945729"/>
            <a:ext cx="3028505" cy="104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矩形 82">
            <a:extLst>
              <a:ext uri="{FF2B5EF4-FFF2-40B4-BE49-F238E27FC236}">
                <a16:creationId xmlns:a16="http://schemas.microsoft.com/office/drawing/2014/main" id="{EB346F33-8574-454C-A295-9F245FB61207}"/>
              </a:ext>
            </a:extLst>
          </p:cNvPr>
          <p:cNvSpPr/>
          <p:nvPr/>
        </p:nvSpPr>
        <p:spPr>
          <a:xfrm>
            <a:off x="4117021" y="4560193"/>
            <a:ext cx="1391977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虚拟</a:t>
            </a:r>
            <a:r>
              <a:rPr kumimoji="1" lang="en-US" altLang="zh-CN" sz="1200" dirty="0">
                <a:latin typeface="KaiTi" charset="-122"/>
                <a:ea typeface="KaiTi" charset="-122"/>
                <a:cs typeface="KaiTi" charset="-122"/>
              </a:rPr>
              <a:t>up-down</a:t>
            </a:r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路由</a:t>
            </a:r>
            <a:endParaRPr lang="zh-CN" altLang="en-US" sz="12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71F574B-E8A3-7346-A6AE-192D806BCFB2}"/>
              </a:ext>
            </a:extLst>
          </p:cNvPr>
          <p:cNvSpPr/>
          <p:nvPr/>
        </p:nvSpPr>
        <p:spPr>
          <a:xfrm>
            <a:off x="5657198" y="4560192"/>
            <a:ext cx="1391977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SG" altLang="en-US" sz="1200" dirty="0">
                <a:latin typeface="KaiTi" charset="-122"/>
                <a:ea typeface="KaiTi" charset="-122"/>
              </a:rPr>
              <a:t>路径图压缩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910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/>
          <p:cNvGrpSpPr/>
          <p:nvPr/>
        </p:nvGrpSpPr>
        <p:grpSpPr>
          <a:xfrm>
            <a:off x="9951468" y="606180"/>
            <a:ext cx="1098571" cy="5611956"/>
            <a:chOff x="9933695" y="606180"/>
            <a:chExt cx="1098571" cy="5611956"/>
          </a:xfrm>
        </p:grpSpPr>
        <p:sp>
          <p:nvSpPr>
            <p:cNvPr id="43" name="矩形 42"/>
            <p:cNvSpPr/>
            <p:nvPr/>
          </p:nvSpPr>
          <p:spPr>
            <a:xfrm>
              <a:off x="9968819" y="606180"/>
              <a:ext cx="1028322" cy="56119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1003">
              <a:schemeClr val="lt2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9933695" y="5827747"/>
              <a:ext cx="10985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zh-CN" altLang="en-US" dirty="0">
                  <a:solidFill>
                    <a:schemeClr val="bg1">
                      <a:lumMod val="50000"/>
                    </a:schemeClr>
                  </a:solidFill>
                  <a:latin typeface="KaiTi" charset="-122"/>
                  <a:ea typeface="KaiTi" charset="-122"/>
                  <a:cs typeface="KaiTi" charset="-122"/>
                </a:rPr>
                <a:t>仿真平台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849266" y="2623643"/>
            <a:ext cx="6147440" cy="15765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6080" y="606180"/>
            <a:ext cx="2435819" cy="56119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49266" y="4641594"/>
            <a:ext cx="6147440" cy="1576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solidFill>
                <a:schemeClr val="accent1">
                  <a:lumMod val="20000"/>
                  <a:lumOff val="80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4704" y="5806821"/>
            <a:ext cx="1098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>
                <a:solidFill>
                  <a:schemeClr val="bg1">
                    <a:lumMod val="50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实验平台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060" y="4642594"/>
            <a:ext cx="4813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基础设施层</a:t>
            </a:r>
            <a:endParaRPr kumimoji="1" lang="en-US" altLang="zh-CN" dirty="0">
              <a:solidFill>
                <a:schemeClr val="accent1">
                  <a:lumMod val="7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（高带宽低功耗的可重构数据中心网络设计）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8563" y="5259849"/>
            <a:ext cx="155803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物理拓扑设计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129942" y="5259131"/>
            <a:ext cx="158608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逻辑拓扑设计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039652" y="5254938"/>
            <a:ext cx="158411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路由方案设计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04222" y="5779860"/>
            <a:ext cx="1837528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最大化通信带宽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6135" y="4860895"/>
            <a:ext cx="2308709" cy="94592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基于可重构交换的物理网络平台</a:t>
            </a:r>
          </a:p>
        </p:txBody>
      </p:sp>
      <p:sp>
        <p:nvSpPr>
          <p:cNvPr id="14" name="矩形 13"/>
          <p:cNvSpPr/>
          <p:nvPr/>
        </p:nvSpPr>
        <p:spPr>
          <a:xfrm>
            <a:off x="366135" y="2876034"/>
            <a:ext cx="2307600" cy="94592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基于</a:t>
            </a:r>
            <a:r>
              <a:rPr kumimoji="1" lang="en-US" altLang="zh-CN" dirty="0">
                <a:latin typeface="KaiTi" charset="-122"/>
                <a:ea typeface="KaiTi" charset="-122"/>
                <a:cs typeface="KaiTi" charset="-122"/>
              </a:rPr>
              <a:t>Kubernetes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的调度部署平台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849265" y="606180"/>
            <a:ext cx="6147440" cy="15765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66689" y="919696"/>
            <a:ext cx="2307600" cy="945926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基于</a:t>
            </a:r>
            <a:r>
              <a:rPr kumimoji="1" lang="en-US" altLang="zh-CN" dirty="0" err="1">
                <a:latin typeface="KaiTi" charset="-122"/>
                <a:ea typeface="KaiTi" charset="-122"/>
                <a:cs typeface="KaiTi" charset="-122"/>
              </a:rPr>
              <a:t>Horovod</a:t>
            </a:r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的</a:t>
            </a:r>
            <a:endParaRPr kumimoji="1" lang="en-US" altLang="zh-CN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通信任务平台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983667" y="2645132"/>
            <a:ext cx="36189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调度平台层</a:t>
            </a:r>
            <a:endParaRPr kumimoji="1" lang="en-US" altLang="zh-CN" dirty="0">
              <a:solidFill>
                <a:schemeClr val="tx2">
                  <a:lumMod val="75000"/>
                  <a:lumOff val="2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（</a:t>
            </a:r>
            <a:r>
              <a:rPr kumimoji="1" lang="en-US" altLang="zh-CN" dirty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AI</a:t>
            </a:r>
            <a:r>
              <a:rPr kumimoji="1"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分布式训练任务调度平台设计）</a:t>
            </a:r>
            <a:endParaRPr kumimoji="1" lang="en-US" altLang="zh-CN" dirty="0">
              <a:solidFill>
                <a:schemeClr val="tx2">
                  <a:lumMod val="75000"/>
                  <a:lumOff val="2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15569" y="3258140"/>
            <a:ext cx="182177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单任务部署方案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985559" y="3262387"/>
            <a:ext cx="187484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多</a:t>
            </a:r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任务部署方案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106836" y="3268764"/>
            <a:ext cx="178885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碎片</a:t>
            </a:r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化问题研究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163397" y="3778151"/>
            <a:ext cx="5519173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消除网络冲突，提升资源利用率，降低任务完成时间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876961" y="566015"/>
            <a:ext cx="4092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软件系统层</a:t>
            </a:r>
            <a:endParaRPr kumimoji="1" lang="en-US" altLang="zh-CN" dirty="0">
              <a:solidFill>
                <a:schemeClr val="accent3">
                  <a:lumMod val="75000"/>
                </a:schemeClr>
              </a:solidFill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（</a:t>
            </a:r>
            <a:r>
              <a:rPr kumimoji="1" lang="en-US" altLang="zh-CN" dirty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AI</a:t>
            </a:r>
            <a:r>
              <a:rPr kumimoji="1" lang="zh-CN" altLang="en-US" dirty="0">
                <a:solidFill>
                  <a:schemeClr val="accent3">
                    <a:lumMod val="75000"/>
                  </a:schemeClr>
                </a:solidFill>
                <a:latin typeface="KaiTi" charset="-122"/>
                <a:ea typeface="KaiTi" charset="-122"/>
                <a:cs typeface="KaiTi" charset="-122"/>
              </a:rPr>
              <a:t>分布式训练软件系统优化设计）</a:t>
            </a:r>
          </a:p>
        </p:txBody>
      </p:sp>
      <p:sp>
        <p:nvSpPr>
          <p:cNvPr id="24" name="矩形 23"/>
          <p:cNvSpPr/>
          <p:nvPr/>
        </p:nvSpPr>
        <p:spPr>
          <a:xfrm>
            <a:off x="5902770" y="1731973"/>
            <a:ext cx="2048535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最大化带宽利用率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342915" y="1210641"/>
            <a:ext cx="202822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集合通信算法设计</a:t>
            </a:r>
            <a:endParaRPr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877582" y="5629181"/>
            <a:ext cx="1405924" cy="150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826455" y="3627472"/>
            <a:ext cx="388055" cy="147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5675174" y="1583056"/>
            <a:ext cx="775632" cy="1555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8523328" y="3638096"/>
            <a:ext cx="477936" cy="1486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右箭头 34"/>
          <p:cNvSpPr/>
          <p:nvPr/>
        </p:nvSpPr>
        <p:spPr>
          <a:xfrm>
            <a:off x="2673735" y="1182217"/>
            <a:ext cx="1158017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2668307" y="3147741"/>
            <a:ext cx="1159762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2674844" y="5161924"/>
            <a:ext cx="1153225" cy="424468"/>
          </a:xfrm>
          <a:prstGeom prst="rightArrow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6922986" y="4200185"/>
            <a:ext cx="0" cy="44140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</p:cNvCxnSpPr>
          <p:nvPr/>
        </p:nvCxnSpPr>
        <p:spPr>
          <a:xfrm flipV="1">
            <a:off x="6922984" y="2182235"/>
            <a:ext cx="0" cy="4414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1253703" y="2879537"/>
            <a:ext cx="461665" cy="1052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迭代设计</a:t>
            </a:r>
          </a:p>
        </p:txBody>
      </p:sp>
      <p:sp>
        <p:nvSpPr>
          <p:cNvPr id="74" name="矩形 73"/>
          <p:cNvSpPr/>
          <p:nvPr/>
        </p:nvSpPr>
        <p:spPr>
          <a:xfrm>
            <a:off x="4781277" y="1213724"/>
            <a:ext cx="178779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zh-CN" altLang="en-US">
                <a:latin typeface="KaiTi" charset="-122"/>
                <a:ea typeface="KaiTi" charset="-122"/>
                <a:cs typeface="KaiTi" charset="-122"/>
              </a:rPr>
              <a:t>流水线并行方案</a:t>
            </a:r>
            <a:endParaRPr lang="zh-CN" altLang="en-US" dirty="0"/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388486" y="1579973"/>
            <a:ext cx="968544" cy="146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922983" y="5628463"/>
            <a:ext cx="3" cy="151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502462" y="5624270"/>
            <a:ext cx="1329250" cy="156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B52FA56F-044A-2A42-82CB-45C1C0E493BA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6922982" y="3631719"/>
            <a:ext cx="2" cy="146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999705" y="2452396"/>
            <a:ext cx="461665" cy="1952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粗粒度流级别仿真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0550182" y="2452396"/>
            <a:ext cx="46166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eaVert" wrap="none" rtlCol="0">
            <a:spAutoFit/>
          </a:bodyPr>
          <a:lstStyle/>
          <a:p>
            <a:r>
              <a:rPr kumimoji="1" lang="zh-CN" altLang="en-US" dirty="0">
                <a:latin typeface="KaiTi" charset="-122"/>
                <a:ea typeface="KaiTi" charset="-122"/>
                <a:cs typeface="KaiTi" charset="-122"/>
              </a:rPr>
              <a:t>细粒度包级别仿真</a:t>
            </a:r>
          </a:p>
        </p:txBody>
      </p:sp>
      <p:cxnSp>
        <p:nvCxnSpPr>
          <p:cNvPr id="58" name="肘形连接符 57"/>
          <p:cNvCxnSpPr/>
          <p:nvPr/>
        </p:nvCxnSpPr>
        <p:spPr>
          <a:xfrm rot="16200000" flipH="1">
            <a:off x="4055658" y="3380624"/>
            <a:ext cx="5652121" cy="82536"/>
          </a:xfrm>
          <a:prstGeom prst="bentConnector5">
            <a:avLst>
              <a:gd name="adj1" fmla="val -3512"/>
              <a:gd name="adj2" fmla="val 5907393"/>
              <a:gd name="adj3" fmla="val 10404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6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694578" y="845241"/>
            <a:ext cx="3127779" cy="344841"/>
          </a:xfrm>
          <a:prstGeom prst="roundRect">
            <a:avLst/>
          </a:prstGeom>
          <a:solidFill>
            <a:srgbClr val="9BD3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一</a:t>
            </a:r>
            <a:r>
              <a:rPr lang="en-US" altLang="zh-CN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:</a:t>
            </a:r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高带宽低功耗的光电混合数据中心网络</a:t>
            </a:r>
          </a:p>
        </p:txBody>
      </p:sp>
      <p:sp>
        <p:nvSpPr>
          <p:cNvPr id="40" name="矩形 39"/>
          <p:cNvSpPr/>
          <p:nvPr/>
        </p:nvSpPr>
        <p:spPr>
          <a:xfrm>
            <a:off x="2224647" y="17070"/>
            <a:ext cx="689507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</a:pPr>
            <a:r>
              <a:rPr lang="zh-CN" altLang="en-US" b="1" dirty="0">
                <a:latin typeface="KaiTi" charset="-122"/>
                <a:ea typeface="KaiTi" charset="-122"/>
                <a:cs typeface="KaiTi" charset="-122"/>
              </a:rPr>
              <a:t>面向</a:t>
            </a:r>
            <a:r>
              <a:rPr lang="en-US" altLang="zh-CN" b="1" dirty="0">
                <a:latin typeface="KaiTi" charset="-122"/>
                <a:ea typeface="KaiTi" charset="-122"/>
                <a:cs typeface="KaiTi" charset="-122"/>
              </a:rPr>
              <a:t>AI</a:t>
            </a:r>
            <a:r>
              <a:rPr lang="zh-CN" altLang="en-US" b="1" dirty="0">
                <a:latin typeface="KaiTi" charset="-122"/>
                <a:ea typeface="KaiTi" charset="-122"/>
                <a:cs typeface="KaiTi" charset="-122"/>
              </a:rPr>
              <a:t>分布式训练任务的光电混合数据中心网络</a:t>
            </a:r>
            <a:endParaRPr lang="en-US" altLang="zh-CN" b="1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52671" y="1275424"/>
            <a:ext cx="1261884" cy="29751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  <a:sym typeface="+mn-ea"/>
              </a:rPr>
              <a:t>物理拓扑设计</a:t>
            </a:r>
          </a:p>
        </p:txBody>
      </p:sp>
      <p:sp>
        <p:nvSpPr>
          <p:cNvPr id="43" name="流程图: 联系 42"/>
          <p:cNvSpPr/>
          <p:nvPr/>
        </p:nvSpPr>
        <p:spPr>
          <a:xfrm>
            <a:off x="694578" y="1320961"/>
            <a:ext cx="222424" cy="217358"/>
          </a:xfrm>
          <a:prstGeom prst="flowChartConnector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49" name="矩形 48"/>
          <p:cNvSpPr/>
          <p:nvPr/>
        </p:nvSpPr>
        <p:spPr>
          <a:xfrm>
            <a:off x="962691" y="2435489"/>
            <a:ext cx="1303313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</a:rPr>
              <a:t>逻辑拓扑设计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51" name="流程图: 联系 50"/>
          <p:cNvSpPr/>
          <p:nvPr/>
        </p:nvSpPr>
        <p:spPr>
          <a:xfrm>
            <a:off x="694578" y="2475568"/>
            <a:ext cx="222424" cy="217358"/>
          </a:xfrm>
          <a:prstGeom prst="flowChartConnector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6" name="矩形 55"/>
          <p:cNvSpPr/>
          <p:nvPr/>
        </p:nvSpPr>
        <p:spPr>
          <a:xfrm>
            <a:off x="944897" y="3857703"/>
            <a:ext cx="1317443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>
                <a:latin typeface="KaiTi" charset="-122"/>
                <a:ea typeface="KaiTi" charset="-122"/>
                <a:cs typeface="KaiTi" charset="-122"/>
              </a:rPr>
              <a:t>路由</a:t>
            </a:r>
            <a:r>
              <a:rPr lang="zh-CN" altLang="en-US" sz="1400" dirty="0">
                <a:latin typeface="KaiTi" charset="-122"/>
                <a:ea typeface="KaiTi" charset="-122"/>
                <a:cs typeface="KaiTi" charset="-122"/>
              </a:rPr>
              <a:t>方案设计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58" name="流程图: 联系 57"/>
          <p:cNvSpPr/>
          <p:nvPr/>
        </p:nvSpPr>
        <p:spPr>
          <a:xfrm>
            <a:off x="694578" y="3896162"/>
            <a:ext cx="222424" cy="217358"/>
          </a:xfrm>
          <a:prstGeom prst="flowChartConnector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995351" y="663131"/>
            <a:ext cx="0" cy="45143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4207295" y="845241"/>
            <a:ext cx="3127779" cy="344841"/>
          </a:xfrm>
          <a:prstGeom prst="roundRect">
            <a:avLst/>
          </a:prstGeom>
          <a:solidFill>
            <a:srgbClr val="A1C0F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二</a:t>
            </a:r>
            <a:r>
              <a:rPr lang="en-US" altLang="zh-CN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:AI</a:t>
            </a:r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分布式训练任务调度平台</a:t>
            </a:r>
          </a:p>
        </p:txBody>
      </p:sp>
      <p:sp>
        <p:nvSpPr>
          <p:cNvPr id="76" name="矩形 75"/>
          <p:cNvSpPr/>
          <p:nvPr/>
        </p:nvSpPr>
        <p:spPr>
          <a:xfrm>
            <a:off x="4484783" y="1280881"/>
            <a:ext cx="1452168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</a:rPr>
              <a:t>单任务部署方案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78" name="流程图: 联系 77"/>
          <p:cNvSpPr/>
          <p:nvPr/>
        </p:nvSpPr>
        <p:spPr>
          <a:xfrm>
            <a:off x="4207295" y="1320961"/>
            <a:ext cx="222424" cy="217358"/>
          </a:xfrm>
          <a:prstGeom prst="flowChartConnector">
            <a:avLst/>
          </a:prstGeom>
          <a:solidFill>
            <a:srgbClr val="A1C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85" name="流程图: 联系 84"/>
          <p:cNvSpPr/>
          <p:nvPr/>
        </p:nvSpPr>
        <p:spPr>
          <a:xfrm>
            <a:off x="4207295" y="2470869"/>
            <a:ext cx="222424" cy="217358"/>
          </a:xfrm>
          <a:prstGeom prst="flowChartConnector">
            <a:avLst/>
          </a:prstGeom>
          <a:solidFill>
            <a:srgbClr val="A1C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89" name="流程图: 联系 88"/>
          <p:cNvSpPr/>
          <p:nvPr/>
        </p:nvSpPr>
        <p:spPr>
          <a:xfrm>
            <a:off x="4207295" y="3742021"/>
            <a:ext cx="222424" cy="217358"/>
          </a:xfrm>
          <a:prstGeom prst="flowChartConnector">
            <a:avLst/>
          </a:prstGeom>
          <a:solidFill>
            <a:srgbClr val="A1C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108" name="直接连接符 107"/>
          <p:cNvCxnSpPr/>
          <p:nvPr/>
        </p:nvCxnSpPr>
        <p:spPr>
          <a:xfrm>
            <a:off x="7519002" y="666533"/>
            <a:ext cx="0" cy="45143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7702932" y="848643"/>
            <a:ext cx="3188744" cy="344841"/>
          </a:xfrm>
          <a:prstGeom prst="roundRect">
            <a:avLst/>
          </a:prstGeom>
          <a:solidFill>
            <a:srgbClr val="9ADFB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三</a:t>
            </a:r>
            <a:r>
              <a:rPr lang="en-US" altLang="zh-CN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:AI</a:t>
            </a:r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分布式训练软件系统优化</a:t>
            </a:r>
          </a:p>
        </p:txBody>
      </p:sp>
      <p:sp>
        <p:nvSpPr>
          <p:cNvPr id="110" name="矩形 109"/>
          <p:cNvSpPr/>
          <p:nvPr/>
        </p:nvSpPr>
        <p:spPr>
          <a:xfrm>
            <a:off x="7928299" y="1275423"/>
            <a:ext cx="2738010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>
                <a:latin typeface="KaiTi" charset="-122"/>
                <a:ea typeface="KaiTi" charset="-122"/>
                <a:cs typeface="KaiTi" charset="-122"/>
              </a:rPr>
              <a:t>面向</a:t>
            </a:r>
            <a:r>
              <a:rPr lang="zh-CN" altLang="en-US" sz="1400" dirty="0">
                <a:latin typeface="KaiTi" charset="-122"/>
                <a:ea typeface="KaiTi" charset="-122"/>
                <a:cs typeface="KaiTi" charset="-122"/>
              </a:rPr>
              <a:t>高速网络的流水线并行方案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112" name="流程图: 联系 111"/>
          <p:cNvSpPr/>
          <p:nvPr/>
        </p:nvSpPr>
        <p:spPr>
          <a:xfrm>
            <a:off x="7702932" y="1324363"/>
            <a:ext cx="222424" cy="217358"/>
          </a:xfrm>
          <a:prstGeom prst="flowChartConnector">
            <a:avLst/>
          </a:prstGeom>
          <a:solidFill>
            <a:srgbClr val="9AD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17" name="矩形 116"/>
          <p:cNvSpPr/>
          <p:nvPr/>
        </p:nvSpPr>
        <p:spPr>
          <a:xfrm>
            <a:off x="7925356" y="2469986"/>
            <a:ext cx="1260653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</a:rPr>
              <a:t>集合通信算法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119" name="流程图: 联系 118"/>
          <p:cNvSpPr/>
          <p:nvPr/>
        </p:nvSpPr>
        <p:spPr>
          <a:xfrm>
            <a:off x="7702932" y="2507110"/>
            <a:ext cx="222424" cy="217358"/>
          </a:xfrm>
          <a:prstGeom prst="flowChartConnector">
            <a:avLst/>
          </a:prstGeom>
          <a:solidFill>
            <a:srgbClr val="9AD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692060" y="340235"/>
            <a:ext cx="1469479" cy="415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0" idx="2"/>
          </p:cNvCxnSpPr>
          <p:nvPr/>
        </p:nvCxnSpPr>
        <p:spPr>
          <a:xfrm flipH="1">
            <a:off x="5671038" y="340235"/>
            <a:ext cx="1144" cy="407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786226" y="340235"/>
            <a:ext cx="1904044" cy="415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1617801" y="281009"/>
            <a:ext cx="12964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KaiTi" charset="-122"/>
                <a:ea typeface="KaiTi" charset="-122"/>
                <a:cs typeface="KaiTi" charset="-122"/>
              </a:rPr>
              <a:t>基础设施层</a:t>
            </a:r>
            <a:endParaRPr lang="en-US" altLang="zh-CN" sz="1400" b="1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lang="zh-CN" altLang="en-US" sz="1200" dirty="0">
                <a:latin typeface="KaiTi" charset="-122"/>
                <a:ea typeface="KaiTi" charset="-122"/>
                <a:cs typeface="KaiTi" charset="-122"/>
              </a:rPr>
              <a:t>最大化通信带宽</a:t>
            </a:r>
            <a:endParaRPr lang="zh-CN" altLang="en-US" sz="11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4643555" y="281009"/>
            <a:ext cx="22508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KaiTi" charset="-122"/>
                <a:ea typeface="KaiTi" charset="-122"/>
                <a:cs typeface="KaiTi" charset="-122"/>
              </a:rPr>
              <a:t>调度平台层</a:t>
            </a:r>
            <a:endParaRPr lang="en-US" altLang="zh-CN" sz="1400" b="1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lang="zh-CN" altLang="en-US" sz="1200" dirty="0">
                <a:latin typeface="KaiTi" charset="-122"/>
                <a:ea typeface="KaiTi" charset="-122"/>
                <a:cs typeface="KaiTi" charset="-122"/>
              </a:rPr>
              <a:t>   消除冲突 提高资源利用率</a:t>
            </a:r>
          </a:p>
        </p:txBody>
      </p:sp>
      <p:sp>
        <p:nvSpPr>
          <p:cNvPr id="144" name="文本框 143"/>
          <p:cNvSpPr txBox="1"/>
          <p:nvPr/>
        </p:nvSpPr>
        <p:spPr>
          <a:xfrm>
            <a:off x="8464043" y="281009"/>
            <a:ext cx="14139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KaiTi" charset="-122"/>
                <a:ea typeface="KaiTi" charset="-122"/>
                <a:cs typeface="KaiTi" charset="-122"/>
              </a:rPr>
              <a:t>软件系统层</a:t>
            </a:r>
            <a:endParaRPr lang="en-US" altLang="zh-CN" sz="1400" b="1" dirty="0">
              <a:latin typeface="KaiTi" charset="-122"/>
              <a:ea typeface="KaiTi" charset="-122"/>
              <a:cs typeface="KaiTi" charset="-122"/>
            </a:endParaRPr>
          </a:p>
          <a:p>
            <a:pPr algn="ctr"/>
            <a:r>
              <a:rPr lang="zh-CN" altLang="en-US" sz="1200" dirty="0">
                <a:latin typeface="KaiTi" charset="-122"/>
                <a:ea typeface="KaiTi" charset="-122"/>
                <a:cs typeface="KaiTi" charset="-122"/>
              </a:rPr>
              <a:t>最大化带宽利用率</a:t>
            </a:r>
            <a:endParaRPr lang="zh-CN" altLang="en-US" sz="11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87C6F56B-B326-564F-9C84-5A7EDB005C18}"/>
              </a:ext>
            </a:extLst>
          </p:cNvPr>
          <p:cNvSpPr/>
          <p:nvPr/>
        </p:nvSpPr>
        <p:spPr>
          <a:xfrm>
            <a:off x="4181545" y="6389088"/>
            <a:ext cx="3188744" cy="34484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四</a:t>
            </a:r>
            <a:r>
              <a:rPr lang="en-US" altLang="zh-CN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:</a:t>
            </a:r>
            <a:r>
              <a:rPr lang="zh-CN" altLang="en-US" sz="1200" b="1" dirty="0">
                <a:solidFill>
                  <a:schemeClr val="tx1"/>
                </a:solidFill>
                <a:latin typeface="KaiTi" charset="-122"/>
                <a:ea typeface="KaiTi" charset="-122"/>
                <a:cs typeface="KaiTi" charset="-122"/>
              </a:rPr>
              <a:t>实验平台与仿真平台的搭建</a:t>
            </a: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15F508E1-D76F-C741-AA99-8D4A78DCF257}"/>
              </a:ext>
            </a:extLst>
          </p:cNvPr>
          <p:cNvSpPr/>
          <p:nvPr/>
        </p:nvSpPr>
        <p:spPr>
          <a:xfrm>
            <a:off x="715551" y="5676239"/>
            <a:ext cx="3136938" cy="2975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  <a:sym typeface="+mn-ea"/>
              </a:rPr>
              <a:t>  基于光电混合交换的物理网络平台</a:t>
            </a:r>
          </a:p>
        </p:txBody>
      </p:sp>
      <p:sp>
        <p:nvSpPr>
          <p:cNvPr id="238" name="流程图: 联系 42">
            <a:extLst>
              <a:ext uri="{FF2B5EF4-FFF2-40B4-BE49-F238E27FC236}">
                <a16:creationId xmlns:a16="http://schemas.microsoft.com/office/drawing/2014/main" id="{6233FBAF-256D-284B-AE48-41D50B0C440B}"/>
              </a:ext>
            </a:extLst>
          </p:cNvPr>
          <p:cNvSpPr/>
          <p:nvPr/>
        </p:nvSpPr>
        <p:spPr>
          <a:xfrm>
            <a:off x="757383" y="5717715"/>
            <a:ext cx="222424" cy="21735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244" name="直接连接符 8">
            <a:extLst>
              <a:ext uri="{FF2B5EF4-FFF2-40B4-BE49-F238E27FC236}">
                <a16:creationId xmlns:a16="http://schemas.microsoft.com/office/drawing/2014/main" id="{24D89C45-D41C-9E4D-AC22-CF77C92F8354}"/>
              </a:ext>
            </a:extLst>
          </p:cNvPr>
          <p:cNvCxnSpPr>
            <a:cxnSpLocks/>
          </p:cNvCxnSpPr>
          <p:nvPr/>
        </p:nvCxnSpPr>
        <p:spPr>
          <a:xfrm flipH="1">
            <a:off x="667052" y="5198146"/>
            <a:ext cx="1015523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5" name="矩形 244">
            <a:extLst>
              <a:ext uri="{FF2B5EF4-FFF2-40B4-BE49-F238E27FC236}">
                <a16:creationId xmlns:a16="http://schemas.microsoft.com/office/drawing/2014/main" id="{F0BFE826-6F15-B748-A915-FD58A43A146E}"/>
              </a:ext>
            </a:extLst>
          </p:cNvPr>
          <p:cNvSpPr/>
          <p:nvPr/>
        </p:nvSpPr>
        <p:spPr>
          <a:xfrm>
            <a:off x="4222085" y="5680016"/>
            <a:ext cx="3045168" cy="2975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  <a:sym typeface="+mn-ea"/>
              </a:rPr>
              <a:t> 基于</a:t>
            </a:r>
            <a:r>
              <a:rPr lang="en-US" altLang="zh-CN" sz="1400" dirty="0">
                <a:latin typeface="KaiTi" charset="-122"/>
                <a:ea typeface="KaiTi" charset="-122"/>
                <a:cs typeface="KaiTi" charset="-122"/>
                <a:sym typeface="+mn-ea"/>
              </a:rPr>
              <a:t>Kubernetes</a:t>
            </a:r>
            <a:r>
              <a:rPr lang="zh-CN" altLang="en-US" sz="1400" dirty="0">
                <a:latin typeface="KaiTi" charset="-122"/>
                <a:ea typeface="KaiTi" charset="-122"/>
                <a:cs typeface="KaiTi" charset="-122"/>
                <a:sym typeface="+mn-ea"/>
              </a:rPr>
              <a:t>的调度部署平台</a:t>
            </a:r>
          </a:p>
        </p:txBody>
      </p:sp>
      <p:sp>
        <p:nvSpPr>
          <p:cNvPr id="246" name="流程图: 联系 42">
            <a:extLst>
              <a:ext uri="{FF2B5EF4-FFF2-40B4-BE49-F238E27FC236}">
                <a16:creationId xmlns:a16="http://schemas.microsoft.com/office/drawing/2014/main" id="{DD7A6330-41F6-CE4A-B820-F546624B4544}"/>
              </a:ext>
            </a:extLst>
          </p:cNvPr>
          <p:cNvSpPr/>
          <p:nvPr/>
        </p:nvSpPr>
        <p:spPr>
          <a:xfrm>
            <a:off x="4262359" y="5715683"/>
            <a:ext cx="222424" cy="21735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20199C63-523A-C24E-BC67-333C3C1114FF}"/>
              </a:ext>
            </a:extLst>
          </p:cNvPr>
          <p:cNvSpPr/>
          <p:nvPr/>
        </p:nvSpPr>
        <p:spPr>
          <a:xfrm>
            <a:off x="7744237" y="5666836"/>
            <a:ext cx="2743920" cy="2975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  <a:sym typeface="+mn-ea"/>
              </a:rPr>
              <a:t> 基于</a:t>
            </a:r>
            <a:r>
              <a:rPr lang="en-US" altLang="zh-CN" sz="1400" dirty="0" err="1">
                <a:latin typeface="KaiTi" charset="-122"/>
                <a:ea typeface="KaiTi" charset="-122"/>
                <a:cs typeface="KaiTi" charset="-122"/>
                <a:sym typeface="+mn-ea"/>
              </a:rPr>
              <a:t>Horovod</a:t>
            </a:r>
            <a:r>
              <a:rPr lang="zh-CN" altLang="en-US" sz="1400" dirty="0">
                <a:latin typeface="KaiTi" charset="-122"/>
                <a:ea typeface="KaiTi" charset="-122"/>
                <a:cs typeface="KaiTi" charset="-122"/>
                <a:sym typeface="+mn-ea"/>
              </a:rPr>
              <a:t>的通信任务平台</a:t>
            </a:r>
          </a:p>
        </p:txBody>
      </p:sp>
      <p:sp>
        <p:nvSpPr>
          <p:cNvPr id="253" name="流程图: 联系 42">
            <a:extLst>
              <a:ext uri="{FF2B5EF4-FFF2-40B4-BE49-F238E27FC236}">
                <a16:creationId xmlns:a16="http://schemas.microsoft.com/office/drawing/2014/main" id="{267833F8-5DB0-E64C-8D9A-26D87A7C22E5}"/>
              </a:ext>
            </a:extLst>
          </p:cNvPr>
          <p:cNvSpPr/>
          <p:nvPr/>
        </p:nvSpPr>
        <p:spPr>
          <a:xfrm>
            <a:off x="7774243" y="5717637"/>
            <a:ext cx="222424" cy="217358"/>
          </a:xfrm>
          <a:prstGeom prst="flowChartConnecto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46DF5615-DDD0-1E49-A383-9F569F8027EF}"/>
              </a:ext>
            </a:extLst>
          </p:cNvPr>
          <p:cNvSpPr/>
          <p:nvPr/>
        </p:nvSpPr>
        <p:spPr>
          <a:xfrm>
            <a:off x="7725079" y="5988598"/>
            <a:ext cx="3127778" cy="34484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384EB821-6B15-D749-B9B1-A576E1C16933}"/>
              </a:ext>
            </a:extLst>
          </p:cNvPr>
          <p:cNvSpPr/>
          <p:nvPr/>
        </p:nvSpPr>
        <p:spPr>
          <a:xfrm>
            <a:off x="7764984" y="6019933"/>
            <a:ext cx="84584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Horovod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0A025E99-A697-F14B-86C8-59D48DD746FD}"/>
              </a:ext>
            </a:extLst>
          </p:cNvPr>
          <p:cNvSpPr/>
          <p:nvPr/>
        </p:nvSpPr>
        <p:spPr>
          <a:xfrm>
            <a:off x="8634761" y="6019933"/>
            <a:ext cx="57135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MPI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E6A3A227-FD7B-1C44-8BEB-D77005CBE0FF}"/>
              </a:ext>
            </a:extLst>
          </p:cNvPr>
          <p:cNvSpPr/>
          <p:nvPr/>
        </p:nvSpPr>
        <p:spPr>
          <a:xfrm>
            <a:off x="9234433" y="6019933"/>
            <a:ext cx="69664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NCCL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AAAA7F4D-6CD9-D947-8648-AC5A5D531DA1}"/>
              </a:ext>
            </a:extLst>
          </p:cNvPr>
          <p:cNvSpPr txBox="1"/>
          <p:nvPr/>
        </p:nvSpPr>
        <p:spPr>
          <a:xfrm>
            <a:off x="10456696" y="5922617"/>
            <a:ext cx="5035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…</a:t>
            </a:r>
            <a:endParaRPr lang="zh-CN" altLang="en-US" sz="1600" dirty="0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32D3DC68-9B7E-AB4D-88A0-C3387A634FC4}"/>
              </a:ext>
            </a:extLst>
          </p:cNvPr>
          <p:cNvSpPr/>
          <p:nvPr/>
        </p:nvSpPr>
        <p:spPr>
          <a:xfrm>
            <a:off x="9952939" y="6019933"/>
            <a:ext cx="63298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RDMA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5" name="直接箭头连接符 12">
            <a:extLst>
              <a:ext uri="{FF2B5EF4-FFF2-40B4-BE49-F238E27FC236}">
                <a16:creationId xmlns:a16="http://schemas.microsoft.com/office/drawing/2014/main" id="{FA227235-35B4-CF40-AF8C-5273234CAE1D}"/>
              </a:ext>
            </a:extLst>
          </p:cNvPr>
          <p:cNvCxnSpPr>
            <a:cxnSpLocks/>
          </p:cNvCxnSpPr>
          <p:nvPr/>
        </p:nvCxnSpPr>
        <p:spPr>
          <a:xfrm flipV="1">
            <a:off x="2146533" y="5198146"/>
            <a:ext cx="8838" cy="469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12">
            <a:extLst>
              <a:ext uri="{FF2B5EF4-FFF2-40B4-BE49-F238E27FC236}">
                <a16:creationId xmlns:a16="http://schemas.microsoft.com/office/drawing/2014/main" id="{E6FB7686-D1DC-9341-9FDE-F2FDBB57117D}"/>
              </a:ext>
            </a:extLst>
          </p:cNvPr>
          <p:cNvCxnSpPr>
            <a:cxnSpLocks/>
            <a:stCxn id="245" idx="0"/>
          </p:cNvCxnSpPr>
          <p:nvPr/>
        </p:nvCxnSpPr>
        <p:spPr>
          <a:xfrm flipV="1">
            <a:off x="5744669" y="5198147"/>
            <a:ext cx="0" cy="481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12">
            <a:extLst>
              <a:ext uri="{FF2B5EF4-FFF2-40B4-BE49-F238E27FC236}">
                <a16:creationId xmlns:a16="http://schemas.microsoft.com/office/drawing/2014/main" id="{24AEDB5E-A1B8-6047-B4C9-BA8FF1ACFAD7}"/>
              </a:ext>
            </a:extLst>
          </p:cNvPr>
          <p:cNvCxnSpPr>
            <a:cxnSpLocks/>
          </p:cNvCxnSpPr>
          <p:nvPr/>
        </p:nvCxnSpPr>
        <p:spPr>
          <a:xfrm flipV="1">
            <a:off x="9297304" y="5180868"/>
            <a:ext cx="0" cy="495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010" y="1512916"/>
            <a:ext cx="1889940" cy="870392"/>
          </a:xfrm>
          <a:prstGeom prst="rect">
            <a:avLst/>
          </a:prstGeom>
        </p:spPr>
      </p:pic>
      <p:sp>
        <p:nvSpPr>
          <p:cNvPr id="161" name="矩形 160"/>
          <p:cNvSpPr/>
          <p:nvPr/>
        </p:nvSpPr>
        <p:spPr>
          <a:xfrm>
            <a:off x="679576" y="1630407"/>
            <a:ext cx="111349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研究通信特征</a:t>
            </a:r>
            <a:endParaRPr lang="zh-CN" altLang="en-US" sz="1200" dirty="0"/>
          </a:p>
        </p:txBody>
      </p:sp>
      <p:sp>
        <p:nvSpPr>
          <p:cNvPr id="162" name="矩形 161"/>
          <p:cNvSpPr/>
          <p:nvPr/>
        </p:nvSpPr>
        <p:spPr>
          <a:xfrm>
            <a:off x="679577" y="1953680"/>
            <a:ext cx="111349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分析竞争比</a:t>
            </a:r>
            <a:endParaRPr lang="zh-CN" altLang="en-US" sz="1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72" y="2953541"/>
            <a:ext cx="1788744" cy="617152"/>
          </a:xfrm>
          <a:prstGeom prst="rect">
            <a:avLst/>
          </a:prstGeom>
        </p:spPr>
      </p:pic>
      <p:sp>
        <p:nvSpPr>
          <p:cNvPr id="168" name="矩形 167"/>
          <p:cNvSpPr/>
          <p:nvPr/>
        </p:nvSpPr>
        <p:spPr>
          <a:xfrm>
            <a:off x="681099" y="2961013"/>
            <a:ext cx="1263067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研究流量分布</a:t>
            </a:r>
            <a:endParaRPr lang="zh-CN" altLang="en-US" sz="1200" dirty="0"/>
          </a:p>
        </p:txBody>
      </p:sp>
      <p:sp>
        <p:nvSpPr>
          <p:cNvPr id="169" name="矩形 168"/>
          <p:cNvSpPr/>
          <p:nvPr/>
        </p:nvSpPr>
        <p:spPr>
          <a:xfrm>
            <a:off x="684237" y="3336309"/>
            <a:ext cx="125992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图分解、最优化</a:t>
            </a:r>
            <a:endParaRPr lang="zh-CN" altLang="en-US" sz="1200" dirty="0"/>
          </a:p>
        </p:txBody>
      </p:sp>
      <p:pic>
        <p:nvPicPr>
          <p:cNvPr id="1026" name="Picture 2" descr="ntroduction to Segment Routi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286" y="4124171"/>
            <a:ext cx="1368128" cy="96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矩形 169"/>
          <p:cNvSpPr/>
          <p:nvPr/>
        </p:nvSpPr>
        <p:spPr>
          <a:xfrm>
            <a:off x="684237" y="4296436"/>
            <a:ext cx="127762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支持</a:t>
            </a:r>
            <a:r>
              <a:rPr kumimoji="1" lang="en-US" altLang="zh-CN" sz="1200" dirty="0">
                <a:latin typeface="KaiTi" charset="-122"/>
                <a:ea typeface="KaiTi" charset="-122"/>
                <a:cs typeface="KaiTi" charset="-122"/>
              </a:rPr>
              <a:t>TCP</a:t>
            </a:r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和</a:t>
            </a:r>
            <a:r>
              <a:rPr kumimoji="1" lang="en-US" altLang="zh-CN" sz="1200" dirty="0">
                <a:latin typeface="KaiTi" charset="-122"/>
                <a:ea typeface="KaiTi" charset="-122"/>
                <a:cs typeface="KaiTi" charset="-122"/>
              </a:rPr>
              <a:t>RDMA</a:t>
            </a:r>
            <a:endParaRPr lang="zh-CN" altLang="en-US" sz="1200" dirty="0"/>
          </a:p>
        </p:txBody>
      </p:sp>
      <p:sp>
        <p:nvSpPr>
          <p:cNvPr id="171" name="矩形 170"/>
          <p:cNvSpPr/>
          <p:nvPr/>
        </p:nvSpPr>
        <p:spPr>
          <a:xfrm>
            <a:off x="691379" y="4689780"/>
            <a:ext cx="127762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避免</a:t>
            </a:r>
            <a:r>
              <a:rPr kumimoji="1" lang="en-US" altLang="zh-CN" sz="1200" dirty="0">
                <a:latin typeface="KaiTi" charset="-122"/>
                <a:ea typeface="KaiTi" charset="-122"/>
                <a:cs typeface="KaiTi" charset="-122"/>
              </a:rPr>
              <a:t>PFC</a:t>
            </a:r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死锁</a:t>
            </a:r>
            <a:endParaRPr lang="zh-CN" altLang="en-US" sz="1200" dirty="0"/>
          </a:p>
        </p:txBody>
      </p:sp>
      <p:sp>
        <p:nvSpPr>
          <p:cNvPr id="172" name="矩形 171"/>
          <p:cNvSpPr/>
          <p:nvPr/>
        </p:nvSpPr>
        <p:spPr>
          <a:xfrm>
            <a:off x="4187588" y="2854054"/>
            <a:ext cx="995132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多任务冲突</a:t>
            </a:r>
            <a:endParaRPr lang="zh-CN" altLang="en-US" sz="1200" dirty="0"/>
          </a:p>
        </p:txBody>
      </p:sp>
      <p:sp>
        <p:nvSpPr>
          <p:cNvPr id="173" name="矩形 172"/>
          <p:cNvSpPr/>
          <p:nvPr/>
        </p:nvSpPr>
        <p:spPr>
          <a:xfrm>
            <a:off x="4188778" y="3246477"/>
            <a:ext cx="993942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子网隔离</a:t>
            </a:r>
            <a:endParaRPr lang="zh-CN" altLang="en-US" sz="1200" dirty="0"/>
          </a:p>
        </p:txBody>
      </p:sp>
      <p:sp>
        <p:nvSpPr>
          <p:cNvPr id="174" name="矩形 173"/>
          <p:cNvSpPr/>
          <p:nvPr/>
        </p:nvSpPr>
        <p:spPr>
          <a:xfrm>
            <a:off x="4411041" y="2430790"/>
            <a:ext cx="1467059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</a:rPr>
              <a:t>多任务部署方案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4416201" y="3690601"/>
            <a:ext cx="1456737" cy="2975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400" dirty="0">
                <a:latin typeface="KaiTi" charset="-122"/>
                <a:ea typeface="KaiTi" charset="-122"/>
                <a:cs typeface="KaiTi" charset="-122"/>
              </a:rPr>
              <a:t>碎片</a:t>
            </a:r>
            <a:r>
              <a:rPr lang="zh-CN" altLang="en-US" sz="1400">
                <a:latin typeface="KaiTi" charset="-122"/>
                <a:ea typeface="KaiTi" charset="-122"/>
                <a:cs typeface="KaiTi" charset="-122"/>
              </a:rPr>
              <a:t>化问题研究</a:t>
            </a:r>
            <a:endParaRPr lang="zh-CN" altLang="en-US" sz="1400" dirty="0">
              <a:latin typeface="KaiTi" charset="-122"/>
              <a:ea typeface="KaiTi" charset="-122"/>
              <a:cs typeface="KaiTi" charset="-122"/>
              <a:sym typeface="+mn-ea"/>
            </a:endParaRPr>
          </a:p>
        </p:txBody>
      </p:sp>
      <p:pic>
        <p:nvPicPr>
          <p:cNvPr id="178" name="图片 177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720" y="2783980"/>
            <a:ext cx="2220286" cy="8099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49165" y="3178626"/>
            <a:ext cx="1728985" cy="10078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743" y="4076330"/>
            <a:ext cx="1874962" cy="717843"/>
          </a:xfrm>
          <a:prstGeom prst="rect">
            <a:avLst/>
          </a:prstGeom>
        </p:spPr>
      </p:pic>
      <p:sp>
        <p:nvSpPr>
          <p:cNvPr id="309" name="矩形 308"/>
          <p:cNvSpPr/>
          <p:nvPr/>
        </p:nvSpPr>
        <p:spPr>
          <a:xfrm>
            <a:off x="4184084" y="4581305"/>
            <a:ext cx="1002137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资源碎片化</a:t>
            </a:r>
            <a:endParaRPr lang="zh-CN" altLang="en-US" sz="1200" dirty="0"/>
          </a:p>
        </p:txBody>
      </p:sp>
      <p:sp>
        <p:nvSpPr>
          <p:cNvPr id="310" name="矩形 309"/>
          <p:cNvSpPr/>
          <p:nvPr/>
        </p:nvSpPr>
        <p:spPr>
          <a:xfrm>
            <a:off x="4184085" y="4032289"/>
            <a:ext cx="1002137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网络竞争</a:t>
            </a:r>
            <a:endParaRPr lang="zh-CN" altLang="en-US" sz="1200" dirty="0"/>
          </a:p>
        </p:txBody>
      </p:sp>
      <p:sp>
        <p:nvSpPr>
          <p:cNvPr id="14" name="上下箭头 13"/>
          <p:cNvSpPr/>
          <p:nvPr/>
        </p:nvSpPr>
        <p:spPr>
          <a:xfrm>
            <a:off x="4401686" y="4307778"/>
            <a:ext cx="106553" cy="290078"/>
          </a:xfrm>
          <a:prstGeom prst="upDownArrow">
            <a:avLst/>
          </a:prstGeom>
          <a:solidFill>
            <a:srgbClr val="A1C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08239" y="429218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权衡</a:t>
            </a:r>
          </a:p>
        </p:txBody>
      </p:sp>
      <p:pic>
        <p:nvPicPr>
          <p:cNvPr id="311" name="图片 310"/>
          <p:cNvPicPr/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259" y="6018208"/>
            <a:ext cx="2113229" cy="630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Picture 2" descr="https://gimg2.baidu.com/image_search/src=http%3A%2F%2Fwww.nceol.com%2Fuploadfile%2F2019%2F0920%2F20190920023753834.jpg&amp;refer=http%3A%2F%2Fwww.nceol.com&amp;app=2002&amp;size=f9999,10000&amp;q=a80&amp;n=0&amp;g=0n&amp;fmt=jpeg?sec=1644585082&amp;t=9656108adffbb37f1cbe669a7f14e0dc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21" y="6019660"/>
            <a:ext cx="1251506" cy="3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3" name="矩形 322"/>
          <p:cNvSpPr/>
          <p:nvPr/>
        </p:nvSpPr>
        <p:spPr>
          <a:xfrm>
            <a:off x="7702931" y="3015118"/>
            <a:ext cx="1200088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>
                <a:latin typeface="KaiTi" charset="-122"/>
                <a:ea typeface="KaiTi" charset="-122"/>
                <a:cs typeface="KaiTi" charset="-122"/>
              </a:rPr>
              <a:t>All-to-all</a:t>
            </a:r>
            <a:endParaRPr lang="zh-CN" altLang="en-US" sz="1200" dirty="0"/>
          </a:p>
        </p:txBody>
      </p:sp>
      <p:sp>
        <p:nvSpPr>
          <p:cNvPr id="324" name="矩形 323"/>
          <p:cNvSpPr/>
          <p:nvPr/>
        </p:nvSpPr>
        <p:spPr>
          <a:xfrm>
            <a:off x="7704121" y="3407541"/>
            <a:ext cx="1198898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 dirty="0">
                <a:latin typeface="KaiTi" charset="-122"/>
                <a:ea typeface="KaiTi" charset="-122"/>
                <a:cs typeface="KaiTi" charset="-122"/>
              </a:rPr>
              <a:t>Half</a:t>
            </a:r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 </a:t>
            </a:r>
            <a:r>
              <a:rPr kumimoji="1" lang="en-US" altLang="zh-CN" sz="1200" dirty="0">
                <a:latin typeface="KaiTi" charset="-122"/>
                <a:ea typeface="KaiTi" charset="-122"/>
                <a:cs typeface="KaiTi" charset="-122"/>
              </a:rPr>
              <a:t>Doubling</a:t>
            </a:r>
            <a:endParaRPr lang="zh-CN" altLang="en-US" sz="1200" dirty="0"/>
          </a:p>
        </p:txBody>
      </p:sp>
      <p:sp>
        <p:nvSpPr>
          <p:cNvPr id="325" name="矩形 324"/>
          <p:cNvSpPr/>
          <p:nvPr/>
        </p:nvSpPr>
        <p:spPr>
          <a:xfrm>
            <a:off x="7704352" y="3790030"/>
            <a:ext cx="1213077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200">
                <a:latin typeface="KaiTi" charset="-122"/>
                <a:ea typeface="KaiTi" charset="-122"/>
                <a:cs typeface="KaiTi" charset="-122"/>
              </a:rPr>
              <a:t>Butterfly</a:t>
            </a:r>
            <a:endParaRPr lang="zh-CN" altLang="en-US" sz="1200" dirty="0"/>
          </a:p>
        </p:txBody>
      </p:sp>
      <p:sp>
        <p:nvSpPr>
          <p:cNvPr id="326" name="矩形 325"/>
          <p:cNvSpPr/>
          <p:nvPr/>
        </p:nvSpPr>
        <p:spPr>
          <a:xfrm>
            <a:off x="7707361" y="4175089"/>
            <a:ext cx="1213077" cy="276999"/>
          </a:xfrm>
          <a:prstGeom prst="rect">
            <a:avLst/>
          </a:prstGeom>
          <a:solidFill>
            <a:srgbClr val="9ADFBF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光电混合调优</a:t>
            </a:r>
            <a:endParaRPr lang="zh-CN" altLang="en-US" sz="1200" dirty="0"/>
          </a:p>
        </p:txBody>
      </p:sp>
      <p:sp>
        <p:nvSpPr>
          <p:cNvPr id="327" name="矩形 326"/>
          <p:cNvSpPr/>
          <p:nvPr/>
        </p:nvSpPr>
        <p:spPr>
          <a:xfrm>
            <a:off x="4197129" y="1620486"/>
            <a:ext cx="1791711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>
                <a:latin typeface="KaiTi" charset="-122"/>
                <a:ea typeface="KaiTi" charset="-122"/>
                <a:cs typeface="KaiTi" charset="-122"/>
              </a:rPr>
              <a:t>多</a:t>
            </a:r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阶段通信模式研究</a:t>
            </a:r>
            <a:endParaRPr lang="zh-CN" altLang="en-US" sz="1200" dirty="0"/>
          </a:p>
        </p:txBody>
      </p:sp>
      <p:sp>
        <p:nvSpPr>
          <p:cNvPr id="328" name="矩形 327"/>
          <p:cNvSpPr/>
          <p:nvPr/>
        </p:nvSpPr>
        <p:spPr>
          <a:xfrm>
            <a:off x="4190970" y="1975325"/>
            <a:ext cx="1797870" cy="276999"/>
          </a:xfrm>
          <a:prstGeom prst="rect">
            <a:avLst/>
          </a:prstGeom>
          <a:solidFill>
            <a:srgbClr val="A1C0F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KaiTi" charset="-122"/>
                <a:ea typeface="KaiTi" charset="-122"/>
                <a:cs typeface="KaiTi" charset="-122"/>
              </a:rPr>
              <a:t>不同网络流独占链路</a:t>
            </a: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597" y="1611219"/>
            <a:ext cx="1283692" cy="6248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0401" y="6029643"/>
            <a:ext cx="897978" cy="67348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562011" y="1724983"/>
            <a:ext cx="512261" cy="252974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9081877" y="1720940"/>
            <a:ext cx="976069" cy="252974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10213705" y="1723928"/>
            <a:ext cx="905208" cy="252974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643726" y="1708445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NCCL</a:t>
            </a:r>
            <a:r>
              <a:rPr kumimoji="1" lang="zh-CN" altLang="en-US" sz="900" dirty="0">
                <a:latin typeface="KaiTi" charset="-122"/>
                <a:ea typeface="KaiTi" charset="-122"/>
                <a:cs typeface="KaiTi" charset="-122"/>
              </a:rPr>
              <a:t> </a:t>
            </a:r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Stream</a:t>
            </a:r>
            <a:endParaRPr kumimoji="1" lang="zh-CN" altLang="en-US" sz="9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646732" y="2068654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Compute</a:t>
            </a:r>
            <a:r>
              <a:rPr kumimoji="1" lang="zh-CN" altLang="en-US" sz="900" dirty="0">
                <a:latin typeface="KaiTi" charset="-122"/>
                <a:ea typeface="KaiTi" charset="-122"/>
                <a:cs typeface="KaiTi" charset="-122"/>
              </a:rPr>
              <a:t> </a:t>
            </a:r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Stream</a:t>
            </a:r>
            <a:endParaRPr kumimoji="1" lang="zh-CN" altLang="en-US" sz="9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8555682" y="2057583"/>
            <a:ext cx="79079" cy="252974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8568983" y="2057583"/>
            <a:ext cx="274392" cy="2529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8826662" y="2057583"/>
            <a:ext cx="125678" cy="25297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8946350" y="2057583"/>
            <a:ext cx="45719" cy="2529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8988331" y="2057583"/>
            <a:ext cx="32400" cy="252974"/>
          </a:xfrm>
          <a:prstGeom prst="rect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014741" y="2057583"/>
            <a:ext cx="80303" cy="252974"/>
          </a:xfrm>
          <a:prstGeom prst="rect">
            <a:avLst/>
          </a:prstGeom>
          <a:solidFill>
            <a:srgbClr val="F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9080045" y="2057583"/>
            <a:ext cx="43200" cy="2529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9134210" y="2057583"/>
            <a:ext cx="116739" cy="25297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9250949" y="2057583"/>
            <a:ext cx="45719" cy="2529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9365155" y="2057583"/>
            <a:ext cx="14400" cy="2529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9671441" y="2057583"/>
            <a:ext cx="236866" cy="252974"/>
          </a:xfrm>
          <a:prstGeom prst="rect">
            <a:avLst/>
          </a:prstGeom>
          <a:solidFill>
            <a:srgbClr val="83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374215" y="2057583"/>
            <a:ext cx="298437" cy="252974"/>
          </a:xfrm>
          <a:prstGeom prst="rect">
            <a:avLst/>
          </a:prstGeom>
          <a:solidFill>
            <a:srgbClr val="F8B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9902871" y="2057583"/>
            <a:ext cx="45719" cy="2529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9948402" y="2057583"/>
            <a:ext cx="25200" cy="25297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291045" y="2057583"/>
            <a:ext cx="45719" cy="2529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336576" y="2057583"/>
            <a:ext cx="25200" cy="25297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0310836" y="2057583"/>
            <a:ext cx="45719" cy="2529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9963030" y="2057583"/>
            <a:ext cx="32400" cy="252974"/>
          </a:xfrm>
          <a:prstGeom prst="rect">
            <a:avLst/>
          </a:prstGeom>
          <a:solidFill>
            <a:srgbClr val="9BD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9989440" y="2057583"/>
            <a:ext cx="80303" cy="252974"/>
          </a:xfrm>
          <a:prstGeom prst="rect">
            <a:avLst/>
          </a:prstGeom>
          <a:solidFill>
            <a:srgbClr val="F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0135608" y="2057583"/>
            <a:ext cx="43200" cy="25297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0112310" y="2057583"/>
            <a:ext cx="80303" cy="252974"/>
          </a:xfrm>
          <a:prstGeom prst="rect">
            <a:avLst/>
          </a:prstGeom>
          <a:solidFill>
            <a:srgbClr val="F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0066489" y="2057583"/>
            <a:ext cx="45719" cy="2529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10190500" y="2057583"/>
            <a:ext cx="45719" cy="2529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304706" y="2057583"/>
            <a:ext cx="14400" cy="2529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230596" y="2057583"/>
            <a:ext cx="45719" cy="2529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0276127" y="2057583"/>
            <a:ext cx="25200" cy="25297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0361442" y="2057583"/>
            <a:ext cx="227422" cy="252974"/>
          </a:xfrm>
          <a:prstGeom prst="rect">
            <a:avLst/>
          </a:prstGeom>
          <a:solidFill>
            <a:srgbClr val="F8B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0588503" y="2057583"/>
            <a:ext cx="321445" cy="252974"/>
          </a:xfrm>
          <a:prstGeom prst="rect">
            <a:avLst/>
          </a:prstGeom>
          <a:solidFill>
            <a:srgbClr val="83D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0894535" y="2057583"/>
            <a:ext cx="45719" cy="252974"/>
          </a:xfrm>
          <a:prstGeom prst="rect">
            <a:avLst/>
          </a:prstGeom>
          <a:solidFill>
            <a:srgbClr val="F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0941104" y="2057583"/>
            <a:ext cx="45719" cy="2529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10982895" y="2057583"/>
            <a:ext cx="10800" cy="2529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矩形 122"/>
          <p:cNvSpPr/>
          <p:nvPr/>
        </p:nvSpPr>
        <p:spPr>
          <a:xfrm>
            <a:off x="10987673" y="2057583"/>
            <a:ext cx="18000" cy="252974"/>
          </a:xfrm>
          <a:prstGeom prst="rect">
            <a:avLst/>
          </a:prstGeom>
          <a:solidFill>
            <a:srgbClr val="BF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11003142" y="2057583"/>
            <a:ext cx="45719" cy="252974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11031965" y="2057583"/>
            <a:ext cx="45719" cy="2529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1072061" y="2057583"/>
            <a:ext cx="45719" cy="2529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8494975" y="173201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900" dirty="0">
                <a:latin typeface="KaiTi" charset="-122"/>
                <a:ea typeface="KaiTi" charset="-122"/>
                <a:cs typeface="KaiTi" charset="-122"/>
              </a:rPr>
              <a:t>↑</a:t>
            </a:r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6.1x)</a:t>
            </a:r>
            <a:endParaRPr kumimoji="1" lang="zh-CN" altLang="en-US" sz="9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9275358" y="173201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900" dirty="0">
                <a:latin typeface="KaiTi" charset="-122"/>
                <a:ea typeface="KaiTi" charset="-122"/>
                <a:cs typeface="KaiTi" charset="-122"/>
              </a:rPr>
              <a:t>↑</a:t>
            </a:r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2.1x)</a:t>
            </a:r>
            <a:endParaRPr kumimoji="1" lang="zh-CN" altLang="en-US" sz="900" dirty="0">
              <a:latin typeface="KaiTi" charset="-122"/>
              <a:ea typeface="KaiTi" charset="-122"/>
              <a:cs typeface="KaiTi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10321574" y="1732011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(</a:t>
            </a:r>
            <a:r>
              <a:rPr kumimoji="1" lang="zh-CN" altLang="en-US" sz="900" dirty="0">
                <a:latin typeface="KaiTi" charset="-122"/>
                <a:ea typeface="KaiTi" charset="-122"/>
                <a:cs typeface="KaiTi" charset="-122"/>
              </a:rPr>
              <a:t>↑</a:t>
            </a:r>
            <a:r>
              <a:rPr kumimoji="1" lang="en-US" altLang="zh-CN" sz="900" dirty="0">
                <a:latin typeface="KaiTi" charset="-122"/>
                <a:ea typeface="KaiTi" charset="-122"/>
                <a:cs typeface="KaiTi" charset="-122"/>
              </a:rPr>
              <a:t>3.x)</a:t>
            </a:r>
            <a:endParaRPr kumimoji="1" lang="zh-CN" altLang="en-US" sz="900" dirty="0">
              <a:latin typeface="KaiTi" charset="-122"/>
              <a:ea typeface="KaiTi" charset="-122"/>
              <a:cs typeface="Ka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605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3742852" name="对象 1073742851"/>
          <p:cNvGraphicFramePr>
            <a:graphicFrameLocks noChangeAspect="1"/>
          </p:cNvGraphicFramePr>
          <p:nvPr/>
        </p:nvGraphicFramePr>
        <p:xfrm>
          <a:off x="696278" y="957263"/>
          <a:ext cx="3446145" cy="2381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r:id="rId5" imgW="6623685" imgH="4583430" progId="Visio.Drawing.11">
                  <p:embed/>
                </p:oleObj>
              </mc:Choice>
              <mc:Fallback>
                <p:oleObj r:id="rId5" imgW="6623685" imgH="458343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6278" y="957263"/>
                        <a:ext cx="3446145" cy="2381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819140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光交换网络可行性分析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7121525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光交换</a:t>
            </a:r>
            <a:r>
              <a:rPr lang="en-US" altLang="zh-CN" sz="800">
                <a:solidFill>
                  <a:schemeClr val="tx1"/>
                </a:solidFill>
              </a:rPr>
              <a:t>AI</a:t>
            </a:r>
            <a:r>
              <a:rPr lang="zh-CN" altLang="en-US" sz="800">
                <a:solidFill>
                  <a:schemeClr val="tx1"/>
                </a:solidFill>
              </a:rPr>
              <a:t>集群网络架构设计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8460740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任务调度算法设计</a:t>
            </a:r>
          </a:p>
        </p:txBody>
      </p:sp>
      <p:sp>
        <p:nvSpPr>
          <p:cNvPr id="7" name="右箭头 6"/>
          <p:cNvSpPr/>
          <p:nvPr/>
        </p:nvSpPr>
        <p:spPr>
          <a:xfrm>
            <a:off x="6663055" y="1454150"/>
            <a:ext cx="365125" cy="220980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962265" y="1454150"/>
            <a:ext cx="365125" cy="220980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819140" y="1028065"/>
            <a:ext cx="3294380" cy="150495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80225" y="772160"/>
            <a:ext cx="16109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系统实现</a:t>
            </a:r>
          </a:p>
        </p:txBody>
      </p:sp>
      <p:sp>
        <p:nvSpPr>
          <p:cNvPr id="11" name="矩形 10"/>
          <p:cNvSpPr/>
          <p:nvPr/>
        </p:nvSpPr>
        <p:spPr>
          <a:xfrm>
            <a:off x="5810250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框架修改，集群仿真与流量分析</a:t>
            </a:r>
          </a:p>
        </p:txBody>
      </p:sp>
      <p:sp>
        <p:nvSpPr>
          <p:cNvPr id="12" name="矩形 11"/>
          <p:cNvSpPr/>
          <p:nvPr/>
        </p:nvSpPr>
        <p:spPr>
          <a:xfrm>
            <a:off x="7112635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高性能</a:t>
            </a:r>
            <a:r>
              <a:rPr lang="en-US" altLang="zh-CN" sz="800" dirty="0">
                <a:solidFill>
                  <a:schemeClr val="tx1"/>
                </a:solidFill>
              </a:rPr>
              <a:t>AI</a:t>
            </a:r>
            <a:r>
              <a:rPr lang="zh-CN" altLang="en-US" sz="800" dirty="0">
                <a:solidFill>
                  <a:schemeClr val="tx1"/>
                </a:solidFill>
              </a:rPr>
              <a:t>集群架构拓扑设计</a:t>
            </a:r>
          </a:p>
        </p:txBody>
      </p:sp>
      <p:sp>
        <p:nvSpPr>
          <p:cNvPr id="13" name="矩形 12"/>
          <p:cNvSpPr/>
          <p:nvPr/>
        </p:nvSpPr>
        <p:spPr>
          <a:xfrm>
            <a:off x="8451850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高鲁棒性调度算法设计</a:t>
            </a:r>
          </a:p>
        </p:txBody>
      </p:sp>
      <p:sp>
        <p:nvSpPr>
          <p:cNvPr id="14" name="右箭头 13"/>
          <p:cNvSpPr/>
          <p:nvPr/>
        </p:nvSpPr>
        <p:spPr>
          <a:xfrm rot="5400000">
            <a:off x="4523105" y="2153285"/>
            <a:ext cx="1978660" cy="155575"/>
          </a:xfrm>
          <a:prstGeom prst="rightArrow">
            <a:avLst/>
          </a:prstGeom>
          <a:solidFill>
            <a:srgbClr val="F4F20A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28260" y="1579245"/>
            <a:ext cx="380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系统优化</a:t>
            </a:r>
          </a:p>
        </p:txBody>
      </p:sp>
      <p:sp>
        <p:nvSpPr>
          <p:cNvPr id="16" name="矩形 15"/>
          <p:cNvSpPr/>
          <p:nvPr/>
        </p:nvSpPr>
        <p:spPr>
          <a:xfrm>
            <a:off x="6052185" y="2059305"/>
            <a:ext cx="2911475" cy="429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理论基础：图论，组合优化，鲁棒性优化</a:t>
            </a:r>
          </a:p>
        </p:txBody>
      </p:sp>
      <p:sp>
        <p:nvSpPr>
          <p:cNvPr id="17" name="下箭头 16"/>
          <p:cNvSpPr/>
          <p:nvPr/>
        </p:nvSpPr>
        <p:spPr>
          <a:xfrm flipH="1">
            <a:off x="6139815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flipH="1">
            <a:off x="7379335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flipH="1">
            <a:off x="8718550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flipH="1">
            <a:off x="6139815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flipH="1">
            <a:off x="7388225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flipH="1">
            <a:off x="8718550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73742855" name="对象 1073742854"/>
          <p:cNvGraphicFramePr>
            <a:graphicFrameLocks noChangeAspect="1"/>
          </p:cNvGraphicFramePr>
          <p:nvPr/>
        </p:nvGraphicFramePr>
        <p:xfrm>
          <a:off x="616585" y="3646170"/>
          <a:ext cx="4074795" cy="2331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r:id="rId7" imgW="10649585" imgH="6099810" progId="Visio.Drawing.11">
                  <p:embed/>
                </p:oleObj>
              </mc:Choice>
              <mc:Fallback>
                <p:oleObj r:id="rId7" imgW="10649585" imgH="6099810" progId="Visio.Drawing.11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6585" y="3646170"/>
                        <a:ext cx="4074795" cy="2331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表格 25"/>
          <p:cNvGraphicFramePr/>
          <p:nvPr/>
        </p:nvGraphicFramePr>
        <p:xfrm>
          <a:off x="5475605" y="3694430"/>
          <a:ext cx="1050925" cy="1711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71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10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光交换网络可行性分析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2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19140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光交换网络可行性分析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7121525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光交换</a:t>
            </a:r>
            <a:r>
              <a:rPr lang="en-US" altLang="zh-CN" sz="800">
                <a:solidFill>
                  <a:schemeClr val="tx1"/>
                </a:solidFill>
              </a:rPr>
              <a:t>AI</a:t>
            </a:r>
            <a:r>
              <a:rPr lang="zh-CN" altLang="en-US" sz="800">
                <a:solidFill>
                  <a:schemeClr val="tx1"/>
                </a:solidFill>
              </a:rPr>
              <a:t>集群网络架构设计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8460740" y="1365885"/>
            <a:ext cx="707390" cy="397510"/>
          </a:xfrm>
          <a:prstGeom prst="rect">
            <a:avLst/>
          </a:prstGeom>
          <a:solidFill>
            <a:srgbClr val="E9E2B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任务调度算法设计</a:t>
            </a:r>
          </a:p>
        </p:txBody>
      </p:sp>
      <p:sp>
        <p:nvSpPr>
          <p:cNvPr id="7" name="右箭头 6"/>
          <p:cNvSpPr/>
          <p:nvPr/>
        </p:nvSpPr>
        <p:spPr>
          <a:xfrm>
            <a:off x="6663055" y="1454150"/>
            <a:ext cx="365125" cy="220980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7962265" y="1454150"/>
            <a:ext cx="365125" cy="220980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819140" y="1028065"/>
            <a:ext cx="3294380" cy="150495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80225" y="772160"/>
            <a:ext cx="16109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(1)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系统实现</a:t>
            </a:r>
          </a:p>
        </p:txBody>
      </p:sp>
      <p:sp>
        <p:nvSpPr>
          <p:cNvPr id="11" name="矩形 10"/>
          <p:cNvSpPr/>
          <p:nvPr/>
        </p:nvSpPr>
        <p:spPr>
          <a:xfrm>
            <a:off x="5810250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框架修改，集群仿真与流量分析</a:t>
            </a:r>
          </a:p>
        </p:txBody>
      </p:sp>
      <p:sp>
        <p:nvSpPr>
          <p:cNvPr id="12" name="矩形 11"/>
          <p:cNvSpPr/>
          <p:nvPr/>
        </p:nvSpPr>
        <p:spPr>
          <a:xfrm>
            <a:off x="7112635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高性能</a:t>
            </a:r>
            <a:r>
              <a:rPr lang="en-US" altLang="zh-CN" sz="800">
                <a:solidFill>
                  <a:schemeClr val="tx1"/>
                </a:solidFill>
              </a:rPr>
              <a:t>AI</a:t>
            </a:r>
            <a:r>
              <a:rPr lang="zh-CN" altLang="en-US" sz="800">
                <a:solidFill>
                  <a:schemeClr val="tx1"/>
                </a:solidFill>
              </a:rPr>
              <a:t>集群架构拓扑设计</a:t>
            </a:r>
          </a:p>
        </p:txBody>
      </p:sp>
      <p:sp>
        <p:nvSpPr>
          <p:cNvPr id="13" name="矩形 12"/>
          <p:cNvSpPr/>
          <p:nvPr/>
        </p:nvSpPr>
        <p:spPr>
          <a:xfrm>
            <a:off x="8451850" y="2762250"/>
            <a:ext cx="707390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solidFill>
                  <a:schemeClr val="tx1"/>
                </a:solidFill>
              </a:rPr>
              <a:t>高鲁棒性调度算法设计</a:t>
            </a:r>
          </a:p>
        </p:txBody>
      </p:sp>
      <p:sp>
        <p:nvSpPr>
          <p:cNvPr id="14" name="右箭头 13"/>
          <p:cNvSpPr/>
          <p:nvPr/>
        </p:nvSpPr>
        <p:spPr>
          <a:xfrm rot="5400000">
            <a:off x="4523105" y="2153285"/>
            <a:ext cx="1978660" cy="155575"/>
          </a:xfrm>
          <a:prstGeom prst="rightArrow">
            <a:avLst/>
          </a:prstGeom>
          <a:solidFill>
            <a:srgbClr val="F4F20A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28260" y="1579245"/>
            <a:ext cx="3803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(2) 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系统优化</a:t>
            </a:r>
          </a:p>
        </p:txBody>
      </p:sp>
      <p:sp>
        <p:nvSpPr>
          <p:cNvPr id="16" name="矩形 15"/>
          <p:cNvSpPr/>
          <p:nvPr/>
        </p:nvSpPr>
        <p:spPr>
          <a:xfrm>
            <a:off x="6052185" y="2059305"/>
            <a:ext cx="2911475" cy="4298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tx1"/>
                </a:solidFill>
              </a:rPr>
              <a:t>理论基础：图论，组合优化，鲁棒性优化</a:t>
            </a:r>
          </a:p>
        </p:txBody>
      </p:sp>
      <p:sp>
        <p:nvSpPr>
          <p:cNvPr id="17" name="下箭头 16"/>
          <p:cNvSpPr/>
          <p:nvPr/>
        </p:nvSpPr>
        <p:spPr>
          <a:xfrm flipH="1">
            <a:off x="6139815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flipH="1">
            <a:off x="7379335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下箭头 18"/>
          <p:cNvSpPr/>
          <p:nvPr/>
        </p:nvSpPr>
        <p:spPr>
          <a:xfrm flipH="1">
            <a:off x="8718550" y="1819910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flipH="1">
            <a:off x="6139815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 flipH="1">
            <a:off x="7388225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flipH="1">
            <a:off x="8718550" y="2534285"/>
            <a:ext cx="173990" cy="182880"/>
          </a:xfrm>
          <a:prstGeom prst="downArrow">
            <a:avLst/>
          </a:prstGeom>
          <a:solidFill>
            <a:srgbClr val="F4F20A"/>
          </a:solidFill>
          <a:ln w="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73742855" name="对象 1073742854"/>
          <p:cNvGraphicFramePr>
            <a:graphicFrameLocks noChangeAspect="1"/>
          </p:cNvGraphicFramePr>
          <p:nvPr/>
        </p:nvGraphicFramePr>
        <p:xfrm>
          <a:off x="572770" y="203200"/>
          <a:ext cx="4074795" cy="2331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" r:id="rId4" imgW="10649585" imgH="6099810" progId="Visio.Drawing.11">
                  <p:embed/>
                </p:oleObj>
              </mc:Choice>
              <mc:Fallback>
                <p:oleObj r:id="rId4" imgW="10649585" imgH="6099810" progId="Visio.Drawing.11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2770" y="203200"/>
                        <a:ext cx="4074795" cy="2331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表格 25"/>
          <p:cNvGraphicFramePr/>
          <p:nvPr/>
        </p:nvGraphicFramePr>
        <p:xfrm>
          <a:off x="364490" y="2894330"/>
          <a:ext cx="1061720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71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光交换网络可行性分析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2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/>
          <p:nvPr/>
        </p:nvGraphicFramePr>
        <p:xfrm>
          <a:off x="1971675" y="2894330"/>
          <a:ext cx="1050925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71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AI集群网络架构设计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2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3596640" y="2894330"/>
          <a:ext cx="1050925" cy="177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071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任务调度算法设计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2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/>
          <p:nvPr/>
        </p:nvGraphicFramePr>
        <p:xfrm>
          <a:off x="1109345" y="5421630"/>
          <a:ext cx="2775585" cy="857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6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光交换</a:t>
                      </a:r>
                      <a:r>
                        <a:rPr lang="en-US" altLang="zh-CN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AI</a:t>
                      </a:r>
                      <a:r>
                        <a:rPr lang="zh-CN" altLang="en-US" sz="1200" b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</a:rPr>
                        <a:t>集群设计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2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9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0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右箭头 24"/>
          <p:cNvSpPr/>
          <p:nvPr/>
        </p:nvSpPr>
        <p:spPr>
          <a:xfrm>
            <a:off x="1482090" y="3646805"/>
            <a:ext cx="433705" cy="267335"/>
          </a:xfrm>
          <a:prstGeom prst="rightArrow">
            <a:avLst/>
          </a:prstGeom>
          <a:solidFill>
            <a:schemeClr val="bg2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3094990" y="3647440"/>
            <a:ext cx="433705" cy="267335"/>
          </a:xfrm>
          <a:prstGeom prst="rightArrow">
            <a:avLst/>
          </a:prstGeom>
          <a:solidFill>
            <a:schemeClr val="bg2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2520000">
            <a:off x="852805" y="4902200"/>
            <a:ext cx="668655" cy="28384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rot="8100000">
            <a:off x="3365500" y="4902200"/>
            <a:ext cx="668655" cy="28384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2384425" y="4747895"/>
            <a:ext cx="267970" cy="26543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32435" y="29476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1. </a:t>
            </a:r>
            <a:r>
              <a:rPr lang="zh-CN" altLang="en-US" sz="800">
                <a:solidFill>
                  <a:schemeClr val="tx1"/>
                </a:solidFill>
              </a:rPr>
              <a:t>研究如何对光交换机实现低时延的控制</a:t>
            </a:r>
          </a:p>
        </p:txBody>
      </p:sp>
      <p:sp>
        <p:nvSpPr>
          <p:cNvPr id="35" name="矩形 34"/>
          <p:cNvSpPr/>
          <p:nvPr/>
        </p:nvSpPr>
        <p:spPr>
          <a:xfrm>
            <a:off x="432435" y="3400425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2. 研究如何规划计算节点以及节点间的通信</a:t>
            </a:r>
          </a:p>
        </p:txBody>
      </p:sp>
      <p:sp>
        <p:nvSpPr>
          <p:cNvPr id="36" name="矩形 35"/>
          <p:cNvSpPr/>
          <p:nvPr/>
        </p:nvSpPr>
        <p:spPr>
          <a:xfrm>
            <a:off x="429895" y="38493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3.</a:t>
            </a:r>
            <a:r>
              <a:rPr lang="zh-CN" altLang="en-US" sz="800">
                <a:solidFill>
                  <a:schemeClr val="tx1"/>
                </a:solidFill>
              </a:rPr>
              <a:t>针对光网络开发通信库并搭建实验平台</a:t>
            </a:r>
          </a:p>
        </p:txBody>
      </p:sp>
      <p:sp>
        <p:nvSpPr>
          <p:cNvPr id="37" name="矩形 36"/>
          <p:cNvSpPr/>
          <p:nvPr/>
        </p:nvSpPr>
        <p:spPr>
          <a:xfrm>
            <a:off x="2032000" y="29476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1.研究AI任务的通信特征</a:t>
            </a:r>
            <a:r>
              <a:rPr lang="zh-CN" altLang="en-US" sz="800">
                <a:solidFill>
                  <a:schemeClr val="tx1"/>
                </a:solidFill>
              </a:rPr>
              <a:t>并结合光网络特性</a:t>
            </a:r>
            <a:r>
              <a:rPr lang="en-US" altLang="zh-CN" sz="800">
                <a:solidFill>
                  <a:schemeClr val="tx1"/>
                </a:solidFill>
              </a:rPr>
              <a:t>改进</a:t>
            </a:r>
          </a:p>
        </p:txBody>
      </p:sp>
      <p:sp>
        <p:nvSpPr>
          <p:cNvPr id="38" name="矩形 37"/>
          <p:cNvSpPr/>
          <p:nvPr/>
        </p:nvSpPr>
        <p:spPr>
          <a:xfrm>
            <a:off x="2032000" y="3400425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2.研究</a:t>
            </a:r>
            <a:r>
              <a:rPr lang="zh-CN" altLang="en-US" sz="800">
                <a:solidFill>
                  <a:schemeClr val="tx1"/>
                </a:solidFill>
              </a:rPr>
              <a:t>高性能</a:t>
            </a:r>
            <a:r>
              <a:rPr lang="en-US" altLang="zh-CN" sz="800">
                <a:solidFill>
                  <a:schemeClr val="tx1"/>
                </a:solidFill>
              </a:rPr>
              <a:t>AI集群架构</a:t>
            </a:r>
            <a:r>
              <a:rPr lang="zh-CN" altLang="en-US" sz="800">
                <a:solidFill>
                  <a:schemeClr val="tx1"/>
                </a:solidFill>
              </a:rPr>
              <a:t>的设计</a:t>
            </a:r>
          </a:p>
        </p:txBody>
      </p:sp>
      <p:sp>
        <p:nvSpPr>
          <p:cNvPr id="39" name="矩形 38"/>
          <p:cNvSpPr/>
          <p:nvPr/>
        </p:nvSpPr>
        <p:spPr>
          <a:xfrm>
            <a:off x="2029460" y="38493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3.分析不同架构成本、实现难度、及适用范围</a:t>
            </a:r>
          </a:p>
        </p:txBody>
      </p:sp>
      <p:sp>
        <p:nvSpPr>
          <p:cNvPr id="40" name="矩形 39"/>
          <p:cNvSpPr/>
          <p:nvPr/>
        </p:nvSpPr>
        <p:spPr>
          <a:xfrm>
            <a:off x="3656965" y="29476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1. </a:t>
            </a:r>
            <a:r>
              <a:rPr lang="zh-CN" altLang="en-US" sz="800">
                <a:solidFill>
                  <a:schemeClr val="tx1"/>
                </a:solidFill>
              </a:rPr>
              <a:t>针对不同架构研究影响任务调度效果的因素</a:t>
            </a:r>
          </a:p>
        </p:txBody>
      </p:sp>
      <p:sp>
        <p:nvSpPr>
          <p:cNvPr id="41" name="矩形 40"/>
          <p:cNvSpPr/>
          <p:nvPr/>
        </p:nvSpPr>
        <p:spPr>
          <a:xfrm>
            <a:off x="3656965" y="3400425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2.根据</a:t>
            </a:r>
            <a:r>
              <a:rPr lang="zh-CN" altLang="en-US" sz="800">
                <a:solidFill>
                  <a:schemeClr val="tx1"/>
                </a:solidFill>
              </a:rPr>
              <a:t>所得若干</a:t>
            </a:r>
            <a:r>
              <a:rPr lang="en-US" altLang="zh-CN" sz="800">
                <a:solidFill>
                  <a:schemeClr val="tx1"/>
                </a:solidFill>
              </a:rPr>
              <a:t>最重要的因素设计任务调度策略</a:t>
            </a:r>
          </a:p>
        </p:txBody>
      </p:sp>
      <p:sp>
        <p:nvSpPr>
          <p:cNvPr id="42" name="矩形 41"/>
          <p:cNvSpPr/>
          <p:nvPr/>
        </p:nvSpPr>
        <p:spPr>
          <a:xfrm>
            <a:off x="3654425" y="3849370"/>
            <a:ext cx="930275" cy="3975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3.搭建大规模仿真平台，论证光交换集群</a:t>
            </a:r>
            <a:r>
              <a:rPr lang="zh-CN" altLang="en-US" sz="800">
                <a:solidFill>
                  <a:schemeClr val="tx1"/>
                </a:solidFill>
              </a:rPr>
              <a:t>优势</a:t>
            </a:r>
          </a:p>
        </p:txBody>
      </p:sp>
      <p:sp>
        <p:nvSpPr>
          <p:cNvPr id="47" name="矩形 46"/>
          <p:cNvSpPr/>
          <p:nvPr/>
        </p:nvSpPr>
        <p:spPr>
          <a:xfrm>
            <a:off x="1165225" y="5708015"/>
            <a:ext cx="2654935" cy="212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</a:rPr>
              <a:t>1. </a:t>
            </a:r>
            <a:r>
              <a:rPr lang="zh-CN" altLang="en-US" sz="800">
                <a:solidFill>
                  <a:schemeClr val="tx1"/>
                </a:solidFill>
              </a:rPr>
              <a:t>与</a:t>
            </a:r>
            <a:r>
              <a:rPr lang="en-US" altLang="zh-CN" sz="800">
                <a:solidFill>
                  <a:schemeClr val="tx1"/>
                </a:solidFill>
              </a:rPr>
              <a:t>IB Clos</a:t>
            </a:r>
            <a:r>
              <a:rPr lang="zh-CN" altLang="en-US" sz="800">
                <a:solidFill>
                  <a:schemeClr val="tx1"/>
                </a:solidFill>
              </a:rPr>
              <a:t>架构电交换集群进行性能对比</a:t>
            </a:r>
          </a:p>
        </p:txBody>
      </p:sp>
      <p:sp>
        <p:nvSpPr>
          <p:cNvPr id="48" name="矩形 47"/>
          <p:cNvSpPr/>
          <p:nvPr/>
        </p:nvSpPr>
        <p:spPr>
          <a:xfrm>
            <a:off x="1165225" y="5991860"/>
            <a:ext cx="2654935" cy="212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800">
                <a:solidFill>
                  <a:schemeClr val="tx1"/>
                </a:solidFill>
                <a:sym typeface="+mn-ea"/>
              </a:rPr>
              <a:t>Roce Clos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架构电交换集群进行性能对比</a:t>
            </a: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45871</TotalTime>
  <Words>979</Words>
  <Application>Microsoft Macintosh PowerPoint</Application>
  <PresentationFormat>宽屏</PresentationFormat>
  <Paragraphs>225</Paragraphs>
  <Slides>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微软雅黑</vt:lpstr>
      <vt:lpstr>KaiTi</vt:lpstr>
      <vt:lpstr>Arial</vt:lpstr>
      <vt:lpstr>Calibri</vt:lpstr>
      <vt:lpstr>Wingdings</vt:lpstr>
      <vt:lpstr>Office 主题​​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Peirui Cao</cp:lastModifiedBy>
  <cp:revision>304</cp:revision>
  <cp:lastPrinted>2022-01-12T02:04:59Z</cp:lastPrinted>
  <dcterms:created xsi:type="dcterms:W3CDTF">2019-06-19T02:08:00Z</dcterms:created>
  <dcterms:modified xsi:type="dcterms:W3CDTF">2023-07-21T07:44:53Z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