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2" r:id="rId2"/>
    <p:sldId id="434" r:id="rId3"/>
    <p:sldId id="436" r:id="rId4"/>
    <p:sldId id="435" r:id="rId5"/>
    <p:sldId id="433" r:id="rId6"/>
    <p:sldId id="409" r:id="rId7"/>
    <p:sldId id="4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1FF"/>
    <a:srgbClr val="F8B8A9"/>
    <a:srgbClr val="FF3FFF"/>
    <a:srgbClr val="9BD3F0"/>
    <a:srgbClr val="BFBFFF"/>
    <a:srgbClr val="A1C0F1"/>
    <a:srgbClr val="9ADFBF"/>
    <a:srgbClr val="DEF1FA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4" autoAdjust="0"/>
    <p:restoredTop sz="86530" autoAdjust="0"/>
  </p:normalViewPr>
  <p:slideViewPr>
    <p:cSldViewPr snapToGrid="0">
      <p:cViewPr varScale="1">
        <p:scale>
          <a:sx n="102" d="100"/>
          <a:sy n="102" d="100"/>
        </p:scale>
        <p:origin x="424" y="168"/>
      </p:cViewPr>
      <p:guideLst>
        <p:guide orient="horz" pos="217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6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1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gi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6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架构改进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（易部署、低功耗）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2996" y="5299150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物理拓扑设计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47248" y="5259849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59281" y="5806821"/>
            <a:ext cx="292740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最小化成本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，最大化带宽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流量分析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数值仿真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包级别网络仿真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真实环境实现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超快速流级别仿真结合包级别调优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策略升级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（易控制、高性能）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4879" y="3261657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阈值分流策略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71741" y="3253075"/>
            <a:ext cx="29477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拥塞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控制和路由策略结合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145024" y="3778151"/>
            <a:ext cx="358444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降低传输延时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，提高带宽利用率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仿真突破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（易迭代、超快速）</a:t>
            </a: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大幅提升仿真速度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特定应用通信策略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652015" y="5668482"/>
            <a:ext cx="1270968" cy="13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645765" y="3630989"/>
            <a:ext cx="1291483" cy="14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537308" y="1583056"/>
            <a:ext cx="913498" cy="15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251680" y="1213724"/>
            <a:ext cx="2571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速度、精度、驱动调优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922983" y="5629181"/>
            <a:ext cx="1217306" cy="17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937248" y="3622407"/>
            <a:ext cx="1408378" cy="15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628251" y="561684"/>
            <a:ext cx="10935499" cy="5734632"/>
            <a:chOff x="628251" y="396024"/>
            <a:chExt cx="10935499" cy="5734632"/>
          </a:xfrm>
        </p:grpSpPr>
        <p:grpSp>
          <p:nvGrpSpPr>
            <p:cNvPr id="61" name="组 60"/>
            <p:cNvGrpSpPr/>
            <p:nvPr/>
          </p:nvGrpSpPr>
          <p:grpSpPr>
            <a:xfrm>
              <a:off x="628251" y="727344"/>
              <a:ext cx="10935499" cy="5403312"/>
              <a:chOff x="882594" y="17070"/>
              <a:chExt cx="10935499" cy="540331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97596" y="845241"/>
                <a:ext cx="3127779" cy="344841"/>
              </a:xfrm>
              <a:prstGeom prst="roundRect">
                <a:avLst/>
              </a:prstGeom>
              <a:solidFill>
                <a:srgbClr val="9BD3F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一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易部署低功耗的光电混合数据中心网络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27665" y="17070"/>
                <a:ext cx="689507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altLang="en-US" b="1" dirty="0">
                    <a:latin typeface="KaiTi" charset="-122"/>
                    <a:ea typeface="KaiTi" charset="-122"/>
                    <a:cs typeface="KaiTi" charset="-122"/>
                  </a:rPr>
                  <a:t>光电混合数据中心设计与优化</a:t>
                </a:r>
                <a:endParaRPr lang="en-US" altLang="zh-CN" b="1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55689" y="1275424"/>
                <a:ext cx="1261884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物理拓扑设计</a:t>
                </a:r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897596" y="1320961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52990" y="3191476"/>
                <a:ext cx="130331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</a:rPr>
                  <a:t>逻辑拓扑设计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916837" y="3237200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198369" y="663131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5" name="圆角矩形 74"/>
              <p:cNvSpPr/>
              <p:nvPr/>
            </p:nvSpPr>
            <p:spPr>
              <a:xfrm>
                <a:off x="4410313" y="845241"/>
                <a:ext cx="3127779" cy="344841"/>
              </a:xfrm>
              <a:prstGeom prst="roundRect">
                <a:avLst/>
              </a:prstGeom>
              <a:solidFill>
                <a:srgbClr val="A1C0F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二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光电混合数据中心策略升级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687800" y="1280881"/>
                <a:ext cx="1843349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>
                    <a:latin typeface="KaiTi" charset="-122"/>
                    <a:ea typeface="KaiTi" charset="-122"/>
                    <a:cs typeface="KaiTi" charset="-122"/>
                  </a:rPr>
                  <a:t>阈值分流路由策略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78" name="流程图: 联系 77"/>
              <p:cNvSpPr/>
              <p:nvPr/>
            </p:nvSpPr>
            <p:spPr>
              <a:xfrm>
                <a:off x="4410313" y="1320961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4428990" y="3277658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7722020" y="666533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9" name="圆角矩形 108"/>
              <p:cNvSpPr/>
              <p:nvPr/>
            </p:nvSpPr>
            <p:spPr>
              <a:xfrm>
                <a:off x="7905950" y="848643"/>
                <a:ext cx="3188744" cy="344841"/>
              </a:xfrm>
              <a:prstGeom prst="roundRect">
                <a:avLst/>
              </a:prstGeom>
              <a:solidFill>
                <a:srgbClr val="9ADFBF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三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超快速流级别</a:t>
                </a:r>
                <a:r>
                  <a:rPr lang="zh-CN" altLang="en-US" sz="1200" b="1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仿真器突破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31317" y="1275423"/>
                <a:ext cx="2738010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速度、精度、驱动调优</a:t>
                </a: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7905950" y="1324363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156387" y="3162613"/>
                <a:ext cx="3661706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</a:rPr>
                  <a:t>验证针对特定任务的通信策略优化效果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119" name="流程图: 联系 118"/>
              <p:cNvSpPr/>
              <p:nvPr/>
            </p:nvSpPr>
            <p:spPr>
              <a:xfrm>
                <a:off x="7933963" y="3199737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2895078" y="340235"/>
                <a:ext cx="1469479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5979156" y="340235"/>
                <a:ext cx="1144" cy="4070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6989244" y="340235"/>
                <a:ext cx="1904044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/>
              <p:cNvSpPr txBox="1"/>
              <p:nvPr/>
            </p:nvSpPr>
            <p:spPr>
              <a:xfrm>
                <a:off x="1820819" y="281009"/>
                <a:ext cx="129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架构改进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易部署、低功耗</a:t>
                </a:r>
                <a:endParaRPr lang="zh-CN" altLang="en-US" sz="11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4846573" y="281009"/>
                <a:ext cx="22508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策略升级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易控制、高性能</a:t>
                </a: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667061" y="281009"/>
                <a:ext cx="141395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仿真突破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100" dirty="0">
                    <a:latin typeface="KaiTi" charset="-122"/>
                    <a:ea typeface="KaiTi" charset="-122"/>
                    <a:cs typeface="KaiTi" charset="-122"/>
                  </a:rPr>
                  <a:t>易迭代、超快速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2" y="1910792"/>
                <a:ext cx="2352289" cy="1083322"/>
              </a:xfrm>
              <a:prstGeom prst="rect">
                <a:avLst/>
              </a:prstGeom>
            </p:spPr>
          </p:pic>
          <p:sp>
            <p:nvSpPr>
              <p:cNvPr id="161" name="矩形 160"/>
              <p:cNvSpPr/>
              <p:nvPr/>
            </p:nvSpPr>
            <p:spPr>
              <a:xfrm>
                <a:off x="882594" y="1630407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研究通信特征</a:t>
                </a:r>
                <a:endParaRPr lang="zh-CN" altLang="en-US" sz="1200" dirty="0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388400" y="1630022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分析竞争比</a:t>
                </a:r>
                <a:endParaRPr lang="zh-CN" altLang="en-US" sz="1200" dirty="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696" y="4128390"/>
                <a:ext cx="2491203" cy="859514"/>
              </a:xfrm>
              <a:prstGeom prst="rect">
                <a:avLst/>
              </a:prstGeom>
            </p:spPr>
          </p:pic>
          <p:sp>
            <p:nvSpPr>
              <p:cNvPr id="168" name="矩形 167"/>
              <p:cNvSpPr/>
              <p:nvPr/>
            </p:nvSpPr>
            <p:spPr>
              <a:xfrm>
                <a:off x="903358" y="3722645"/>
                <a:ext cx="1263067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研究流量分布</a:t>
                </a:r>
                <a:endParaRPr lang="zh-CN" altLang="en-US" sz="1200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2388400" y="3722346"/>
                <a:ext cx="125992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动态拓扑设计</a:t>
                </a:r>
                <a:endParaRPr lang="zh-CN" altLang="en-US" sz="1200" dirty="0"/>
              </a:p>
            </p:txBody>
          </p:sp>
          <p:pic>
            <p:nvPicPr>
              <p:cNvPr id="1026" name="Picture 2" descr="ntroduction to Segment Routi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2038" y="1842070"/>
                <a:ext cx="1368128" cy="96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2" name="矩形 171"/>
              <p:cNvSpPr/>
              <p:nvPr/>
            </p:nvSpPr>
            <p:spPr>
              <a:xfrm>
                <a:off x="4409283" y="3660843"/>
                <a:ext cx="99513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Sketch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压缩</a:t>
                </a:r>
                <a:endParaRPr lang="zh-CN" altLang="en-US" sz="1200" dirty="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406477" y="4071160"/>
                <a:ext cx="99394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INT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包反馈</a:t>
                </a:r>
                <a:endParaRPr lang="zh-CN" altLang="en-US" sz="1200" dirty="0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632736" y="3237579"/>
                <a:ext cx="2301841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拥塞控制和路由策略结合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280196" y="3871253"/>
                <a:ext cx="1728985" cy="1007865"/>
              </a:xfrm>
              <a:prstGeom prst="rect">
                <a:avLst/>
              </a:prstGeom>
            </p:spPr>
          </p:pic>
          <p:sp>
            <p:nvSpPr>
              <p:cNvPr id="323" name="矩形 322"/>
              <p:cNvSpPr/>
              <p:nvPr/>
            </p:nvSpPr>
            <p:spPr>
              <a:xfrm>
                <a:off x="7933962" y="3707745"/>
                <a:ext cx="120008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All-to-all</a:t>
                </a:r>
                <a:endParaRPr lang="zh-CN" altLang="en-US" sz="1200" dirty="0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7935152" y="4100168"/>
                <a:ext cx="119889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Half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 </a:t>
                </a:r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Doubling</a:t>
                </a:r>
                <a:endParaRPr lang="zh-CN" altLang="en-US" sz="1200" dirty="0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7935383" y="4482657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KaiTi" charset="-122"/>
                    <a:ea typeface="KaiTi" charset="-122"/>
                    <a:cs typeface="KaiTi" charset="-122"/>
                  </a:rPr>
                  <a:t>Butterfly</a:t>
                </a:r>
                <a:endParaRPr lang="zh-CN" altLang="en-US" sz="1200" dirty="0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7938392" y="4867716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光电混合调优</a:t>
                </a:r>
                <a:endParaRPr lang="zh-CN" altLang="en-US" sz="1200" dirty="0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4389638" y="1893753"/>
                <a:ext cx="1741244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不按照比例或哈希分流</a:t>
                </a:r>
                <a:endParaRPr lang="zh-CN" altLang="en-US" sz="1200" dirty="0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4413446" y="2414255"/>
                <a:ext cx="1717435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只有突发流量被分流</a:t>
                </a:r>
                <a:endParaRPr lang="zh-CN" altLang="en-US" sz="1200" dirty="0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949" y="1667729"/>
                <a:ext cx="1889692" cy="131407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0696" y="1667729"/>
                <a:ext cx="1887397" cy="1314069"/>
              </a:xfrm>
              <a:prstGeom prst="rect">
                <a:avLst/>
              </a:prstGeom>
            </p:spPr>
          </p:pic>
          <p:sp>
            <p:nvSpPr>
              <p:cNvPr id="130" name="圆角矩形 129"/>
              <p:cNvSpPr/>
              <p:nvPr/>
            </p:nvSpPr>
            <p:spPr>
              <a:xfrm>
                <a:off x="3801703" y="1842960"/>
                <a:ext cx="494528" cy="9636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相辅相成</a:t>
                </a:r>
              </a:p>
            </p:txBody>
          </p:sp>
          <p:cxnSp>
            <p:nvCxnSpPr>
              <p:cNvPr id="24" name="肘形连接符 23"/>
              <p:cNvCxnSpPr/>
              <p:nvPr/>
            </p:nvCxnSpPr>
            <p:spPr>
              <a:xfrm rot="10800000">
                <a:off x="2895078" y="1433043"/>
                <a:ext cx="928708" cy="452977"/>
              </a:xfrm>
              <a:prstGeom prst="bentConnector3">
                <a:avLst>
                  <a:gd name="adj1" fmla="val -20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>
                <a:endCxn id="78" idx="2"/>
              </p:cNvCxnSpPr>
              <p:nvPr/>
            </p:nvCxnSpPr>
            <p:spPr>
              <a:xfrm rot="5400000" flipH="1" flipV="1">
                <a:off x="4105143" y="1554732"/>
                <a:ext cx="430261" cy="18007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肘形连接符 131"/>
              <p:cNvCxnSpPr/>
              <p:nvPr/>
            </p:nvCxnSpPr>
            <p:spPr>
              <a:xfrm rot="10800000" flipV="1">
                <a:off x="2655571" y="2751741"/>
                <a:ext cx="1200646" cy="634596"/>
              </a:xfrm>
              <a:prstGeom prst="bentConnector3">
                <a:avLst>
                  <a:gd name="adj1" fmla="val 9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肘形连接符 136"/>
              <p:cNvCxnSpPr>
                <a:endCxn id="85" idx="2"/>
              </p:cNvCxnSpPr>
              <p:nvPr/>
            </p:nvCxnSpPr>
            <p:spPr>
              <a:xfrm rot="16200000" flipH="1">
                <a:off x="4009024" y="2966371"/>
                <a:ext cx="640664" cy="19926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矩形 140"/>
              <p:cNvSpPr/>
              <p:nvPr/>
            </p:nvSpPr>
            <p:spPr>
              <a:xfrm>
                <a:off x="5549476" y="3851391"/>
                <a:ext cx="2091628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低延时</a:t>
                </a:r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+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高带宽带宽利用率</a:t>
                </a:r>
                <a:endParaRPr lang="zh-CN" altLang="en-US" sz="1200" dirty="0"/>
              </a:p>
            </p:txBody>
          </p:sp>
          <p:cxnSp>
            <p:nvCxnSpPr>
              <p:cNvPr id="145" name="直接箭头连接符 10"/>
              <p:cNvCxnSpPr>
                <a:stCxn id="172" idx="3"/>
                <a:endCxn id="141" idx="1"/>
              </p:cNvCxnSpPr>
              <p:nvPr/>
            </p:nvCxnSpPr>
            <p:spPr>
              <a:xfrm>
                <a:off x="5404415" y="3799343"/>
                <a:ext cx="145061" cy="19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0"/>
              <p:cNvCxnSpPr>
                <a:stCxn id="173" idx="3"/>
                <a:endCxn id="141" idx="1"/>
              </p:cNvCxnSpPr>
              <p:nvPr/>
            </p:nvCxnSpPr>
            <p:spPr>
              <a:xfrm flipV="1">
                <a:off x="5400419" y="3989891"/>
                <a:ext cx="149057" cy="219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3">
                <a:extLst>
                  <a:ext uri="{FF2B5EF4-FFF2-40B4-BE49-F238E27FC236}">
                    <a16:creationId xmlns:a16="http://schemas.microsoft.com/office/drawing/2014/main" id="{77D10CCD-19FD-4778-BC37-561B86F47225}"/>
                  </a:ext>
                </a:extLst>
              </p:cNvPr>
              <p:cNvGrpSpPr/>
              <p:nvPr/>
            </p:nvGrpSpPr>
            <p:grpSpPr>
              <a:xfrm>
                <a:off x="4472846" y="4282595"/>
                <a:ext cx="3471386" cy="1137787"/>
                <a:chOff x="-134166" y="4454754"/>
                <a:chExt cx="4034073" cy="1866251"/>
              </a:xfrm>
            </p:grpSpPr>
            <p:grpSp>
              <p:nvGrpSpPr>
                <p:cNvPr id="154" name="Group 4">
                  <a:extLst>
                    <a:ext uri="{FF2B5EF4-FFF2-40B4-BE49-F238E27FC236}">
                      <a16:creationId xmlns:a16="http://schemas.microsoft.com/office/drawing/2014/main" id="{F96DBEFD-E6B8-496D-B17C-3B3A4223A0A7}"/>
                    </a:ext>
                  </a:extLst>
                </p:cNvPr>
                <p:cNvGrpSpPr/>
                <p:nvPr/>
              </p:nvGrpSpPr>
              <p:grpSpPr>
                <a:xfrm>
                  <a:off x="-134166" y="4454754"/>
                  <a:ext cx="3144005" cy="1240301"/>
                  <a:chOff x="-134166" y="4454754"/>
                  <a:chExt cx="3144005" cy="1240301"/>
                </a:xfrm>
              </p:grpSpPr>
              <p:sp>
                <p:nvSpPr>
                  <p:cNvPr id="166" name="Rectangle 84">
                    <a:extLst>
                      <a:ext uri="{FF2B5EF4-FFF2-40B4-BE49-F238E27FC236}">
                        <a16:creationId xmlns:a16="http://schemas.microsoft.com/office/drawing/2014/main" id="{8CE5F322-65EC-47E9-A951-68ADB917B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8372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97">
                    <a:extLst>
                      <a:ext uri="{FF2B5EF4-FFF2-40B4-BE49-F238E27FC236}">
                        <a16:creationId xmlns:a16="http://schemas.microsoft.com/office/drawing/2014/main" id="{F9817CAA-1A84-48F5-B8BD-22FA7F1CCBF2}"/>
                      </a:ext>
                    </a:extLst>
                  </p:cNvPr>
                  <p:cNvSpPr/>
                  <p:nvPr/>
                </p:nvSpPr>
                <p:spPr>
                  <a:xfrm>
                    <a:off x="777737" y="5073585"/>
                    <a:ext cx="292442" cy="6190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87">
                    <a:extLst>
                      <a:ext uri="{FF2B5EF4-FFF2-40B4-BE49-F238E27FC236}">
                        <a16:creationId xmlns:a16="http://schemas.microsoft.com/office/drawing/2014/main" id="{C0B0610E-C225-42C8-A281-C74D07253D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388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79" name="Group 90">
                    <a:extLst>
                      <a:ext uri="{FF2B5EF4-FFF2-40B4-BE49-F238E27FC236}">
                        <a16:creationId xmlns:a16="http://schemas.microsoft.com/office/drawing/2014/main" id="{E2245DF1-8C1A-4FB4-AD70-E28FB9E7D500}"/>
                      </a:ext>
                    </a:extLst>
                  </p:cNvPr>
                  <p:cNvGrpSpPr/>
                  <p:nvPr/>
                </p:nvGrpSpPr>
                <p:grpSpPr>
                  <a:xfrm>
                    <a:off x="1420078" y="4454755"/>
                    <a:ext cx="1589761" cy="1237479"/>
                    <a:chOff x="1052865" y="4390468"/>
                    <a:chExt cx="1589761" cy="1237479"/>
                  </a:xfrm>
                </p:grpSpPr>
                <p:sp>
                  <p:nvSpPr>
                    <p:cNvPr id="186" name="Rectangle 91">
                      <a:extLst>
                        <a:ext uri="{FF2B5EF4-FFF2-40B4-BE49-F238E27FC236}">
                          <a16:creationId xmlns:a16="http://schemas.microsoft.com/office/drawing/2014/main" id="{AEF7489D-3FE7-431A-9902-DD99A1A7F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865" y="5008885"/>
                      <a:ext cx="14004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ight Brace 92">
                      <a:extLst>
                        <a:ext uri="{FF2B5EF4-FFF2-40B4-BE49-F238E27FC236}">
                          <a16:creationId xmlns:a16="http://schemas.microsoft.com/office/drawing/2014/main" id="{3B058C3A-0A58-492A-BE33-0FC38E5AD6F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37506" y="4185204"/>
                      <a:ext cx="235939" cy="1400458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TextBox 21">
                      <a:extLst>
                        <a:ext uri="{FF2B5EF4-FFF2-40B4-BE49-F238E27FC236}">
                          <a16:creationId xmlns:a16="http://schemas.microsoft.com/office/drawing/2014/main" id="{B484891E-9954-48E5-BCAE-68C21CCDB1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1865" y="4390468"/>
                      <a:ext cx="1570761" cy="4543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 Payload</a:t>
                      </a:r>
                    </a:p>
                  </p:txBody>
                </p:sp>
              </p:grpSp>
              <p:sp>
                <p:nvSpPr>
                  <p:cNvPr id="180" name="Rectangle 100">
                    <a:extLst>
                      <a:ext uri="{FF2B5EF4-FFF2-40B4-BE49-F238E27FC236}">
                        <a16:creationId xmlns:a16="http://schemas.microsoft.com/office/drawing/2014/main" id="{B8000414-9167-45A2-AB39-E25A78C34F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0121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81" name="Group 101">
                    <a:extLst>
                      <a:ext uri="{FF2B5EF4-FFF2-40B4-BE49-F238E27FC236}">
                        <a16:creationId xmlns:a16="http://schemas.microsoft.com/office/drawing/2014/main" id="{7A091E0E-A188-484A-9E6F-E8C02405511E}"/>
                      </a:ext>
                    </a:extLst>
                  </p:cNvPr>
                  <p:cNvGrpSpPr/>
                  <p:nvPr/>
                </p:nvGrpSpPr>
                <p:grpSpPr>
                  <a:xfrm>
                    <a:off x="-134166" y="4454754"/>
                    <a:ext cx="1448493" cy="1236930"/>
                    <a:chOff x="-151664" y="4391016"/>
                    <a:chExt cx="1448493" cy="1236930"/>
                  </a:xfrm>
                </p:grpSpPr>
                <p:sp>
                  <p:nvSpPr>
                    <p:cNvPr id="183" name="Rectangle 102">
                      <a:extLst>
                        <a:ext uri="{FF2B5EF4-FFF2-40B4-BE49-F238E27FC236}">
                          <a16:creationId xmlns:a16="http://schemas.microsoft.com/office/drawing/2014/main" id="{4C720200-BCF1-499E-866A-45C77F816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158" y="5008884"/>
                      <a:ext cx="4549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Right Brace 103">
                      <a:extLst>
                        <a:ext uri="{FF2B5EF4-FFF2-40B4-BE49-F238E27FC236}">
                          <a16:creationId xmlns:a16="http://schemas.microsoft.com/office/drawing/2014/main" id="{EA0B4404-7D26-4EF0-9487-29A456D7EC2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667" y="4641985"/>
                      <a:ext cx="235939" cy="454957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TextBox 20">
                      <a:extLst>
                        <a:ext uri="{FF2B5EF4-FFF2-40B4-BE49-F238E27FC236}">
                          <a16:creationId xmlns:a16="http://schemas.microsoft.com/office/drawing/2014/main" id="{74F3F98A-D9CA-40DC-8D37-9686F2F47F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1664" y="4391016"/>
                      <a:ext cx="1448493" cy="454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</a:t>
                      </a:r>
                      <a:r>
                        <a:rPr lang="zh-CN" alt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 </a:t>
                      </a:r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Header</a:t>
                      </a:r>
                    </a:p>
                  </p:txBody>
                </p:sp>
              </p:grpSp>
              <p:sp>
                <p:nvSpPr>
                  <p:cNvPr id="182" name="Rectangle 148">
                    <a:extLst>
                      <a:ext uri="{FF2B5EF4-FFF2-40B4-BE49-F238E27FC236}">
                        <a16:creationId xmlns:a16="http://schemas.microsoft.com/office/drawing/2014/main" id="{BAAE36BD-AB93-4C17-826B-9A9F7DF4C9CE}"/>
                      </a:ext>
                    </a:extLst>
                  </p:cNvPr>
                  <p:cNvSpPr/>
                  <p:nvPr/>
                </p:nvSpPr>
                <p:spPr>
                  <a:xfrm>
                    <a:off x="783284" y="5072893"/>
                    <a:ext cx="641140" cy="6190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6">
                  <a:extLst>
                    <a:ext uri="{FF2B5EF4-FFF2-40B4-BE49-F238E27FC236}">
                      <a16:creationId xmlns:a16="http://schemas.microsoft.com/office/drawing/2014/main" id="{1F8AF811-EA8F-4785-9CEC-EBB1D1A17565}"/>
                    </a:ext>
                  </a:extLst>
                </p:cNvPr>
                <p:cNvGrpSpPr/>
                <p:nvPr/>
              </p:nvGrpSpPr>
              <p:grpSpPr>
                <a:xfrm>
                  <a:off x="770230" y="5074422"/>
                  <a:ext cx="2182749" cy="1246583"/>
                  <a:chOff x="770230" y="5074422"/>
                  <a:chExt cx="2182749" cy="1246583"/>
                </a:xfrm>
              </p:grpSpPr>
              <p:sp>
                <p:nvSpPr>
                  <p:cNvPr id="163" name="TextBox 25">
                    <a:extLst>
                      <a:ext uri="{FF2B5EF4-FFF2-40B4-BE49-F238E27FC236}">
                        <a16:creationId xmlns:a16="http://schemas.microsoft.com/office/drawing/2014/main" id="{7C78B90B-D63A-4DA9-A5D1-C96AA841BA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179" y="5866659"/>
                    <a:ext cx="1495800" cy="454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200" dirty="0">
                        <a:latin typeface="KaiTi" charset="-122"/>
                        <a:ea typeface="KaiTi" charset="-122"/>
                        <a:cs typeface="KaiTi" charset="-122"/>
                      </a:rPr>
                      <a:t>INT header</a:t>
                    </a:r>
                  </a:p>
                </p:txBody>
              </p:sp>
              <p:cxnSp>
                <p:nvCxnSpPr>
                  <p:cNvPr id="164" name="Elbow Connector 26">
                    <a:extLst>
                      <a:ext uri="{FF2B5EF4-FFF2-40B4-BE49-F238E27FC236}">
                        <a16:creationId xmlns:a16="http://schemas.microsoft.com/office/drawing/2014/main" id="{57DE268B-D2E0-4F61-81D0-49B073C93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923959" y="5692648"/>
                    <a:ext cx="544900" cy="381393"/>
                  </a:xfrm>
                  <a:prstGeom prst="bentConnector2">
                    <a:avLst/>
                  </a:prstGeom>
                  <a:ln w="254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Rectangle 168">
                    <a:extLst>
                      <a:ext uri="{FF2B5EF4-FFF2-40B4-BE49-F238E27FC236}">
                        <a16:creationId xmlns:a16="http://schemas.microsoft.com/office/drawing/2014/main" id="{98F5C8A4-DAFB-4E80-81B9-CD81A340231D}"/>
                      </a:ext>
                    </a:extLst>
                  </p:cNvPr>
                  <p:cNvSpPr/>
                  <p:nvPr/>
                </p:nvSpPr>
                <p:spPr>
                  <a:xfrm>
                    <a:off x="770230" y="5074422"/>
                    <a:ext cx="292442" cy="6190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8">
                  <a:extLst>
                    <a:ext uri="{FF2B5EF4-FFF2-40B4-BE49-F238E27FC236}">
                      <a16:creationId xmlns:a16="http://schemas.microsoft.com/office/drawing/2014/main" id="{464C0EC3-6424-490D-93D3-088D53DC1874}"/>
                    </a:ext>
                  </a:extLst>
                </p:cNvPr>
                <p:cNvGrpSpPr/>
                <p:nvPr/>
              </p:nvGrpSpPr>
              <p:grpSpPr>
                <a:xfrm>
                  <a:off x="1067098" y="5074317"/>
                  <a:ext cx="2832809" cy="871690"/>
                  <a:chOff x="1067098" y="5074317"/>
                  <a:chExt cx="2832809" cy="871690"/>
                </a:xfrm>
              </p:grpSpPr>
              <p:grpSp>
                <p:nvGrpSpPr>
                  <p:cNvPr id="157" name="Group 88">
                    <a:extLst>
                      <a:ext uri="{FF2B5EF4-FFF2-40B4-BE49-F238E27FC236}">
                        <a16:creationId xmlns:a16="http://schemas.microsoft.com/office/drawing/2014/main" id="{36032405-B240-4EAA-95AF-55447D95A786}"/>
                      </a:ext>
                    </a:extLst>
                  </p:cNvPr>
                  <p:cNvGrpSpPr/>
                  <p:nvPr/>
                </p:nvGrpSpPr>
                <p:grpSpPr>
                  <a:xfrm>
                    <a:off x="1124654" y="5645225"/>
                    <a:ext cx="2775253" cy="300782"/>
                    <a:chOff x="4294335" y="5647523"/>
                    <a:chExt cx="2775253" cy="300782"/>
                  </a:xfrm>
                </p:grpSpPr>
                <p:sp>
                  <p:nvSpPr>
                    <p:cNvPr id="159" name="TextBox 22">
                      <a:extLst>
                        <a:ext uri="{FF2B5EF4-FFF2-40B4-BE49-F238E27FC236}">
                          <a16:creationId xmlns:a16="http://schemas.microsoft.com/office/drawing/2014/main" id="{865AAE91-7A01-442C-99FE-042E329AD1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4483" y="5647523"/>
                      <a:ext cx="2625105" cy="3007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INT metadata value</a:t>
                      </a:r>
                    </a:p>
                  </p:txBody>
                </p:sp>
                <p:cxnSp>
                  <p:nvCxnSpPr>
                    <p:cNvPr id="160" name="Elbow Connector 24">
                      <a:extLst>
                        <a:ext uri="{FF2B5EF4-FFF2-40B4-BE49-F238E27FC236}">
                          <a16:creationId xmlns:a16="http://schemas.microsoft.com/office/drawing/2014/main" id="{2ED0852D-BB55-4EF6-85E3-6C9F8E044A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294335" y="5700428"/>
                      <a:ext cx="150148" cy="217957"/>
                    </a:xfrm>
                    <a:prstGeom prst="bentConnector2">
                      <a:avLst/>
                    </a:prstGeom>
                    <a:ln w="254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8" name="Rectangle 169">
                    <a:extLst>
                      <a:ext uri="{FF2B5EF4-FFF2-40B4-BE49-F238E27FC236}">
                        <a16:creationId xmlns:a16="http://schemas.microsoft.com/office/drawing/2014/main" id="{0DEEFD86-7AE8-41F3-B826-9F83B38134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7098" y="5074317"/>
                    <a:ext cx="120348" cy="62179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89" name="肘形连接符 188"/>
            <p:cNvCxnSpPr>
              <a:stCxn id="109" idx="3"/>
              <a:endCxn id="6" idx="1"/>
            </p:cNvCxnSpPr>
            <p:nvPr/>
          </p:nvCxnSpPr>
          <p:spPr>
            <a:xfrm flipH="1" flipV="1">
              <a:off x="643253" y="1727936"/>
              <a:ext cx="10197098" cy="3402"/>
            </a:xfrm>
            <a:prstGeom prst="bentConnector5">
              <a:avLst>
                <a:gd name="adj1" fmla="val -2242"/>
                <a:gd name="adj2" fmla="val 39075044"/>
                <a:gd name="adj3" fmla="val 102242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endCxn id="75" idx="3"/>
            </p:cNvCxnSpPr>
            <p:nvPr/>
          </p:nvCxnSpPr>
          <p:spPr>
            <a:xfrm rot="5400000">
              <a:off x="6669299" y="1010474"/>
              <a:ext cx="1331912" cy="103012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圆角矩形 196"/>
            <p:cNvSpPr/>
            <p:nvPr/>
          </p:nvSpPr>
          <p:spPr>
            <a:xfrm>
              <a:off x="8091315" y="427447"/>
              <a:ext cx="2423225" cy="4375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rPr>
                <a:t>辅助光电混合</a:t>
              </a:r>
              <a:r>
                <a:rPr lang="zh-CN" altLang="en-US" sz="1200" b="1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rPr>
                <a:t>数据中心设计</a:t>
              </a:r>
              <a:endPara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9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43253" y="1721175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易部署低功耗的光电混合数据中心网络</a:t>
            </a:r>
          </a:p>
        </p:txBody>
      </p:sp>
      <p:sp>
        <p:nvSpPr>
          <p:cNvPr id="40" name="矩形 39"/>
          <p:cNvSpPr/>
          <p:nvPr/>
        </p:nvSpPr>
        <p:spPr>
          <a:xfrm>
            <a:off x="2173322" y="893004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光电混合数据中心设计与优化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1346" y="2151358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</a:p>
        </p:txBody>
      </p:sp>
      <p:sp>
        <p:nvSpPr>
          <p:cNvPr id="43" name="流程图: 联系 42"/>
          <p:cNvSpPr/>
          <p:nvPr/>
        </p:nvSpPr>
        <p:spPr>
          <a:xfrm>
            <a:off x="643253" y="2196895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898647" y="4067410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62494" y="4113134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44026" y="1539065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155970" y="1721175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光电混合数据中心策略升级</a:t>
            </a:r>
          </a:p>
        </p:txBody>
      </p:sp>
      <p:sp>
        <p:nvSpPr>
          <p:cNvPr id="76" name="矩形 75"/>
          <p:cNvSpPr/>
          <p:nvPr/>
        </p:nvSpPr>
        <p:spPr>
          <a:xfrm>
            <a:off x="4433457" y="2156815"/>
            <a:ext cx="184334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阈值分流路由策略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155970" y="2196895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174647" y="4153592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467677" y="1542467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651607" y="1724577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超快速流级别</a:t>
            </a:r>
            <a:r>
              <a:rPr lang="zh-CN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仿真器突破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876974" y="2151357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速度、精度、驱动调优</a:t>
            </a:r>
          </a:p>
        </p:txBody>
      </p:sp>
      <p:sp>
        <p:nvSpPr>
          <p:cNvPr id="112" name="流程图: 联系 111"/>
          <p:cNvSpPr/>
          <p:nvPr/>
        </p:nvSpPr>
        <p:spPr>
          <a:xfrm>
            <a:off x="7651607" y="2200297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02044" y="4038547"/>
            <a:ext cx="3661706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验证针对特定任务的通信策略优化效果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679620" y="4075671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40735" y="1216169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4813" y="1216169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34901" y="1216169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566476" y="1156943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架构改进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易部署、低功耗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592230" y="1156943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策略升级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易控制、高性能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412718" y="1156943"/>
            <a:ext cx="14139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仿真突破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100" dirty="0">
                <a:latin typeface="KaiTi" charset="-122"/>
                <a:ea typeface="KaiTi" charset="-122"/>
                <a:cs typeface="KaiTi" charset="-122"/>
              </a:rPr>
              <a:t>易迭代、超快速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9" y="2786726"/>
            <a:ext cx="2352289" cy="108332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28251" y="2506341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2134057" y="2505956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3" y="5004324"/>
            <a:ext cx="2491203" cy="859514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49015" y="4598579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2134057" y="4598280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动态拓扑设计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95" y="2718004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矩形 173"/>
          <p:cNvSpPr/>
          <p:nvPr/>
        </p:nvSpPr>
        <p:spPr>
          <a:xfrm>
            <a:off x="4378393" y="4113513"/>
            <a:ext cx="2301841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latin typeface="KaiTi" charset="-122"/>
                <a:ea typeface="KaiTi" charset="-122"/>
                <a:cs typeface="KaiTi" charset="-122"/>
                <a:sym typeface="+mn-ea"/>
              </a:rPr>
              <a:t>RDMA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应用于光电混合网络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5853" y="4747187"/>
            <a:ext cx="1728985" cy="1007865"/>
          </a:xfrm>
          <a:prstGeom prst="rect">
            <a:avLst/>
          </a:prstGeom>
        </p:spPr>
      </p:pic>
      <p:sp>
        <p:nvSpPr>
          <p:cNvPr id="323" name="矩形 322"/>
          <p:cNvSpPr/>
          <p:nvPr/>
        </p:nvSpPr>
        <p:spPr>
          <a:xfrm>
            <a:off x="7679619" y="4583679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680809" y="4976102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681040" y="5358591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684049" y="574365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35295" y="2769687"/>
            <a:ext cx="1741244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不按照比例或哈希分流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59103" y="3290189"/>
            <a:ext cx="1717435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只有突发流量被分流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06" y="2543663"/>
            <a:ext cx="1889692" cy="13140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53" y="2543663"/>
            <a:ext cx="1887397" cy="1314069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3547360" y="2718894"/>
            <a:ext cx="494528" cy="9636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相辅相成</a:t>
            </a:r>
          </a:p>
        </p:txBody>
      </p:sp>
      <p:cxnSp>
        <p:nvCxnSpPr>
          <p:cNvPr id="24" name="肘形连接符 23"/>
          <p:cNvCxnSpPr/>
          <p:nvPr/>
        </p:nvCxnSpPr>
        <p:spPr>
          <a:xfrm rot="10800000">
            <a:off x="2640735" y="2308977"/>
            <a:ext cx="928708" cy="452977"/>
          </a:xfrm>
          <a:prstGeom prst="bentConnector3">
            <a:avLst>
              <a:gd name="adj1" fmla="val -2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endCxn id="78" idx="2"/>
          </p:cNvCxnSpPr>
          <p:nvPr/>
        </p:nvCxnSpPr>
        <p:spPr>
          <a:xfrm rot="5400000" flipH="1" flipV="1">
            <a:off x="3850800" y="2430666"/>
            <a:ext cx="430261" cy="180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/>
          <p:nvPr/>
        </p:nvCxnSpPr>
        <p:spPr>
          <a:xfrm rot="10800000" flipV="1">
            <a:off x="2401228" y="3627675"/>
            <a:ext cx="1200646" cy="634596"/>
          </a:xfrm>
          <a:prstGeom prst="bentConnector3">
            <a:avLst>
              <a:gd name="adj1" fmla="val 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endCxn id="85" idx="2"/>
          </p:cNvCxnSpPr>
          <p:nvPr/>
        </p:nvCxnSpPr>
        <p:spPr>
          <a:xfrm rot="16200000" flipH="1">
            <a:off x="3754681" y="3842305"/>
            <a:ext cx="640664" cy="199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09" idx="3"/>
            <a:endCxn id="6" idx="1"/>
          </p:cNvCxnSpPr>
          <p:nvPr/>
        </p:nvCxnSpPr>
        <p:spPr>
          <a:xfrm flipH="1" flipV="1">
            <a:off x="643253" y="1893596"/>
            <a:ext cx="10197098" cy="3402"/>
          </a:xfrm>
          <a:prstGeom prst="bentConnector5">
            <a:avLst>
              <a:gd name="adj1" fmla="val -2242"/>
              <a:gd name="adj2" fmla="val 39075044"/>
              <a:gd name="adj3" fmla="val 102242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endCxn id="75" idx="3"/>
          </p:cNvCxnSpPr>
          <p:nvPr/>
        </p:nvCxnSpPr>
        <p:spPr>
          <a:xfrm rot="5400000">
            <a:off x="6669299" y="1176134"/>
            <a:ext cx="1331912" cy="103012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8091315" y="593107"/>
            <a:ext cx="2423225" cy="437529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辅助光电混合</a:t>
            </a:r>
            <a:r>
              <a:rPr lang="zh-CN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数据中心设计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93E4B841-DCB7-C14E-A1BC-DDA8785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70" y="4945729"/>
            <a:ext cx="3028505" cy="10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EB346F33-8574-454C-A295-9F245FB61207}"/>
              </a:ext>
            </a:extLst>
          </p:cNvPr>
          <p:cNvSpPr/>
          <p:nvPr/>
        </p:nvSpPr>
        <p:spPr>
          <a:xfrm>
            <a:off x="4117021" y="4560193"/>
            <a:ext cx="139197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虚拟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up-down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路由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1F574B-E8A3-7346-A6AE-192D806BCFB2}"/>
              </a:ext>
            </a:extLst>
          </p:cNvPr>
          <p:cNvSpPr/>
          <p:nvPr/>
        </p:nvSpPr>
        <p:spPr>
          <a:xfrm>
            <a:off x="5657198" y="4560192"/>
            <a:ext cx="139197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SG" altLang="en-US" sz="1200" dirty="0">
                <a:latin typeface="KaiTi" charset="-122"/>
                <a:ea typeface="KaiTi" charset="-122"/>
              </a:rPr>
              <a:t>路径图压缩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91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（高带宽低功耗的光电混合数据中心网络设计）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8563" y="5259849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物理拓扑设计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29942" y="5259131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58411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路由方案设计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基于光电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混合交换的物理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5569" y="325814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559" y="3262387"/>
            <a:ext cx="187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任务部署方案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836" y="3268764"/>
            <a:ext cx="17888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集合通信算法设计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77582" y="5629181"/>
            <a:ext cx="1405924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26455" y="3627472"/>
            <a:ext cx="388055" cy="14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675174" y="1583056"/>
            <a:ext cx="775632" cy="155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523328" y="3638096"/>
            <a:ext cx="477936" cy="148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781277" y="1213724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8463"/>
            <a:ext cx="3" cy="1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2" y="5624270"/>
            <a:ext cx="132925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922982" y="3631719"/>
            <a:ext cx="2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粗粒度流级别仿真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细粒度包级别仿真</a:t>
            </a: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6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高带宽低功耗的光电混合数据中心网络</a:t>
            </a:r>
          </a:p>
        </p:txBody>
      </p: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en-US" altLang="zh-CN" b="1" dirty="0"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分布式训练任务的光电混合数据中心网络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2671" y="1275424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</a:p>
        </p:txBody>
      </p:sp>
      <p:sp>
        <p:nvSpPr>
          <p:cNvPr id="43" name="流程图: 联系 42"/>
          <p:cNvSpPr/>
          <p:nvPr/>
        </p:nvSpPr>
        <p:spPr>
          <a:xfrm>
            <a:off x="694578" y="1320961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962691" y="2435489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94578" y="2475568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944897" y="3857703"/>
            <a:ext cx="1317443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路由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方案设计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694578" y="3896162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分布式训练任务调度平台</a:t>
            </a:r>
          </a:p>
        </p:txBody>
      </p:sp>
      <p:sp>
        <p:nvSpPr>
          <p:cNvPr id="76" name="矩形 75"/>
          <p:cNvSpPr/>
          <p:nvPr/>
        </p:nvSpPr>
        <p:spPr>
          <a:xfrm>
            <a:off x="4484783" y="1280881"/>
            <a:ext cx="1452168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207295" y="132096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207295" y="2470869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07295" y="374202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分布式训练软件系统优化</a:t>
            </a:r>
          </a:p>
        </p:txBody>
      </p:sp>
      <p:sp>
        <p:nvSpPr>
          <p:cNvPr id="110" name="矩形 109"/>
          <p:cNvSpPr/>
          <p:nvPr/>
        </p:nvSpPr>
        <p:spPr>
          <a:xfrm>
            <a:off x="7928299" y="1275423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高速网络的流水线并行方案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7702932" y="1324363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25356" y="2469986"/>
            <a:ext cx="126065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集合通信算法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702932" y="2507110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617801" y="281009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643555" y="281009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   消除冲突 提高资源利用率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464043" y="281009"/>
            <a:ext cx="1413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实验平台与仿真平台的搭建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313693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 基于光电混合交换的物理网络平台</a:t>
            </a:r>
          </a:p>
        </p:txBody>
      </p:sp>
      <p:sp>
        <p:nvSpPr>
          <p:cNvPr id="238" name="流程图: 联系 42">
            <a:extLst>
              <a:ext uri="{FF2B5EF4-FFF2-40B4-BE49-F238E27FC236}">
                <a16:creationId xmlns:a16="http://schemas.microsoft.com/office/drawing/2014/main" id="{6233FBAF-256D-284B-AE48-41D50B0C440B}"/>
              </a:ext>
            </a:extLst>
          </p:cNvPr>
          <p:cNvSpPr/>
          <p:nvPr/>
        </p:nvSpPr>
        <p:spPr>
          <a:xfrm>
            <a:off x="757383" y="5717715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:a16="http://schemas.microsoft.com/office/drawing/2014/main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667052" y="5198146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304516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>
                <a:latin typeface="KaiTi" charset="-122"/>
                <a:ea typeface="KaiTi" charset="-122"/>
                <a:cs typeface="KaiTi" charset="-122"/>
                <a:sym typeface="+mn-ea"/>
              </a:rPr>
              <a:t>Kubernetes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的调度部署平台</a:t>
            </a:r>
          </a:p>
        </p:txBody>
      </p:sp>
      <p:sp>
        <p:nvSpPr>
          <p:cNvPr id="246" name="流程图: 联系 42">
            <a:extLst>
              <a:ext uri="{FF2B5EF4-FFF2-40B4-BE49-F238E27FC236}">
                <a16:creationId xmlns:a16="http://schemas.microsoft.com/office/drawing/2014/main" id="{DD7A6330-41F6-CE4A-B820-F546624B4544}"/>
              </a:ext>
            </a:extLst>
          </p:cNvPr>
          <p:cNvSpPr/>
          <p:nvPr/>
        </p:nvSpPr>
        <p:spPr>
          <a:xfrm>
            <a:off x="4262359" y="5715683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743920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err="1">
                <a:latin typeface="KaiTi" charset="-122"/>
                <a:ea typeface="KaiTi" charset="-122"/>
                <a:cs typeface="KaiTi" charset="-122"/>
                <a:sym typeface="+mn-ea"/>
              </a:rPr>
              <a:t>Horovod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的通信任务平台</a:t>
            </a:r>
          </a:p>
        </p:txBody>
      </p:sp>
      <p:sp>
        <p:nvSpPr>
          <p:cNvPr id="253" name="流程图: 联系 42">
            <a:extLst>
              <a:ext uri="{FF2B5EF4-FFF2-40B4-BE49-F238E27FC236}">
                <a16:creationId xmlns:a16="http://schemas.microsoft.com/office/drawing/2014/main" id="{267833F8-5DB0-E64C-8D9A-26D87A7C22E5}"/>
              </a:ext>
            </a:extLst>
          </p:cNvPr>
          <p:cNvSpPr/>
          <p:nvPr/>
        </p:nvSpPr>
        <p:spPr>
          <a:xfrm>
            <a:off x="7774243" y="5717637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RDMA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:a16="http://schemas.microsoft.com/office/drawing/2014/main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3" y="5198146"/>
            <a:ext cx="8838" cy="46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:a16="http://schemas.microsoft.com/office/drawing/2014/main" id="{E6FB7686-D1DC-9341-9FDE-F2FDBB57117D}"/>
              </a:ext>
            </a:extLst>
          </p:cNvPr>
          <p:cNvCxnSpPr>
            <a:cxnSpLocks/>
            <a:stCxn id="245" idx="0"/>
          </p:cNvCxnSpPr>
          <p:nvPr/>
        </p:nvCxnSpPr>
        <p:spPr>
          <a:xfrm flipV="1">
            <a:off x="5744669" y="5198147"/>
            <a:ext cx="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:a16="http://schemas.microsoft.com/office/drawing/2014/main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7304" y="5180868"/>
            <a:ext cx="0" cy="49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0" y="1512916"/>
            <a:ext cx="1889940" cy="87039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79576" y="1630407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679577" y="1953680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2" y="2953541"/>
            <a:ext cx="1788744" cy="617152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81099" y="2961013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684237" y="3336309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图分解、最优化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6" y="4124171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684237" y="4296436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支持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TCP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RDMA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691379" y="4689780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避免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PFC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死锁</a:t>
            </a:r>
            <a:endParaRPr lang="zh-CN" altLang="en-US" sz="1200" dirty="0"/>
          </a:p>
        </p:txBody>
      </p:sp>
      <p:sp>
        <p:nvSpPr>
          <p:cNvPr id="172" name="矩形 171"/>
          <p:cNvSpPr/>
          <p:nvPr/>
        </p:nvSpPr>
        <p:spPr>
          <a:xfrm>
            <a:off x="4187588" y="2854054"/>
            <a:ext cx="99513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多任务冲突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4188778" y="3246477"/>
            <a:ext cx="99394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子网隔离</a:t>
            </a:r>
            <a:endParaRPr lang="zh-CN" altLang="en-US" sz="1200" dirty="0"/>
          </a:p>
        </p:txBody>
      </p:sp>
      <p:sp>
        <p:nvSpPr>
          <p:cNvPr id="174" name="矩形 173"/>
          <p:cNvSpPr/>
          <p:nvPr/>
        </p:nvSpPr>
        <p:spPr>
          <a:xfrm>
            <a:off x="4411041" y="2430790"/>
            <a:ext cx="146705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多任务部署方案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16201" y="3690601"/>
            <a:ext cx="1456737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0" y="2783980"/>
            <a:ext cx="2220286" cy="809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65" y="3178626"/>
            <a:ext cx="1728985" cy="1007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4076330"/>
            <a:ext cx="1874962" cy="717843"/>
          </a:xfrm>
          <a:prstGeom prst="rect">
            <a:avLst/>
          </a:prstGeom>
        </p:spPr>
      </p:pic>
      <p:sp>
        <p:nvSpPr>
          <p:cNvPr id="309" name="矩形 308"/>
          <p:cNvSpPr/>
          <p:nvPr/>
        </p:nvSpPr>
        <p:spPr>
          <a:xfrm>
            <a:off x="4184084" y="4581305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资源碎片化</a:t>
            </a:r>
            <a:endParaRPr lang="zh-CN" altLang="en-US" sz="1200" dirty="0"/>
          </a:p>
        </p:txBody>
      </p:sp>
      <p:sp>
        <p:nvSpPr>
          <p:cNvPr id="310" name="矩形 309"/>
          <p:cNvSpPr/>
          <p:nvPr/>
        </p:nvSpPr>
        <p:spPr>
          <a:xfrm>
            <a:off x="4184085" y="4032289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网络竞争</a:t>
            </a:r>
            <a:endParaRPr lang="zh-CN" altLang="en-US" sz="1200" dirty="0"/>
          </a:p>
        </p:txBody>
      </p:sp>
      <p:sp>
        <p:nvSpPr>
          <p:cNvPr id="14" name="上下箭头 13"/>
          <p:cNvSpPr/>
          <p:nvPr/>
        </p:nvSpPr>
        <p:spPr>
          <a:xfrm>
            <a:off x="4401686" y="4307778"/>
            <a:ext cx="106553" cy="290078"/>
          </a:xfrm>
          <a:prstGeom prst="upDownArrow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08239" y="4292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权衡</a:t>
            </a:r>
          </a:p>
        </p:txBody>
      </p:sp>
      <p:pic>
        <p:nvPicPr>
          <p:cNvPr id="311" name="图片 310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9" y="6018208"/>
            <a:ext cx="2113229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Picture 2" descr="https://gimg2.baidu.com/image_search/src=http%3A%2F%2Fwww.nceol.com%2Fuploadfile%2F2019%2F0920%2F20190920023753834.jpg&amp;refer=http%3A%2F%2Fwww.nceol.com&amp;app=2002&amp;size=f9999,10000&amp;q=a80&amp;n=0&amp;g=0n&amp;fmt=jpeg?sec=1644585082&amp;t=9656108adffbb37f1cbe669a7f14e0d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1" y="6019660"/>
            <a:ext cx="1251506" cy="3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矩形 322"/>
          <p:cNvSpPr/>
          <p:nvPr/>
        </p:nvSpPr>
        <p:spPr>
          <a:xfrm>
            <a:off x="7702931" y="3015118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704121" y="3407541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704352" y="379003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707361" y="4175089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97129" y="1620486"/>
            <a:ext cx="1791711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阶段通信模式研究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90970" y="1975325"/>
            <a:ext cx="1797870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不同网络流独占链路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7" y="1611219"/>
            <a:ext cx="1283692" cy="62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401" y="6029643"/>
            <a:ext cx="897978" cy="673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62011" y="1724983"/>
            <a:ext cx="512261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081877" y="1720940"/>
            <a:ext cx="97606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13705" y="1723928"/>
            <a:ext cx="905208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726" y="170844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NCCL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6732" y="206865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Compute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55682" y="2057583"/>
            <a:ext cx="7907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68983" y="2057583"/>
            <a:ext cx="274392" cy="252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826662" y="2057583"/>
            <a:ext cx="125678" cy="252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946350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988331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4741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0045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34210" y="2057583"/>
            <a:ext cx="116739" cy="252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50949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65155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671441" y="2057583"/>
            <a:ext cx="236866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74215" y="2057583"/>
            <a:ext cx="298437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0287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48402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1045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36576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10836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963030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98944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35608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1231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66489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90500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304706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230596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276127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361442" y="2057583"/>
            <a:ext cx="227422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88503" y="2057583"/>
            <a:ext cx="321445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94535" y="2057583"/>
            <a:ext cx="45719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41104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0982895" y="2057583"/>
            <a:ext cx="10800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987673" y="2057583"/>
            <a:ext cx="18000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1003142" y="2057583"/>
            <a:ext cx="45719" cy="252974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031965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07206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494975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6.1x)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75358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2.1x)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321574" y="173201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3.x)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742852" name="对象 1073742851"/>
          <p:cNvGraphicFramePr>
            <a:graphicFrameLocks noChangeAspect="1"/>
          </p:cNvGraphicFramePr>
          <p:nvPr/>
        </p:nvGraphicFramePr>
        <p:xfrm>
          <a:off x="696278" y="957263"/>
          <a:ext cx="344614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r:id="rId5" imgW="6623685" imgH="4583430" progId="Visio.Drawing.11">
                  <p:embed/>
                </p:oleObj>
              </mc:Choice>
              <mc:Fallback>
                <p:oleObj r:id="rId5" imgW="6623685" imgH="4583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278" y="957263"/>
                        <a:ext cx="3446145" cy="238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高性能</a:t>
            </a:r>
            <a:r>
              <a:rPr lang="en-US" altLang="zh-CN" sz="800" dirty="0">
                <a:solidFill>
                  <a:schemeClr val="tx1"/>
                </a:solidFill>
              </a:rPr>
              <a:t>AI</a:t>
            </a:r>
            <a:r>
              <a:rPr lang="zh-CN" altLang="en-US" sz="800" dirty="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616585" y="364617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r:id="rId7" imgW="10649585" imgH="6099810" progId="Visio.Drawing.11">
                  <p:embed/>
                </p:oleObj>
              </mc:Choice>
              <mc:Fallback>
                <p:oleObj r:id="rId7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585" y="364617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5475605" y="3694430"/>
          <a:ext cx="1050925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572770" y="20320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r:id="rId4" imgW="10649585" imgH="6099810" progId="Visio.Drawing.11">
                  <p:embed/>
                </p:oleObj>
              </mc:Choice>
              <mc:Fallback>
                <p:oleObj r:id="rId4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770" y="20320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364490" y="2894330"/>
          <a:ext cx="106172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71675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AI集群网络架构设计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96640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任务调度算法设计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109345" y="5421630"/>
          <a:ext cx="2775585" cy="85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</a:t>
                      </a:r>
                      <a:r>
                        <a:rPr lang="en-US" altLang="zh-CN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</a:t>
                      </a: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集群设计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482090" y="3646805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4990" y="3647440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520000">
            <a:off x="852805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100000">
            <a:off x="3365500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84425" y="4747895"/>
            <a:ext cx="267970" cy="2654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243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研究如何对光交换机实现低时延的控制</a:t>
            </a:r>
          </a:p>
        </p:txBody>
      </p:sp>
      <p:sp>
        <p:nvSpPr>
          <p:cNvPr id="35" name="矩形 34"/>
          <p:cNvSpPr/>
          <p:nvPr/>
        </p:nvSpPr>
        <p:spPr>
          <a:xfrm>
            <a:off x="43243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 研究如何规划计算节点以及节点间的通信</a:t>
            </a:r>
          </a:p>
        </p:txBody>
      </p:sp>
      <p:sp>
        <p:nvSpPr>
          <p:cNvPr id="36" name="矩形 35"/>
          <p:cNvSpPr/>
          <p:nvPr/>
        </p:nvSpPr>
        <p:spPr>
          <a:xfrm>
            <a:off x="42989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</a:t>
            </a:r>
            <a:r>
              <a:rPr lang="zh-CN" altLang="en-US" sz="800">
                <a:solidFill>
                  <a:schemeClr val="tx1"/>
                </a:solidFill>
              </a:rPr>
              <a:t>针对光网络开发通信库并搭建实验平台</a:t>
            </a:r>
          </a:p>
        </p:txBody>
      </p:sp>
      <p:sp>
        <p:nvSpPr>
          <p:cNvPr id="37" name="矩形 36"/>
          <p:cNvSpPr/>
          <p:nvPr/>
        </p:nvSpPr>
        <p:spPr>
          <a:xfrm>
            <a:off x="2032000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1.研究AI任务的通信特征</a:t>
            </a:r>
            <a:r>
              <a:rPr lang="zh-CN" altLang="en-US" sz="800">
                <a:solidFill>
                  <a:schemeClr val="tx1"/>
                </a:solidFill>
              </a:rPr>
              <a:t>并结合光网络特性</a:t>
            </a:r>
            <a:r>
              <a:rPr lang="en-US" altLang="zh-CN" sz="800">
                <a:solidFill>
                  <a:schemeClr val="tx1"/>
                </a:solidFill>
              </a:rPr>
              <a:t>改进</a:t>
            </a:r>
          </a:p>
        </p:txBody>
      </p:sp>
      <p:sp>
        <p:nvSpPr>
          <p:cNvPr id="38" name="矩形 37"/>
          <p:cNvSpPr/>
          <p:nvPr/>
        </p:nvSpPr>
        <p:spPr>
          <a:xfrm>
            <a:off x="2032000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2.研究</a:t>
            </a:r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AI集群架构</a:t>
            </a:r>
            <a:r>
              <a:rPr lang="zh-CN" altLang="en-US" sz="800">
                <a:solidFill>
                  <a:schemeClr val="tx1"/>
                </a:solidFill>
              </a:rPr>
              <a:t>的设计</a:t>
            </a:r>
          </a:p>
        </p:txBody>
      </p:sp>
      <p:sp>
        <p:nvSpPr>
          <p:cNvPr id="39" name="矩形 38"/>
          <p:cNvSpPr/>
          <p:nvPr/>
        </p:nvSpPr>
        <p:spPr>
          <a:xfrm>
            <a:off x="2029460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3.分析不同架构成本、实现难度、及适用范围</a:t>
            </a:r>
          </a:p>
        </p:txBody>
      </p:sp>
      <p:sp>
        <p:nvSpPr>
          <p:cNvPr id="40" name="矩形 39"/>
          <p:cNvSpPr/>
          <p:nvPr/>
        </p:nvSpPr>
        <p:spPr>
          <a:xfrm>
            <a:off x="365696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针对不同架构研究影响任务调度效果的因素</a:t>
            </a:r>
          </a:p>
        </p:txBody>
      </p:sp>
      <p:sp>
        <p:nvSpPr>
          <p:cNvPr id="41" name="矩形 40"/>
          <p:cNvSpPr/>
          <p:nvPr/>
        </p:nvSpPr>
        <p:spPr>
          <a:xfrm>
            <a:off x="365696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2.根据</a:t>
            </a:r>
            <a:r>
              <a:rPr lang="zh-CN" altLang="en-US" sz="800">
                <a:solidFill>
                  <a:schemeClr val="tx1"/>
                </a:solidFill>
              </a:rPr>
              <a:t>所得若干</a:t>
            </a:r>
            <a:r>
              <a:rPr lang="en-US" altLang="zh-CN" sz="800">
                <a:solidFill>
                  <a:schemeClr val="tx1"/>
                </a:solidFill>
              </a:rPr>
              <a:t>最重要的因素设计任务调度策略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65442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3.搭建大规模仿真平台，论证光交换集群</a:t>
            </a:r>
            <a:r>
              <a:rPr lang="zh-CN" altLang="en-US" sz="800">
                <a:solidFill>
                  <a:schemeClr val="tx1"/>
                </a:solidFill>
              </a:rPr>
              <a:t>优势</a:t>
            </a:r>
          </a:p>
        </p:txBody>
      </p:sp>
      <p:sp>
        <p:nvSpPr>
          <p:cNvPr id="47" name="矩形 46"/>
          <p:cNvSpPr/>
          <p:nvPr/>
        </p:nvSpPr>
        <p:spPr>
          <a:xfrm>
            <a:off x="1165225" y="5708015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与</a:t>
            </a:r>
            <a:r>
              <a:rPr lang="en-US" altLang="zh-CN" sz="800">
                <a:solidFill>
                  <a:schemeClr val="tx1"/>
                </a:solidFill>
              </a:rPr>
              <a:t>IB Clos</a:t>
            </a:r>
            <a:r>
              <a:rPr lang="zh-CN" altLang="en-US" sz="800">
                <a:solidFill>
                  <a:schemeClr val="tx1"/>
                </a:solidFill>
              </a:rPr>
              <a:t>架构电交换集群进行性能对比</a:t>
            </a:r>
          </a:p>
        </p:txBody>
      </p:sp>
      <p:sp>
        <p:nvSpPr>
          <p:cNvPr id="48" name="矩形 47"/>
          <p:cNvSpPr/>
          <p:nvPr/>
        </p:nvSpPr>
        <p:spPr>
          <a:xfrm>
            <a:off x="1165225" y="5991860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Roce Clos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架构电交换集群进行性能对比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45870</TotalTime>
  <Words>978</Words>
  <Application>Microsoft Macintosh PowerPoint</Application>
  <PresentationFormat>宽屏</PresentationFormat>
  <Paragraphs>225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KaiTi</vt:lpstr>
      <vt:lpstr>Arial</vt:lpstr>
      <vt:lpstr>Calibri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Peirui Cao</cp:lastModifiedBy>
  <cp:revision>303</cp:revision>
  <cp:lastPrinted>2022-01-12T02:04:59Z</cp:lastPrinted>
  <dcterms:created xsi:type="dcterms:W3CDTF">2019-06-19T02:08:00Z</dcterms:created>
  <dcterms:modified xsi:type="dcterms:W3CDTF">2023-07-11T09:30:34Z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