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备注占位符 3"/>
          <p:cNvSpPr>
            <a:spLocks noGrp="1"/>
          </p:cNvSpPr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训练过程可能消息间可以不保序。</a:t>
            </a:r>
            <a:endParaRPr/>
          </a:p>
          <a:p>
            <a:r>
              <a:rPr lang="zh-CN"/>
              <a:t>推理过程是否消息间需要保序，还要论证？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0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D5F2C82-781A-4EDE-A3EF-3F2438FB9F31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20B6519-0892-4679-8EF4-7E8632D63502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6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5B82C61-D909-45A3-BA4D-6D6580355498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127930D-29B7-4288-9CE9-993F76EA5C43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22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E2E82B7-6B5C-47FC-9723-F06795F43EA6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D56D6B1-AEFD-4F94-925D-7C5E06F2D58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8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9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CEC58E8-DACA-4BE6-B257-D83C916C4624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30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31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1B0D9E3-9611-448B-A185-A82F9C099275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6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8" name="日期占位符 6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03D01A9-6636-4B38-8357-40A6314F4E6C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39" name="页脚占位符 7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0" name="灯片编号占位符 8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AF7E8E4-B2FE-47E6-8321-B5EB66239D97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43" name="日期占位符 2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48FBD87-ED0B-4F60-AF3B-0E0AD33A4811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44" name="页脚占位符 3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5" name="灯片编号占位符 4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9AC65A2-A02C-4F73-A16B-7FC1AAA003E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E7DA814-644F-4697-8FE5-46D4A0F5BBB0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48" name="页脚占位符 2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9" name="灯片编号占位符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97BA9F3-60DB-4411-B847-382B77F5D7D6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53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54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6C93E30-C61A-46BA-B565-F0C97AF8078C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55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6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18F98CF-8B45-4F2C-AA06-936FBB5BFF0F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60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61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B927E94-0A4D-435C-8398-A30004961C83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62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3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ECBB5F7-F3A9-4784-AC2B-CDDA8B2C8A5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67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6D6CCCE-95A5-42F6-9454-C73F14042C7C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68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9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07E4A9A-3FAA-4B6F-9C30-258875663224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05A1-66A8-41B4-8500-45B6E353A19E}" type="datetime1">
              <a:rPr lang="zh-SG" altLang="en-US"/>
              <a:t>02/03/24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6F41-8DED-4DE8-A16A-5912936214B6}" type="slidenum">
              <a:r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 199"/>
          <p:cNvSpPr/>
          <p:nvPr/>
        </p:nvSpPr>
        <p:spPr>
          <a:xfrm>
            <a:off x="217242" y="942081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01" name="矩形 200"/>
          <p:cNvSpPr/>
          <p:nvPr/>
        </p:nvSpPr>
        <p:spPr>
          <a:xfrm>
            <a:off x="1182656" y="942081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02" name="矩形 201"/>
          <p:cNvSpPr/>
          <p:nvPr/>
        </p:nvSpPr>
        <p:spPr>
          <a:xfrm>
            <a:off x="2164399" y="942081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03" name="矩形 202"/>
          <p:cNvSpPr/>
          <p:nvPr/>
        </p:nvSpPr>
        <p:spPr>
          <a:xfrm>
            <a:off x="1182656" y="2654513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dirty="0"/>
          </a:p>
        </p:txBody>
      </p:sp>
      <p:grpSp>
        <p:nvGrpSpPr>
          <p:cNvPr id="204" name="组合 203"/>
          <p:cNvGrpSpPr/>
          <p:nvPr/>
        </p:nvGrpSpPr>
        <p:grpSpPr>
          <a:xfrm rot="13500000">
            <a:off x="315338" y="2032428"/>
            <a:ext cx="1079714" cy="228600"/>
            <a:chOff x="831346" y="3804557"/>
            <a:chExt cx="1079714" cy="228600"/>
          </a:xfrm>
        </p:grpSpPr>
        <p:sp>
          <p:nvSpPr>
            <p:cNvPr id="205" name="椭圆 204"/>
            <p:cNvSpPr/>
            <p:nvPr/>
          </p:nvSpPr>
          <p:spPr>
            <a:xfrm>
              <a:off x="831346" y="3804557"/>
              <a:ext cx="228600" cy="2286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09055" y="3804557"/>
              <a:ext cx="228600" cy="2286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404750" y="3804557"/>
              <a:ext cx="228600" cy="2286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682460" y="3804557"/>
              <a:ext cx="228600" cy="2286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209" name="直线箭头连接符 208"/>
          <p:cNvCxnSpPr>
            <a:stCxn id="200" idx="2"/>
            <a:endCxn id="203" idx="0"/>
          </p:cNvCxnSpPr>
          <p:nvPr/>
        </p:nvCxnSpPr>
        <p:spPr>
          <a:xfrm>
            <a:off x="609252" y="1518664"/>
            <a:ext cx="965414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cxnSp>
        <p:nvCxnSpPr>
          <p:cNvPr id="210" name="直线箭头连接符 209"/>
          <p:cNvCxnSpPr>
            <a:stCxn id="201" idx="2"/>
            <a:endCxn id="203" idx="0"/>
          </p:cNvCxnSpPr>
          <p:nvPr/>
        </p:nvCxnSpPr>
        <p:spPr>
          <a:xfrm>
            <a:off x="1574666" y="1518664"/>
            <a:ext cx="0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cxnSp>
        <p:nvCxnSpPr>
          <p:cNvPr id="211" name="直线箭头连接符 210"/>
          <p:cNvCxnSpPr>
            <a:stCxn id="202" idx="2"/>
            <a:endCxn id="203" idx="0"/>
          </p:cNvCxnSpPr>
          <p:nvPr/>
        </p:nvCxnSpPr>
        <p:spPr>
          <a:xfrm flipH="1">
            <a:off x="1574666" y="1518664"/>
            <a:ext cx="981742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grpSp>
        <p:nvGrpSpPr>
          <p:cNvPr id="212" name="组合 211"/>
          <p:cNvGrpSpPr/>
          <p:nvPr/>
        </p:nvGrpSpPr>
        <p:grpSpPr>
          <a:xfrm rot="7620000">
            <a:off x="1770610" y="2040277"/>
            <a:ext cx="1079714" cy="228600"/>
            <a:chOff x="831346" y="3804557"/>
            <a:chExt cx="1079714" cy="228600"/>
          </a:xfrm>
          <a:solidFill>
            <a:srgbClr val="FFC000">
              <a:alpha val="100000"/>
            </a:srgbClr>
          </a:solidFill>
        </p:grpSpPr>
        <p:sp>
          <p:nvSpPr>
            <p:cNvPr id="213" name="椭圆 212"/>
            <p:cNvSpPr/>
            <p:nvPr/>
          </p:nvSpPr>
          <p:spPr>
            <a:xfrm>
              <a:off x="831346" y="3804557"/>
              <a:ext cx="228600" cy="228600"/>
            </a:xfrm>
            <a:prstGeom prst="ellipse">
              <a:avLst/>
            </a:prstGeom>
            <a:grp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109055" y="3804557"/>
              <a:ext cx="228600" cy="228600"/>
            </a:xfrm>
            <a:prstGeom prst="ellipse">
              <a:avLst/>
            </a:prstGeom>
            <a:grp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404750" y="3804557"/>
              <a:ext cx="228600" cy="228600"/>
            </a:xfrm>
            <a:prstGeom prst="ellipse">
              <a:avLst/>
            </a:prstGeom>
            <a:grp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682460" y="3804557"/>
              <a:ext cx="228600" cy="228600"/>
            </a:xfrm>
            <a:prstGeom prst="ellipse">
              <a:avLst/>
            </a:prstGeom>
            <a:grp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7" name="组合 216"/>
          <p:cNvGrpSpPr/>
          <p:nvPr/>
        </p:nvGrpSpPr>
        <p:grpSpPr>
          <a:xfrm rot="2700000">
            <a:off x="-1155" y="2228799"/>
            <a:ext cx="1079714" cy="228600"/>
            <a:chOff x="831346" y="3804557"/>
            <a:chExt cx="1079714" cy="228600"/>
          </a:xfrm>
          <a:solidFill>
            <a:srgbClr val="FF0000">
              <a:alpha val="100000"/>
            </a:srgbClr>
          </a:solidFill>
        </p:grpSpPr>
        <p:sp>
          <p:nvSpPr>
            <p:cNvPr id="218" name="椭圆 217"/>
            <p:cNvSpPr/>
            <p:nvPr/>
          </p:nvSpPr>
          <p:spPr>
            <a:xfrm>
              <a:off x="831346" y="3804557"/>
              <a:ext cx="228600" cy="228600"/>
            </a:xfrm>
            <a:prstGeom prst="ellipse">
              <a:avLst/>
            </a:prstGeom>
            <a:grp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109055" y="3804557"/>
              <a:ext cx="228600" cy="228600"/>
            </a:xfrm>
            <a:prstGeom prst="ellipse">
              <a:avLst/>
            </a:prstGeom>
            <a:grp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404750" y="3804557"/>
              <a:ext cx="228600" cy="228600"/>
            </a:xfrm>
            <a:prstGeom prst="ellipse">
              <a:avLst/>
            </a:prstGeom>
            <a:grp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682460" y="3804557"/>
              <a:ext cx="228600" cy="228600"/>
            </a:xfrm>
            <a:prstGeom prst="ellipse">
              <a:avLst/>
            </a:prstGeom>
            <a:grp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222" name="直线箭头连接符 221"/>
          <p:cNvCxnSpPr/>
          <p:nvPr/>
        </p:nvCxnSpPr>
        <p:spPr>
          <a:xfrm flipH="1" flipV="1">
            <a:off x="4873" y="336732"/>
            <a:ext cx="0" cy="2973468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dash"/>
            <a:tailEnd type="triangle" w="med" len="med"/>
          </a:ln>
        </p:spPr>
      </p:cxnSp>
      <p:sp>
        <p:nvSpPr>
          <p:cNvPr id="225" name="文本框 224"/>
          <p:cNvSpPr txBox="1"/>
          <p:nvPr/>
        </p:nvSpPr>
        <p:spPr>
          <a:xfrm>
            <a:off x="654224" y="368931"/>
            <a:ext cx="1981061" cy="423321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r>
              <a:rPr lang="en-US" dirty="0"/>
              <a:t>Flow-level routing</a:t>
            </a:r>
            <a:endParaRPr dirty="0"/>
          </a:p>
        </p:txBody>
      </p:sp>
      <p:sp>
        <p:nvSpPr>
          <p:cNvPr id="226" name="矩形 225"/>
          <p:cNvSpPr/>
          <p:nvPr/>
        </p:nvSpPr>
        <p:spPr>
          <a:xfrm>
            <a:off x="3370501" y="920398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27" name="矩形 226"/>
          <p:cNvSpPr/>
          <p:nvPr/>
        </p:nvSpPr>
        <p:spPr>
          <a:xfrm>
            <a:off x="4335915" y="920398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28" name="矩形 227"/>
          <p:cNvSpPr/>
          <p:nvPr/>
        </p:nvSpPr>
        <p:spPr>
          <a:xfrm>
            <a:off x="5317658" y="920398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29" name="矩形 228"/>
          <p:cNvSpPr/>
          <p:nvPr/>
        </p:nvSpPr>
        <p:spPr>
          <a:xfrm>
            <a:off x="4335915" y="2632830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0" name="椭圆 229"/>
          <p:cNvSpPr/>
          <p:nvPr/>
        </p:nvSpPr>
        <p:spPr>
          <a:xfrm rot="13500000">
            <a:off x="4271268" y="2356109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椭圆 230"/>
          <p:cNvSpPr/>
          <p:nvPr/>
        </p:nvSpPr>
        <p:spPr>
          <a:xfrm rot="13500000">
            <a:off x="5459463" y="1906201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椭圆 231"/>
          <p:cNvSpPr/>
          <p:nvPr/>
        </p:nvSpPr>
        <p:spPr>
          <a:xfrm rot="13500000">
            <a:off x="3865810" y="1950651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椭圆 232"/>
          <p:cNvSpPr/>
          <p:nvPr/>
        </p:nvSpPr>
        <p:spPr>
          <a:xfrm rot="13500000">
            <a:off x="3492916" y="1523929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34" name="直线箭头连接符 233"/>
          <p:cNvCxnSpPr>
            <a:stCxn id="226" idx="2"/>
            <a:endCxn id="229" idx="0"/>
          </p:cNvCxnSpPr>
          <p:nvPr/>
        </p:nvCxnSpPr>
        <p:spPr>
          <a:xfrm>
            <a:off x="3762511" y="1496981"/>
            <a:ext cx="965414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cxnSp>
        <p:nvCxnSpPr>
          <p:cNvPr id="235" name="直线箭头连接符 234"/>
          <p:cNvCxnSpPr>
            <a:stCxn id="227" idx="2"/>
            <a:endCxn id="229" idx="0"/>
          </p:cNvCxnSpPr>
          <p:nvPr/>
        </p:nvCxnSpPr>
        <p:spPr>
          <a:xfrm>
            <a:off x="4727925" y="1496981"/>
            <a:ext cx="0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cxnSp>
        <p:nvCxnSpPr>
          <p:cNvPr id="236" name="直线箭头连接符 235"/>
          <p:cNvCxnSpPr>
            <a:stCxn id="228" idx="2"/>
            <a:endCxn id="229" idx="0"/>
          </p:cNvCxnSpPr>
          <p:nvPr/>
        </p:nvCxnSpPr>
        <p:spPr>
          <a:xfrm flipH="1">
            <a:off x="4727925" y="1496981"/>
            <a:ext cx="981742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sp>
        <p:nvSpPr>
          <p:cNvPr id="237" name="椭圆 236"/>
          <p:cNvSpPr/>
          <p:nvPr/>
        </p:nvSpPr>
        <p:spPr>
          <a:xfrm rot="7620000">
            <a:off x="5621109" y="1678729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8" name="椭圆 237"/>
          <p:cNvSpPr/>
          <p:nvPr/>
        </p:nvSpPr>
        <p:spPr>
          <a:xfrm rot="7620000">
            <a:off x="4472586" y="1850674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9" name="椭圆 238"/>
          <p:cNvSpPr/>
          <p:nvPr/>
        </p:nvSpPr>
        <p:spPr>
          <a:xfrm rot="7620000">
            <a:off x="3677066" y="1723179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0" name="椭圆 239"/>
          <p:cNvSpPr/>
          <p:nvPr/>
        </p:nvSpPr>
        <p:spPr>
          <a:xfrm rot="7620000">
            <a:off x="5108896" y="2358458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1" name="椭圆 240"/>
          <p:cNvSpPr/>
          <p:nvPr/>
        </p:nvSpPr>
        <p:spPr>
          <a:xfrm rot="2700000">
            <a:off x="4490063" y="2138243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2" name="椭圆 241"/>
          <p:cNvSpPr/>
          <p:nvPr/>
        </p:nvSpPr>
        <p:spPr>
          <a:xfrm rot="2700000">
            <a:off x="4045473" y="2147022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3" name="椭圆 242"/>
          <p:cNvSpPr/>
          <p:nvPr/>
        </p:nvSpPr>
        <p:spPr>
          <a:xfrm rot="2700000">
            <a:off x="5292334" y="2150015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4" name="椭圆 243"/>
          <p:cNvSpPr/>
          <p:nvPr/>
        </p:nvSpPr>
        <p:spPr>
          <a:xfrm rot="2700000">
            <a:off x="4471012" y="1548186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7" name="文本框 246"/>
          <p:cNvSpPr txBox="1"/>
          <p:nvPr/>
        </p:nvSpPr>
        <p:spPr>
          <a:xfrm>
            <a:off x="3555531" y="367429"/>
            <a:ext cx="2482850" cy="4508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r>
              <a:rPr lang="en-US" dirty="0"/>
              <a:t>Packet spraying routing</a:t>
            </a:r>
            <a:endParaRPr dirty="0"/>
          </a:p>
        </p:txBody>
      </p:sp>
      <p:sp>
        <p:nvSpPr>
          <p:cNvPr id="248" name="矩形 247"/>
          <p:cNvSpPr/>
          <p:nvPr/>
        </p:nvSpPr>
        <p:spPr>
          <a:xfrm>
            <a:off x="6486200" y="910943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49" name="矩形 248"/>
          <p:cNvSpPr/>
          <p:nvPr/>
        </p:nvSpPr>
        <p:spPr>
          <a:xfrm>
            <a:off x="7451614" y="910943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50" name="矩形 249"/>
          <p:cNvSpPr/>
          <p:nvPr/>
        </p:nvSpPr>
        <p:spPr>
          <a:xfrm>
            <a:off x="8433357" y="910943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51" name="矩形 250"/>
          <p:cNvSpPr/>
          <p:nvPr/>
        </p:nvSpPr>
        <p:spPr>
          <a:xfrm>
            <a:off x="7451614" y="2623375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2" name="椭圆 251"/>
          <p:cNvSpPr/>
          <p:nvPr/>
        </p:nvSpPr>
        <p:spPr>
          <a:xfrm rot="13500000">
            <a:off x="7310767" y="2302204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3" name="椭圆 252"/>
          <p:cNvSpPr/>
          <p:nvPr/>
        </p:nvSpPr>
        <p:spPr>
          <a:xfrm rot="13500000">
            <a:off x="7114397" y="2105834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4" name="椭圆 253"/>
          <p:cNvSpPr/>
          <p:nvPr/>
        </p:nvSpPr>
        <p:spPr>
          <a:xfrm rot="13500000">
            <a:off x="6905309" y="1896746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5" name="椭圆 254"/>
          <p:cNvSpPr/>
          <p:nvPr/>
        </p:nvSpPr>
        <p:spPr>
          <a:xfrm rot="13500000">
            <a:off x="7890968" y="1875369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56" name="直线箭头连接符 255"/>
          <p:cNvCxnSpPr>
            <a:stCxn id="248" idx="2"/>
            <a:endCxn id="251" idx="0"/>
          </p:cNvCxnSpPr>
          <p:nvPr/>
        </p:nvCxnSpPr>
        <p:spPr>
          <a:xfrm>
            <a:off x="6878210" y="1487526"/>
            <a:ext cx="965414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cxnSp>
        <p:nvCxnSpPr>
          <p:cNvPr id="257" name="直线箭头连接符 256"/>
          <p:cNvCxnSpPr>
            <a:stCxn id="249" idx="2"/>
            <a:endCxn id="251" idx="0"/>
          </p:cNvCxnSpPr>
          <p:nvPr/>
        </p:nvCxnSpPr>
        <p:spPr>
          <a:xfrm>
            <a:off x="7843624" y="1487526"/>
            <a:ext cx="0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cxnSp>
        <p:nvCxnSpPr>
          <p:cNvPr id="258" name="直线箭头连接符 257"/>
          <p:cNvCxnSpPr>
            <a:stCxn id="250" idx="2"/>
            <a:endCxn id="251" idx="0"/>
          </p:cNvCxnSpPr>
          <p:nvPr/>
        </p:nvCxnSpPr>
        <p:spPr>
          <a:xfrm flipH="1">
            <a:off x="7843624" y="1487526"/>
            <a:ext cx="981742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sp>
        <p:nvSpPr>
          <p:cNvPr id="259" name="椭圆 258"/>
          <p:cNvSpPr/>
          <p:nvPr/>
        </p:nvSpPr>
        <p:spPr>
          <a:xfrm rot="6720000">
            <a:off x="7580529" y="2055451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0" name="椭圆 259"/>
          <p:cNvSpPr/>
          <p:nvPr/>
        </p:nvSpPr>
        <p:spPr>
          <a:xfrm rot="6720000">
            <a:off x="7580529" y="1792356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1" name="椭圆 260"/>
          <p:cNvSpPr/>
          <p:nvPr/>
        </p:nvSpPr>
        <p:spPr>
          <a:xfrm rot="6720000">
            <a:off x="7580529" y="1522021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2" name="椭圆 261"/>
          <p:cNvSpPr/>
          <p:nvPr/>
        </p:nvSpPr>
        <p:spPr>
          <a:xfrm rot="6720000">
            <a:off x="8154063" y="2336699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5" name="文本框 264"/>
          <p:cNvSpPr txBox="1"/>
          <p:nvPr/>
        </p:nvSpPr>
        <p:spPr>
          <a:xfrm>
            <a:off x="6903557" y="336732"/>
            <a:ext cx="1708898" cy="423321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r>
              <a:rPr lang="en-US" dirty="0" err="1"/>
              <a:t>Flowlet</a:t>
            </a:r>
            <a:r>
              <a:rPr lang="en-US" dirty="0"/>
              <a:t> routing</a:t>
            </a:r>
            <a:endParaRPr dirty="0"/>
          </a:p>
        </p:txBody>
      </p:sp>
      <p:sp>
        <p:nvSpPr>
          <p:cNvPr id="266" name="椭圆 265"/>
          <p:cNvSpPr/>
          <p:nvPr/>
        </p:nvSpPr>
        <p:spPr>
          <a:xfrm rot="13500000">
            <a:off x="7890968" y="1620801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7" name="椭圆 266"/>
          <p:cNvSpPr/>
          <p:nvPr/>
        </p:nvSpPr>
        <p:spPr>
          <a:xfrm rot="6720000">
            <a:off x="8368990" y="2106065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8" name="椭圆 267"/>
          <p:cNvSpPr/>
          <p:nvPr/>
        </p:nvSpPr>
        <p:spPr>
          <a:xfrm rot="2700000">
            <a:off x="7066954" y="2429124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9" name="椭圆 268"/>
          <p:cNvSpPr/>
          <p:nvPr/>
        </p:nvSpPr>
        <p:spPr>
          <a:xfrm rot="2700000">
            <a:off x="6857964" y="2220036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0" name="矩形 269"/>
          <p:cNvSpPr/>
          <p:nvPr/>
        </p:nvSpPr>
        <p:spPr>
          <a:xfrm>
            <a:off x="9533968" y="882832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71" name="矩形 270"/>
          <p:cNvSpPr/>
          <p:nvPr/>
        </p:nvSpPr>
        <p:spPr>
          <a:xfrm>
            <a:off x="10499382" y="882832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72" name="矩形 271"/>
          <p:cNvSpPr/>
          <p:nvPr/>
        </p:nvSpPr>
        <p:spPr>
          <a:xfrm>
            <a:off x="11481125" y="882832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273" name="矩形 272"/>
          <p:cNvSpPr/>
          <p:nvPr/>
        </p:nvSpPr>
        <p:spPr>
          <a:xfrm>
            <a:off x="10499382" y="2595264"/>
            <a:ext cx="784019" cy="576583"/>
          </a:xfrm>
          <a:prstGeom prst="rect">
            <a:avLst/>
          </a:prstGeom>
          <a:solidFill>
            <a:schemeClr val="tx1">
              <a:lumMod val="50000"/>
              <a:lumOff val="50000"/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74" name="椭圆 273"/>
          <p:cNvSpPr/>
          <p:nvPr/>
        </p:nvSpPr>
        <p:spPr>
          <a:xfrm rot="13500000">
            <a:off x="10358535" y="2274093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5" name="椭圆 274"/>
          <p:cNvSpPr/>
          <p:nvPr/>
        </p:nvSpPr>
        <p:spPr>
          <a:xfrm rot="13500000">
            <a:off x="10162165" y="2077723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6" name="椭圆 275"/>
          <p:cNvSpPr/>
          <p:nvPr/>
        </p:nvSpPr>
        <p:spPr>
          <a:xfrm rot="13500000">
            <a:off x="10938736" y="1847258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77" name="直线箭头连接符 276"/>
          <p:cNvCxnSpPr>
            <a:stCxn id="270" idx="2"/>
            <a:endCxn id="273" idx="0"/>
          </p:cNvCxnSpPr>
          <p:nvPr/>
        </p:nvCxnSpPr>
        <p:spPr>
          <a:xfrm>
            <a:off x="9925978" y="1459415"/>
            <a:ext cx="965414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cxnSp>
        <p:nvCxnSpPr>
          <p:cNvPr id="278" name="直线箭头连接符 277"/>
          <p:cNvCxnSpPr>
            <a:stCxn id="271" idx="2"/>
            <a:endCxn id="273" idx="0"/>
          </p:cNvCxnSpPr>
          <p:nvPr/>
        </p:nvCxnSpPr>
        <p:spPr>
          <a:xfrm>
            <a:off x="10891392" y="1459415"/>
            <a:ext cx="0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cxnSp>
        <p:nvCxnSpPr>
          <p:cNvPr id="279" name="直线箭头连接符 278"/>
          <p:cNvCxnSpPr>
            <a:stCxn id="272" idx="2"/>
            <a:endCxn id="273" idx="0"/>
          </p:cNvCxnSpPr>
          <p:nvPr/>
        </p:nvCxnSpPr>
        <p:spPr>
          <a:xfrm flipH="1">
            <a:off x="10891392" y="1459415"/>
            <a:ext cx="981742" cy="11358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/>
          </a:ln>
        </p:spPr>
      </p:cxnSp>
      <p:sp>
        <p:nvSpPr>
          <p:cNvPr id="280" name="椭圆 279"/>
          <p:cNvSpPr/>
          <p:nvPr/>
        </p:nvSpPr>
        <p:spPr>
          <a:xfrm rot="6720000">
            <a:off x="10628297" y="2027340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1" name="椭圆 280"/>
          <p:cNvSpPr/>
          <p:nvPr/>
        </p:nvSpPr>
        <p:spPr>
          <a:xfrm rot="6720000">
            <a:off x="10628297" y="1764245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2" name="椭圆 281"/>
          <p:cNvSpPr/>
          <p:nvPr/>
        </p:nvSpPr>
        <p:spPr>
          <a:xfrm rot="6720000">
            <a:off x="11201831" y="2308588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5" name="文本框 284"/>
          <p:cNvSpPr txBox="1"/>
          <p:nvPr/>
        </p:nvSpPr>
        <p:spPr>
          <a:xfrm>
            <a:off x="9802962" y="311844"/>
            <a:ext cx="2482850" cy="4508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LessFlow</a:t>
            </a:r>
            <a:r>
              <a:rPr lang="en-US" dirty="0"/>
              <a:t> routing</a:t>
            </a:r>
            <a:endParaRPr dirty="0"/>
          </a:p>
        </p:txBody>
      </p:sp>
      <p:sp>
        <p:nvSpPr>
          <p:cNvPr id="286" name="椭圆 285"/>
          <p:cNvSpPr/>
          <p:nvPr/>
        </p:nvSpPr>
        <p:spPr>
          <a:xfrm rot="13500000">
            <a:off x="10938736" y="1592690"/>
            <a:ext cx="228600" cy="2286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7" name="椭圆 286"/>
          <p:cNvSpPr/>
          <p:nvPr/>
        </p:nvSpPr>
        <p:spPr>
          <a:xfrm rot="6720000">
            <a:off x="11416758" y="2077954"/>
            <a:ext cx="228600" cy="228600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8" name="椭圆 287"/>
          <p:cNvSpPr/>
          <p:nvPr/>
        </p:nvSpPr>
        <p:spPr>
          <a:xfrm rot="2700000">
            <a:off x="9724294" y="1640035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9" name="椭圆 288"/>
          <p:cNvSpPr/>
          <p:nvPr/>
        </p:nvSpPr>
        <p:spPr>
          <a:xfrm rot="2700000">
            <a:off x="9953077" y="1865695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0" name="爆炸形 2 289"/>
          <p:cNvSpPr/>
          <p:nvPr/>
        </p:nvSpPr>
        <p:spPr>
          <a:xfrm>
            <a:off x="451005" y="2708808"/>
            <a:ext cx="316493" cy="467993"/>
          </a:xfrm>
          <a:prstGeom prst="irregularSeal2">
            <a:avLst/>
          </a:prstGeom>
          <a:solidFill>
            <a:schemeClr val="accent2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1" name="文本框 290"/>
          <p:cNvSpPr txBox="1"/>
          <p:nvPr/>
        </p:nvSpPr>
        <p:spPr>
          <a:xfrm>
            <a:off x="76143" y="3172820"/>
            <a:ext cx="1085850" cy="6413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>
                    <a:alpha val="100000"/>
                  </a:srgbClr>
                </a:solidFill>
              </a:rPr>
              <a:t>Uneven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>
                    <a:alpha val="100000"/>
                  </a:srgbClr>
                </a:solidFill>
              </a:rPr>
              <a:t>collision</a:t>
            </a:r>
            <a:endParaRPr/>
          </a:p>
        </p:txBody>
      </p:sp>
      <p:sp>
        <p:nvSpPr>
          <p:cNvPr id="292" name="文本框 291"/>
          <p:cNvSpPr txBox="1"/>
          <p:nvPr/>
        </p:nvSpPr>
        <p:spPr>
          <a:xfrm>
            <a:off x="3833868" y="3185811"/>
            <a:ext cx="1549400" cy="6413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>
                    <a:alpha val="100000"/>
                  </a:srgbClr>
                </a:solidFill>
              </a:rPr>
              <a:t>Out-of-order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>
                    <a:alpha val="100000"/>
                  </a:srgbClr>
                </a:solidFill>
              </a:rPr>
              <a:t>delivery</a:t>
            </a:r>
            <a:endParaRPr dirty="0"/>
          </a:p>
        </p:txBody>
      </p:sp>
      <p:sp>
        <p:nvSpPr>
          <p:cNvPr id="293" name="椭圆 292"/>
          <p:cNvSpPr/>
          <p:nvPr/>
        </p:nvSpPr>
        <p:spPr>
          <a:xfrm rot="2700000">
            <a:off x="11644909" y="1811590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4" name="椭圆 293"/>
          <p:cNvSpPr/>
          <p:nvPr/>
        </p:nvSpPr>
        <p:spPr>
          <a:xfrm rot="2700000">
            <a:off x="11853899" y="1571313"/>
            <a:ext cx="228600" cy="228600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5" name="文本框 294"/>
          <p:cNvSpPr txBox="1"/>
          <p:nvPr/>
        </p:nvSpPr>
        <p:spPr>
          <a:xfrm>
            <a:off x="6046156" y="3226696"/>
            <a:ext cx="2894241" cy="6413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>
                    <a:alpha val="100000"/>
                  </a:srgbClr>
                </a:solidFill>
              </a:rPr>
              <a:t>Hard to find time gaps </a:t>
            </a:r>
            <a:r>
              <a:rPr lang="zh-CN" b="0" dirty="0">
                <a:solidFill>
                  <a:srgbClr val="FF0000">
                    <a:alpha val="100000"/>
                  </a:srgbClr>
                </a:solidFill>
              </a:rPr>
              <a:t>△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>
                    <a:alpha val="100000"/>
                  </a:srgbClr>
                </a:solidFill>
              </a:rPr>
              <a:t>in AI networking</a:t>
            </a:r>
            <a:endParaRPr dirty="0"/>
          </a:p>
        </p:txBody>
      </p:sp>
      <p:sp>
        <p:nvSpPr>
          <p:cNvPr id="298" name="矩形 297"/>
          <p:cNvSpPr/>
          <p:nvPr/>
        </p:nvSpPr>
        <p:spPr>
          <a:xfrm rot="2280000">
            <a:off x="11722695" y="1451856"/>
            <a:ext cx="350810" cy="743336"/>
          </a:xfrm>
          <a:prstGeom prst="rect">
            <a:avLst/>
          </a:prstGeom>
          <a:noFill/>
          <a:ln w="28575">
            <a:solidFill>
              <a:srgbClr val="000000">
                <a:alpha val="100000"/>
              </a:srgbClr>
            </a:solidFill>
            <a:prstDash val="dash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99" name="直线箭头连接符 298"/>
          <p:cNvCxnSpPr/>
          <p:nvPr/>
        </p:nvCxnSpPr>
        <p:spPr>
          <a:xfrm>
            <a:off x="12073505" y="1925890"/>
            <a:ext cx="271118" cy="174503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sp>
        <p:nvSpPr>
          <p:cNvPr id="300" name="文本框 299"/>
          <p:cNvSpPr txBox="1"/>
          <p:nvPr/>
        </p:nvSpPr>
        <p:spPr>
          <a:xfrm>
            <a:off x="11898100" y="2048668"/>
            <a:ext cx="1295978" cy="450850"/>
          </a:xfrm>
        </p:spPr>
        <p:txBody>
          <a:bodyPr>
            <a:spAutoFit/>
          </a:bodyPr>
          <a:lstStyle/>
          <a:p>
            <a:r>
              <a:rPr lang="en-US"/>
              <a:t>LessFlow</a:t>
            </a:r>
            <a:endParaRPr/>
          </a:p>
        </p:txBody>
      </p:sp>
      <p:grpSp>
        <p:nvGrpSpPr>
          <p:cNvPr id="303" name="组合 302"/>
          <p:cNvGrpSpPr/>
          <p:nvPr/>
        </p:nvGrpSpPr>
        <p:grpSpPr>
          <a:xfrm>
            <a:off x="5949934" y="3039751"/>
            <a:ext cx="1433749" cy="186945"/>
            <a:chOff x="7502613" y="3170387"/>
            <a:chExt cx="1703120" cy="247654"/>
          </a:xfrm>
        </p:grpSpPr>
        <p:sp>
          <p:nvSpPr>
            <p:cNvPr id="304" name="椭圆 303"/>
            <p:cNvSpPr/>
            <p:nvPr/>
          </p:nvSpPr>
          <p:spPr>
            <a:xfrm rot="300000">
              <a:off x="8681851" y="3179914"/>
              <a:ext cx="228600" cy="22860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椭圆 304"/>
            <p:cNvSpPr/>
            <p:nvPr/>
          </p:nvSpPr>
          <p:spPr>
            <a:xfrm rot="300000">
              <a:off x="8385487" y="3170387"/>
              <a:ext cx="228600" cy="22860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椭圆 305"/>
            <p:cNvSpPr/>
            <p:nvPr/>
          </p:nvSpPr>
          <p:spPr>
            <a:xfrm rot="300000">
              <a:off x="8977133" y="3170387"/>
              <a:ext cx="228600" cy="22860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椭圆 306"/>
            <p:cNvSpPr/>
            <p:nvPr/>
          </p:nvSpPr>
          <p:spPr>
            <a:xfrm rot="300000">
              <a:off x="7798977" y="3189441"/>
              <a:ext cx="228600" cy="22860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椭圆 307"/>
            <p:cNvSpPr/>
            <p:nvPr/>
          </p:nvSpPr>
          <p:spPr>
            <a:xfrm rot="300000">
              <a:off x="7502613" y="3179914"/>
              <a:ext cx="228600" cy="22860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309" name="直线箭头连接符 308"/>
          <p:cNvCxnSpPr/>
          <p:nvPr/>
        </p:nvCxnSpPr>
        <p:spPr>
          <a:xfrm>
            <a:off x="6409625" y="3133224"/>
            <a:ext cx="293442" cy="0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 type="triangle"/>
            <a:tailEnd type="triangle"/>
          </a:ln>
        </p:spPr>
      </p:cxnSp>
      <p:sp>
        <p:nvSpPr>
          <p:cNvPr id="310" name="文本框 309"/>
          <p:cNvSpPr txBox="1"/>
          <p:nvPr/>
        </p:nvSpPr>
        <p:spPr>
          <a:xfrm>
            <a:off x="6399022" y="2793966"/>
            <a:ext cx="313011" cy="368299"/>
          </a:xfr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b="0">
                <a:solidFill>
                  <a:srgbClr val="FF0000">
                    <a:alpha val="100000"/>
                  </a:srgbClr>
                </a:solidFill>
              </a:rPr>
              <a:t>△</a:t>
            </a:r>
            <a:endParaRPr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FB96C56-9ECE-5F45-8196-C73AC29603DD}"/>
              </a:ext>
            </a:extLst>
          </p:cNvPr>
          <p:cNvSpPr txBox="1"/>
          <p:nvPr/>
        </p:nvSpPr>
        <p:spPr>
          <a:xfrm>
            <a:off x="9216788" y="3195428"/>
            <a:ext cx="3300963" cy="92333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>
                <a:solidFill>
                  <a:schemeClr val="accent6"/>
                </a:solidFill>
              </a:rPr>
              <a:t>Inter-</a:t>
            </a:r>
            <a:r>
              <a:rPr lang="en-US" altLang="zh-CN" dirty="0" err="1">
                <a:solidFill>
                  <a:schemeClr val="accent6"/>
                </a:solidFill>
              </a:rPr>
              <a:t>LessFLow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order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delivery</a:t>
            </a:r>
          </a:p>
          <a:p>
            <a:pPr algn="ctr">
              <a:lnSpc>
                <a:spcPct val="100000"/>
              </a:lnSpc>
            </a:pPr>
            <a:r>
              <a:rPr lang="en-US" altLang="zh-CN" dirty="0">
                <a:solidFill>
                  <a:schemeClr val="accent6"/>
                </a:solidFill>
              </a:rPr>
              <a:t>Good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load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balancing</a:t>
            </a:r>
          </a:p>
          <a:p>
            <a:pPr algn="ctr">
              <a:lnSpc>
                <a:spcPct val="100000"/>
              </a:lnSpc>
            </a:pPr>
            <a:r>
              <a:rPr lang="en-US" altLang="zh-CN" dirty="0">
                <a:solidFill>
                  <a:schemeClr val="accent6"/>
                </a:solidFill>
              </a:rPr>
              <a:t>Fully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utilize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bandwidth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默认字体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Peirui Cao</cp:lastModifiedBy>
  <cp:revision>4</cp:revision>
  <dcterms:created xsi:type="dcterms:W3CDTF">2024-03-01T16:35:47Z</dcterms:created>
  <dcterms:modified xsi:type="dcterms:W3CDTF">2024-03-02T06:37:53Z</dcterms:modified>
</cp:coreProperties>
</file>