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21"/>
  </p:notesMasterIdLst>
  <p:sldIdLst>
    <p:sldId id="328" r:id="rId2"/>
    <p:sldId id="329" r:id="rId3"/>
    <p:sldId id="330" r:id="rId4"/>
    <p:sldId id="331" r:id="rId5"/>
    <p:sldId id="339" r:id="rId6"/>
    <p:sldId id="340" r:id="rId7"/>
    <p:sldId id="341" r:id="rId8"/>
    <p:sldId id="342" r:id="rId9"/>
    <p:sldId id="345" r:id="rId10"/>
    <p:sldId id="346" r:id="rId11"/>
    <p:sldId id="343" r:id="rId12"/>
    <p:sldId id="344" r:id="rId13"/>
    <p:sldId id="332" r:id="rId14"/>
    <p:sldId id="333" r:id="rId15"/>
    <p:sldId id="337" r:id="rId16"/>
    <p:sldId id="338" r:id="rId17"/>
    <p:sldId id="334" r:id="rId18"/>
    <p:sldId id="335" r:id="rId19"/>
    <p:sldId id="336" r:id="rId2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  <p14:sldId id="329"/>
          </p14:sldIdLst>
        </p14:section>
        <p14:section name="基本使用" id="{0548A688-9BB1-2D44-9575-D163EDB2FC51}">
          <p14:sldIdLst>
            <p14:sldId id="330"/>
            <p14:sldId id="331"/>
            <p14:sldId id="339"/>
            <p14:sldId id="340"/>
            <p14:sldId id="341"/>
            <p14:sldId id="342"/>
            <p14:sldId id="345"/>
            <p14:sldId id="346"/>
            <p14:sldId id="343"/>
            <p14:sldId id="344"/>
            <p14:sldId id="332"/>
            <p14:sldId id="333"/>
            <p14:sldId id="337"/>
            <p14:sldId id="338"/>
          </p14:sldIdLst>
        </p14:section>
        <p14:section name="FMDatabaseQueue" id="{7E6059DA-08A2-0A4F-B1B9-AA417FE539A3}">
          <p14:sldIdLst>
            <p14:sldId id="334"/>
            <p14:sldId id="335"/>
            <p14:sldId id="33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1525" autoAdjust="0"/>
  </p:normalViewPr>
  <p:slideViewPr>
    <p:cSldViewPr snapToGrid="0" snapToObjects="1">
      <p:cViewPr>
        <p:scale>
          <a:sx n="89" d="100"/>
          <a:sy n="89" d="100"/>
        </p:scale>
        <p:origin x="-49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15-3-16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15-3-16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FMDB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学院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8745" y="1755078"/>
            <a:ext cx="1526973" cy="15125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imageName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24777" y="1755078"/>
            <a:ext cx="1598327" cy="15125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selector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4" idx="3"/>
            <a:endCxn id="5" idx="1"/>
          </p:cNvCxnSpPr>
          <p:nvPr/>
        </p:nvCxnSpPr>
        <p:spPr>
          <a:xfrm>
            <a:off x="2725718" y="2511331"/>
            <a:ext cx="8990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86143" y="1755078"/>
            <a:ext cx="1840930" cy="15125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Imp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函数实现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5223104" y="2497063"/>
            <a:ext cx="1398536" cy="128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56351" y="3766995"/>
            <a:ext cx="1526973" cy="1797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imageWithName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777177" y="4052373"/>
            <a:ext cx="1598327" cy="15125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selector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464662" y="3766995"/>
            <a:ext cx="1840930" cy="15125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Imp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函数实现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cxnSp>
        <p:nvCxnSpPr>
          <p:cNvPr id="17" name="直线箭头连接符 16"/>
          <p:cNvCxnSpPr>
            <a:stCxn id="12" idx="3"/>
            <a:endCxn id="13" idx="1"/>
          </p:cNvCxnSpPr>
          <p:nvPr/>
        </p:nvCxnSpPr>
        <p:spPr>
          <a:xfrm>
            <a:off x="2283324" y="4665937"/>
            <a:ext cx="1493853" cy="1426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V="1">
            <a:off x="5375504" y="4252138"/>
            <a:ext cx="974992" cy="413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55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671315"/>
              </p:ext>
            </p:extLst>
          </p:nvPr>
        </p:nvGraphicFramePr>
        <p:xfrm>
          <a:off x="403908" y="2774849"/>
          <a:ext cx="6096000" cy="10109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idstr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Access</a:t>
                      </a:r>
                      <a:r>
                        <a:rPr lang="en-US" altLang="zh-CN" dirty="0" err="1" smtClean="0"/>
                        <a:t>_token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Dict</a:t>
                      </a:r>
                      <a:r>
                        <a:rPr lang="zh-CN" altLang="zh-CN" dirty="0" smtClean="0"/>
                        <a:t>（</a:t>
                      </a:r>
                      <a:r>
                        <a:rPr lang="zh-CN" altLang="en-US" dirty="0" smtClean="0"/>
                        <a:t>微博数据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03908" y="1284203"/>
            <a:ext cx="54169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打开数据库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创建表，设计表</a:t>
            </a:r>
            <a:endParaRPr kumimoji="1" lang="en-US" altLang="zh-CN" dirty="0" smtClean="0"/>
          </a:p>
          <a:p>
            <a:r>
              <a:rPr kumimoji="1" lang="zh-CN" altLang="en-US" dirty="0" smtClean="0"/>
              <a:t>经验：把需要保存的模型转换字典，字典字段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参数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表字段设计：结果模型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参数模型属性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56351" y="3981028"/>
            <a:ext cx="2301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324324324324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100</a:t>
            </a:r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34324325345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99</a:t>
            </a:r>
          </a:p>
          <a:p>
            <a:r>
              <a:rPr kumimoji="1" lang="en-US" altLang="zh-CN" dirty="0" err="1" smtClean="0"/>
              <a:t>Idstr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98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76354" y="5194717"/>
            <a:ext cx="55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18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42603" y="1812153"/>
            <a:ext cx="2154887" cy="35529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新浪服务器</a:t>
            </a:r>
            <a:endParaRPr kumimoji="1" lang="zh-CN" altLang="en-US" dirty="0"/>
          </a:p>
        </p:txBody>
      </p:sp>
      <p:sp>
        <p:nvSpPr>
          <p:cNvPr id="5" name="罐形 4"/>
          <p:cNvSpPr/>
          <p:nvPr/>
        </p:nvSpPr>
        <p:spPr>
          <a:xfrm>
            <a:off x="4309774" y="1812153"/>
            <a:ext cx="1898014" cy="339600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数据库</a:t>
            </a:r>
            <a:endParaRPr kumimoji="1" lang="zh-CN" altLang="en-US" dirty="0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2397490" y="2668288"/>
            <a:ext cx="1812389" cy="28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09879" y="5584167"/>
            <a:ext cx="1532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accessToken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Idstr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100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298641" y="5522072"/>
            <a:ext cx="559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100</a:t>
            </a:r>
          </a:p>
          <a:p>
            <a:r>
              <a:rPr kumimoji="1" lang="zh-CN" altLang="zh-CN" dirty="0" smtClean="0"/>
              <a:t>9</a:t>
            </a:r>
            <a:r>
              <a:rPr kumimoji="1" lang="en-US" altLang="zh-CN" dirty="0" smtClean="0"/>
              <a:t>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74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执行</a:t>
            </a:r>
            <a:r>
              <a:rPr kumimoji="1" lang="zh-CN" altLang="en-US" dirty="0"/>
              <a:t>更新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1162"/>
            <a:ext cx="8229600" cy="5022661"/>
          </a:xfrm>
        </p:spPr>
        <p:txBody>
          <a:bodyPr>
            <a:normAutofit/>
          </a:bodyPr>
          <a:lstStyle/>
          <a:p>
            <a:r>
              <a:rPr lang="zh-CN" altLang="en-US" sz="1800"/>
              <a:t>在</a:t>
            </a:r>
            <a:r>
              <a:rPr lang="en-US" altLang="zh-CN" sz="1800"/>
              <a:t>FMDB</a:t>
            </a:r>
            <a:r>
              <a:rPr lang="zh-CN" altLang="en-US" sz="1800"/>
              <a:t>中，除查询以外的所有操作，都称为“更新”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/>
              <a:t>create</a:t>
            </a:r>
            <a:r>
              <a:rPr lang="zh-CN" altLang="en-US" sz="1800"/>
              <a:t>、</a:t>
            </a:r>
            <a:r>
              <a:rPr lang="en-US" altLang="zh-CN" sz="1800"/>
              <a:t>drop</a:t>
            </a:r>
            <a:r>
              <a:rPr lang="zh-CN" altLang="en-US" sz="1800"/>
              <a:t>、</a:t>
            </a:r>
            <a:r>
              <a:rPr lang="en-US" altLang="zh-CN" sz="1800"/>
              <a:t>insert</a:t>
            </a:r>
            <a:r>
              <a:rPr lang="zh-CN" altLang="en-US" sz="1800"/>
              <a:t>、</a:t>
            </a:r>
            <a:r>
              <a:rPr lang="en-US" altLang="zh-CN" sz="1800"/>
              <a:t>update</a:t>
            </a:r>
            <a:r>
              <a:rPr lang="zh-CN" altLang="en-US" sz="1800"/>
              <a:t>、</a:t>
            </a:r>
            <a:r>
              <a:rPr lang="en-US" altLang="zh-CN" sz="1800"/>
              <a:t>delete</a:t>
            </a:r>
            <a:r>
              <a:rPr lang="zh-CN" altLang="en-US" sz="1800"/>
              <a:t>等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zh-CN" altLang="en-US" sz="1800"/>
              <a:t>使用</a:t>
            </a:r>
            <a:r>
              <a:rPr lang="en-US" altLang="zh-CN" sz="1800"/>
              <a:t>executeUpdate:</a:t>
            </a:r>
            <a:r>
              <a:rPr lang="zh-CN" altLang="en-US" sz="1800"/>
              <a:t>方法执行更新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)executeUpdate:(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*)sql, ...</a:t>
            </a: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)executeUpdateWithFormat:(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*)format, ...</a:t>
            </a: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)executeUpdate:(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*)sql withArgumentsInArray:(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*)arguments</a:t>
            </a:r>
          </a:p>
          <a:p>
            <a:pPr>
              <a:buFont typeface="Wingdings" charset="2"/>
              <a:buChar char="p"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n"/>
            </a:pPr>
            <a:r>
              <a:rPr lang="zh-CN" altLang="en-US" sz="1800"/>
              <a:t>示例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[db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executeUpdate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@"UPDATE t_student SET age = ? WHERE name = ?;"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@20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423124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执行查询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1162"/>
            <a:ext cx="8229600" cy="502266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900"/>
              <a:t>查询方法</a:t>
            </a:r>
            <a:endParaRPr lang="en-US" altLang="zh-CN" sz="1900"/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FMResultSet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*)executeQuery:(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*)sql, ...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FMResultSet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*)executeQueryWithFormat:(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*)format, ...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FMResultSet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*)executeQuery:(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*)sql withArgumentsInArray:(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*)arguments</a:t>
            </a:r>
          </a:p>
          <a:p>
            <a:pPr>
              <a:buFont typeface="Wingdings" charset="2"/>
              <a:buChar char="p"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n"/>
            </a:pPr>
            <a:r>
              <a:rPr lang="zh-CN" altLang="en-US" sz="1900"/>
              <a:t>示例</a:t>
            </a:r>
            <a:endParaRPr lang="en-US" altLang="zh-CN" sz="1900"/>
          </a:p>
          <a:p>
            <a:pPr marL="0" indent="0">
              <a:buNone/>
            </a:pP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查询数据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FMResultSet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*rs = [db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executeQuery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@"SELECT * FROM t_student"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遍历结果集</a:t>
            </a:r>
            <a:endParaRPr lang="zh-CN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while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([rs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next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]) {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*name = [rs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stringForColumn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@"name"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age = [rs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intForColumn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@"age"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score = [rs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doubleForColumn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@"score"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}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35191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890388"/>
              </p:ext>
            </p:extLst>
          </p:nvPr>
        </p:nvGraphicFramePr>
        <p:xfrm>
          <a:off x="1795145" y="275254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name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money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1000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线箭头连接符 5"/>
          <p:cNvCxnSpPr/>
          <p:nvPr/>
        </p:nvCxnSpPr>
        <p:spPr>
          <a:xfrm flipH="1">
            <a:off x="998954" y="3494227"/>
            <a:ext cx="796191" cy="501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99268" y="4137987"/>
            <a:ext cx="55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/>
              <a:t>5</a:t>
            </a:r>
            <a:r>
              <a:rPr kumimoji="1" lang="en-US" altLang="zh-CN"/>
              <a:t>00</a:t>
            </a:r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 flipH="1" flipV="1">
            <a:off x="7249554" y="3494227"/>
            <a:ext cx="1127392" cy="501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305592" y="4152256"/>
            <a:ext cx="68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1000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695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235231"/>
              </p:ext>
            </p:extLst>
          </p:nvPr>
        </p:nvGraphicFramePr>
        <p:xfrm>
          <a:off x="684996" y="2539868"/>
          <a:ext cx="6935004" cy="1255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7502"/>
                <a:gridCol w="3467502"/>
              </a:tblGrid>
              <a:tr h="524144">
                <a:tc>
                  <a:txBody>
                    <a:bodyPr/>
                    <a:lstStyle/>
                    <a:p>
                      <a:r>
                        <a:rPr lang="en-US" altLang="zh-CN"/>
                        <a:t>name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money</a:t>
                      </a:r>
                      <a:endParaRPr lang="zh-CN" altLang="en-US"/>
                    </a:p>
                  </a:txBody>
                  <a:tcPr/>
                </a:tc>
              </a:tr>
              <a:tr h="294891">
                <a:tc>
                  <a:txBody>
                    <a:bodyPr/>
                    <a:lstStyle/>
                    <a:p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1000</a:t>
                      </a:r>
                      <a:endParaRPr lang="zh-CN" altLang="en-US"/>
                    </a:p>
                  </a:txBody>
                  <a:tcPr/>
                </a:tc>
              </a:tr>
              <a:tr h="294891">
                <a:tc>
                  <a:txBody>
                    <a:bodyPr/>
                    <a:lstStyle/>
                    <a:p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500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312911" y="4223600"/>
            <a:ext cx="6550287" cy="18834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Begin</a:t>
            </a:r>
            <a:r>
              <a:rPr kumimoji="1" lang="zh-CN" altLang="en-US"/>
              <a:t> </a:t>
            </a:r>
            <a:r>
              <a:rPr kumimoji="1" lang="en-US" altLang="zh-CN"/>
              <a:t>transaction</a:t>
            </a:r>
          </a:p>
          <a:p>
            <a:pPr algn="ctr"/>
            <a:r>
              <a:rPr kumimoji="1" lang="en-US" altLang="zh-CN"/>
              <a:t>Update</a:t>
            </a:r>
            <a:r>
              <a:rPr kumimoji="1" lang="zh-CN" altLang="en-US"/>
              <a:t> </a:t>
            </a:r>
            <a:r>
              <a:rPr kumimoji="1" lang="en-US" altLang="zh-CN"/>
              <a:t>t_money</a:t>
            </a:r>
            <a:r>
              <a:rPr kumimoji="1" lang="zh-CN" altLang="en-US"/>
              <a:t> </a:t>
            </a:r>
            <a:r>
              <a:rPr kumimoji="1" lang="en-US" altLang="zh-CN"/>
              <a:t>set</a:t>
            </a:r>
            <a:r>
              <a:rPr kumimoji="1" lang="zh-CN" altLang="en-US"/>
              <a:t> </a:t>
            </a:r>
            <a:r>
              <a:rPr kumimoji="1" lang="en-US" altLang="zh-CN"/>
              <a:t>money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500</a:t>
            </a:r>
            <a:r>
              <a:rPr kumimoji="1" lang="zh-CN" altLang="en-US"/>
              <a:t> </a:t>
            </a:r>
            <a:r>
              <a:rPr kumimoji="1" lang="en-US" altLang="zh-CN"/>
              <a:t>where</a:t>
            </a:r>
            <a:r>
              <a:rPr kumimoji="1" lang="zh-CN" altLang="en-US"/>
              <a:t> </a:t>
            </a:r>
            <a:r>
              <a:rPr kumimoji="1" lang="en-US" altLang="zh-CN"/>
              <a:t>name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‘a’</a:t>
            </a:r>
          </a:p>
          <a:p>
            <a:pPr algn="ctr"/>
            <a:r>
              <a:rPr kumimoji="1" lang="en-US" altLang="zh-CN"/>
              <a:t>Rollback</a:t>
            </a:r>
            <a:r>
              <a:rPr kumimoji="1" lang="zh-CN" altLang="en-US"/>
              <a:t> </a:t>
            </a:r>
            <a:r>
              <a:rPr kumimoji="1" lang="en-US" altLang="zh-CN"/>
              <a:t>transaction</a:t>
            </a:r>
          </a:p>
          <a:p>
            <a:pPr algn="ctr"/>
            <a:r>
              <a:rPr kumimoji="1" lang="en-US" altLang="zh-CN"/>
              <a:t>Update</a:t>
            </a:r>
            <a:r>
              <a:rPr kumimoji="1" lang="zh-CN" altLang="en-US"/>
              <a:t> </a:t>
            </a:r>
            <a:r>
              <a:rPr kumimoji="1" lang="en-US" altLang="zh-CN"/>
              <a:t>t_money</a:t>
            </a:r>
            <a:r>
              <a:rPr kumimoji="1" lang="zh-CN" altLang="en-US"/>
              <a:t> </a:t>
            </a:r>
            <a:r>
              <a:rPr kumimoji="1" lang="en-US" altLang="zh-CN"/>
              <a:t>set</a:t>
            </a:r>
            <a:r>
              <a:rPr kumimoji="1" lang="zh-CN" altLang="en-US"/>
              <a:t> </a:t>
            </a:r>
            <a:r>
              <a:rPr kumimoji="1" lang="en-US" altLang="zh-CN"/>
              <a:t>money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1</a:t>
            </a:r>
            <a:r>
              <a:rPr kumimoji="1" lang="zh-CN" altLang="zh-CN"/>
              <a:t>0</a:t>
            </a:r>
            <a:r>
              <a:rPr kumimoji="1" lang="en-US" altLang="zh-CN"/>
              <a:t>00</a:t>
            </a:r>
            <a:r>
              <a:rPr kumimoji="1" lang="zh-CN" altLang="en-US"/>
              <a:t> </a:t>
            </a:r>
            <a:r>
              <a:rPr kumimoji="1" lang="en-US" altLang="zh-CN"/>
              <a:t>where</a:t>
            </a:r>
            <a:r>
              <a:rPr kumimoji="1" lang="zh-CN" altLang="en-US"/>
              <a:t> </a:t>
            </a:r>
            <a:r>
              <a:rPr kumimoji="1" lang="en-US" altLang="zh-CN"/>
              <a:t>name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‘b’</a:t>
            </a:r>
          </a:p>
          <a:p>
            <a:pPr algn="ctr"/>
            <a:r>
              <a:rPr kumimoji="1" lang="en-US" altLang="zh-CN"/>
              <a:t>Commit</a:t>
            </a:r>
            <a:r>
              <a:rPr kumimoji="1" lang="zh-CN" altLang="en-US"/>
              <a:t> </a:t>
            </a:r>
            <a:r>
              <a:rPr kumimoji="1" lang="en-US" altLang="zh-CN"/>
              <a:t>transaction</a:t>
            </a:r>
          </a:p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230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FMDatabaseQueue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1162"/>
            <a:ext cx="8229600" cy="5022661"/>
          </a:xfrm>
        </p:spPr>
        <p:txBody>
          <a:bodyPr>
            <a:normAutofit/>
          </a:bodyPr>
          <a:lstStyle/>
          <a:p>
            <a:r>
              <a:rPr lang="en-US" altLang="zh-CN" sz="1800"/>
              <a:t>FMDatabase</a:t>
            </a:r>
            <a:r>
              <a:rPr lang="zh-CN" altLang="en-US" sz="1800"/>
              <a:t>这个类是线程不安全的</a:t>
            </a:r>
            <a:r>
              <a:rPr lang="zh-CN" altLang="zh-CN" sz="1800"/>
              <a:t>，</a:t>
            </a:r>
            <a:r>
              <a:rPr lang="zh-CN" altLang="en-US" sz="1800"/>
              <a:t>如果在多个线程中同时使用一个</a:t>
            </a:r>
            <a:r>
              <a:rPr lang="en-US" altLang="zh-CN" sz="1800"/>
              <a:t>FMDatabase</a:t>
            </a:r>
            <a:r>
              <a:rPr lang="zh-CN" altLang="en-US" sz="1800"/>
              <a:t>实例，会造成数据混乱等问题</a:t>
            </a:r>
            <a:endParaRPr lang="en-US" altLang="zh-CN" sz="1800"/>
          </a:p>
          <a:p>
            <a:endParaRPr lang="en-US" altLang="zh-CN" sz="1800"/>
          </a:p>
          <a:p>
            <a:r>
              <a:rPr lang="zh-CN" altLang="en-US" sz="1800"/>
              <a:t>为了保证线程安全，</a:t>
            </a:r>
            <a:r>
              <a:rPr lang="en-US" altLang="zh-CN" sz="1800"/>
              <a:t>FMDB</a:t>
            </a:r>
            <a:r>
              <a:rPr lang="zh-CN" altLang="en-US" sz="1800"/>
              <a:t>提供方便快捷的</a:t>
            </a:r>
            <a:r>
              <a:rPr lang="en-US" altLang="zh-CN" sz="1800"/>
              <a:t>FMDatabaseQueue</a:t>
            </a:r>
            <a:r>
              <a:rPr lang="zh-CN" altLang="en-US" sz="1800"/>
              <a:t>类</a:t>
            </a:r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FMDatabaseQueue</a:t>
            </a:r>
            <a:r>
              <a:rPr lang="zh-CN" altLang="en-US" sz="1800"/>
              <a:t>的创建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FMDatabaseQueue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*queue = [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FMDatabaseQueue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databaseQueueWithPath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:path];</a:t>
            </a:r>
          </a:p>
        </p:txBody>
      </p:sp>
    </p:spTree>
    <p:extLst>
      <p:ext uri="{BB962C8B-B14F-4D97-AF65-F5344CB8AC3E}">
        <p14:creationId xmlns:p14="http://schemas.microsoft.com/office/powerpoint/2010/main" val="267823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FMDatabaseQueue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1162"/>
            <a:ext cx="8229600" cy="5022661"/>
          </a:xfrm>
        </p:spPr>
        <p:txBody>
          <a:bodyPr>
            <a:normAutofit/>
          </a:bodyPr>
          <a:lstStyle/>
          <a:p>
            <a:r>
              <a:rPr lang="zh-CN" altLang="en-US" sz="1800"/>
              <a:t>简单使用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[queue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inDatabase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:^(</a:t>
            </a:r>
            <a:r>
              <a:rPr lang="en-US" altLang="zh-CN" sz="1400">
                <a:solidFill>
                  <a:srgbClr val="3F6E74"/>
                </a:solidFill>
                <a:latin typeface="Menlo-Regular"/>
              </a:rPr>
              <a:t>FMDatabase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*db) {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[db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executeUpdate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@"INSERT INTO t_student(name) VALUES (?)"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[db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executeUpdate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@"INSERT INTO t_student(name) VALUES (?)"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@"Rose"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[db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executeUpdate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@"INSERT INTO t_student(name) VALUES (?)"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@"Jim"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>
                <a:solidFill>
                  <a:srgbClr val="3F6E74"/>
                </a:solidFill>
                <a:latin typeface="Menlo-Regular"/>
              </a:rPr>
              <a:t>FMResultSet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*rs = [db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executeQuery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@"select * from t_student"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while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([rs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next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]) {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400">
                <a:solidFill>
                  <a:srgbClr val="007400"/>
                </a:solidFill>
                <a:latin typeface="Menlo-Regular"/>
              </a:rPr>
              <a:t>// …</a:t>
            </a:r>
            <a:endParaRPr lang="en-US" altLang="zh-CN" sz="14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}];</a:t>
            </a:r>
          </a:p>
        </p:txBody>
      </p:sp>
    </p:spTree>
    <p:extLst>
      <p:ext uri="{BB962C8B-B14F-4D97-AF65-F5344CB8AC3E}">
        <p14:creationId xmlns:p14="http://schemas.microsoft.com/office/powerpoint/2010/main" val="256728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FMDatabaseQueue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1162"/>
            <a:ext cx="8229600" cy="5022661"/>
          </a:xfrm>
        </p:spPr>
        <p:txBody>
          <a:bodyPr>
            <a:normAutofit/>
          </a:bodyPr>
          <a:lstStyle/>
          <a:p>
            <a:r>
              <a:rPr lang="zh-CN" altLang="en-US" sz="1800"/>
              <a:t>使用事务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[queue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inTransaction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:^(</a:t>
            </a:r>
            <a:r>
              <a:rPr lang="en-US" altLang="zh-CN" sz="1400">
                <a:solidFill>
                  <a:srgbClr val="3F6E74"/>
                </a:solidFill>
                <a:latin typeface="Menlo-Regular"/>
              </a:rPr>
              <a:t>FMDatabase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*db, 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*rollback) {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[db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executeUpdate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@"INSERT INTO t_student(name) VALUES (?)"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[db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executeUpdate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@"INSERT INTO t_student(name) VALUES (?)"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@"Rose"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[db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executeUpdate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@"INSERT INTO t_student(name) VALUES (?)"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@"Jim"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>
                <a:solidFill>
                  <a:srgbClr val="3F6E74"/>
                </a:solidFill>
                <a:latin typeface="Menlo-Regular"/>
              </a:rPr>
              <a:t>FMResultSet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*rs = [db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executeQuery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@"select * from t_student"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while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([rs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next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]) {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400">
                <a:solidFill>
                  <a:srgbClr val="007400"/>
                </a:solidFill>
                <a:latin typeface="Menlo-Regular"/>
              </a:rPr>
              <a:t>// …</a:t>
            </a:r>
            <a:endParaRPr lang="en-US" altLang="zh-CN" sz="14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}];</a:t>
            </a:r>
          </a:p>
          <a:p>
            <a:pPr marL="0" indent="0">
              <a:buNone/>
            </a:pPr>
            <a:endParaRPr lang="en-US" altLang="zh-CN" sz="14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n"/>
            </a:pPr>
            <a:r>
              <a:rPr lang="zh-CN" altLang="en-US" sz="1800"/>
              <a:t>事务回滚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*rollback = 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YES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3495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FMDB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60445"/>
            <a:ext cx="8229600" cy="4889226"/>
          </a:xfrm>
        </p:spPr>
        <p:txBody>
          <a:bodyPr>
            <a:normAutofit/>
          </a:bodyPr>
          <a:lstStyle/>
          <a:p>
            <a:r>
              <a:rPr kumimoji="1" lang="zh-CN" altLang="en-US" sz="1800" smtClean="0"/>
              <a:t>什么是</a:t>
            </a:r>
            <a:r>
              <a:rPr lang="en-US" altLang="zh-CN" sz="1800"/>
              <a:t>FMDB</a:t>
            </a:r>
          </a:p>
          <a:p>
            <a:pPr>
              <a:buFont typeface="Wingdings" charset="2"/>
              <a:buChar char="p"/>
            </a:pPr>
            <a:r>
              <a:rPr lang="en-US" altLang="zh-CN" sz="1800"/>
              <a:t>FMDB</a:t>
            </a:r>
            <a:r>
              <a:rPr lang="zh-CN" altLang="en-US" sz="1800"/>
              <a:t>是</a:t>
            </a:r>
            <a:r>
              <a:rPr lang="en-US" altLang="zh-CN" sz="1800"/>
              <a:t>iOS</a:t>
            </a:r>
            <a:r>
              <a:rPr lang="zh-CN" altLang="en-US" sz="1800"/>
              <a:t>平台的</a:t>
            </a:r>
            <a:r>
              <a:rPr lang="en-US" altLang="zh-CN" sz="1800"/>
              <a:t>SQLite</a:t>
            </a:r>
            <a:r>
              <a:rPr lang="zh-CN" altLang="en-US" sz="1800"/>
              <a:t>数据库框架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/>
              <a:t>FMDB</a:t>
            </a:r>
            <a:r>
              <a:rPr lang="zh-CN" altLang="en-US" sz="1800"/>
              <a:t>以</a:t>
            </a:r>
            <a:r>
              <a:rPr lang="en-US" altLang="zh-CN" sz="1800"/>
              <a:t>OC</a:t>
            </a:r>
            <a:r>
              <a:rPr lang="zh-CN" altLang="en-US" sz="1800"/>
              <a:t>的方式封装了</a:t>
            </a:r>
            <a:r>
              <a:rPr lang="en-US" altLang="zh-CN" sz="1800"/>
              <a:t>SQLite</a:t>
            </a:r>
            <a:r>
              <a:rPr lang="zh-CN" altLang="en-US" sz="1800"/>
              <a:t>的</a:t>
            </a:r>
            <a:r>
              <a:rPr lang="en-US" altLang="zh-CN" sz="1800"/>
              <a:t>C</a:t>
            </a:r>
            <a:r>
              <a:rPr lang="zh-CN" altLang="en-US" sz="1800"/>
              <a:t>语言</a:t>
            </a:r>
            <a:r>
              <a:rPr lang="en-US" altLang="zh-CN" sz="1800"/>
              <a:t>API</a:t>
            </a:r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en-US" altLang="zh-CN" sz="1800"/>
              <a:t>FMDB</a:t>
            </a:r>
            <a:r>
              <a:rPr lang="zh-CN" altLang="en-US" sz="1800"/>
              <a:t>的优点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使用起来更加面向对象，省去了很多麻烦、冗余的</a:t>
            </a:r>
            <a:r>
              <a:rPr lang="en-US" altLang="zh-CN" sz="1800"/>
              <a:t>C</a:t>
            </a:r>
            <a:r>
              <a:rPr lang="zh-CN" altLang="en-US" sz="1800"/>
              <a:t>语言代码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对比苹果自带的</a:t>
            </a:r>
            <a:r>
              <a:rPr lang="en-US" altLang="zh-CN" sz="1800"/>
              <a:t>Core</a:t>
            </a:r>
            <a:r>
              <a:rPr lang="zh-CN" altLang="en-US" sz="1800"/>
              <a:t> </a:t>
            </a:r>
            <a:r>
              <a:rPr lang="en-US" altLang="zh-CN" sz="1800"/>
              <a:t>Data</a:t>
            </a:r>
            <a:r>
              <a:rPr lang="zh-CN" altLang="en-US" sz="1800"/>
              <a:t>框架，更加轻量级和灵活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提供了多线程安全的数据库操作方法，有效地防止数据混乱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en-US" altLang="zh-CN" sz="1800"/>
              <a:t>FMDB</a:t>
            </a:r>
            <a:r>
              <a:rPr lang="zh-CN" altLang="en-US" sz="1800"/>
              <a:t>的</a:t>
            </a:r>
            <a:r>
              <a:rPr lang="en-US" altLang="zh-CN" sz="1800"/>
              <a:t>github</a:t>
            </a:r>
            <a:r>
              <a:rPr lang="zh-CN" altLang="en-US" sz="1800"/>
              <a:t>地址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/>
              <a:t>https://github.com/ccgus/fmdb</a:t>
            </a:r>
          </a:p>
          <a:p>
            <a:pPr>
              <a:buFont typeface="Wingdings" charset="2"/>
              <a:buChar char="p"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9172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核心类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60445"/>
            <a:ext cx="8229600" cy="4889226"/>
          </a:xfrm>
        </p:spPr>
        <p:txBody>
          <a:bodyPr>
            <a:normAutofit/>
          </a:bodyPr>
          <a:lstStyle/>
          <a:p>
            <a:r>
              <a:rPr lang="en-US" altLang="zh-CN" sz="1800"/>
              <a:t>FMDB</a:t>
            </a:r>
            <a:r>
              <a:rPr lang="zh-CN" altLang="en-US" sz="1800"/>
              <a:t>有三个主要的类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TW" sz="1800"/>
              <a:t>FMDatabase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一个</a:t>
            </a:r>
            <a:r>
              <a:rPr lang="en-US" altLang="zh-TW" sz="1800"/>
              <a:t>FMDatabase</a:t>
            </a:r>
            <a:r>
              <a:rPr lang="zh-CN" altLang="en-US" sz="1800"/>
              <a:t>对象就代表</a:t>
            </a:r>
            <a:r>
              <a:rPr lang="zh-TW" altLang="en-US" sz="1800"/>
              <a:t>一个单独的</a:t>
            </a:r>
            <a:r>
              <a:rPr lang="en-US" altLang="zh-TW" sz="1800"/>
              <a:t>SQLite</a:t>
            </a:r>
            <a:r>
              <a:rPr lang="zh-TW" altLang="en-US" sz="1800"/>
              <a:t>数据库</a:t>
            </a:r>
            <a:endParaRPr lang="en-US" altLang="zh-TW" sz="1800"/>
          </a:p>
          <a:p>
            <a:pPr>
              <a:buFont typeface="Wingdings" charset="2"/>
              <a:buChar char="ü"/>
            </a:pPr>
            <a:r>
              <a:rPr lang="zh-TW" altLang="en-US" sz="1800"/>
              <a:t>用来执行</a:t>
            </a:r>
            <a:r>
              <a:rPr lang="en-US" altLang="zh-TW" sz="1800"/>
              <a:t>SQL</a:t>
            </a:r>
            <a:r>
              <a:rPr lang="zh-CN" altLang="en-US" sz="1800"/>
              <a:t>语句</a:t>
            </a:r>
            <a:endParaRPr lang="en-US" altLang="zh-TW" sz="1800"/>
          </a:p>
          <a:p>
            <a:pPr>
              <a:buFont typeface="Wingdings" charset="2"/>
              <a:buChar char="ü"/>
            </a:pPr>
            <a:endParaRPr lang="zh-TW" altLang="en-US" sz="1800"/>
          </a:p>
          <a:p>
            <a:pPr>
              <a:buFont typeface="Wingdings" charset="2"/>
              <a:buChar char="p"/>
            </a:pPr>
            <a:r>
              <a:rPr lang="en-US" altLang="zh-TW" sz="1800"/>
              <a:t>FMResultSet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使用</a:t>
            </a:r>
            <a:r>
              <a:rPr lang="en-US" altLang="zh-TW" sz="1800"/>
              <a:t>FMDatabase</a:t>
            </a:r>
            <a:r>
              <a:rPr lang="zh-TW" altLang="en-US" sz="1800"/>
              <a:t>执行查询后</a:t>
            </a:r>
            <a:r>
              <a:rPr lang="zh-CN" altLang="en-US" sz="1800"/>
              <a:t>的</a:t>
            </a:r>
            <a:r>
              <a:rPr lang="zh-TW" altLang="en-US" sz="1800"/>
              <a:t>结果集</a:t>
            </a:r>
            <a:endParaRPr lang="en-US" altLang="zh-TW" sz="1800"/>
          </a:p>
          <a:p>
            <a:pPr>
              <a:buFont typeface="Wingdings" charset="2"/>
              <a:buChar char="ü"/>
            </a:pPr>
            <a:endParaRPr lang="zh-TW" altLang="en-US" sz="1800"/>
          </a:p>
          <a:p>
            <a:pPr>
              <a:buFont typeface="Wingdings" charset="2"/>
              <a:buChar char="p"/>
            </a:pPr>
            <a:r>
              <a:rPr lang="en-US" altLang="zh-TW" sz="1800"/>
              <a:t>FMDatabaseQueue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用于</a:t>
            </a:r>
            <a:r>
              <a:rPr lang="zh-TW" altLang="en-US" sz="1800"/>
              <a:t>在多线程中执行多个查询或更新，</a:t>
            </a:r>
            <a:r>
              <a:rPr lang="zh-CN" altLang="en-US" sz="1800"/>
              <a:t>它</a:t>
            </a:r>
            <a:r>
              <a:rPr lang="zh-TW" altLang="en-US" sz="1800"/>
              <a:t>是线程安全的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76216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打开数据库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1162"/>
            <a:ext cx="8229600" cy="502266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1800"/>
              <a:t>通过指定</a:t>
            </a:r>
            <a:r>
              <a:rPr lang="en-US" altLang="zh-CN" sz="1800"/>
              <a:t>SQLite</a:t>
            </a:r>
            <a:r>
              <a:rPr lang="zh-CN" altLang="en-US" sz="1800"/>
              <a:t>数据库文件路径来创建</a:t>
            </a:r>
            <a:r>
              <a:rPr lang="en-US" altLang="zh-CN" sz="1800"/>
              <a:t>FMDatabase</a:t>
            </a:r>
            <a:r>
              <a:rPr lang="zh-CN" altLang="en-US" sz="1800"/>
              <a:t>对象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FMDatabase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*db = [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FMDatabase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databaseWithPath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:path];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(![db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open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]) {</a:t>
            </a:r>
          </a:p>
          <a:p>
            <a:pPr marL="0" indent="0">
              <a:buNone/>
            </a:pPr>
            <a:r>
              <a:rPr lang="zh-TW" altLang="en-US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80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TW" sz="1800">
                <a:solidFill>
                  <a:srgbClr val="C41A16"/>
                </a:solidFill>
                <a:latin typeface="Menlo-Regular"/>
              </a:rPr>
              <a:t>@"</a:t>
            </a:r>
            <a:r>
              <a:rPr lang="zh-TW" altLang="en-US" sz="1800">
                <a:solidFill>
                  <a:srgbClr val="C41A16"/>
                </a:solidFill>
                <a:latin typeface="STHeitiSC-Light"/>
              </a:rPr>
              <a:t>数据库打开失败！</a:t>
            </a:r>
            <a:r>
              <a:rPr lang="en-US" altLang="zh-TW" sz="18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}</a:t>
            </a:r>
            <a:endParaRPr lang="en-US" altLang="zh-CN" sz="1800"/>
          </a:p>
          <a:p>
            <a:endParaRPr lang="en-US" altLang="zh-CN" sz="1800"/>
          </a:p>
          <a:p>
            <a:r>
              <a:rPr lang="zh-CN" altLang="en-US" sz="1800"/>
              <a:t>文件路径有三种情况</a:t>
            </a:r>
          </a:p>
          <a:p>
            <a:pPr>
              <a:buFont typeface="Wingdings" charset="2"/>
              <a:buChar char="p"/>
            </a:pPr>
            <a:r>
              <a:rPr lang="zh-CN" altLang="en-US" sz="1800"/>
              <a:t>具体文件路径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如果不存在会自动创建</a:t>
            </a:r>
            <a:endParaRPr lang="en-US" altLang="zh-CN" sz="1800"/>
          </a:p>
          <a:p>
            <a:pPr>
              <a:buFont typeface="Wingdings" charset="2"/>
              <a:buChar char="ü"/>
            </a:pPr>
            <a:endParaRPr lang="zh-CN" altLang="en-US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空字符串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@""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会在临时目录创建一个空的数据库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当</a:t>
            </a:r>
            <a:r>
              <a:rPr lang="en-US" altLang="zh-CN" sz="1800"/>
              <a:t>FMDatabase</a:t>
            </a:r>
            <a:r>
              <a:rPr lang="zh-CN" altLang="en-US" sz="1800"/>
              <a:t>连接关闭时，数据库文件也被删除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zh-CN" altLang="en-US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nil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会创建一个内存中临时数据库，当</a:t>
            </a:r>
            <a:r>
              <a:rPr lang="en-US" altLang="zh-CN" sz="1800"/>
              <a:t>FMDatabase</a:t>
            </a:r>
            <a:r>
              <a:rPr lang="zh-CN" altLang="en-US" sz="1800"/>
              <a:t>连接关闭时，数据库会被销毁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31551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125300" y="1712270"/>
            <a:ext cx="2925509" cy="39096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96549" y="1897766"/>
            <a:ext cx="2611552" cy="827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96549" y="3082087"/>
            <a:ext cx="2511657" cy="10273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/>
          <p:cNvCxnSpPr/>
          <p:nvPr/>
        </p:nvCxnSpPr>
        <p:spPr>
          <a:xfrm>
            <a:off x="856246" y="3058908"/>
            <a:ext cx="19265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55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184056"/>
              </p:ext>
            </p:extLst>
          </p:nvPr>
        </p:nvGraphicFramePr>
        <p:xfrm>
          <a:off x="653483" y="2664484"/>
          <a:ext cx="6096000" cy="731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money</a:t>
                      </a:r>
                      <a:endParaRPr lang="zh-CN" altLang="en-US" dirty="0"/>
                    </a:p>
                  </a:txBody>
                  <a:tcPr/>
                </a:tc>
              </a:tr>
              <a:tr h="2065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655410" y="1826422"/>
            <a:ext cx="293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银行业务考虑到多线程安全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6769" y="4266407"/>
            <a:ext cx="1726764" cy="18121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</a:p>
          <a:p>
            <a:pPr algn="ctr"/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0000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853110" y="4052374"/>
            <a:ext cx="1683951" cy="1726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银行</a:t>
            </a:r>
            <a:endParaRPr kumimoji="1" lang="en-US" altLang="zh-CN" dirty="0" smtClean="0"/>
          </a:p>
          <a:p>
            <a:pPr algn="ctr"/>
            <a:r>
              <a:rPr kumimoji="1" lang="zh-CN" altLang="zh-CN" dirty="0" smtClean="0"/>
              <a:t>4</a:t>
            </a:r>
            <a:r>
              <a:rPr kumimoji="1" lang="en-US" altLang="zh-CN" dirty="0" smtClean="0"/>
              <a:t>0000</a:t>
            </a:r>
          </a:p>
          <a:p>
            <a:pPr algn="ctr"/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2083533" y="4808626"/>
            <a:ext cx="1769577" cy="99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468844" y="4623960"/>
            <a:ext cx="1031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/>
              <a:t>5</a:t>
            </a:r>
            <a:r>
              <a:rPr kumimoji="1" lang="en-US" altLang="zh-CN" dirty="0" smtClean="0"/>
              <a:t>0000</a:t>
            </a:r>
          </a:p>
          <a:p>
            <a:r>
              <a:rPr kumimoji="1" lang="zh-CN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2</a:t>
            </a:r>
            <a:r>
              <a:rPr kumimoji="1" lang="en-US" altLang="zh-CN" dirty="0" smtClean="0"/>
              <a:t>0000</a:t>
            </a:r>
          </a:p>
          <a:p>
            <a:r>
              <a:rPr kumimoji="1" lang="zh-CN" altLang="zh-CN" dirty="0" smtClean="0"/>
              <a:t>7</a:t>
            </a:r>
            <a:r>
              <a:rPr kumimoji="1" lang="en-US" altLang="zh-CN" dirty="0" smtClean="0"/>
              <a:t>0000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464067" y="3945357"/>
            <a:ext cx="1827254" cy="19263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r>
              <a:rPr kumimoji="1" lang="zh-CN" altLang="en-US" dirty="0" smtClean="0"/>
              <a:t>老婆</a:t>
            </a:r>
            <a:endParaRPr kumimoji="1" lang="zh-CN" altLang="en-US" dirty="0"/>
          </a:p>
        </p:txBody>
      </p:sp>
      <p:cxnSp>
        <p:nvCxnSpPr>
          <p:cNvPr id="13" name="直线箭头连接符 12"/>
          <p:cNvCxnSpPr>
            <a:endCxn id="11" idx="1"/>
          </p:cNvCxnSpPr>
          <p:nvPr/>
        </p:nvCxnSpPr>
        <p:spPr>
          <a:xfrm>
            <a:off x="5537061" y="4623960"/>
            <a:ext cx="927006" cy="2845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808206" y="4439294"/>
            <a:ext cx="1507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/>
              <a:t>7</a:t>
            </a:r>
            <a:r>
              <a:rPr kumimoji="1" lang="en-US" altLang="zh-CN" dirty="0" smtClean="0"/>
              <a:t>0000-30000</a:t>
            </a:r>
          </a:p>
          <a:p>
            <a:r>
              <a:rPr kumimoji="1" lang="zh-CN" altLang="zh-CN" dirty="0"/>
              <a:t>4</a:t>
            </a:r>
            <a:r>
              <a:rPr kumimoji="1" lang="en-US" altLang="zh-CN" dirty="0" smtClean="0"/>
              <a:t>0000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596236" y="3498376"/>
            <a:ext cx="2431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70000-30000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40000</a:t>
            </a:r>
            <a:endParaRPr kumimoji="1" lang="zh-CN" altLang="en-US" dirty="0"/>
          </a:p>
        </p:txBody>
      </p:sp>
      <p:sp>
        <p:nvSpPr>
          <p:cNvPr id="16" name="笑脸 15"/>
          <p:cNvSpPr/>
          <p:nvPr/>
        </p:nvSpPr>
        <p:spPr>
          <a:xfrm>
            <a:off x="4473889" y="5085625"/>
            <a:ext cx="442394" cy="46166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120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6456" y="8418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事务：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186267"/>
              </p:ext>
            </p:extLst>
          </p:nvPr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money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846203"/>
              </p:ext>
            </p:extLst>
          </p:nvPr>
        </p:nvGraphicFramePr>
        <p:xfrm>
          <a:off x="1533619" y="1422298"/>
          <a:ext cx="6096000" cy="1112520"/>
        </p:xfrm>
        <a:graphic>
          <a:graphicData uri="http://schemas.openxmlformats.org/drawingml/2006/table">
            <a:tbl>
              <a:tblPr firstRow="1" bandRow="1"/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79353" y="3956717"/>
            <a:ext cx="2886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500</a:t>
            </a:r>
            <a:r>
              <a:rPr kumimoji="1" lang="zh-CN" altLang="en-US" dirty="0" smtClean="0"/>
              <a:t> 回滚：还原</a:t>
            </a:r>
            <a:endParaRPr kumimoji="1" lang="en-US" altLang="zh-CN" dirty="0" smtClean="0"/>
          </a:p>
          <a:p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500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500=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000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184474" y="36813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开启事务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79621" y="48942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提交事务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97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14061" y="1826421"/>
            <a:ext cx="2868426" cy="40523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首页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82279" y="1640925"/>
            <a:ext cx="2711447" cy="40523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微博工具类</a:t>
            </a:r>
            <a:endParaRPr kumimoji="1" lang="zh-CN" altLang="en-US" dirty="0"/>
          </a:p>
        </p:txBody>
      </p:sp>
      <p:cxnSp>
        <p:nvCxnSpPr>
          <p:cNvPr id="7" name="直线箭头连接符 6"/>
          <p:cNvCxnSpPr/>
          <p:nvPr/>
        </p:nvCxnSpPr>
        <p:spPr>
          <a:xfrm>
            <a:off x="2654365" y="3410272"/>
            <a:ext cx="6279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296672" y="2454254"/>
            <a:ext cx="1694655" cy="24827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httpTool</a:t>
            </a:r>
            <a:endParaRPr kumimoji="1" lang="zh-CN" altLang="en-US" dirty="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5993726" y="2967935"/>
            <a:ext cx="64218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635911" y="1826421"/>
            <a:ext cx="1198745" cy="28537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数据库取</a:t>
            </a:r>
            <a:endParaRPr kumimoji="1" lang="zh-CN" altLang="en-US" dirty="0"/>
          </a:p>
        </p:txBody>
      </p:sp>
      <p:cxnSp>
        <p:nvCxnSpPr>
          <p:cNvPr id="16" name="直线箭头连接符 15"/>
          <p:cNvCxnSpPr/>
          <p:nvPr/>
        </p:nvCxnSpPr>
        <p:spPr>
          <a:xfrm>
            <a:off x="7834656" y="3410272"/>
            <a:ext cx="4620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>
            <a:off x="5993726" y="3510154"/>
            <a:ext cx="642185" cy="14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06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55515" y="1954842"/>
            <a:ext cx="4680814" cy="24114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Cell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38211" y="1954842"/>
            <a:ext cx="1798118" cy="2411448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5415" y="1969111"/>
            <a:ext cx="4680814" cy="24114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ContentView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-1698223" y="2768171"/>
            <a:ext cx="1726764" cy="9132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textLabel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25822" y="1969111"/>
            <a:ext cx="1798118" cy="2411448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221529" y="4794357"/>
            <a:ext cx="66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X-40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069263" y="4566055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69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传智模板iOS8.potx</Template>
  <TotalTime>3454</TotalTime>
  <Words>863</Words>
  <Application>Microsoft Macintosh PowerPoint</Application>
  <PresentationFormat>全屏显示(4:3)</PresentationFormat>
  <Paragraphs>187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框架PPT2014</vt:lpstr>
      <vt:lpstr>FMDB</vt:lpstr>
      <vt:lpstr>FMDB</vt:lpstr>
      <vt:lpstr>核心类</vt:lpstr>
      <vt:lpstr>打开数据库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执行更新</vt:lpstr>
      <vt:lpstr>执行查询</vt:lpstr>
      <vt:lpstr>PowerPoint 演示文稿</vt:lpstr>
      <vt:lpstr>PowerPoint 演示文稿</vt:lpstr>
      <vt:lpstr>FMDatabaseQueue</vt:lpstr>
      <vt:lpstr>FMDatabaseQueue</vt:lpstr>
      <vt:lpstr>FMDatabaseQueue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apple 万恶请问</cp:lastModifiedBy>
  <cp:revision>1524</cp:revision>
  <dcterms:created xsi:type="dcterms:W3CDTF">2013-07-22T07:36:09Z</dcterms:created>
  <dcterms:modified xsi:type="dcterms:W3CDTF">2015-03-16T10:05:20Z</dcterms:modified>
</cp:coreProperties>
</file>