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Li" initials="YL" lastIdx="1" clrIdx="0">
    <p:extLst>
      <p:ext uri="{19B8F6BF-5375-455C-9EA6-DF929625EA0E}">
        <p15:presenceInfo xmlns:p15="http://schemas.microsoft.com/office/powerpoint/2012/main" userId="bf2e2dd22405ab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65E87-E86A-4703-B9FE-447ED6E50C1E}" v="7" dt="2020-06-07T18:34:28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Li" userId="bf2e2dd22405ab23" providerId="LiveId" clId="{A6065E87-E86A-4703-B9FE-447ED6E50C1E}"/>
    <pc:docChg chg="custSel addSld modSld">
      <pc:chgData name="Yang Li" userId="bf2e2dd22405ab23" providerId="LiveId" clId="{A6065E87-E86A-4703-B9FE-447ED6E50C1E}" dt="2020-06-07T18:34:34.246" v="84" actId="20577"/>
      <pc:docMkLst>
        <pc:docMk/>
      </pc:docMkLst>
      <pc:sldChg chg="modSp mod">
        <pc:chgData name="Yang Li" userId="bf2e2dd22405ab23" providerId="LiveId" clId="{A6065E87-E86A-4703-B9FE-447ED6E50C1E}" dt="2020-06-07T18:20:08.507" v="18" actId="1076"/>
        <pc:sldMkLst>
          <pc:docMk/>
          <pc:sldMk cId="970325607" sldId="256"/>
        </pc:sldMkLst>
        <pc:spChg chg="mod">
          <ac:chgData name="Yang Li" userId="bf2e2dd22405ab23" providerId="LiveId" clId="{A6065E87-E86A-4703-B9FE-447ED6E50C1E}" dt="2020-06-07T18:20:08.507" v="18" actId="1076"/>
          <ac:spMkLst>
            <pc:docMk/>
            <pc:sldMk cId="970325607" sldId="256"/>
            <ac:spMk id="10" creationId="{0E345D82-5E44-47A2-9F14-CF16C3742218}"/>
          </ac:spMkLst>
        </pc:spChg>
        <pc:spChg chg="mod">
          <ac:chgData name="Yang Li" userId="bf2e2dd22405ab23" providerId="LiveId" clId="{A6065E87-E86A-4703-B9FE-447ED6E50C1E}" dt="2020-06-07T18:19:45.634" v="12" actId="1076"/>
          <ac:spMkLst>
            <pc:docMk/>
            <pc:sldMk cId="970325607" sldId="256"/>
            <ac:spMk id="12" creationId="{DCB8DD25-429E-40AD-B579-A88F483268A7}"/>
          </ac:spMkLst>
        </pc:spChg>
        <pc:spChg chg="mod">
          <ac:chgData name="Yang Li" userId="bf2e2dd22405ab23" providerId="LiveId" clId="{A6065E87-E86A-4703-B9FE-447ED6E50C1E}" dt="2020-06-07T18:19:46.756" v="13" actId="1076"/>
          <ac:spMkLst>
            <pc:docMk/>
            <pc:sldMk cId="970325607" sldId="256"/>
            <ac:spMk id="13" creationId="{3B807E24-25DF-4EF8-A024-8E118D0316B3}"/>
          </ac:spMkLst>
        </pc:spChg>
        <pc:spChg chg="mod">
          <ac:chgData name="Yang Li" userId="bf2e2dd22405ab23" providerId="LiveId" clId="{A6065E87-E86A-4703-B9FE-447ED6E50C1E}" dt="2020-06-07T18:19:47.850" v="14" actId="1076"/>
          <ac:spMkLst>
            <pc:docMk/>
            <pc:sldMk cId="970325607" sldId="256"/>
            <ac:spMk id="14" creationId="{D153B991-535C-454E-A88B-FE757B391761}"/>
          </ac:spMkLst>
        </pc:spChg>
        <pc:spChg chg="mod">
          <ac:chgData name="Yang Li" userId="bf2e2dd22405ab23" providerId="LiveId" clId="{A6065E87-E86A-4703-B9FE-447ED6E50C1E}" dt="2020-06-07T18:17:54.014" v="10" actId="20577"/>
          <ac:spMkLst>
            <pc:docMk/>
            <pc:sldMk cId="970325607" sldId="256"/>
            <ac:spMk id="15" creationId="{9E513799-4654-49A6-871E-0C75AB13BE07}"/>
          </ac:spMkLst>
        </pc:spChg>
        <pc:spChg chg="mod">
          <ac:chgData name="Yang Li" userId="bf2e2dd22405ab23" providerId="LiveId" clId="{A6065E87-E86A-4703-B9FE-447ED6E50C1E}" dt="2020-06-07T18:19:43.476" v="11" actId="1076"/>
          <ac:spMkLst>
            <pc:docMk/>
            <pc:sldMk cId="970325607" sldId="256"/>
            <ac:spMk id="16" creationId="{C175B4D3-9225-486E-9E24-11A2A3ADA8D0}"/>
          </ac:spMkLst>
        </pc:spChg>
        <pc:spChg chg="mod">
          <ac:chgData name="Yang Li" userId="bf2e2dd22405ab23" providerId="LiveId" clId="{A6065E87-E86A-4703-B9FE-447ED6E50C1E}" dt="2020-06-07T18:19:48.756" v="15" actId="1076"/>
          <ac:spMkLst>
            <pc:docMk/>
            <pc:sldMk cId="970325607" sldId="256"/>
            <ac:spMk id="19" creationId="{61D286C3-29BB-4ECE-8EEB-D0312F9959B6}"/>
          </ac:spMkLst>
        </pc:spChg>
        <pc:grpChg chg="mod">
          <ac:chgData name="Yang Li" userId="bf2e2dd22405ab23" providerId="LiveId" clId="{A6065E87-E86A-4703-B9FE-447ED6E50C1E}" dt="2020-06-07T18:19:54.889" v="16" actId="1076"/>
          <ac:grpSpMkLst>
            <pc:docMk/>
            <pc:sldMk cId="970325607" sldId="256"/>
            <ac:grpSpMk id="27" creationId="{E1094A51-785C-40B5-A457-0D04C610D239}"/>
          </ac:grpSpMkLst>
        </pc:grpChg>
      </pc:sldChg>
      <pc:sldChg chg="addSp delSp modSp new mod">
        <pc:chgData name="Yang Li" userId="bf2e2dd22405ab23" providerId="LiveId" clId="{A6065E87-E86A-4703-B9FE-447ED6E50C1E}" dt="2020-06-07T18:34:34.246" v="84" actId="20577"/>
        <pc:sldMkLst>
          <pc:docMk/>
          <pc:sldMk cId="3881184709" sldId="258"/>
        </pc:sldMkLst>
        <pc:spChg chg="del">
          <ac:chgData name="Yang Li" userId="bf2e2dd22405ab23" providerId="LiveId" clId="{A6065E87-E86A-4703-B9FE-447ED6E50C1E}" dt="2020-06-07T18:32:16.069" v="39" actId="478"/>
          <ac:spMkLst>
            <pc:docMk/>
            <pc:sldMk cId="3881184709" sldId="258"/>
            <ac:spMk id="2" creationId="{CE1A9B9E-8C3A-40BF-A6F3-8F4B8E6F0224}"/>
          </ac:spMkLst>
        </pc:spChg>
        <pc:spChg chg="mod">
          <ac:chgData name="Yang Li" userId="bf2e2dd22405ab23" providerId="LiveId" clId="{A6065E87-E86A-4703-B9FE-447ED6E50C1E}" dt="2020-06-07T18:34:34.246" v="84" actId="20577"/>
          <ac:spMkLst>
            <pc:docMk/>
            <pc:sldMk cId="3881184709" sldId="258"/>
            <ac:spMk id="3" creationId="{8BA9B50A-EBA1-437C-866F-3DCF7D302133}"/>
          </ac:spMkLst>
        </pc:spChg>
        <pc:spChg chg="add del">
          <ac:chgData name="Yang Li" userId="bf2e2dd22405ab23" providerId="LiveId" clId="{A6065E87-E86A-4703-B9FE-447ED6E50C1E}" dt="2020-06-07T18:32:52.117" v="72"/>
          <ac:spMkLst>
            <pc:docMk/>
            <pc:sldMk cId="3881184709" sldId="258"/>
            <ac:spMk id="4" creationId="{1DC7AE30-8E01-4534-BEB3-8F16D1815D4A}"/>
          </ac:spMkLst>
        </pc:spChg>
        <pc:spChg chg="add del">
          <ac:chgData name="Yang Li" userId="bf2e2dd22405ab23" providerId="LiveId" clId="{A6065E87-E86A-4703-B9FE-447ED6E50C1E}" dt="2020-06-07T18:34:26.941" v="78"/>
          <ac:spMkLst>
            <pc:docMk/>
            <pc:sldMk cId="3881184709" sldId="258"/>
            <ac:spMk id="5" creationId="{7E16D9D7-6390-40A8-A6DE-2741B066FC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A75C-8F2C-4B82-95BC-7B4BA34CF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C96E3-D8C4-4D97-869B-3FBEB7D57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4485A-225A-435F-B5A9-B7F23686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7F19-D4A8-4468-BE6E-51D73AB45F94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2D9A9-DE5C-4ADE-814C-D6FC7A59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32C8A-1C6A-4093-84FF-6BA55DEB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F702-A239-485A-A48D-3744F50D2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73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D0A4-E0D5-49EB-9BA4-131074BC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F208B-7486-48B1-A7BF-D982307A1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06ABE-D577-478E-944B-01D01D85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7F19-D4A8-4468-BE6E-51D73AB45F94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71B7F-4893-4ACD-9D14-18B7A3DC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D69EA-63EA-4782-B6D1-4167D415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F702-A239-485A-A48D-3744F50D2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40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C5995-5330-464D-AFBA-7EDE7FCA5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D1690-20CC-491B-A6C5-5BED3B89A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55BA5-9924-4207-A148-A1F2B408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7F19-D4A8-4468-BE6E-51D73AB45F94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3CFE0-1768-40F3-8D5F-F4FC5CA2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2DC03-8DF1-4E1A-A4D8-B4DBFB83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F702-A239-485A-A48D-3744F50D2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989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4B8C-72FE-4741-A033-C308F4F6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BA6E1-9DFB-4763-A7B9-C5854B52E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47B3A-1B4B-498F-AC07-A2B1D15C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7F19-D4A8-4468-BE6E-51D73AB45F94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596A-04A5-43E3-96F6-E54DBFC8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579DD-1AD9-48C5-9D57-743C265A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F702-A239-485A-A48D-3744F50D2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064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8006-AA43-466A-8C08-1C94FBAC9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83B56-6873-4B7D-92F3-2D66B4AD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01591-C037-44CB-90B2-BD9344A5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7F19-D4A8-4468-BE6E-51D73AB45F94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6FA05-ED02-4FF2-B59B-21AA62C6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6FB24-CB25-41C6-85C7-946F9DCA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F702-A239-485A-A48D-3744F50D2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614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0940-5416-48AB-90AB-77E60807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976D-F4D2-4482-BFC8-EA821849A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0779-63D4-4CD2-87D8-0A2DE1657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7FB6C-F798-4ACC-A8CB-A78A82C3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7F19-D4A8-4468-BE6E-51D73AB45F94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3BB1A-ABF7-4709-836B-05549B95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05A66-A2B2-4F5A-A3C8-8A2255F8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F702-A239-485A-A48D-3744F50D2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8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0207-3C46-4215-93E6-52CD7BAD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C2A7A-1C3B-4105-A0AF-CFE595C8B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F15FA-7A91-4D4B-9AD4-461363738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54B95-37A5-4166-9A80-1E65DECBA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01299-CFC1-4E3F-9D28-54238AC46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CAAD1-055D-4894-A1DE-5F05D342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7F19-D4A8-4468-BE6E-51D73AB45F94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C5E5C-6BA5-4D6C-B349-A0DDCD2B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C02E1-4CB7-4440-9F82-B4201790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F702-A239-485A-A48D-3744F50D2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1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C3A3-6E8E-496D-955D-25F86D4E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16F93-EEDF-44A4-9B48-4DACEAEA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7F19-D4A8-4468-BE6E-51D73AB45F94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5FF89-8868-4F19-B645-E6CF38EA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72471-2E88-4260-86AB-73A0B6E8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F702-A239-485A-A48D-3744F50D2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864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86F48-21C5-4C65-97A4-1CDBC93D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7F19-D4A8-4468-BE6E-51D73AB45F94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49AB2-AD96-4DFD-94B0-87671AD8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076F4-D9ED-4D4E-B5A8-FE3A6C8D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F702-A239-485A-A48D-3744F50D2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50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54AF-0498-4E9B-A1EE-D45A3567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8D7D8-5280-46FC-B7DA-BEAAF6825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08EAF-E483-46CA-8C4B-0DBEDC15D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6B5C7-9628-488E-970A-188438AA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7F19-D4A8-4468-BE6E-51D73AB45F94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E8478-12AC-40E4-884A-2F0977A6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07515-4A7B-4644-9A7D-EEC8FEC4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F702-A239-485A-A48D-3744F50D2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0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1D44-0CF3-493D-87F5-DD5262741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A3E51-5C2F-451B-B853-CEEAA8669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8C679-765D-43F4-A31C-A28E4EC5A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D2E1D-EBC6-40EE-875B-BF0237D1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7F19-D4A8-4468-BE6E-51D73AB45F94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83240-4E0E-487E-BA88-52DD2758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8369F-D7B8-4175-A7B6-A48288EE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F702-A239-485A-A48D-3744F50D2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128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7C4DC-454B-4CBF-94ED-CCAC0C1E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688A2-EE50-46CB-8E69-D6D18754A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69088-A5E0-423B-8714-DAC67437B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07F19-D4A8-4468-BE6E-51D73AB45F94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DED5C-CEBD-46A2-8D7D-A538328D4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118B0-3CC1-4212-8575-35DD989BC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6F702-A239-485A-A48D-3744F50D2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21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8DD282-8837-4F7E-8DFA-8672E2286883}"/>
                  </a:ext>
                </a:extLst>
              </p:cNvPr>
              <p:cNvSpPr txBox="1"/>
              <p:nvPr/>
            </p:nvSpPr>
            <p:spPr>
              <a:xfrm>
                <a:off x="377505" y="201336"/>
                <a:ext cx="11392249" cy="6208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b="1" dirty="0"/>
                  <a:t>Data cleaning step so far:</a:t>
                </a:r>
              </a:p>
              <a:p>
                <a:pPr marL="342900" indent="-342900">
                  <a:buAutoNum type="arabicPeriod"/>
                </a:pPr>
                <a:r>
                  <a:rPr lang="en-CA" dirty="0"/>
                  <a:t>Dropped row data with N.A. Z</a:t>
                </a:r>
                <a:r>
                  <a:rPr lang="en-US" altLang="zh-CN" dirty="0"/>
                  <a:t>-</a:t>
                </a:r>
                <a:r>
                  <a:rPr lang="en-CA" dirty="0"/>
                  <a:t>Spread</a:t>
                </a:r>
              </a:p>
              <a:p>
                <a:pPr marL="342900" indent="-342900">
                  <a:buAutoNum type="arabicPeriod"/>
                </a:pPr>
                <a:endParaRPr lang="en-CA" dirty="0"/>
              </a:p>
              <a:p>
                <a:pPr marL="342900" indent="-342900">
                  <a:buAutoNum type="arabicPeriod"/>
                </a:pPr>
                <a:r>
                  <a:rPr lang="en-CA" dirty="0"/>
                  <a:t>Fill N.A. G</a:t>
                </a:r>
                <a:r>
                  <a:rPr lang="en-US" altLang="zh-CN" dirty="0"/>
                  <a:t>-</a:t>
                </a:r>
                <a:r>
                  <a:rPr lang="en-CA" dirty="0"/>
                  <a:t>spread based on the </a:t>
                </a:r>
                <a:r>
                  <a:rPr lang="en-US" altLang="zh-CN" dirty="0"/>
                  <a:t>Z-spread</a:t>
                </a:r>
              </a:p>
              <a:p>
                <a:pPr marL="800100" lvl="1" indent="-342900">
                  <a:buAutoNum type="arabicPeriod"/>
                </a:pPr>
                <a:r>
                  <a:rPr lang="en-US" altLang="zh-CN" dirty="0"/>
                  <a:t>G-spread is usually higher than Z-spread</a:t>
                </a:r>
              </a:p>
              <a:p>
                <a:pPr marL="800100" lvl="1" indent="-342900">
                  <a:buAutoNum type="arabicPeriod"/>
                </a:pPr>
                <a:r>
                  <a:rPr lang="en-US" altLang="zh-CN" dirty="0"/>
                  <a:t>Find the starting and ending date of missing date</a:t>
                </a:r>
              </a:p>
              <a:p>
                <a:pPr marL="800100" lvl="1" indent="-342900">
                  <a:buAutoNum type="arabicPeriod"/>
                </a:pPr>
                <a:r>
                  <a:rPr lang="en-US" altLang="zh-CN" dirty="0"/>
                  <a:t>Calculated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spread between G-Spread and the Z-spread(</a:t>
                </a:r>
                <a:r>
                  <a:rPr lang="en-US" dirty="0">
                    <a:solidFill>
                      <a:srgbClr val="FF0000"/>
                    </a:solidFill>
                  </a:rPr>
                  <a:t>G_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Z) </a:t>
                </a:r>
                <a:r>
                  <a:rPr lang="en-US" altLang="zh-CN" dirty="0"/>
                  <a:t>for starting date and ending date</a:t>
                </a:r>
              </a:p>
              <a:p>
                <a:pPr marL="800100" lvl="1" indent="-342900">
                  <a:buAutoNum type="arabicPeriod"/>
                </a:pPr>
                <a:r>
                  <a:rPr lang="en-US" dirty="0"/>
                  <a:t>Calculate the slope of G_</a:t>
                </a:r>
                <a:r>
                  <a:rPr lang="en-US" altLang="zh-CN" dirty="0"/>
                  <a:t>Z through the period</a:t>
                </a:r>
                <a:r>
                  <a:rPr lang="en-CA" altLang="zh-CN" dirty="0"/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Difference:</a:t>
                </a:r>
                <a:r>
                  <a:rPr lang="en-US" altLang="zh-CN" dirty="0"/>
                  <a:t>starting G_Z – ending G_Z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: starting date – ending date -1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Slope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CA" dirty="0" smtClean="0"/>
                          <m:t>Difference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dirty="0" smtClean="0"/>
                          <m:t>Gap</m:t>
                        </m:r>
                      </m:den>
                    </m:f>
                  </m:oMath>
                </a14:m>
                <a:endParaRPr lang="en-CA" altLang="zh-CN" dirty="0"/>
              </a:p>
              <a:p>
                <a:pPr marL="800100" lvl="1" indent="-342900">
                  <a:buAutoNum type="arabicPeriod"/>
                </a:pPr>
                <a:r>
                  <a:rPr lang="en-CA" altLang="zh-CN" dirty="0"/>
                  <a:t>Fill the G-spread NA using  Z-spread value + slope </a:t>
                </a:r>
                <a:r>
                  <a:rPr lang="en-US" altLang="zh-CN" dirty="0"/>
                  <a:t>of</a:t>
                </a:r>
                <a:r>
                  <a:rPr lang="en-CA" altLang="zh-CN" dirty="0"/>
                  <a:t> G_Z * (Current date – staring date) </a:t>
                </a:r>
              </a:p>
              <a:p>
                <a:pPr marL="800100" lvl="1" indent="-342900">
                  <a:buAutoNum type="arabicPeriod"/>
                </a:pP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Calculate the percentage of change through 2018-12-31 to 2020</a:t>
                </a:r>
              </a:p>
              <a:p>
                <a:pPr marL="342900" indent="-342900">
                  <a:buAutoNum type="arabicPeriod"/>
                </a:pP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Using a </a:t>
                </a:r>
                <a:r>
                  <a:rPr lang="en-US" altLang="zh-CN" dirty="0" err="1"/>
                  <a:t>Min_max</a:t>
                </a:r>
                <a:r>
                  <a:rPr lang="en-US" altLang="zh-CN" dirty="0"/>
                  <a:t> scaler on percentage of change(optional)</a:t>
                </a:r>
              </a:p>
              <a:p>
                <a:pPr marL="342900" indent="-342900">
                  <a:buAutoNum type="arabicPeriod"/>
                </a:pP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Break the data into a list of data according to their </a:t>
                </a:r>
                <a:r>
                  <a:rPr lang="en-US" altLang="zh-CN" dirty="0" err="1"/>
                  <a:t>securityID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buAutoNum type="arabicPeriod"/>
                </a:pP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Define a sliding windows(right now it is 90 days/a quarter), select on going bond in this period. Drop the </a:t>
                </a:r>
                <a:r>
                  <a:rPr lang="en-US" altLang="zh-CN" dirty="0" err="1"/>
                  <a:t>new_issued</a:t>
                </a:r>
                <a:r>
                  <a:rPr lang="en-US" altLang="zh-CN" dirty="0"/>
                  <a:t> and mature bond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8DD282-8837-4F7E-8DFA-8672E2286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5" y="201336"/>
                <a:ext cx="11392249" cy="6208623"/>
              </a:xfrm>
              <a:prstGeom prst="rect">
                <a:avLst/>
              </a:prstGeom>
              <a:blipFill>
                <a:blip r:embed="rId2"/>
                <a:stretch>
                  <a:fillRect l="-856" t="-785" b="-5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81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1094A51-785C-40B5-A457-0D04C610D239}"/>
              </a:ext>
            </a:extLst>
          </p:cNvPr>
          <p:cNvGrpSpPr/>
          <p:nvPr/>
        </p:nvGrpSpPr>
        <p:grpSpPr>
          <a:xfrm>
            <a:off x="338255" y="906010"/>
            <a:ext cx="11129495" cy="5511567"/>
            <a:chOff x="341136" y="307409"/>
            <a:chExt cx="11091632" cy="63606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DFD6BA-D2D4-4366-A265-6C2360133CC3}"/>
                </a:ext>
              </a:extLst>
            </p:cNvPr>
            <p:cNvSpPr/>
            <p:nvPr/>
          </p:nvSpPr>
          <p:spPr>
            <a:xfrm>
              <a:off x="3221366" y="4312051"/>
              <a:ext cx="1434517" cy="947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DBSCN</a:t>
              </a:r>
              <a:endParaRPr lang="en-C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C114DA-9393-44E8-A901-4E43127882B8}"/>
                </a:ext>
              </a:extLst>
            </p:cNvPr>
            <p:cNvSpPr/>
            <p:nvPr/>
          </p:nvSpPr>
          <p:spPr>
            <a:xfrm>
              <a:off x="9693484" y="4295275"/>
              <a:ext cx="1739284" cy="947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SOM</a:t>
              </a:r>
            </a:p>
            <a:p>
              <a:pPr algn="ctr"/>
              <a:r>
                <a:rPr lang="en-US" dirty="0"/>
                <a:t>Self Organizing Maps</a:t>
              </a:r>
              <a:endParaRPr lang="en-CA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2443D1-FE26-4EC2-A3D0-3526FFED646C}"/>
                </a:ext>
              </a:extLst>
            </p:cNvPr>
            <p:cNvSpPr txBox="1"/>
            <p:nvPr/>
          </p:nvSpPr>
          <p:spPr>
            <a:xfrm>
              <a:off x="341136" y="4601363"/>
              <a:ext cx="1999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Clustering Method:</a:t>
              </a:r>
              <a:endParaRPr lang="en-CA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D1D2A9-00E3-4A36-9AB0-6C405F714447}"/>
                </a:ext>
              </a:extLst>
            </p:cNvPr>
            <p:cNvSpPr/>
            <p:nvPr/>
          </p:nvSpPr>
          <p:spPr>
            <a:xfrm>
              <a:off x="7536112" y="4295275"/>
              <a:ext cx="1434517" cy="947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 Mean</a:t>
              </a:r>
              <a:endParaRPr lang="en-CA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345D82-5E44-47A2-9F14-CF16C3742218}"/>
                </a:ext>
              </a:extLst>
            </p:cNvPr>
            <p:cNvSpPr/>
            <p:nvPr/>
          </p:nvSpPr>
          <p:spPr>
            <a:xfrm>
              <a:off x="5378739" y="4312050"/>
              <a:ext cx="1434517" cy="947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K++ Mean</a:t>
              </a:r>
              <a:endParaRPr lang="en-CA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245AAE-E37E-4D43-BCBB-7125DE2A7F55}"/>
                </a:ext>
              </a:extLst>
            </p:cNvPr>
            <p:cNvSpPr txBox="1"/>
            <p:nvPr/>
          </p:nvSpPr>
          <p:spPr>
            <a:xfrm>
              <a:off x="341136" y="2476449"/>
              <a:ext cx="1767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Distance Metric: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B8DD25-429E-40AD-B579-A88F483268A7}"/>
                </a:ext>
              </a:extLst>
            </p:cNvPr>
            <p:cNvSpPr/>
            <p:nvPr/>
          </p:nvSpPr>
          <p:spPr>
            <a:xfrm>
              <a:off x="3221366" y="2380599"/>
              <a:ext cx="1434517" cy="947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DTW</a:t>
              </a:r>
              <a:endParaRPr lang="en-CA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B807E24-25DF-4EF8-A024-8E118D0316B3}"/>
                </a:ext>
              </a:extLst>
            </p:cNvPr>
            <p:cNvSpPr/>
            <p:nvPr/>
          </p:nvSpPr>
          <p:spPr>
            <a:xfrm>
              <a:off x="5378740" y="2380599"/>
              <a:ext cx="1434517" cy="947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Cosine</a:t>
              </a:r>
              <a:endParaRPr lang="en-CA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53B991-535C-454E-A88B-FE757B391761}"/>
                </a:ext>
              </a:extLst>
            </p:cNvPr>
            <p:cNvSpPr/>
            <p:nvPr/>
          </p:nvSpPr>
          <p:spPr>
            <a:xfrm>
              <a:off x="7536112" y="2380599"/>
              <a:ext cx="1434517" cy="947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EUCLIDEAN</a:t>
              </a:r>
              <a:endParaRPr lang="en-CA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513799-4654-49A6-871E-0C75AB13BE07}"/>
                </a:ext>
              </a:extLst>
            </p:cNvPr>
            <p:cNvSpPr txBox="1"/>
            <p:nvPr/>
          </p:nvSpPr>
          <p:spPr>
            <a:xfrm>
              <a:off x="346281" y="458222"/>
              <a:ext cx="2345179" cy="106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Data Manipulation:</a:t>
              </a:r>
            </a:p>
            <a:p>
              <a:r>
                <a:rPr lang="en-US" altLang="zh-CN" dirty="0"/>
                <a:t>(Include Dimension reduction)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75B4D3-9225-486E-9E24-11A2A3ADA8D0}"/>
                </a:ext>
              </a:extLst>
            </p:cNvPr>
            <p:cNvSpPr/>
            <p:nvPr/>
          </p:nvSpPr>
          <p:spPr>
            <a:xfrm>
              <a:off x="3221366" y="307409"/>
              <a:ext cx="1434517" cy="947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SVD/Wavelet Transform</a:t>
              </a:r>
              <a:endParaRPr lang="en-CA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07F9BE-BC65-4E9F-A022-61E10CE7028B}"/>
                </a:ext>
              </a:extLst>
            </p:cNvPr>
            <p:cNvSpPr/>
            <p:nvPr/>
          </p:nvSpPr>
          <p:spPr>
            <a:xfrm>
              <a:off x="5294849" y="307409"/>
              <a:ext cx="1602299" cy="947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Seasonal Decomposition </a:t>
              </a:r>
              <a:endParaRPr lang="en-CA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E79FEDB-02CB-47FD-AC93-CFB7DC139FA0}"/>
                </a:ext>
              </a:extLst>
            </p:cNvPr>
            <p:cNvSpPr/>
            <p:nvPr/>
          </p:nvSpPr>
          <p:spPr>
            <a:xfrm>
              <a:off x="7536114" y="307409"/>
              <a:ext cx="1602299" cy="947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Auto Encoder</a:t>
              </a:r>
              <a:endParaRPr lang="en-CA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D286C3-29BB-4ECE-8EEB-D0312F9959B6}"/>
                </a:ext>
              </a:extLst>
            </p:cNvPr>
            <p:cNvSpPr/>
            <p:nvPr/>
          </p:nvSpPr>
          <p:spPr>
            <a:xfrm>
              <a:off x="9693487" y="2380599"/>
              <a:ext cx="1602299" cy="947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Distance correlation</a:t>
              </a:r>
              <a:endParaRPr lang="en-C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14B32B-EF3A-4798-98AE-7A7870C37E33}"/>
                </a:ext>
              </a:extLst>
            </p:cNvPr>
            <p:cNvSpPr/>
            <p:nvPr/>
          </p:nvSpPr>
          <p:spPr>
            <a:xfrm>
              <a:off x="9693487" y="307409"/>
              <a:ext cx="1602299" cy="947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Discrete Fast Fourier Transform</a:t>
              </a:r>
              <a:endParaRPr lang="en-CA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B7D7AF-924F-4E81-8E1B-8460AE8B7A29}"/>
                </a:ext>
              </a:extLst>
            </p:cNvPr>
            <p:cNvSpPr/>
            <p:nvPr/>
          </p:nvSpPr>
          <p:spPr>
            <a:xfrm>
              <a:off x="3221366" y="5720081"/>
              <a:ext cx="1434517" cy="947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Hierarchical</a:t>
              </a:r>
              <a:endParaRPr lang="en-CA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F996628-F5EA-4BD9-93ED-055351FE7E8B}"/>
              </a:ext>
            </a:extLst>
          </p:cNvPr>
          <p:cNvSpPr txBox="1"/>
          <p:nvPr/>
        </p:nvSpPr>
        <p:spPr>
          <a:xfrm>
            <a:off x="338255" y="167780"/>
            <a:ext cx="1147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Conduct clustering</a:t>
            </a:r>
          </a:p>
        </p:txBody>
      </p:sp>
    </p:spTree>
    <p:extLst>
      <p:ext uri="{BB962C8B-B14F-4D97-AF65-F5344CB8AC3E}">
        <p14:creationId xmlns:p14="http://schemas.microsoft.com/office/powerpoint/2010/main" val="97032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B50A-EBA1-437C-866F-3DCF7D302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47"/>
            <a:ext cx="10515600" cy="5984016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Package: </a:t>
            </a:r>
            <a:r>
              <a:rPr lang="en-CA" dirty="0" err="1"/>
              <a:t>pyclustering</a:t>
            </a:r>
            <a:r>
              <a:rPr lang="en-CA" dirty="0"/>
              <a:t>, </a:t>
            </a:r>
            <a:r>
              <a:rPr lang="en-CA" dirty="0" err="1"/>
              <a:t>sklearn</a:t>
            </a:r>
            <a:r>
              <a:rPr lang="en-CA" dirty="0"/>
              <a:t>, </a:t>
            </a:r>
            <a:r>
              <a:rPr lang="en-CA" dirty="0" err="1"/>
              <a:t>statsmodels</a:t>
            </a:r>
            <a:r>
              <a:rPr lang="en-CA" dirty="0"/>
              <a:t>, </a:t>
            </a:r>
            <a:r>
              <a:rPr lang="en-CA" dirty="0" err="1"/>
              <a:t>scipy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118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236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Li</dc:creator>
  <cp:lastModifiedBy>Yang Li</cp:lastModifiedBy>
  <cp:revision>5</cp:revision>
  <dcterms:created xsi:type="dcterms:W3CDTF">2020-06-07T17:34:52Z</dcterms:created>
  <dcterms:modified xsi:type="dcterms:W3CDTF">2020-06-07T18:34:38Z</dcterms:modified>
</cp:coreProperties>
</file>