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06" r:id="rId3"/>
    <p:sldMasterId id="2147483711" r:id="rId4"/>
    <p:sldMasterId id="2147483716" r:id="rId5"/>
  </p:sldMasterIdLst>
  <p:notesMasterIdLst>
    <p:notesMasterId r:id="rId27"/>
  </p:notesMasterIdLst>
  <p:handoutMasterIdLst>
    <p:handoutMasterId r:id="rId28"/>
  </p:handoutMasterIdLst>
  <p:sldIdLst>
    <p:sldId id="257" r:id="rId6"/>
    <p:sldId id="373" r:id="rId7"/>
    <p:sldId id="374" r:id="rId8"/>
    <p:sldId id="370" r:id="rId9"/>
    <p:sldId id="371" r:id="rId10"/>
    <p:sldId id="372" r:id="rId11"/>
    <p:sldId id="359" r:id="rId12"/>
    <p:sldId id="375" r:id="rId13"/>
    <p:sldId id="360" r:id="rId14"/>
    <p:sldId id="353" r:id="rId15"/>
    <p:sldId id="376" r:id="rId16"/>
    <p:sldId id="361" r:id="rId17"/>
    <p:sldId id="377" r:id="rId18"/>
    <p:sldId id="379" r:id="rId19"/>
    <p:sldId id="380" r:id="rId20"/>
    <p:sldId id="378" r:id="rId21"/>
    <p:sldId id="381" r:id="rId22"/>
    <p:sldId id="382" r:id="rId23"/>
    <p:sldId id="383" r:id="rId24"/>
    <p:sldId id="384" r:id="rId25"/>
    <p:sldId id="365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70991" autoAdjust="0"/>
  </p:normalViewPr>
  <p:slideViewPr>
    <p:cSldViewPr snapToGrid="0">
      <p:cViewPr>
        <p:scale>
          <a:sx n="152" d="100"/>
          <a:sy n="152" d="100"/>
        </p:scale>
        <p:origin x="5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95F7F-EE99-4717-9478-1034E1F1B96F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1AFB-F480-4C63-924C-5431E76F5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44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1C23D-6F39-4DC6-A5C5-835FB2C5D3B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63704-9EF9-4237-81AF-4B61779EF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5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今天的内容主要包括以下几块，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目前业务开发过程中面临的一些问题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业务容器化要达成的目标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隔离容器的设计、相关发布的改造以及业务路由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怎样跟星环打通，串起一条完整链路</a:t>
            </a:r>
            <a:endParaRPr kumimoji="1" lang="en-US" altLang="zh-CN" dirty="0"/>
          </a:p>
          <a:p>
            <a:pPr marL="171450" indent="-171450">
              <a:buFontTx/>
              <a:buChar char="-"/>
            </a:pPr>
            <a:r>
              <a:rPr kumimoji="1" lang="zh-CN" altLang="en-US" dirty="0"/>
              <a:t>当前取得的进展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2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4653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1021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5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19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815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我作为整个体系的架构师和负责人，基于前面业务管理的四视图，完成了星环产品的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的建设。</a:t>
            </a:r>
            <a:endParaRPr lang="en-US" altLang="zh-CN" dirty="0" smtClean="0"/>
          </a:p>
          <a:p>
            <a:r>
              <a:rPr lang="zh-CN" altLang="en-US" dirty="0" smtClean="0"/>
              <a:t>已</a:t>
            </a:r>
            <a:r>
              <a:rPr lang="en-US" altLang="zh-CN" dirty="0" smtClean="0"/>
              <a:t>TMF</a:t>
            </a:r>
            <a:r>
              <a:rPr lang="zh-CN" altLang="en-US" dirty="0" smtClean="0"/>
              <a:t>为基础的架构理念，已业务贯串整个架构体系。</a:t>
            </a:r>
            <a:endParaRPr lang="en-US" altLang="zh-CN" dirty="0" smtClean="0"/>
          </a:p>
          <a:p>
            <a:r>
              <a:rPr lang="zh-CN" altLang="en-US" dirty="0" smtClean="0"/>
              <a:t>完成了</a:t>
            </a:r>
            <a:r>
              <a:rPr lang="en-US" altLang="zh-CN" dirty="0" smtClean="0"/>
              <a:t>portal</a:t>
            </a:r>
            <a:r>
              <a:rPr lang="zh-CN" altLang="en-US" dirty="0" smtClean="0"/>
              <a:t>首页 中台能力管理、需求生命周期、研发支出工具、业务运维工具的建设，技术支持目前还没有建设。</a:t>
            </a:r>
            <a:endParaRPr lang="en-US" altLang="zh-CN" dirty="0" smtClean="0"/>
          </a:p>
          <a:p>
            <a:endParaRPr lang="en-US" altLang="zh-CN" sz="900" dirty="0" smtClean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18 – 19</a:t>
            </a:r>
            <a:r>
              <a:rPr lang="zh-CN" altLang="en-US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年我主导完成星环产品</a:t>
            </a:r>
            <a:r>
              <a:rPr lang="en-US" altLang="zh-CN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0-&gt;1</a:t>
            </a:r>
            <a:r>
              <a:rPr lang="zh-CN" altLang="en-US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建设，实现了以商业能力</a:t>
            </a:r>
            <a:r>
              <a:rPr lang="en-US" altLang="zh-CN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SDK</a:t>
            </a:r>
            <a:r>
              <a:rPr lang="zh-CN" altLang="en-US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为中心的中台建设。目前业务平台交易核心链路应用全部接入星环，国际化基于星环在构建国际化大中台。</a:t>
            </a:r>
            <a:endParaRPr lang="en-US" altLang="zh-CN" sz="900" dirty="0" smtClean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zh-CN" altLang="en-US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接下来我从两个方面来重点介绍我在这个过程中的沉淀和思考，</a:t>
            </a:r>
            <a:r>
              <a:rPr lang="en-US" altLang="zh-CN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、贯串整个体系的业务，从三个方面：业务身份、业务变更和发布，</a:t>
            </a:r>
            <a:r>
              <a:rPr lang="en-US" altLang="zh-CN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lang="zh-CN" altLang="en-US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、星环的核心基础架构</a:t>
            </a:r>
            <a:r>
              <a:rPr lang="en-US" altLang="zh-CN" sz="9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TMF</a:t>
            </a:r>
            <a:endParaRPr lang="zh-CN" altLang="en-US" sz="900" dirty="0" smtClean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B63704-9EF9-4237-81AF-4B61779EFD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68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237012" cy="5200438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"/>
            <a:ext cx="9237014" cy="520043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565555" y="611187"/>
            <a:ext cx="1724990" cy="41226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48">
              <a:defRPr sz="3200">
                <a:solidFill>
                  <a:srgbClr val="FFFFFF"/>
                </a:solidFill>
              </a:defRPr>
            </a:pPr>
            <a:endParaRPr sz="3200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33" y="401689"/>
            <a:ext cx="1724990" cy="8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未标题-12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261" y="4561343"/>
            <a:ext cx="1291092" cy="2241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9522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99" y="0"/>
            <a:ext cx="91424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47"/>
          <p:cNvSpPr/>
          <p:nvPr userDrawn="1"/>
        </p:nvSpPr>
        <p:spPr>
          <a:xfrm>
            <a:off x="521270" y="2040500"/>
            <a:ext cx="8384342" cy="33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34290" bIns="34290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此处添加副标题</a:t>
            </a:r>
          </a:p>
        </p:txBody>
      </p:sp>
      <p:sp>
        <p:nvSpPr>
          <p:cNvPr id="5" name="Shape 148"/>
          <p:cNvSpPr/>
          <p:nvPr userDrawn="1"/>
        </p:nvSpPr>
        <p:spPr>
          <a:xfrm>
            <a:off x="521270" y="2603182"/>
            <a:ext cx="1050288" cy="24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34290" bIns="34290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汇报人：某某</a:t>
            </a:r>
          </a:p>
        </p:txBody>
      </p:sp>
      <p:sp>
        <p:nvSpPr>
          <p:cNvPr id="6" name="Shape 149"/>
          <p:cNvSpPr/>
          <p:nvPr userDrawn="1"/>
        </p:nvSpPr>
        <p:spPr>
          <a:xfrm>
            <a:off x="521270" y="1471856"/>
            <a:ext cx="47405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34290" bIns="34290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此处添加主标题</a:t>
            </a:r>
          </a:p>
        </p:txBody>
      </p:sp>
      <p:sp>
        <p:nvSpPr>
          <p:cNvPr id="7" name="Shape 150"/>
          <p:cNvSpPr/>
          <p:nvPr userDrawn="1"/>
        </p:nvSpPr>
        <p:spPr>
          <a:xfrm>
            <a:off x="565555" y="611187"/>
            <a:ext cx="1724990" cy="41226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3">
            <a:alphaModFix amt="69004"/>
            <a:extLst/>
          </a:blip>
          <a:stretch>
            <a:fillRect/>
          </a:stretch>
        </p:blipFill>
        <p:spPr>
          <a:xfrm>
            <a:off x="564133" y="401687"/>
            <a:ext cx="1724990" cy="8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未标题-12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65555" y="4561341"/>
            <a:ext cx="1291089" cy="2241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858374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8885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+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24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body" sz="quarter" idx="13"/>
          </p:nvPr>
        </p:nvSpPr>
        <p:spPr>
          <a:xfrm>
            <a:off x="1045473" y="1538225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4"/>
          </p:nvPr>
        </p:nvSpPr>
        <p:spPr>
          <a:xfrm>
            <a:off x="859735" y="1195182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5"/>
          </p:nvPr>
        </p:nvSpPr>
        <p:spPr>
          <a:xfrm>
            <a:off x="1045473" y="2605025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6"/>
          </p:nvPr>
        </p:nvSpPr>
        <p:spPr>
          <a:xfrm>
            <a:off x="859735" y="2290557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pic>
        <p:nvPicPr>
          <p:cNvPr id="74" name="未标题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9055" y="4725056"/>
            <a:ext cx="1448337" cy="25147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body" sz="quarter" idx="17"/>
          </p:nvPr>
        </p:nvSpPr>
        <p:spPr>
          <a:xfrm>
            <a:off x="1045473" y="3600388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8"/>
          </p:nvPr>
        </p:nvSpPr>
        <p:spPr>
          <a:xfrm>
            <a:off x="859735" y="3290682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4475931" y="4878958"/>
            <a:ext cx="185442" cy="191691"/>
          </a:xfrm>
          <a:prstGeom prst="rect">
            <a:avLst/>
          </a:prstGeom>
        </p:spPr>
        <p:txBody>
          <a:bodyPr lIns="71437" tIns="71437" rIns="71437" bIns="71437"/>
          <a:lstStyle>
            <a:lvl1pPr defTabSz="308074"/>
          </a:lstStyle>
          <a:p>
            <a:pPr algn="ctr" hangingPunct="0"/>
            <a:fld id="{86CB4B4D-7CA3-9044-876B-883B54F8677D}" type="slidenum">
              <a:rPr lang="en-US" altLang="zh-CN" sz="1875" kern="0" smtClean="0">
                <a:solidFill>
                  <a:srgbClr val="000000"/>
                </a:solidFill>
                <a:sym typeface="Helvetica Light"/>
              </a:rPr>
              <a:pPr algn="ctr" hangingPunct="0"/>
              <a:t>‹#›</a:t>
            </a:fld>
            <a:endParaRPr lang="en-US" altLang="zh-CN" sz="1875" kern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13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820731" y="561975"/>
            <a:ext cx="71438" cy="34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1024847" y="521164"/>
            <a:ext cx="6029893" cy="374320"/>
          </a:xfrm>
        </p:spPr>
        <p:txBody>
          <a:bodyPr vert="horz">
            <a:normAutofit/>
          </a:bodyPr>
          <a:lstStyle>
            <a:lvl1pPr algn="l">
              <a:def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kumimoji="1" lang="zh-CN" altLang="en-US" dirty="0" smtClean="0"/>
              <a:t>点击此处添加文字标题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20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99" y="0"/>
            <a:ext cx="91424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47"/>
          <p:cNvSpPr/>
          <p:nvPr userDrawn="1"/>
        </p:nvSpPr>
        <p:spPr>
          <a:xfrm>
            <a:off x="521270" y="2040500"/>
            <a:ext cx="8384342" cy="33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34290" bIns="34290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此处添加副标题</a:t>
            </a:r>
          </a:p>
        </p:txBody>
      </p:sp>
      <p:sp>
        <p:nvSpPr>
          <p:cNvPr id="5" name="Shape 148"/>
          <p:cNvSpPr/>
          <p:nvPr userDrawn="1"/>
        </p:nvSpPr>
        <p:spPr>
          <a:xfrm>
            <a:off x="521270" y="2603182"/>
            <a:ext cx="1050288" cy="24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34290" bIns="34290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汇报人：某某</a:t>
            </a:r>
          </a:p>
        </p:txBody>
      </p:sp>
      <p:sp>
        <p:nvSpPr>
          <p:cNvPr id="6" name="Shape 149"/>
          <p:cNvSpPr/>
          <p:nvPr userDrawn="1"/>
        </p:nvSpPr>
        <p:spPr>
          <a:xfrm>
            <a:off x="521270" y="1471856"/>
            <a:ext cx="47405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34290" bIns="34290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此处添加主标题</a:t>
            </a:r>
          </a:p>
        </p:txBody>
      </p:sp>
      <p:sp>
        <p:nvSpPr>
          <p:cNvPr id="7" name="Shape 150"/>
          <p:cNvSpPr/>
          <p:nvPr userDrawn="1"/>
        </p:nvSpPr>
        <p:spPr>
          <a:xfrm>
            <a:off x="565555" y="611187"/>
            <a:ext cx="1724990" cy="41226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3">
            <a:alphaModFix amt="69004"/>
            <a:extLst/>
          </a:blip>
          <a:stretch>
            <a:fillRect/>
          </a:stretch>
        </p:blipFill>
        <p:spPr>
          <a:xfrm>
            <a:off x="564133" y="401687"/>
            <a:ext cx="1724990" cy="8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未标题-12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65555" y="4561341"/>
            <a:ext cx="1291089" cy="2241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47806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4826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+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24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body" sz="quarter" idx="13"/>
          </p:nvPr>
        </p:nvSpPr>
        <p:spPr>
          <a:xfrm>
            <a:off x="1045473" y="1538225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4"/>
          </p:nvPr>
        </p:nvSpPr>
        <p:spPr>
          <a:xfrm>
            <a:off x="859735" y="1195182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5"/>
          </p:nvPr>
        </p:nvSpPr>
        <p:spPr>
          <a:xfrm>
            <a:off x="1045473" y="2605025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6"/>
          </p:nvPr>
        </p:nvSpPr>
        <p:spPr>
          <a:xfrm>
            <a:off x="859735" y="2290557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pic>
        <p:nvPicPr>
          <p:cNvPr id="74" name="未标题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9055" y="4725056"/>
            <a:ext cx="1448337" cy="25147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body" sz="quarter" idx="17"/>
          </p:nvPr>
        </p:nvSpPr>
        <p:spPr>
          <a:xfrm>
            <a:off x="1045473" y="3600388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8"/>
          </p:nvPr>
        </p:nvSpPr>
        <p:spPr>
          <a:xfrm>
            <a:off x="859735" y="3290682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4475931" y="4878958"/>
            <a:ext cx="185442" cy="191691"/>
          </a:xfrm>
          <a:prstGeom prst="rect">
            <a:avLst/>
          </a:prstGeom>
        </p:spPr>
        <p:txBody>
          <a:bodyPr lIns="71437" tIns="71437" rIns="71437" bIns="71437"/>
          <a:lstStyle>
            <a:lvl1pPr defTabSz="308074"/>
          </a:lstStyle>
          <a:p>
            <a:pPr algn="ctr" hangingPunct="0"/>
            <a:fld id="{86CB4B4D-7CA3-9044-876B-883B54F8677D}" type="slidenum">
              <a:rPr lang="en-US" altLang="zh-CN" sz="1875" kern="0" smtClean="0">
                <a:solidFill>
                  <a:srgbClr val="000000"/>
                </a:solidFill>
                <a:sym typeface="Helvetica Light"/>
              </a:rPr>
              <a:pPr algn="ctr" hangingPunct="0"/>
              <a:t>‹#›</a:t>
            </a:fld>
            <a:endParaRPr lang="en-US" altLang="zh-CN" sz="1875" kern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13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820731" y="561975"/>
            <a:ext cx="71438" cy="34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1024847" y="521164"/>
            <a:ext cx="6029893" cy="374320"/>
          </a:xfrm>
        </p:spPr>
        <p:txBody>
          <a:bodyPr vert="horz">
            <a:normAutofit/>
          </a:bodyPr>
          <a:lstStyle>
            <a:lvl1pPr algn="l">
              <a:def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kumimoji="1" lang="zh-CN" altLang="en-US" dirty="0" smtClean="0"/>
              <a:t>点击此处添加文字标题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73589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99" y="0"/>
            <a:ext cx="91424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47"/>
          <p:cNvSpPr/>
          <p:nvPr userDrawn="1"/>
        </p:nvSpPr>
        <p:spPr>
          <a:xfrm>
            <a:off x="521270" y="2040500"/>
            <a:ext cx="8384342" cy="33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34290" bIns="34290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此处添加副标题</a:t>
            </a:r>
          </a:p>
        </p:txBody>
      </p:sp>
      <p:sp>
        <p:nvSpPr>
          <p:cNvPr id="5" name="Shape 148"/>
          <p:cNvSpPr/>
          <p:nvPr userDrawn="1"/>
        </p:nvSpPr>
        <p:spPr>
          <a:xfrm>
            <a:off x="521270" y="2603182"/>
            <a:ext cx="1050288" cy="24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34290" bIns="34290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汇报人：某某</a:t>
            </a:r>
          </a:p>
        </p:txBody>
      </p:sp>
      <p:sp>
        <p:nvSpPr>
          <p:cNvPr id="6" name="Shape 149"/>
          <p:cNvSpPr/>
          <p:nvPr userDrawn="1"/>
        </p:nvSpPr>
        <p:spPr>
          <a:xfrm>
            <a:off x="521270" y="1471856"/>
            <a:ext cx="47405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34290" bIns="34290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此处添加主标题</a:t>
            </a:r>
          </a:p>
        </p:txBody>
      </p:sp>
      <p:sp>
        <p:nvSpPr>
          <p:cNvPr id="7" name="Shape 150"/>
          <p:cNvSpPr/>
          <p:nvPr userDrawn="1"/>
        </p:nvSpPr>
        <p:spPr>
          <a:xfrm>
            <a:off x="565555" y="611187"/>
            <a:ext cx="1724990" cy="41226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3">
            <a:alphaModFix amt="69004"/>
            <a:extLst/>
          </a:blip>
          <a:stretch>
            <a:fillRect/>
          </a:stretch>
        </p:blipFill>
        <p:spPr>
          <a:xfrm>
            <a:off x="564133" y="401687"/>
            <a:ext cx="1724990" cy="8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未标题-12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65555" y="4561341"/>
            <a:ext cx="1291089" cy="2241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981712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78486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+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24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body" sz="quarter" idx="13"/>
          </p:nvPr>
        </p:nvSpPr>
        <p:spPr>
          <a:xfrm>
            <a:off x="1045473" y="1538225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4"/>
          </p:nvPr>
        </p:nvSpPr>
        <p:spPr>
          <a:xfrm>
            <a:off x="859735" y="1195182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5"/>
          </p:nvPr>
        </p:nvSpPr>
        <p:spPr>
          <a:xfrm>
            <a:off x="1045473" y="2605025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6"/>
          </p:nvPr>
        </p:nvSpPr>
        <p:spPr>
          <a:xfrm>
            <a:off x="859735" y="2290557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pic>
        <p:nvPicPr>
          <p:cNvPr id="74" name="未标题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9055" y="4725056"/>
            <a:ext cx="1448337" cy="25147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body" sz="quarter" idx="17"/>
          </p:nvPr>
        </p:nvSpPr>
        <p:spPr>
          <a:xfrm>
            <a:off x="1045473" y="3600388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8"/>
          </p:nvPr>
        </p:nvSpPr>
        <p:spPr>
          <a:xfrm>
            <a:off x="859735" y="3290682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4475931" y="4878958"/>
            <a:ext cx="185442" cy="191691"/>
          </a:xfrm>
          <a:prstGeom prst="rect">
            <a:avLst/>
          </a:prstGeom>
        </p:spPr>
        <p:txBody>
          <a:bodyPr lIns="71437" tIns="71437" rIns="71437" bIns="71437"/>
          <a:lstStyle>
            <a:lvl1pPr defTabSz="308074"/>
          </a:lstStyle>
          <a:p>
            <a:pPr algn="ctr" hangingPunct="0"/>
            <a:fld id="{86CB4B4D-7CA3-9044-876B-883B54F8677D}" type="slidenum">
              <a:rPr lang="en-US" altLang="zh-CN" sz="1875" kern="0" smtClean="0">
                <a:solidFill>
                  <a:srgbClr val="000000"/>
                </a:solidFill>
                <a:sym typeface="Helvetica Light"/>
              </a:rPr>
              <a:pPr algn="ctr" hangingPunct="0"/>
              <a:t>‹#›</a:t>
            </a:fld>
            <a:endParaRPr lang="en-US" altLang="zh-CN" sz="1875" kern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13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820731" y="561975"/>
            <a:ext cx="71438" cy="34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1024847" y="521164"/>
            <a:ext cx="6029893" cy="374320"/>
          </a:xfrm>
        </p:spPr>
        <p:txBody>
          <a:bodyPr vert="horz">
            <a:normAutofit/>
          </a:bodyPr>
          <a:lstStyle>
            <a:lvl1pPr algn="l">
              <a:def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kumimoji="1" lang="zh-CN" altLang="en-US" dirty="0" smtClean="0"/>
              <a:t>点击此处添加文字标题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173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99" y="0"/>
            <a:ext cx="91424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47"/>
          <p:cNvSpPr/>
          <p:nvPr userDrawn="1"/>
        </p:nvSpPr>
        <p:spPr>
          <a:xfrm>
            <a:off x="521270" y="2040500"/>
            <a:ext cx="8384342" cy="33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34290" bIns="34290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此处添加副标题</a:t>
            </a:r>
          </a:p>
        </p:txBody>
      </p:sp>
      <p:sp>
        <p:nvSpPr>
          <p:cNvPr id="5" name="Shape 148"/>
          <p:cNvSpPr/>
          <p:nvPr userDrawn="1"/>
        </p:nvSpPr>
        <p:spPr>
          <a:xfrm>
            <a:off x="521270" y="2603182"/>
            <a:ext cx="1050288" cy="24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34290" bIns="34290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汇报人：某某</a:t>
            </a:r>
          </a:p>
        </p:txBody>
      </p:sp>
      <p:sp>
        <p:nvSpPr>
          <p:cNvPr id="6" name="Shape 149"/>
          <p:cNvSpPr/>
          <p:nvPr userDrawn="1"/>
        </p:nvSpPr>
        <p:spPr>
          <a:xfrm>
            <a:off x="521270" y="1471856"/>
            <a:ext cx="47405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34290" bIns="34290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685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此处添加主标题</a:t>
            </a:r>
          </a:p>
        </p:txBody>
      </p:sp>
      <p:sp>
        <p:nvSpPr>
          <p:cNvPr id="7" name="Shape 150"/>
          <p:cNvSpPr/>
          <p:nvPr userDrawn="1"/>
        </p:nvSpPr>
        <p:spPr>
          <a:xfrm>
            <a:off x="565555" y="611187"/>
            <a:ext cx="1724990" cy="41226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algn="ctr" defTabSz="3095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3">
            <a:alphaModFix amt="69004"/>
            <a:extLst/>
          </a:blip>
          <a:stretch>
            <a:fillRect/>
          </a:stretch>
        </p:blipFill>
        <p:spPr>
          <a:xfrm>
            <a:off x="564133" y="401687"/>
            <a:ext cx="1724990" cy="8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未标题-12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565555" y="4561341"/>
            <a:ext cx="1291089" cy="2241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11842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35387" y="192324"/>
            <a:ext cx="71438" cy="342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7998" y="155531"/>
            <a:ext cx="5214625" cy="409306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  <a:endParaRPr kumimoji="1" lang="zh-CN" altLang="en-US" sz="1800" b="0" i="0" u="none" strike="noStrike" cap="none" spc="0" normalizeH="0" baseline="0" dirty="0">
              <a:ln>
                <a:noFill/>
              </a:ln>
              <a:solidFill>
                <a:srgbClr val="3B343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" name="未标题-2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056" y="4725058"/>
            <a:ext cx="1448337" cy="2514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65320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46CC-4832-40CC-8663-36DC80E44F1F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1B75-4821-4C50-BA36-87B17D61F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8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无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008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7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色空白-无logo">
    <p:bg>
      <p:bgPr>
        <a:solidFill>
          <a:srgbClr val="20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8"/>
          <p:cNvSpPr>
            <a:spLocks noGrp="1"/>
          </p:cNvSpPr>
          <p:nvPr>
            <p:ph type="sldNum" sz="quarter" idx="2"/>
          </p:nvPr>
        </p:nvSpPr>
        <p:spPr>
          <a:xfrm>
            <a:off x="4464621" y="4878960"/>
            <a:ext cx="208064" cy="192601"/>
          </a:xfrm>
          <a:prstGeom prst="rect">
            <a:avLst/>
          </a:prstGeom>
        </p:spPr>
        <p:txBody>
          <a:bodyPr lIns="26789" tIns="26789" rIns="26789" bIns="26789"/>
          <a:lstStyle>
            <a:lvl1pPr defTabSz="308058"/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" name="图片 10" descr="ssss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6300"/>
            <a:ext cx="9144000" cy="1447200"/>
          </a:xfrm>
          <a:prstGeom prst="rect">
            <a:avLst/>
          </a:prstGeom>
        </p:spPr>
      </p:pic>
      <p:pic>
        <p:nvPicPr>
          <p:cNvPr id="12" name="图片 11" descr="Group 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59" y="10948"/>
            <a:ext cx="1319168" cy="18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11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237012" cy="5200438"/>
          </a:xfrm>
          <a:prstGeom prst="rect">
            <a:avLst/>
          </a:prstGeom>
        </p:spPr>
      </p:pic>
      <p:sp>
        <p:nvSpPr>
          <p:cNvPr id="7" name="Shape 156"/>
          <p:cNvSpPr/>
          <p:nvPr/>
        </p:nvSpPr>
        <p:spPr>
          <a:xfrm>
            <a:off x="796698" y="1495805"/>
            <a:ext cx="874246" cy="41226"/>
          </a:xfrm>
          <a:prstGeom prst="rect">
            <a:avLst/>
          </a:prstGeom>
          <a:solidFill>
            <a:srgbClr val="0F96E6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309548">
              <a:defRPr sz="3200">
                <a:solidFill>
                  <a:srgbClr val="FFFFFF"/>
                </a:solidFill>
              </a:defRPr>
            </a:pPr>
            <a:endParaRPr sz="3200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651" y="634243"/>
            <a:ext cx="960384" cy="9038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8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877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277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+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24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body" sz="quarter" idx="13"/>
          </p:nvPr>
        </p:nvSpPr>
        <p:spPr>
          <a:xfrm>
            <a:off x="1045473" y="1538225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sz="quarter" idx="14"/>
          </p:nvPr>
        </p:nvSpPr>
        <p:spPr>
          <a:xfrm>
            <a:off x="859735" y="1195182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5"/>
          </p:nvPr>
        </p:nvSpPr>
        <p:spPr>
          <a:xfrm>
            <a:off x="1045473" y="2605025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6"/>
          </p:nvPr>
        </p:nvSpPr>
        <p:spPr>
          <a:xfrm>
            <a:off x="859735" y="2290557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pic>
        <p:nvPicPr>
          <p:cNvPr id="74" name="未标题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9055" y="4725056"/>
            <a:ext cx="1448337" cy="25147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body" sz="quarter" idx="17"/>
          </p:nvPr>
        </p:nvSpPr>
        <p:spPr>
          <a:xfrm>
            <a:off x="1045473" y="3600388"/>
            <a:ext cx="7207751" cy="517063"/>
          </a:xfrm>
          <a:prstGeom prst="rect">
            <a:avLst/>
          </a:prstGeom>
        </p:spPr>
        <p:txBody>
          <a:bodyPr lIns="91439" tIns="91439" rIns="91439" bIns="91439" anchor="t">
            <a:spAutoFit/>
          </a:bodyPr>
          <a:lstStyle>
            <a:lvl1pPr marL="0" indent="0" defTabSz="685800">
              <a:lnSpc>
                <a:spcPct val="120000"/>
              </a:lnSpc>
              <a:spcBef>
                <a:spcPts val="0"/>
              </a:spcBef>
              <a:buSzTx/>
              <a:buNone/>
              <a:defRPr sz="9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此处为内容文字，此处为内容文字，此处为内容文字，此处为内容文字，此处为内容文字，此处为内容文字，此处为内容文字，此处为内容文字，此处为内容文字，此处为内容文字，此处为内容文字。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8"/>
          </p:nvPr>
        </p:nvSpPr>
        <p:spPr>
          <a:xfrm>
            <a:off x="859735" y="3290682"/>
            <a:ext cx="6195005" cy="369330"/>
          </a:xfrm>
          <a:prstGeom prst="rect">
            <a:avLst/>
          </a:prstGeom>
        </p:spPr>
        <p:txBody>
          <a:bodyPr wrap="square" lIns="91439" tIns="91439" rIns="91439" bIns="91439" anchor="t">
            <a:spAutoFit/>
          </a:bodyPr>
          <a:lstStyle>
            <a:lvl1pPr marL="185208" indent="-185208" defTabSz="685800">
              <a:spcBef>
                <a:spcPts val="0"/>
              </a:spcBef>
              <a:defRPr sz="1200">
                <a:solidFill>
                  <a:srgbClr val="3B343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此处为小标题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4475931" y="4878958"/>
            <a:ext cx="185442" cy="191691"/>
          </a:xfrm>
          <a:prstGeom prst="rect">
            <a:avLst/>
          </a:prstGeom>
        </p:spPr>
        <p:txBody>
          <a:bodyPr lIns="71437" tIns="71437" rIns="71437" bIns="71437"/>
          <a:lstStyle>
            <a:lvl1pPr defTabSz="308074"/>
          </a:lstStyle>
          <a:p>
            <a:pPr algn="ctr" hangingPunct="0"/>
            <a:fld id="{86CB4B4D-7CA3-9044-876B-883B54F8677D}" type="slidenum">
              <a:rPr lang="en-US" altLang="zh-CN" sz="1875" kern="0" smtClean="0">
                <a:solidFill>
                  <a:srgbClr val="000000"/>
                </a:solidFill>
                <a:sym typeface="Helvetica Light"/>
              </a:rPr>
              <a:pPr algn="ctr" hangingPunct="0"/>
              <a:t>‹#›</a:t>
            </a:fld>
            <a:endParaRPr lang="en-US" altLang="zh-CN" sz="1875" kern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13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820731" y="561975"/>
            <a:ext cx="71438" cy="34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1024847" y="521164"/>
            <a:ext cx="6029893" cy="374320"/>
          </a:xfrm>
        </p:spPr>
        <p:txBody>
          <a:bodyPr vert="horz">
            <a:normAutofit/>
          </a:bodyPr>
          <a:lstStyle>
            <a:lvl1pPr algn="l">
              <a:def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kumimoji="1" lang="zh-CN" altLang="en-US" dirty="0" smtClean="0"/>
              <a:t>点击此处添加文字标题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2326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0857"/>
            <a:ext cx="7886700" cy="376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46CC-4832-40CC-8663-36DC80E44F1F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1B75-4821-4C50-BA36-87B17D61F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67" r:id="rId3"/>
    <p:sldLayoutId id="2147483682" r:id="rId4"/>
    <p:sldLayoutId id="2147483678" r:id="rId5"/>
    <p:sldLayoutId id="2147483683" r:id="rId6"/>
    <p:sldLayoutId id="2147483721" r:id="rId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en-US" altLang="en-US" sz="1800" b="0" i="0" u="none" strike="noStrike" kern="1200" cap="none" spc="0" normalizeH="0" baseline="0" dirty="0">
          <a:ln>
            <a:noFill/>
          </a:ln>
          <a:solidFill>
            <a:srgbClr val="3B3439"/>
          </a:solidFill>
          <a:effectLst/>
          <a:uFillTx/>
          <a:latin typeface="Microsoft YaHei"/>
          <a:ea typeface="Microsoft YaHei"/>
          <a:cs typeface="+mj-cs"/>
          <a:sym typeface="Helvetica Light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357188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214437"/>
            <a:ext cx="7877175" cy="34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04817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05" r:id="rId3"/>
  </p:sldLayoutIdLst>
  <p:transition spd="med"/>
  <p:txStyles>
    <p:title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8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4762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7143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9525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1906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357188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214437"/>
            <a:ext cx="7877175" cy="34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14126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9" r:id="rId2"/>
    <p:sldLayoutId id="2147483710" r:id="rId3"/>
  </p:sldLayoutIdLst>
  <p:transition spd="med"/>
  <p:txStyles>
    <p:title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8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4762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7143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9525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1906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357188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214437"/>
            <a:ext cx="7877175" cy="34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901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5" r:id="rId3"/>
  </p:sldLayoutIdLst>
  <p:transition spd="med"/>
  <p:txStyles>
    <p:title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8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4762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7143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9525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1906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357188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214437"/>
            <a:ext cx="7877175" cy="34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7552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20" r:id="rId3"/>
  </p:sldLayoutIdLst>
  <p:transition spd="med"/>
  <p:txStyles>
    <p:title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8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4762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7143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9525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1906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tatech.org/articles/6063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9"/>
          <p:cNvSpPr/>
          <p:nvPr/>
        </p:nvSpPr>
        <p:spPr>
          <a:xfrm>
            <a:off x="521271" y="1471859"/>
            <a:ext cx="5177402" cy="530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4289" tIns="34289" rIns="34289" bIns="3428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3000" dirty="0" smtClean="0"/>
              <a:t>Lattice(TMF3.0)</a:t>
            </a:r>
            <a:r>
              <a:rPr lang="zh-CN" altLang="en-US" sz="3000" dirty="0" smtClean="0"/>
              <a:t> 介绍</a:t>
            </a:r>
            <a:endParaRPr sz="3000" dirty="0"/>
          </a:p>
        </p:txBody>
      </p:sp>
      <p:sp>
        <p:nvSpPr>
          <p:cNvPr name="文本框 1" id="1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TMF</a:t>
            </a:r>
            <a:r>
              <a:rPr lang="zh-CN" altLang="en-US" dirty="0"/>
              <a:t>注解的定义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5513" y="789709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7527" y="914400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998" y="433116"/>
            <a:ext cx="74451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Domain：</a:t>
            </a:r>
            <a:r>
              <a:rPr lang="zh-CN" altLang="en-US" dirty="0" smtClean="0"/>
              <a:t>域</a:t>
            </a:r>
            <a:r>
              <a:rPr lang="en-US" altLang="zh-CN" dirty="0" smtClean="0"/>
              <a:t>--class</a:t>
            </a:r>
          </a:p>
          <a:p>
            <a:r>
              <a:rPr lang="zh-CN" altLang="en-US" dirty="0" smtClean="0"/>
              <a:t>DomainService：域服务</a:t>
            </a:r>
            <a:r>
              <a:rPr lang="en-US" altLang="zh-CN" dirty="0" smtClean="0"/>
              <a:t>--method</a:t>
            </a:r>
          </a:p>
          <a:p>
            <a:r>
              <a:rPr lang="zh-CN" altLang="en-US" dirty="0" smtClean="0"/>
              <a:t>Ability</a:t>
            </a:r>
            <a:r>
              <a:rPr lang="zh-CN" altLang="en-US" dirty="0"/>
              <a:t>：域</a:t>
            </a:r>
            <a:r>
              <a:rPr lang="zh-CN" altLang="en-US" dirty="0" smtClean="0"/>
              <a:t>能力</a:t>
            </a:r>
            <a:r>
              <a:rPr lang="en-US" altLang="zh-CN" dirty="0" smtClean="0"/>
              <a:t>--class</a:t>
            </a:r>
          </a:p>
          <a:p>
            <a:r>
              <a:rPr lang="en-US" altLang="zh-CN" dirty="0" err="1"/>
              <a:t>ExtensionPoint</a:t>
            </a:r>
            <a:r>
              <a:rPr lang="en-US" altLang="zh-CN" dirty="0"/>
              <a:t> </a:t>
            </a:r>
            <a:r>
              <a:rPr lang="zh-CN" altLang="en-US" dirty="0" smtClean="0"/>
              <a:t>：扩展点</a:t>
            </a:r>
            <a:r>
              <a:rPr lang="en-US" altLang="zh-CN" dirty="0" smtClean="0"/>
              <a:t>—method</a:t>
            </a:r>
          </a:p>
          <a:p>
            <a:r>
              <a:rPr lang="en-US" altLang="zh-CN" dirty="0" err="1" smtClean="0"/>
              <a:t>ExtensionGroup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扩展点分组</a:t>
            </a:r>
            <a:r>
              <a:rPr lang="zh-CN" altLang="en-US" dirty="0"/>
              <a:t> </a:t>
            </a:r>
            <a:r>
              <a:rPr lang="en-US" altLang="zh-CN" dirty="0" smtClean="0"/>
              <a:t>--class</a:t>
            </a:r>
            <a:endParaRPr lang="en-US" altLang="zh-CN" dirty="0" smtClean="0"/>
          </a:p>
          <a:p>
            <a:r>
              <a:rPr lang="zh-CN" altLang="en-US" dirty="0" smtClean="0"/>
              <a:t>Activity</a:t>
            </a:r>
            <a:r>
              <a:rPr lang="zh-CN" altLang="en-US" dirty="0"/>
              <a:t>：系统</a:t>
            </a:r>
            <a:r>
              <a:rPr lang="zh-CN" altLang="en-US" dirty="0" smtClean="0"/>
              <a:t>流程节点</a:t>
            </a:r>
            <a:r>
              <a:rPr lang="en-US" altLang="zh-CN" dirty="0"/>
              <a:t>--</a:t>
            </a:r>
            <a:r>
              <a:rPr lang="en-US" altLang="zh-CN" dirty="0"/>
              <a:t>method &amp;&amp;class</a:t>
            </a:r>
            <a:endParaRPr lang="en-US" altLang="zh-CN" dirty="0" smtClean="0"/>
          </a:p>
          <a:p>
            <a:r>
              <a:rPr lang="zh-CN" altLang="en-US" dirty="0" smtClean="0"/>
              <a:t>Enrich</a:t>
            </a:r>
            <a:r>
              <a:rPr lang="zh-CN" altLang="en-US" dirty="0" smtClean="0"/>
              <a:t>：能力实例</a:t>
            </a:r>
            <a:r>
              <a:rPr lang="en-US" altLang="zh-CN" dirty="0" smtClean="0"/>
              <a:t>--class</a:t>
            </a:r>
          </a:p>
          <a:p>
            <a:r>
              <a:rPr lang="zh-CN" altLang="en-US" dirty="0" smtClean="0"/>
              <a:t>Priority：优先级</a:t>
            </a:r>
            <a:r>
              <a:rPr lang="en-US" altLang="zh-CN" dirty="0"/>
              <a:t>--</a:t>
            </a:r>
            <a:r>
              <a:rPr lang="en-US" altLang="zh-CN" dirty="0"/>
              <a:t>method&amp;&amp;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r>
              <a:rPr lang="zh-CN" altLang="en-US" dirty="0" smtClean="0"/>
              <a:t>Product：产品</a:t>
            </a:r>
            <a:r>
              <a:rPr lang="zh-CN" altLang="en-US" dirty="0"/>
              <a:t>(横向业务、商业能力、工具产品</a:t>
            </a:r>
            <a:r>
              <a:rPr lang="zh-CN" altLang="en-US" dirty="0" smtClean="0"/>
              <a:t>)</a:t>
            </a:r>
            <a:r>
              <a:rPr lang="en-US" altLang="zh-CN" dirty="0"/>
              <a:t> --class</a:t>
            </a:r>
            <a:endParaRPr lang="en-US" altLang="zh-CN" dirty="0" smtClean="0"/>
          </a:p>
          <a:p>
            <a:r>
              <a:rPr lang="zh-CN" altLang="en-US" dirty="0" smtClean="0"/>
              <a:t>TemplateExt：扩展点</a:t>
            </a:r>
            <a:r>
              <a:rPr lang="zh-CN" altLang="en-US" dirty="0"/>
              <a:t>实现</a:t>
            </a:r>
            <a:r>
              <a:rPr lang="zh-CN" altLang="en-US" dirty="0" smtClean="0"/>
              <a:t>类</a:t>
            </a:r>
            <a:r>
              <a:rPr lang="en-US" altLang="zh-CN" dirty="0"/>
              <a:t>--class</a:t>
            </a:r>
            <a:endParaRPr lang="en-US" altLang="zh-CN" dirty="0" smtClean="0"/>
          </a:p>
          <a:p>
            <a:r>
              <a:rPr lang="en-US" altLang="zh-CN" dirty="0"/>
              <a:t>Business</a:t>
            </a:r>
            <a:r>
              <a:rPr lang="zh-CN" altLang="en-US" dirty="0" smtClean="0"/>
              <a:t>：业务定义类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代替</a:t>
            </a:r>
            <a:r>
              <a:rPr lang="en-US" altLang="zh-CN" dirty="0" err="1" smtClean="0"/>
              <a:t>tmf-plugin.xml</a:t>
            </a:r>
            <a:r>
              <a:rPr lang="en-US" altLang="zh-CN" dirty="0" smtClean="0"/>
              <a:t>)—class</a:t>
            </a:r>
          </a:p>
          <a:p>
            <a:r>
              <a:rPr lang="en-US" altLang="zh-CN" dirty="0" err="1" smtClean="0"/>
              <a:t>AppSchema</a:t>
            </a:r>
            <a:r>
              <a:rPr lang="en-US" altLang="zh-CN" dirty="0" smtClean="0"/>
              <a:t>:</a:t>
            </a:r>
            <a:r>
              <a:rPr lang="zh-CN" altLang="en-US" dirty="0" smtClean="0"/>
              <a:t>商业能力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--class</a:t>
            </a:r>
            <a:endParaRPr lang="en-US" altLang="zh-CN" dirty="0"/>
          </a:p>
          <a:p>
            <a:r>
              <a:rPr lang="en-US" altLang="zh-CN" dirty="0" err="1" smtClean="0"/>
              <a:t>DomainSchema</a:t>
            </a:r>
            <a:r>
              <a:rPr lang="en-US" altLang="zh-CN" dirty="0" smtClean="0"/>
              <a:t>:</a:t>
            </a:r>
            <a:r>
              <a:rPr lang="zh-CN" altLang="en-US" dirty="0" smtClean="0"/>
              <a:t>域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--class</a:t>
            </a:r>
          </a:p>
          <a:p>
            <a:r>
              <a:rPr lang="en-US" altLang="zh-CN" dirty="0" err="1" smtClean="0"/>
              <a:t>BusinessSchema</a:t>
            </a:r>
            <a:r>
              <a:rPr lang="en-US" altLang="zh-CN" dirty="0" smtClean="0"/>
              <a:t>:</a:t>
            </a:r>
            <a:r>
              <a:rPr lang="zh-CN" altLang="en-US" dirty="0" smtClean="0"/>
              <a:t>商业能力模板的类型</a:t>
            </a:r>
            <a:r>
              <a:rPr lang="en-US" altLang="zh-CN" dirty="0" smtClean="0"/>
              <a:t>--class</a:t>
            </a:r>
            <a:endParaRPr lang="en-US" altLang="zh-CN" dirty="0" smtClean="0"/>
          </a:p>
          <a:p>
            <a:r>
              <a:rPr lang="en-US" altLang="zh-CN" dirty="0" smtClean="0"/>
              <a:t>====================================App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 模式</a:t>
            </a:r>
            <a:r>
              <a:rPr lang="en-US" altLang="zh-CN" dirty="0" smtClean="0"/>
              <a:t>====================================</a:t>
            </a:r>
          </a:p>
          <a:p>
            <a:r>
              <a:rPr lang="en-US" altLang="zh-CN" dirty="0" err="1" smtClean="0"/>
              <a:t>AppBoot</a:t>
            </a:r>
            <a:r>
              <a:rPr lang="en-US" altLang="zh-CN" dirty="0" smtClean="0"/>
              <a:t>:</a:t>
            </a:r>
            <a:r>
              <a:rPr lang="zh-CN" altLang="en-US" dirty="0" smtClean="0"/>
              <a:t>业务实现入口类</a:t>
            </a:r>
            <a:r>
              <a:rPr lang="en-US" altLang="zh-CN" dirty="0" smtClean="0"/>
              <a:t>---class</a:t>
            </a:r>
          </a:p>
          <a:p>
            <a:r>
              <a:rPr lang="en-US" altLang="zh-CN" dirty="0" err="1" smtClean="0"/>
              <a:t>AppBootCapability</a:t>
            </a:r>
            <a:r>
              <a:rPr lang="en-US" altLang="zh-CN" dirty="0" smtClean="0"/>
              <a:t>:</a:t>
            </a:r>
            <a:r>
              <a:rPr lang="zh-CN" altLang="en-US" dirty="0" smtClean="0"/>
              <a:t>业务使用的商业能力</a:t>
            </a:r>
            <a:r>
              <a:rPr lang="en-US" altLang="zh-CN" dirty="0" smtClean="0"/>
              <a:t>--class</a:t>
            </a:r>
          </a:p>
          <a:p>
            <a:r>
              <a:rPr lang="en-US" altLang="zh-CN" dirty="0" err="1" smtClean="0"/>
              <a:t>AppBootExtPoint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业务定制的扩展点 </a:t>
            </a:r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 err="1" smtClean="0"/>
              <a:t>AppBootImport</a:t>
            </a:r>
            <a:r>
              <a:rPr lang="zh-CN" altLang="en-US" dirty="0" smtClean="0"/>
              <a:t>：业务定制实现类</a:t>
            </a:r>
            <a:r>
              <a:rPr lang="en-US" altLang="zh-CN" dirty="0" smtClean="0"/>
              <a:t>--class</a:t>
            </a:r>
          </a:p>
          <a:p>
            <a:r>
              <a:rPr lang="en-US" altLang="zh-CN" dirty="0" err="1" smtClean="0"/>
              <a:t>ProductBoot</a:t>
            </a:r>
            <a:r>
              <a:rPr lang="zh-CN" altLang="en-US" dirty="0" smtClean="0"/>
              <a:t>：产品实现入口类</a:t>
            </a:r>
            <a:r>
              <a:rPr lang="en-US" altLang="zh-CN" dirty="0" smtClean="0"/>
              <a:t>--class</a:t>
            </a:r>
          </a:p>
          <a:p>
            <a:r>
              <a:rPr lang="en-US" altLang="zh-CN" dirty="0" err="1" smtClean="0"/>
              <a:t>BusinessRule</a:t>
            </a:r>
            <a:r>
              <a:rPr lang="zh-CN" altLang="en-US" dirty="0" smtClean="0"/>
              <a:t>：业务规则扩展点</a:t>
            </a:r>
            <a:r>
              <a:rPr lang="en-US" altLang="zh-CN" dirty="0" smtClean="0"/>
              <a:t>--method</a:t>
            </a:r>
          </a:p>
          <a:p>
            <a:r>
              <a:rPr lang="en-US" altLang="zh-CN" dirty="0" err="1" smtClean="0"/>
              <a:t>BusinessRuleFact</a:t>
            </a:r>
            <a:r>
              <a:rPr lang="zh-CN" altLang="en-US" dirty="0" smtClean="0"/>
              <a:t>：业务规则实体对象</a:t>
            </a:r>
            <a:r>
              <a:rPr lang="en-US" altLang="zh-CN" dirty="0" smtClean="0"/>
              <a:t>--class</a:t>
            </a:r>
            <a:endParaRPr lang="zh-CN" altLang="en-US" dirty="0"/>
          </a:p>
        </p:txBody>
      </p:sp>
      <p:sp>
        <p:nvSpPr>
          <p:cNvPr name="文本框 4" id="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6870129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276272"/>
            <a:ext cx="9144000" cy="38262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TMF</a:t>
            </a:r>
            <a:r>
              <a:rPr lang="zh-CN" altLang="en-US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执行流程</a:t>
            </a:r>
            <a:endParaRPr lang="zh-CN" altLang="en-US" sz="1800" dirty="0">
              <a:solidFill>
                <a:srgbClr val="C0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2" id="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5458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087" y="188022"/>
            <a:ext cx="5214625" cy="409306"/>
          </a:xfrm>
        </p:spPr>
        <p:txBody>
          <a:bodyPr/>
          <a:lstStyle/>
          <a:p>
            <a:pPr lvl="0"/>
            <a:r>
              <a:rPr lang="en-US" altLang="zh-CN" dirty="0" smtClean="0"/>
              <a:t>TMF</a:t>
            </a:r>
            <a:r>
              <a:rPr lang="zh-CN" altLang="en-US" dirty="0" smtClean="0"/>
              <a:t>注册流程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5513" y="1217548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7527" y="1342239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0061" y="949344"/>
            <a:ext cx="1100863" cy="366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包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17998" y="1574409"/>
            <a:ext cx="1100863" cy="379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注册域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17997" y="2172170"/>
            <a:ext cx="1100863" cy="37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注册产品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25932" y="2748296"/>
            <a:ext cx="1084992" cy="35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注册流程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25932" y="3373506"/>
            <a:ext cx="1100862" cy="286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注册活动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28900" y="924511"/>
            <a:ext cx="6142382" cy="43088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扫描所有带有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@business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注解的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jar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包，并扫描该类所在的包路径下的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class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endParaRPr kumimoji="1" lang="en-US" altLang="zh-CN" sz="11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不建议使用</a:t>
            </a:r>
            <a:r>
              <a:rPr kumimoji="1"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tmf-plugin.xml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的模式。</a:t>
            </a:r>
            <a:endParaRPr kumimoji="1" lang="en-US" altLang="zh-CN" sz="11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84173" y="1511534"/>
            <a:ext cx="6231835" cy="461541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kumimoji="1" lang="zh-CN" altLang="en-US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(包含域、域能力、扩展点)	</a:t>
            </a:r>
            <a:endParaRPr kumimoji="1" lang="en-US" altLang="zh-CN" sz="11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扫描所有带有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@</a:t>
            </a:r>
            <a:r>
              <a:rPr kumimoji="1"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domain,@ability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的类，扩展点在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@ability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类的第二个泛型参数上</a:t>
            </a:r>
            <a:endParaRPr kumimoji="1" lang="en-US" altLang="zh-CN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84171" y="2256639"/>
            <a:ext cx="4651513" cy="369169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扫描所有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@product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@</a:t>
            </a:r>
            <a:r>
              <a:rPr kumimoji="1"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productboot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注解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类，商业能力也是这个注解</a:t>
            </a:r>
            <a:endParaRPr kumimoji="1"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84172" y="2777545"/>
            <a:ext cx="4651513" cy="369169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扫描所有插件包中的</a:t>
            </a:r>
            <a:r>
              <a:rPr lang="en-US" altLang="zh-CN" sz="1100" dirty="0"/>
              <a:t>.</a:t>
            </a:r>
            <a:r>
              <a:rPr lang="en-US" altLang="zh-CN" sz="1100" dirty="0" smtClean="0"/>
              <a:t>bpm</a:t>
            </a:r>
            <a:r>
              <a:rPr lang="zh-CN" altLang="en-US" sz="1100" dirty="0" smtClean="0"/>
              <a:t>文件</a:t>
            </a:r>
            <a:endParaRPr kumimoji="1"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44410" y="3374638"/>
            <a:ext cx="4651513" cy="369169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根据设置的包路径扫描该路径下的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@Activity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注解的类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/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方法</a:t>
            </a:r>
            <a:endParaRPr kumimoji="1"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44410" y="4480033"/>
            <a:ext cx="4651513" cy="269096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将</a:t>
            </a:r>
            <a:r>
              <a:rPr kumimoji="1"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appboot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模式的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app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/product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重新生成代理实现类</a:t>
            </a:r>
            <a:endParaRPr kumimoji="1"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44411" y="3951846"/>
            <a:ext cx="4651513" cy="30514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扫描所有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@</a:t>
            </a:r>
            <a:r>
              <a:rPr kumimoji="1"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businessSchema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kumimoji="1"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@</a:t>
            </a:r>
            <a:r>
              <a:rPr kumimoji="1"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appSchema</a:t>
            </a: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注解的类</a:t>
            </a:r>
            <a:endParaRPr kumimoji="1"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81130" y="5158865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43200" y="5029656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93773" y="3945356"/>
            <a:ext cx="1218153" cy="286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schema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85383" y="4462658"/>
            <a:ext cx="1218153" cy="286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处理</a:t>
            </a:r>
            <a:r>
              <a:rPr kumimoji="1" lang="en-US" altLang="zh-CN" dirty="0" err="1" smtClean="0"/>
              <a:t>appboot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3772" y="537486"/>
            <a:ext cx="3064496" cy="26974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zh-CN" altLang="en-US" sz="1100" smtClean="0"/>
              <a:t>可以直接使用</a:t>
            </a:r>
            <a:r>
              <a:rPr lang="en-US" altLang="zh-CN" sz="1100" dirty="0" err="1" smtClean="0"/>
              <a:t>LatticeRegister</a:t>
            </a:r>
            <a:r>
              <a:rPr lang="en-US" altLang="zh-CN" sz="1100" dirty="0" smtClean="0"/>
              <a:t>.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Register()</a:t>
            </a:r>
            <a:endParaRPr kumimoji="1"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26" id="2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659413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TMF</a:t>
            </a:r>
            <a:r>
              <a:rPr lang="zh-CN" altLang="en-US" dirty="0"/>
              <a:t>扩展点执行</a:t>
            </a:r>
            <a:r>
              <a:rPr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70335" y="690671"/>
            <a:ext cx="8334563" cy="414016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altLang="zh-CN" sz="1400" dirty="0"/>
              <a:t/>
            </a:r>
            <a:br>
              <a:rPr lang="en-US" altLang="zh-CN" sz="1400" dirty="0"/>
            </a:b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5716" y="1395347"/>
            <a:ext cx="1295363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识别业务身份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51501" y="2152899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41982" y="2345845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61020" y="1391152"/>
            <a:ext cx="1295362" cy="335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构建</a:t>
            </a:r>
            <a:r>
              <a:rPr kumimoji="1" lang="en-US" altLang="zh-CN" dirty="0" err="1" smtClean="0"/>
              <a:t>Bizsession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485559" y="1385537"/>
            <a:ext cx="1295362" cy="335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获取能力实例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374480" y="1385537"/>
            <a:ext cx="1295362" cy="335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执行扩展点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3846" y="2366818"/>
            <a:ext cx="1317072" cy="89762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171450" indent="-171450">
              <a:buFont typeface="Wingdings" charset="2"/>
              <a:buChar char="l"/>
            </a:pP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本地解析</a:t>
            </a:r>
            <a:endParaRPr kumimoji="1" lang="en-US" altLang="zh-CN" sz="11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171450" indent="-171450">
              <a:buFont typeface="Wingdings" charset="2"/>
              <a:buChar char="l"/>
            </a:pPr>
            <a:r>
              <a:rPr kumimoji="1"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星环客户端解析</a:t>
            </a:r>
            <a:endParaRPr kumimoji="1" lang="zh-CN" altLang="en-US" sz="11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16" name="直线箭头连接符 15"/>
          <p:cNvCxnSpPr>
            <a:stCxn id="4" idx="3"/>
            <a:endCxn id="11" idx="1"/>
          </p:cNvCxnSpPr>
          <p:nvPr/>
        </p:nvCxnSpPr>
        <p:spPr>
          <a:xfrm flipV="1">
            <a:off x="1921079" y="1558932"/>
            <a:ext cx="63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1" idx="3"/>
            <a:endCxn id="12" idx="1"/>
          </p:cNvCxnSpPr>
          <p:nvPr/>
        </p:nvCxnSpPr>
        <p:spPr>
          <a:xfrm flipV="1">
            <a:off x="3856382" y="1553317"/>
            <a:ext cx="629177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2" idx="3"/>
            <a:endCxn id="13" idx="1"/>
          </p:cNvCxnSpPr>
          <p:nvPr/>
        </p:nvCxnSpPr>
        <p:spPr>
          <a:xfrm>
            <a:off x="5780921" y="1553317"/>
            <a:ext cx="593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53748" y="2253764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41049" y="2133246"/>
            <a:ext cx="2485830" cy="1034918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171450" indent="-171450">
              <a:buFont typeface="Wingdings" charset="2"/>
              <a:buChar char="l"/>
            </a:pPr>
            <a:r>
              <a:rPr kumimoji="1"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根据</a:t>
            </a:r>
            <a:r>
              <a:rPr kumimoji="1" lang="en-US" altLang="zh-CN" sz="9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bizcode</a:t>
            </a:r>
            <a:r>
              <a:rPr kumimoji="1"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创建当前线程的</a:t>
            </a:r>
            <a:r>
              <a:rPr kumimoji="1" lang="en-US" altLang="zh-CN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session</a:t>
            </a:r>
          </a:p>
          <a:p>
            <a:pPr marL="171450" indent="-171450">
              <a:buFont typeface="Wingdings" charset="2"/>
              <a:buChar char="l"/>
            </a:pPr>
            <a:r>
              <a:rPr kumimoji="1"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加载当前业务的业务配置信息</a:t>
            </a:r>
            <a:r>
              <a:rPr kumimoji="1" lang="en-US" altLang="zh-CN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kumimoji="1"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流程、产品、</a:t>
            </a:r>
            <a:endParaRPr kumimoji="1" lang="en-US" altLang="zh-CN" sz="9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kumimoji="1"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商业能力、扩展点优先级</a:t>
            </a:r>
            <a:r>
              <a:rPr kumimoji="1" lang="en-US" altLang="zh-CN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kumimoji="1"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endParaRPr kumimoji="1" lang="en-US" altLang="zh-CN" sz="9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kumimoji="1"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根据</a:t>
            </a:r>
            <a:r>
              <a:rPr kumimoji="1" lang="en-US" altLang="zh-CN" sz="9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isEffect</a:t>
            </a:r>
            <a:r>
              <a:rPr kumimoji="1"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和</a:t>
            </a:r>
            <a:r>
              <a:rPr lang="en-US" altLang="zh-CN" sz="900" dirty="0" err="1" smtClean="0"/>
              <a:t>DisabledTemplateCode</a:t>
            </a:r>
            <a:r>
              <a:rPr lang="zh-CN" altLang="en-US" sz="900" dirty="0" smtClean="0"/>
              <a:t>过滤</a:t>
            </a:r>
            <a:endParaRPr kumimoji="1" lang="en-US" altLang="zh-CN" sz="9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endParaRPr kumimoji="1" lang="en-US" altLang="zh-CN" sz="9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171450" indent="-171450">
              <a:buFont typeface="Wingdings" charset="2"/>
              <a:buChar char="l"/>
            </a:pPr>
            <a:r>
              <a:rPr kumimoji="1"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业务配置有两种：本地模式、远程模式</a:t>
            </a:r>
            <a:endParaRPr kumimoji="1"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32623" y="2133246"/>
            <a:ext cx="2927758" cy="1034918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171450" indent="-171450">
              <a:buFont typeface="Wingdings" charset="2"/>
              <a:buChar char="l"/>
            </a:pPr>
            <a:r>
              <a:rPr kumimoji="1"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根据扩展点</a:t>
            </a:r>
            <a:r>
              <a:rPr kumimoji="1"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code</a:t>
            </a:r>
            <a:r>
              <a:rPr kumimoji="1"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到业务配置中查找对应的实现模板</a:t>
            </a:r>
            <a:endParaRPr kumimoji="1"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171450" indent="-171450">
              <a:buFont typeface="Wingdings" charset="2"/>
              <a:buChar char="l"/>
            </a:pPr>
            <a:r>
              <a:rPr kumimoji="1"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根据模板查找对应的实现类</a:t>
            </a:r>
            <a:endParaRPr kumimoji="1" lang="en-US" altLang="zh-CN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171450" indent="-171450">
              <a:buFont typeface="Wingdings" charset="2"/>
              <a:buChar char="l"/>
            </a:pPr>
            <a:r>
              <a:rPr kumimoji="1"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再根据</a:t>
            </a:r>
            <a:r>
              <a:rPr kumimoji="1" lang="en-US" altLang="zh-CN" sz="1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iseffect</a:t>
            </a:r>
            <a:r>
              <a:rPr kumimoji="1"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过滤调不生效的</a:t>
            </a:r>
            <a:r>
              <a:rPr kumimoji="1"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template</a:t>
            </a:r>
          </a:p>
          <a:p>
            <a:pPr marL="171450" indent="-171450">
              <a:buFont typeface="Wingdings" charset="2"/>
              <a:buChar char="l"/>
            </a:pPr>
            <a:r>
              <a:rPr kumimoji="1" lang="zh-CN" alt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根据条件判断是否加载默认实现类</a:t>
            </a:r>
            <a:endParaRPr kumimoji="1"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23" id="2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658215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7998" y="155531"/>
            <a:ext cx="7349474" cy="4093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星环的业务逻辑架构</a:t>
            </a:r>
            <a:endParaRPr lang="zh-CN" altLang="en-US" dirty="0"/>
          </a:p>
        </p:txBody>
      </p:sp>
      <p:grpSp>
        <p:nvGrpSpPr>
          <p:cNvPr id="166" name="组 165"/>
          <p:cNvGrpSpPr/>
          <p:nvPr/>
        </p:nvGrpSpPr>
        <p:grpSpPr>
          <a:xfrm>
            <a:off x="186916" y="786936"/>
            <a:ext cx="8771397" cy="3981121"/>
            <a:chOff x="195305" y="795325"/>
            <a:chExt cx="8771397" cy="3981121"/>
          </a:xfrm>
        </p:grpSpPr>
        <p:grpSp>
          <p:nvGrpSpPr>
            <p:cNvPr id="69" name="组 68"/>
            <p:cNvGrpSpPr/>
            <p:nvPr/>
          </p:nvGrpSpPr>
          <p:grpSpPr>
            <a:xfrm>
              <a:off x="195305" y="3221664"/>
              <a:ext cx="8712813" cy="1554782"/>
              <a:chOff x="195305" y="3221664"/>
              <a:chExt cx="8712813" cy="1554782"/>
            </a:xfrm>
          </p:grpSpPr>
          <p:grpSp>
            <p:nvGrpSpPr>
              <p:cNvPr id="66" name="组 65"/>
              <p:cNvGrpSpPr/>
              <p:nvPr/>
            </p:nvGrpSpPr>
            <p:grpSpPr>
              <a:xfrm>
                <a:off x="195305" y="3221664"/>
                <a:ext cx="7253056" cy="1554782"/>
                <a:chOff x="292963" y="3212786"/>
                <a:chExt cx="7253056" cy="1554782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292963" y="3212786"/>
                  <a:ext cx="7253056" cy="144427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29" name="组 28"/>
                <p:cNvGrpSpPr/>
                <p:nvPr/>
              </p:nvGrpSpPr>
              <p:grpSpPr>
                <a:xfrm>
                  <a:off x="370533" y="3376306"/>
                  <a:ext cx="1828800" cy="1181141"/>
                  <a:chOff x="861134" y="3204428"/>
                  <a:chExt cx="1828800" cy="1181141"/>
                </a:xfrm>
              </p:grpSpPr>
              <p:sp>
                <p:nvSpPr>
                  <p:cNvPr id="6" name="圆角矩形 5"/>
                  <p:cNvSpPr/>
                  <p:nvPr/>
                </p:nvSpPr>
                <p:spPr>
                  <a:xfrm>
                    <a:off x="861134" y="3693111"/>
                    <a:ext cx="1828800" cy="692458"/>
                  </a:xfrm>
                  <a:prstGeom prst="roundRect">
                    <a:avLst>
                      <a:gd name="adj" fmla="val 13754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a:t>交易域</a:t>
                    </a:r>
                    <a:endParaRPr kumimoji="1" lang="zh-CN" altLang="en-US">
                      <a:latin typeface="Microsoft YaHei" charset="-122"/>
                      <a:ea typeface="Microsoft YaHei" charset="-122"/>
                      <a:cs typeface="Microsoft YaHei" charset="-122"/>
                    </a:endParaRPr>
                  </a:p>
                </p:txBody>
              </p:sp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1307217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7" name="椭圆 6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5" name="直线连接符 14"/>
                    <p:cNvCxnSpPr>
                      <a:stCxn id="7" idx="4"/>
                    </p:cNvCxnSpPr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组 16"/>
                  <p:cNvGrpSpPr/>
                  <p:nvPr/>
                </p:nvGrpSpPr>
                <p:grpSpPr>
                  <a:xfrm>
                    <a:off x="1698923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18" name="椭圆 17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19" name="直线连接符 18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组 19"/>
                  <p:cNvGrpSpPr/>
                  <p:nvPr/>
                </p:nvGrpSpPr>
                <p:grpSpPr>
                  <a:xfrm>
                    <a:off x="2090629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21" name="椭圆 20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22" name="直线连接符 21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组 22"/>
                  <p:cNvGrpSpPr/>
                  <p:nvPr/>
                </p:nvGrpSpPr>
                <p:grpSpPr>
                  <a:xfrm>
                    <a:off x="2482334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24" name="椭圆 23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25" name="直线连接符 24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组 25"/>
                  <p:cNvGrpSpPr/>
                  <p:nvPr/>
                </p:nvGrpSpPr>
                <p:grpSpPr>
                  <a:xfrm>
                    <a:off x="915511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27" name="椭圆 26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28" name="直线连接符 27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" name="组 29"/>
                <p:cNvGrpSpPr/>
                <p:nvPr/>
              </p:nvGrpSpPr>
              <p:grpSpPr>
                <a:xfrm>
                  <a:off x="2687185" y="3376306"/>
                  <a:ext cx="1828800" cy="1181141"/>
                  <a:chOff x="861134" y="3204428"/>
                  <a:chExt cx="1828800" cy="1181141"/>
                </a:xfrm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861134" y="3693111"/>
                    <a:ext cx="1828800" cy="692458"/>
                  </a:xfrm>
                  <a:prstGeom prst="roundRect">
                    <a:avLst>
                      <a:gd name="adj" fmla="val 13754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a:t>商品域</a:t>
                    </a:r>
                    <a:endPara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endParaRPr>
                  </a:p>
                </p:txBody>
              </p:sp>
              <p:grpSp>
                <p:nvGrpSpPr>
                  <p:cNvPr id="32" name="组 31"/>
                  <p:cNvGrpSpPr/>
                  <p:nvPr/>
                </p:nvGrpSpPr>
                <p:grpSpPr>
                  <a:xfrm>
                    <a:off x="1307217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6" name="直线连接符 45"/>
                    <p:cNvCxnSpPr>
                      <a:stCxn id="35" idx="4"/>
                    </p:cNvCxnSpPr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" name="组 32"/>
                  <p:cNvGrpSpPr/>
                  <p:nvPr/>
                </p:nvGrpSpPr>
                <p:grpSpPr>
                  <a:xfrm>
                    <a:off x="1698923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4" name="直线连接符 43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" name="组 33"/>
                  <p:cNvGrpSpPr/>
                  <p:nvPr/>
                </p:nvGrpSpPr>
                <p:grpSpPr>
                  <a:xfrm>
                    <a:off x="2090629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2" name="直线连接符 41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组 34"/>
                  <p:cNvGrpSpPr/>
                  <p:nvPr/>
                </p:nvGrpSpPr>
                <p:grpSpPr>
                  <a:xfrm>
                    <a:off x="2482334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40" name="直线连接符 39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" name="组 35"/>
                  <p:cNvGrpSpPr/>
                  <p:nvPr/>
                </p:nvGrpSpPr>
                <p:grpSpPr>
                  <a:xfrm>
                    <a:off x="915511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38" name="直线连接符 37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7" name="组 46"/>
                <p:cNvGrpSpPr/>
                <p:nvPr/>
              </p:nvGrpSpPr>
              <p:grpSpPr>
                <a:xfrm>
                  <a:off x="5574346" y="3376306"/>
                  <a:ext cx="1828800" cy="1181141"/>
                  <a:chOff x="861134" y="3204428"/>
                  <a:chExt cx="1828800" cy="1181141"/>
                </a:xfrm>
              </p:grpSpPr>
              <p:sp>
                <p:nvSpPr>
                  <p:cNvPr id="48" name="圆角矩形 47"/>
                  <p:cNvSpPr/>
                  <p:nvPr/>
                </p:nvSpPr>
                <p:spPr>
                  <a:xfrm>
                    <a:off x="861134" y="3693111"/>
                    <a:ext cx="1828800" cy="692458"/>
                  </a:xfrm>
                  <a:prstGeom prst="roundRect">
                    <a:avLst>
                      <a:gd name="adj" fmla="val 13754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>
                        <a:latin typeface="Microsoft YaHei" charset="-122"/>
                        <a:ea typeface="Microsoft YaHei" charset="-122"/>
                        <a:cs typeface="Microsoft YaHei" charset="-122"/>
                      </a:rPr>
                      <a:t>营销域</a:t>
                    </a:r>
                    <a:endParaRPr kumimoji="1"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endParaRPr>
                  </a:p>
                </p:txBody>
              </p:sp>
              <p:grpSp>
                <p:nvGrpSpPr>
                  <p:cNvPr id="49" name="组 48"/>
                  <p:cNvGrpSpPr/>
                  <p:nvPr/>
                </p:nvGrpSpPr>
                <p:grpSpPr>
                  <a:xfrm>
                    <a:off x="1307217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63" name="直线连接符 62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组 49"/>
                  <p:cNvGrpSpPr/>
                  <p:nvPr/>
                </p:nvGrpSpPr>
                <p:grpSpPr>
                  <a:xfrm>
                    <a:off x="1698923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61" name="直线连接符 60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组 50"/>
                  <p:cNvGrpSpPr/>
                  <p:nvPr/>
                </p:nvGrpSpPr>
                <p:grpSpPr>
                  <a:xfrm>
                    <a:off x="2090629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59" name="直线连接符 58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组 51"/>
                  <p:cNvGrpSpPr/>
                  <p:nvPr/>
                </p:nvGrpSpPr>
                <p:grpSpPr>
                  <a:xfrm>
                    <a:off x="2482334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57" name="直线连接符 56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组 52"/>
                  <p:cNvGrpSpPr/>
                  <p:nvPr/>
                </p:nvGrpSpPr>
                <p:grpSpPr>
                  <a:xfrm>
                    <a:off x="915511" y="3204428"/>
                    <a:ext cx="144000" cy="488373"/>
                    <a:chOff x="1200285" y="3204738"/>
                    <a:chExt cx="144000" cy="488373"/>
                  </a:xfrm>
                </p:grpSpPr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1200285" y="3204738"/>
                      <a:ext cx="144000" cy="144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55" name="直线连接符 54"/>
                    <p:cNvCxnSpPr/>
                    <p:nvPr/>
                  </p:nvCxnSpPr>
                  <p:spPr>
                    <a:xfrm>
                      <a:off x="1272285" y="3348738"/>
                      <a:ext cx="0" cy="344373"/>
                    </a:xfrm>
                    <a:prstGeom prst="lin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4" name="文本框 63"/>
                <p:cNvSpPr txBox="1"/>
                <p:nvPr/>
              </p:nvSpPr>
              <p:spPr>
                <a:xfrm>
                  <a:off x="4709014" y="3853168"/>
                  <a:ext cx="914400" cy="914400"/>
                </a:xfrm>
                <a:prstGeom prst="rect">
                  <a:avLst/>
                </a:prstGeom>
              </p:spPr>
              <p:txBody>
                <a:bodyPr wrap="none" rtlCol="0">
                  <a:noAutofit/>
                </a:bodyPr>
                <a:lstStyle/>
                <a:p>
                  <a:pPr marL="0" indent="0">
                    <a:buNone/>
                  </a:pPr>
                  <a:r>
                    <a:rPr kumimoji="1" lang="mr-IN" altLang="zh-CN" sz="2400" dirty="0" smtClean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Microsoft YaHei"/>
                      <a:ea typeface="Microsoft YaHei"/>
                      <a:cs typeface="Microsoft YaHei"/>
                    </a:rPr>
                    <a:t>……</a:t>
                  </a:r>
                  <a:endParaRPr kumimoji="1" lang="zh-CN" altLang="en-US" sz="24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endParaRPr>
                </a:p>
              </p:txBody>
            </p:sp>
          </p:grpSp>
          <p:sp>
            <p:nvSpPr>
              <p:cNvPr id="67" name="文本框 66"/>
              <p:cNvSpPr txBox="1"/>
              <p:nvPr/>
            </p:nvSpPr>
            <p:spPr>
              <a:xfrm>
                <a:off x="293297" y="3292117"/>
                <a:ext cx="8614821" cy="392115"/>
              </a:xfrm>
              <a:prstGeom prst="rect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txBody>
              <a:bodyPr wrap="none" rtlCol="0">
                <a:noAutofit/>
              </a:bodyPr>
              <a:lstStyle/>
              <a:p>
                <a:pPr marL="0" indent="0">
                  <a:buNone/>
                </a:pPr>
                <a:endParaRPr kumimoji="1" lang="zh-CN" altLang="en-US" sz="14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7633592" y="3333695"/>
                <a:ext cx="1274526" cy="1376631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marL="0" indent="0">
                  <a:buNone/>
                </a:pPr>
                <a:r>
                  <a:rPr kumimoji="1" lang="zh-CN" altLang="en-US" sz="1400" b="1" dirty="0" smtClean="0">
                    <a:solidFill>
                      <a:srgbClr val="C00000"/>
                    </a:solidFill>
                    <a:latin typeface="Microsoft YaHei"/>
                    <a:ea typeface="Microsoft YaHei"/>
                    <a:cs typeface="Microsoft YaHei"/>
                  </a:rPr>
                  <a:t>域扩展点</a:t>
                </a:r>
                <a:endParaRPr kumimoji="1" lang="en-US" altLang="zh-CN" sz="1400" b="1" dirty="0" smtClean="0">
                  <a:solidFill>
                    <a:srgbClr val="C00000"/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0" indent="0">
                  <a:buNone/>
                </a:pPr>
                <a:endParaRPr kumimoji="1" lang="en-US" altLang="zh-CN" sz="105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96838" indent="-96838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zh-CN" altLang="en-US" sz="1050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rPr>
                  <a:t>不直接对外暴露</a:t>
                </a:r>
                <a:endParaRPr kumimoji="1" lang="en-US" altLang="zh-CN" sz="105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endParaRPr>
              </a:p>
              <a:p>
                <a:pPr marL="96838" indent="-96838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zh-CN" altLang="en-US" sz="1050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rPr>
                  <a:t>类似</a:t>
                </a:r>
                <a:r>
                  <a:rPr kumimoji="1" lang="en-US" altLang="zh-CN" sz="1050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rPr>
                  <a:t>JDBC</a:t>
                </a:r>
                <a:r>
                  <a:rPr kumimoji="1" lang="zh-CN" altLang="en-US" sz="105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rPr>
                  <a:t> </a:t>
                </a:r>
                <a:r>
                  <a:rPr kumimoji="1" lang="en-US" altLang="zh-CN" sz="1050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rPr>
                  <a:t>Server</a:t>
                </a:r>
                <a:r>
                  <a:rPr kumimoji="1" lang="zh-CN" altLang="en-US" sz="1050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rPr>
                  <a:t>端接口</a:t>
                </a:r>
                <a:endParaRPr kumimoji="1" lang="zh-CN" altLang="en-US" sz="105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cxnSp>
          <p:nvCxnSpPr>
            <p:cNvPr id="71" name="直线箭头连接符 70"/>
            <p:cNvCxnSpPr>
              <a:stCxn id="2" idx="2"/>
              <a:endCxn id="27" idx="7"/>
            </p:cNvCxnSpPr>
            <p:nvPr/>
          </p:nvCxnSpPr>
          <p:spPr>
            <a:xfrm flipH="1">
              <a:off x="450164" y="2836980"/>
              <a:ext cx="1289737" cy="569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2" idx="2"/>
            </p:cNvCxnSpPr>
            <p:nvPr/>
          </p:nvCxnSpPr>
          <p:spPr>
            <a:xfrm flipH="1">
              <a:off x="1157009" y="2836980"/>
              <a:ext cx="582892" cy="54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>
              <a:stCxn id="2" idx="2"/>
              <a:endCxn id="45" idx="0"/>
            </p:cNvCxnSpPr>
            <p:nvPr/>
          </p:nvCxnSpPr>
          <p:spPr>
            <a:xfrm>
              <a:off x="1739901" y="2836980"/>
              <a:ext cx="1367709" cy="54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>
              <a:stCxn id="2" idx="2"/>
              <a:endCxn id="54" idx="1"/>
            </p:cNvCxnSpPr>
            <p:nvPr/>
          </p:nvCxnSpPr>
          <p:spPr>
            <a:xfrm>
              <a:off x="1739901" y="2836980"/>
              <a:ext cx="3812252" cy="569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>
              <a:stCxn id="2" idx="2"/>
              <a:endCxn id="60" idx="1"/>
            </p:cNvCxnSpPr>
            <p:nvPr/>
          </p:nvCxnSpPr>
          <p:spPr>
            <a:xfrm>
              <a:off x="1739901" y="2836980"/>
              <a:ext cx="4595664" cy="569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045170" y="2937864"/>
              <a:ext cx="914400" cy="2485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pPr marL="0" indent="0">
                <a:buNone/>
              </a:pPr>
              <a:r>
                <a:rPr kumimoji="1" lang="zh-CN" altLang="en-US" sz="1100" b="1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使用域扩展点</a:t>
              </a:r>
              <a:endParaRPr kumimoji="1" lang="zh-CN" altLang="en-US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grpSp>
          <p:nvGrpSpPr>
            <p:cNvPr id="94" name="组 93"/>
            <p:cNvGrpSpPr/>
            <p:nvPr/>
          </p:nvGrpSpPr>
          <p:grpSpPr>
            <a:xfrm>
              <a:off x="301597" y="1940703"/>
              <a:ext cx="2876608" cy="896277"/>
              <a:chOff x="399252" y="1940703"/>
              <a:chExt cx="2876608" cy="896277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399252" y="2310412"/>
                <a:ext cx="2876608" cy="526568"/>
              </a:xfrm>
              <a:prstGeom prst="roundRect">
                <a:avLst>
                  <a:gd name="adj" fmla="val 1084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担保交易 商业能力</a:t>
                </a:r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93" name="组 92"/>
              <p:cNvGrpSpPr/>
              <p:nvPr/>
            </p:nvGrpSpPr>
            <p:grpSpPr>
              <a:xfrm>
                <a:off x="469612" y="1940703"/>
                <a:ext cx="2692249" cy="488373"/>
                <a:chOff x="469612" y="1816411"/>
                <a:chExt cx="2692249" cy="488373"/>
              </a:xfrm>
            </p:grpSpPr>
            <p:grpSp>
              <p:nvGrpSpPr>
                <p:cNvPr id="83" name="组 82"/>
                <p:cNvGrpSpPr/>
                <p:nvPr/>
              </p:nvGrpSpPr>
              <p:grpSpPr>
                <a:xfrm>
                  <a:off x="469612" y="1816411"/>
                  <a:ext cx="144000" cy="488373"/>
                  <a:chOff x="469612" y="1816411"/>
                  <a:chExt cx="144000" cy="488373"/>
                </a:xfrm>
              </p:grpSpPr>
              <p:sp>
                <p:nvSpPr>
                  <p:cNvPr id="81" name="椭圆 80"/>
                  <p:cNvSpPr>
                    <a:spLocks noChangeAspect="1"/>
                  </p:cNvSpPr>
                  <p:nvPr/>
                </p:nvSpPr>
                <p:spPr>
                  <a:xfrm>
                    <a:off x="469612" y="1816411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541612" y="1960411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组 83"/>
                <p:cNvGrpSpPr/>
                <p:nvPr/>
              </p:nvGrpSpPr>
              <p:grpSpPr>
                <a:xfrm>
                  <a:off x="1319028" y="1816411"/>
                  <a:ext cx="144000" cy="488373"/>
                  <a:chOff x="469612" y="1816411"/>
                  <a:chExt cx="144000" cy="488373"/>
                </a:xfrm>
              </p:grpSpPr>
              <p:sp>
                <p:nvSpPr>
                  <p:cNvPr id="85" name="椭圆 84"/>
                  <p:cNvSpPr>
                    <a:spLocks noChangeAspect="1"/>
                  </p:cNvSpPr>
                  <p:nvPr/>
                </p:nvSpPr>
                <p:spPr>
                  <a:xfrm>
                    <a:off x="469612" y="1816411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86" name="直线连接符 85"/>
                  <p:cNvCxnSpPr/>
                  <p:nvPr/>
                </p:nvCxnSpPr>
                <p:spPr>
                  <a:xfrm>
                    <a:off x="541612" y="1960411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组 86"/>
                <p:cNvGrpSpPr/>
                <p:nvPr/>
              </p:nvGrpSpPr>
              <p:grpSpPr>
                <a:xfrm>
                  <a:off x="2168444" y="1816411"/>
                  <a:ext cx="144000" cy="488373"/>
                  <a:chOff x="469612" y="1816411"/>
                  <a:chExt cx="144000" cy="488373"/>
                </a:xfrm>
              </p:grpSpPr>
              <p:sp>
                <p:nvSpPr>
                  <p:cNvPr id="88" name="椭圆 87"/>
                  <p:cNvSpPr>
                    <a:spLocks noChangeAspect="1"/>
                  </p:cNvSpPr>
                  <p:nvPr/>
                </p:nvSpPr>
                <p:spPr>
                  <a:xfrm>
                    <a:off x="469612" y="1816411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89" name="直线连接符 88"/>
                  <p:cNvCxnSpPr/>
                  <p:nvPr/>
                </p:nvCxnSpPr>
                <p:spPr>
                  <a:xfrm>
                    <a:off x="541612" y="1960411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组 89"/>
                <p:cNvGrpSpPr/>
                <p:nvPr/>
              </p:nvGrpSpPr>
              <p:grpSpPr>
                <a:xfrm>
                  <a:off x="3017861" y="1816411"/>
                  <a:ext cx="144000" cy="488373"/>
                  <a:chOff x="469612" y="1816411"/>
                  <a:chExt cx="144000" cy="488373"/>
                </a:xfrm>
              </p:grpSpPr>
              <p:sp>
                <p:nvSpPr>
                  <p:cNvPr id="91" name="椭圆 90"/>
                  <p:cNvSpPr>
                    <a:spLocks noChangeAspect="1"/>
                  </p:cNvSpPr>
                  <p:nvPr/>
                </p:nvSpPr>
                <p:spPr>
                  <a:xfrm>
                    <a:off x="469612" y="1816411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92" name="直线连接符 91"/>
                  <p:cNvCxnSpPr/>
                  <p:nvPr/>
                </p:nvCxnSpPr>
                <p:spPr>
                  <a:xfrm>
                    <a:off x="541612" y="1960411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5" name="组 94"/>
            <p:cNvGrpSpPr/>
            <p:nvPr/>
          </p:nvGrpSpPr>
          <p:grpSpPr>
            <a:xfrm>
              <a:off x="3458555" y="1947547"/>
              <a:ext cx="1883842" cy="896277"/>
              <a:chOff x="401627" y="1940703"/>
              <a:chExt cx="1996595" cy="896277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401627" y="2310412"/>
                <a:ext cx="1996595" cy="526568"/>
              </a:xfrm>
              <a:prstGeom prst="roundRect">
                <a:avLst>
                  <a:gd name="adj" fmla="val 1084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mtClean="0">
                    <a:latin typeface="Microsoft YaHei" charset="-122"/>
                    <a:ea typeface="Microsoft YaHei" charset="-122"/>
                    <a:cs typeface="Microsoft YaHei" charset="-122"/>
                  </a:rPr>
                  <a:t>现金红包 商业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能力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97" name="组 96"/>
              <p:cNvGrpSpPr/>
              <p:nvPr/>
            </p:nvGrpSpPr>
            <p:grpSpPr>
              <a:xfrm>
                <a:off x="469612" y="1940703"/>
                <a:ext cx="1842832" cy="488373"/>
                <a:chOff x="469612" y="1816411"/>
                <a:chExt cx="1842832" cy="488373"/>
              </a:xfrm>
            </p:grpSpPr>
            <p:grpSp>
              <p:nvGrpSpPr>
                <p:cNvPr id="98" name="组 97"/>
                <p:cNvGrpSpPr/>
                <p:nvPr/>
              </p:nvGrpSpPr>
              <p:grpSpPr>
                <a:xfrm>
                  <a:off x="469612" y="1816411"/>
                  <a:ext cx="144000" cy="488373"/>
                  <a:chOff x="469612" y="1816411"/>
                  <a:chExt cx="144000" cy="488373"/>
                </a:xfrm>
              </p:grpSpPr>
              <p:sp>
                <p:nvSpPr>
                  <p:cNvPr id="108" name="椭圆 107"/>
                  <p:cNvSpPr>
                    <a:spLocks noChangeAspect="1"/>
                  </p:cNvSpPr>
                  <p:nvPr/>
                </p:nvSpPr>
                <p:spPr>
                  <a:xfrm>
                    <a:off x="469612" y="1816411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09" name="直线连接符 108"/>
                  <p:cNvCxnSpPr/>
                  <p:nvPr/>
                </p:nvCxnSpPr>
                <p:spPr>
                  <a:xfrm>
                    <a:off x="541612" y="1960411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组 98"/>
                <p:cNvGrpSpPr/>
                <p:nvPr/>
              </p:nvGrpSpPr>
              <p:grpSpPr>
                <a:xfrm>
                  <a:off x="1319028" y="1816411"/>
                  <a:ext cx="144000" cy="488373"/>
                  <a:chOff x="469612" y="1816411"/>
                  <a:chExt cx="144000" cy="488373"/>
                </a:xfrm>
              </p:grpSpPr>
              <p:sp>
                <p:nvSpPr>
                  <p:cNvPr id="106" name="椭圆 105"/>
                  <p:cNvSpPr>
                    <a:spLocks noChangeAspect="1"/>
                  </p:cNvSpPr>
                  <p:nvPr/>
                </p:nvSpPr>
                <p:spPr>
                  <a:xfrm>
                    <a:off x="469612" y="1816411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07" name="直线连接符 106"/>
                  <p:cNvCxnSpPr/>
                  <p:nvPr/>
                </p:nvCxnSpPr>
                <p:spPr>
                  <a:xfrm>
                    <a:off x="541612" y="1960411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组 99"/>
                <p:cNvGrpSpPr/>
                <p:nvPr/>
              </p:nvGrpSpPr>
              <p:grpSpPr>
                <a:xfrm>
                  <a:off x="2168444" y="1816411"/>
                  <a:ext cx="144000" cy="488373"/>
                  <a:chOff x="469612" y="1816411"/>
                  <a:chExt cx="144000" cy="488373"/>
                </a:xfrm>
              </p:grpSpPr>
              <p:sp>
                <p:nvSpPr>
                  <p:cNvPr id="104" name="椭圆 103"/>
                  <p:cNvSpPr>
                    <a:spLocks noChangeAspect="1"/>
                  </p:cNvSpPr>
                  <p:nvPr/>
                </p:nvSpPr>
                <p:spPr>
                  <a:xfrm>
                    <a:off x="469612" y="1816411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05" name="直线连接符 104"/>
                  <p:cNvCxnSpPr/>
                  <p:nvPr/>
                </p:nvCxnSpPr>
                <p:spPr>
                  <a:xfrm>
                    <a:off x="541612" y="1960411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0" name="组 119"/>
            <p:cNvGrpSpPr/>
            <p:nvPr/>
          </p:nvGrpSpPr>
          <p:grpSpPr>
            <a:xfrm>
              <a:off x="5693342" y="1947547"/>
              <a:ext cx="1298031" cy="896277"/>
              <a:chOff x="345053" y="1940703"/>
              <a:chExt cx="1315059" cy="896277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345053" y="2310412"/>
                <a:ext cx="1315059" cy="526568"/>
              </a:xfrm>
              <a:prstGeom prst="roundRect">
                <a:avLst>
                  <a:gd name="adj" fmla="val 1084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预售 商业能力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122" name="组 121"/>
              <p:cNvGrpSpPr/>
              <p:nvPr/>
            </p:nvGrpSpPr>
            <p:grpSpPr>
              <a:xfrm>
                <a:off x="469612" y="1940703"/>
                <a:ext cx="993416" cy="488373"/>
                <a:chOff x="469612" y="1816411"/>
                <a:chExt cx="993416" cy="488373"/>
              </a:xfrm>
            </p:grpSpPr>
            <p:grpSp>
              <p:nvGrpSpPr>
                <p:cNvPr id="123" name="组 122"/>
                <p:cNvGrpSpPr/>
                <p:nvPr/>
              </p:nvGrpSpPr>
              <p:grpSpPr>
                <a:xfrm>
                  <a:off x="469612" y="1816411"/>
                  <a:ext cx="144000" cy="488373"/>
                  <a:chOff x="469612" y="1816411"/>
                  <a:chExt cx="144000" cy="488373"/>
                </a:xfrm>
              </p:grpSpPr>
              <p:sp>
                <p:nvSpPr>
                  <p:cNvPr id="130" name="椭圆 129"/>
                  <p:cNvSpPr>
                    <a:spLocks noChangeAspect="1"/>
                  </p:cNvSpPr>
                  <p:nvPr/>
                </p:nvSpPr>
                <p:spPr>
                  <a:xfrm>
                    <a:off x="469612" y="1816411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31" name="直线连接符 130"/>
                  <p:cNvCxnSpPr/>
                  <p:nvPr/>
                </p:nvCxnSpPr>
                <p:spPr>
                  <a:xfrm>
                    <a:off x="541612" y="1960411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组 123"/>
                <p:cNvGrpSpPr/>
                <p:nvPr/>
              </p:nvGrpSpPr>
              <p:grpSpPr>
                <a:xfrm>
                  <a:off x="1319028" y="1816411"/>
                  <a:ext cx="144000" cy="488373"/>
                  <a:chOff x="469612" y="1816411"/>
                  <a:chExt cx="144000" cy="488373"/>
                </a:xfrm>
              </p:grpSpPr>
              <p:sp>
                <p:nvSpPr>
                  <p:cNvPr id="128" name="椭圆 127"/>
                  <p:cNvSpPr>
                    <a:spLocks noChangeAspect="1"/>
                  </p:cNvSpPr>
                  <p:nvPr/>
                </p:nvSpPr>
                <p:spPr>
                  <a:xfrm>
                    <a:off x="469612" y="1816411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29" name="直线连接符 128"/>
                  <p:cNvCxnSpPr/>
                  <p:nvPr/>
                </p:nvCxnSpPr>
                <p:spPr>
                  <a:xfrm>
                    <a:off x="541612" y="1960411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32" name="文本框 131"/>
            <p:cNvSpPr txBox="1"/>
            <p:nvPr/>
          </p:nvSpPr>
          <p:spPr>
            <a:xfrm>
              <a:off x="272875" y="1784980"/>
              <a:ext cx="8614821" cy="392115"/>
            </a:xfrm>
            <a:prstGeom prst="rect">
              <a:avLst/>
            </a:prstGeom>
            <a:ln w="19050">
              <a:solidFill>
                <a:srgbClr val="5B9BD6"/>
              </a:solidFill>
              <a:prstDash val="dash"/>
            </a:ln>
          </p:spPr>
          <p:txBody>
            <a:bodyPr wrap="none" rtlCol="0">
              <a:noAutofit/>
            </a:bodyPr>
            <a:lstStyle/>
            <a:p>
              <a:pPr marL="0" indent="0">
                <a:buNone/>
              </a:pPr>
              <a:endParaRPr kumimoji="1"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cxnSp>
          <p:nvCxnSpPr>
            <p:cNvPr id="134" name="直线箭头连接符 133"/>
            <p:cNvCxnSpPr>
              <a:stCxn id="96" idx="2"/>
              <a:endCxn id="43" idx="7"/>
            </p:cNvCxnSpPr>
            <p:nvPr/>
          </p:nvCxnSpPr>
          <p:spPr>
            <a:xfrm flipH="1">
              <a:off x="3550228" y="2843824"/>
              <a:ext cx="850248" cy="562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/>
            <p:cNvCxnSpPr>
              <a:stCxn id="96" idx="2"/>
              <a:endCxn id="54" idx="1"/>
            </p:cNvCxnSpPr>
            <p:nvPr/>
          </p:nvCxnSpPr>
          <p:spPr>
            <a:xfrm>
              <a:off x="4400476" y="2843824"/>
              <a:ext cx="1151677" cy="562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/>
            <p:cNvCxnSpPr>
              <a:stCxn id="96" idx="2"/>
              <a:endCxn id="60" idx="1"/>
            </p:cNvCxnSpPr>
            <p:nvPr/>
          </p:nvCxnSpPr>
          <p:spPr>
            <a:xfrm>
              <a:off x="4400476" y="2843824"/>
              <a:ext cx="1935089" cy="562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4960385" y="3030527"/>
              <a:ext cx="598561" cy="2485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pPr marL="0" indent="0">
                <a:buNone/>
              </a:pPr>
              <a:r>
                <a:rPr kumimoji="1" lang="zh-CN" altLang="en-US" sz="1100" b="1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冲突点</a:t>
              </a:r>
              <a:endParaRPr kumimoji="1" lang="zh-CN" altLang="en-US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cxnSp>
          <p:nvCxnSpPr>
            <p:cNvPr id="141" name="直线箭头连接符 140"/>
            <p:cNvCxnSpPr>
              <a:stCxn id="121" idx="2"/>
              <a:endCxn id="60" idx="1"/>
            </p:cNvCxnSpPr>
            <p:nvPr/>
          </p:nvCxnSpPr>
          <p:spPr>
            <a:xfrm flipH="1">
              <a:off x="6335565" y="2843824"/>
              <a:ext cx="6793" cy="562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/>
            <p:cNvCxnSpPr>
              <a:stCxn id="121" idx="2"/>
              <a:endCxn id="56" idx="1"/>
            </p:cNvCxnSpPr>
            <p:nvPr/>
          </p:nvCxnSpPr>
          <p:spPr>
            <a:xfrm>
              <a:off x="6342358" y="2843824"/>
              <a:ext cx="776618" cy="562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7493124" y="1859158"/>
              <a:ext cx="1473578" cy="137663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indent="0">
                <a:buNone/>
              </a:pPr>
              <a:r>
                <a:rPr kumimoji="1" lang="zh-CN" altLang="en-US" sz="1400" b="1" dirty="0" smtClean="0">
                  <a:solidFill>
                    <a:srgbClr val="5B9BD6"/>
                  </a:solidFill>
                  <a:latin typeface="Microsoft YaHei"/>
                  <a:ea typeface="Microsoft YaHei"/>
                  <a:cs typeface="Microsoft YaHei"/>
                </a:rPr>
                <a:t>商业能力扩展点</a:t>
              </a:r>
              <a:endParaRPr kumimoji="1" lang="en-US" altLang="zh-CN" sz="1400" b="1" dirty="0" smtClean="0">
                <a:solidFill>
                  <a:srgbClr val="5B9BD6"/>
                </a:solidFill>
                <a:latin typeface="Microsoft YaHei"/>
                <a:ea typeface="Microsoft YaHei"/>
                <a:cs typeface="Microsoft YaHei"/>
              </a:endParaRPr>
            </a:p>
            <a:p>
              <a:pPr marL="0" indent="0">
                <a:buNone/>
              </a:pPr>
              <a:endParaRPr kumimoji="1" lang="en-US" altLang="zh-CN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  <a:p>
              <a:pPr marL="96838" indent="-96838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zh-CN" altLang="en-US" sz="105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开放给业务方</a:t>
              </a:r>
              <a:endParaRPr kumimoji="1" lang="en-US" altLang="zh-CN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  <a:p>
              <a:pPr marL="96838" indent="-96838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zh-CN" altLang="en-US" sz="105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类似</a:t>
              </a:r>
              <a:r>
                <a:rPr kumimoji="1" lang="en-US" altLang="zh-CN" sz="105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JDBC</a:t>
              </a:r>
              <a:r>
                <a:rPr kumimoji="1" lang="zh-CN" altLang="en-US" sz="105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Client</a:t>
              </a:r>
              <a:r>
                <a:rPr kumimoji="1" lang="zh-CN" altLang="en-US" sz="105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端接口</a:t>
              </a:r>
              <a:endParaRPr kumimoji="1" lang="zh-CN" altLang="en-US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515958" y="795325"/>
              <a:ext cx="1677744" cy="488993"/>
            </a:xfrm>
            <a:prstGeom prst="roundRect">
              <a:avLst>
                <a:gd name="adj" fmla="val 10842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五道口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APP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47" name="直线箭头连接符 146"/>
            <p:cNvCxnSpPr>
              <a:stCxn id="145" idx="2"/>
              <a:endCxn id="81" idx="0"/>
            </p:cNvCxnSpPr>
            <p:nvPr/>
          </p:nvCxnSpPr>
          <p:spPr>
            <a:xfrm flipH="1">
              <a:off x="443957" y="1284318"/>
              <a:ext cx="910873" cy="6563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箭头连接符 148"/>
            <p:cNvCxnSpPr>
              <a:stCxn id="145" idx="2"/>
              <a:endCxn id="88" idx="1"/>
            </p:cNvCxnSpPr>
            <p:nvPr/>
          </p:nvCxnSpPr>
          <p:spPr>
            <a:xfrm>
              <a:off x="1354830" y="1284318"/>
              <a:ext cx="737047" cy="677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箭头连接符 150"/>
            <p:cNvCxnSpPr>
              <a:stCxn id="145" idx="2"/>
              <a:endCxn id="130" idx="1"/>
            </p:cNvCxnSpPr>
            <p:nvPr/>
          </p:nvCxnSpPr>
          <p:spPr>
            <a:xfrm>
              <a:off x="1354830" y="1284318"/>
              <a:ext cx="4482273" cy="684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/>
            <p:cNvSpPr txBox="1"/>
            <p:nvPr/>
          </p:nvSpPr>
          <p:spPr>
            <a:xfrm>
              <a:off x="2260741" y="1411964"/>
              <a:ext cx="1455388" cy="2485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pPr marL="0" indent="0">
                <a:buNone/>
              </a:pPr>
              <a:r>
                <a:rPr kumimoji="1" lang="zh-CN" altLang="en-US" sz="1100" b="1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定制商业能力扩展点</a:t>
              </a:r>
              <a:endParaRPr kumimoji="1" lang="zh-CN" altLang="en-US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2792257" y="795325"/>
              <a:ext cx="1667760" cy="474749"/>
            </a:xfrm>
            <a:prstGeom prst="roundRect">
              <a:avLst>
                <a:gd name="adj" fmla="val 10842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atin typeface="Microsoft YaHei" charset="-122"/>
                  <a:ea typeface="Microsoft YaHei" charset="-122"/>
                  <a:cs typeface="Microsoft YaHei" charset="-122"/>
                </a:rPr>
                <a:t>天猫汽车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APP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4855347" y="795325"/>
              <a:ext cx="1394451" cy="495837"/>
            </a:xfrm>
            <a:prstGeom prst="roundRect">
              <a:avLst>
                <a:gd name="adj" fmla="val 10842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航旅 </a:t>
              </a:r>
              <a:r>
                <a:rPr kumimoji="1" lang="en-US" altLang="zh-CN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APP</a:t>
              </a:r>
              <a:endPara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59" name="直线箭头连接符 158"/>
            <p:cNvCxnSpPr>
              <a:stCxn id="153" idx="2"/>
              <a:endCxn id="88" idx="7"/>
            </p:cNvCxnSpPr>
            <p:nvPr/>
          </p:nvCxnSpPr>
          <p:spPr>
            <a:xfrm flipH="1">
              <a:off x="2193701" y="1270074"/>
              <a:ext cx="1432436" cy="6917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160"/>
            <p:cNvCxnSpPr>
              <a:stCxn id="153" idx="2"/>
              <a:endCxn id="106" idx="1"/>
            </p:cNvCxnSpPr>
            <p:nvPr/>
          </p:nvCxnSpPr>
          <p:spPr>
            <a:xfrm>
              <a:off x="3626137" y="1270074"/>
              <a:ext cx="717908" cy="698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162"/>
            <p:cNvCxnSpPr>
              <a:stCxn id="154" idx="2"/>
              <a:endCxn id="130" idx="1"/>
            </p:cNvCxnSpPr>
            <p:nvPr/>
          </p:nvCxnSpPr>
          <p:spPr>
            <a:xfrm>
              <a:off x="5552573" y="1291162"/>
              <a:ext cx="284530" cy="677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/>
            <p:cNvCxnSpPr>
              <a:stCxn id="154" idx="2"/>
              <a:endCxn id="91" idx="0"/>
            </p:cNvCxnSpPr>
            <p:nvPr/>
          </p:nvCxnSpPr>
          <p:spPr>
            <a:xfrm flipH="1">
              <a:off x="2992206" y="1291162"/>
              <a:ext cx="2560367" cy="649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圆角矩形 132"/>
          <p:cNvSpPr/>
          <p:nvPr/>
        </p:nvSpPr>
        <p:spPr>
          <a:xfrm>
            <a:off x="6599873" y="797421"/>
            <a:ext cx="1394451" cy="495837"/>
          </a:xfrm>
          <a:prstGeom prst="roundRect">
            <a:avLst>
              <a:gd name="adj" fmla="val 1084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" charset="-122"/>
                <a:ea typeface="Microsoft YaHei" charset="-122"/>
                <a:cs typeface="Microsoft YaHei" charset="-122"/>
              </a:rPr>
              <a:t>运费险 </a:t>
            </a:r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TOOL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5" name="直线箭头连接符 134"/>
          <p:cNvCxnSpPr>
            <a:endCxn id="91" idx="2"/>
          </p:cNvCxnSpPr>
          <p:nvPr/>
        </p:nvCxnSpPr>
        <p:spPr>
          <a:xfrm flipH="1">
            <a:off x="2911817" y="1316049"/>
            <a:ext cx="4255067" cy="68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文本框 152" id="16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644002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7998" y="155531"/>
            <a:ext cx="7349474" cy="4093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一次业务会话中商业能力、业务包的加载过程</a:t>
            </a:r>
            <a:endParaRPr lang="zh-CN" altLang="en-US" dirty="0"/>
          </a:p>
        </p:txBody>
      </p:sp>
      <p:grpSp>
        <p:nvGrpSpPr>
          <p:cNvPr id="108" name="组 107"/>
          <p:cNvGrpSpPr/>
          <p:nvPr/>
        </p:nvGrpSpPr>
        <p:grpSpPr>
          <a:xfrm>
            <a:off x="598068" y="578893"/>
            <a:ext cx="7641806" cy="4459228"/>
            <a:chOff x="598068" y="578893"/>
            <a:chExt cx="7641806" cy="4459228"/>
          </a:xfrm>
        </p:grpSpPr>
        <p:grpSp>
          <p:nvGrpSpPr>
            <p:cNvPr id="11" name="组 10"/>
            <p:cNvGrpSpPr/>
            <p:nvPr/>
          </p:nvGrpSpPr>
          <p:grpSpPr>
            <a:xfrm>
              <a:off x="708922" y="578893"/>
              <a:ext cx="6236413" cy="551268"/>
              <a:chOff x="965771" y="989856"/>
              <a:chExt cx="6236413" cy="551268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965771" y="989856"/>
                <a:ext cx="6236413" cy="551268"/>
              </a:xfrm>
              <a:prstGeom prst="roundRect">
                <a:avLst>
                  <a:gd name="adj" fmla="val 14725"/>
                </a:avLst>
              </a:prstGeom>
              <a:noFill/>
              <a:ln w="1587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1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业务流程</a:t>
                </a:r>
              </a:p>
            </p:txBody>
          </p:sp>
          <p:grpSp>
            <p:nvGrpSpPr>
              <p:cNvPr id="10" name="组 9"/>
              <p:cNvGrpSpPr/>
              <p:nvPr/>
            </p:nvGrpSpPr>
            <p:grpSpPr>
              <a:xfrm>
                <a:off x="1606857" y="1039928"/>
                <a:ext cx="5378390" cy="407129"/>
                <a:chOff x="1606857" y="1039928"/>
                <a:chExt cx="5378390" cy="40712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606857" y="1118584"/>
                  <a:ext cx="905523" cy="32847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100" dirty="0" smtClean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业务活动</a:t>
                  </a:r>
                  <a:r>
                    <a:rPr kumimoji="1" lang="en-US" altLang="zh-CN" sz="1100" dirty="0" smtClean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1</a:t>
                  </a:r>
                  <a:endParaRPr kumimoji="1" lang="zh-CN" altLang="en-US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725074" y="1118584"/>
                  <a:ext cx="905523" cy="32847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100" dirty="0" smtClean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业务活动</a:t>
                  </a:r>
                  <a:r>
                    <a:rPr kumimoji="1" lang="en-US" altLang="zh-CN" sz="1100" dirty="0" smtClean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2</a:t>
                  </a:r>
                  <a:endParaRPr kumimoji="1" lang="zh-CN" altLang="en-US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3843291" y="1118584"/>
                  <a:ext cx="905523" cy="32847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100" smtClean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业务活动</a:t>
                  </a:r>
                  <a:r>
                    <a:rPr kumimoji="1" lang="en-US" altLang="zh-CN" sz="1100" dirty="0" smtClean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3</a:t>
                  </a:r>
                  <a:endParaRPr kumimoji="1" lang="zh-CN" altLang="en-US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6079724" y="1118584"/>
                  <a:ext cx="905523" cy="32847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100" dirty="0" smtClean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业务活动</a:t>
                  </a:r>
                  <a:r>
                    <a:rPr kumimoji="1" lang="en-US" altLang="zh-CN" sz="1100" dirty="0" smtClean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N</a:t>
                  </a:r>
                  <a:endParaRPr kumimoji="1" lang="zh-CN" altLang="en-US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5064249" y="1039928"/>
                  <a:ext cx="534257" cy="390418"/>
                </a:xfrm>
                <a:prstGeom prst="rect">
                  <a:avLst/>
                </a:prstGeom>
              </p:spPr>
              <p:txBody>
                <a:bodyPr wrap="none" rtlCol="0" anchor="ctr">
                  <a:noAutofit/>
                </a:bodyPr>
                <a:lstStyle/>
                <a:p>
                  <a:pPr marL="0" indent="0" algn="ctr">
                    <a:buNone/>
                  </a:pPr>
                  <a:r>
                    <a:rPr kumimoji="1" lang="mr-IN" altLang="zh-CN" sz="2000" dirty="0" smtClean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Microsoft YaHei"/>
                      <a:ea typeface="Microsoft YaHei"/>
                      <a:cs typeface="Microsoft YaHei"/>
                    </a:rPr>
                    <a:t>……</a:t>
                  </a:r>
                  <a:endParaRPr kumimoji="1" lang="zh-CN" altLang="en-US" sz="20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endParaRPr>
                </a:p>
              </p:txBody>
            </p:sp>
          </p:grpSp>
        </p:grpSp>
        <p:grpSp>
          <p:nvGrpSpPr>
            <p:cNvPr id="23" name="组 22"/>
            <p:cNvGrpSpPr/>
            <p:nvPr/>
          </p:nvGrpSpPr>
          <p:grpSpPr>
            <a:xfrm>
              <a:off x="1350008" y="1454831"/>
              <a:ext cx="1804163" cy="2264418"/>
              <a:chOff x="1797277" y="1721956"/>
              <a:chExt cx="1804163" cy="242230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797277" y="2027787"/>
                <a:ext cx="1804163" cy="21164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2" name="组 21"/>
              <p:cNvGrpSpPr/>
              <p:nvPr/>
            </p:nvGrpSpPr>
            <p:grpSpPr>
              <a:xfrm>
                <a:off x="2080005" y="1721956"/>
                <a:ext cx="1278300" cy="488373"/>
                <a:chOff x="2080005" y="1721956"/>
                <a:chExt cx="1278300" cy="488373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2080005" y="1721956"/>
                  <a:ext cx="144000" cy="488373"/>
                  <a:chOff x="371957" y="1940703"/>
                  <a:chExt cx="144000" cy="488373"/>
                </a:xfrm>
              </p:grpSpPr>
              <p:sp>
                <p:nvSpPr>
                  <p:cNvPr id="13" name="椭圆 12"/>
                  <p:cNvSpPr>
                    <a:spLocks noChangeAspect="1"/>
                  </p:cNvSpPr>
                  <p:nvPr/>
                </p:nvSpPr>
                <p:spPr>
                  <a:xfrm>
                    <a:off x="371957" y="1940703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4" name="直线连接符 13"/>
                  <p:cNvCxnSpPr/>
                  <p:nvPr/>
                </p:nvCxnSpPr>
                <p:spPr>
                  <a:xfrm>
                    <a:off x="443957" y="2084703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2647155" y="1721956"/>
                  <a:ext cx="144000" cy="488373"/>
                  <a:chOff x="371957" y="1940703"/>
                  <a:chExt cx="144000" cy="488373"/>
                </a:xfrm>
              </p:grpSpPr>
              <p:sp>
                <p:nvSpPr>
                  <p:cNvPr id="17" name="椭圆 16"/>
                  <p:cNvSpPr>
                    <a:spLocks noChangeAspect="1"/>
                  </p:cNvSpPr>
                  <p:nvPr/>
                </p:nvSpPr>
                <p:spPr>
                  <a:xfrm>
                    <a:off x="371957" y="1940703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8" name="直线连接符 17"/>
                  <p:cNvCxnSpPr/>
                  <p:nvPr/>
                </p:nvCxnSpPr>
                <p:spPr>
                  <a:xfrm>
                    <a:off x="443957" y="2084703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组 18"/>
                <p:cNvGrpSpPr/>
                <p:nvPr/>
              </p:nvGrpSpPr>
              <p:grpSpPr>
                <a:xfrm>
                  <a:off x="3214305" y="1721956"/>
                  <a:ext cx="144000" cy="488373"/>
                  <a:chOff x="371957" y="1940703"/>
                  <a:chExt cx="144000" cy="488373"/>
                </a:xfrm>
              </p:grpSpPr>
              <p:sp>
                <p:nvSpPr>
                  <p:cNvPr id="20" name="椭圆 19"/>
                  <p:cNvSpPr>
                    <a:spLocks noChangeAspect="1"/>
                  </p:cNvSpPr>
                  <p:nvPr/>
                </p:nvSpPr>
                <p:spPr>
                  <a:xfrm>
                    <a:off x="371957" y="1940703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21" name="直线连接符 20"/>
                  <p:cNvCxnSpPr/>
                  <p:nvPr/>
                </p:nvCxnSpPr>
                <p:spPr>
                  <a:xfrm>
                    <a:off x="443957" y="2084703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4" name="组 23"/>
            <p:cNvGrpSpPr/>
            <p:nvPr/>
          </p:nvGrpSpPr>
          <p:grpSpPr>
            <a:xfrm>
              <a:off x="4943873" y="1454831"/>
              <a:ext cx="1804163" cy="2264418"/>
              <a:chOff x="1797277" y="1721956"/>
              <a:chExt cx="1804163" cy="226441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797277" y="2027787"/>
                <a:ext cx="1804163" cy="19585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6" name="组 25"/>
              <p:cNvGrpSpPr/>
              <p:nvPr/>
            </p:nvGrpSpPr>
            <p:grpSpPr>
              <a:xfrm>
                <a:off x="2080005" y="1721956"/>
                <a:ext cx="1278300" cy="488373"/>
                <a:chOff x="2080005" y="1721956"/>
                <a:chExt cx="1278300" cy="488373"/>
              </a:xfrm>
            </p:grpSpPr>
            <p:grpSp>
              <p:nvGrpSpPr>
                <p:cNvPr id="27" name="组 26"/>
                <p:cNvGrpSpPr/>
                <p:nvPr/>
              </p:nvGrpSpPr>
              <p:grpSpPr>
                <a:xfrm>
                  <a:off x="2080005" y="1721956"/>
                  <a:ext cx="144000" cy="488373"/>
                  <a:chOff x="371957" y="1940703"/>
                  <a:chExt cx="144000" cy="488373"/>
                </a:xfrm>
              </p:grpSpPr>
              <p:sp>
                <p:nvSpPr>
                  <p:cNvPr id="34" name="椭圆 33"/>
                  <p:cNvSpPr>
                    <a:spLocks noChangeAspect="1"/>
                  </p:cNvSpPr>
                  <p:nvPr/>
                </p:nvSpPr>
                <p:spPr>
                  <a:xfrm>
                    <a:off x="371957" y="1940703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35" name="直线连接符 34"/>
                  <p:cNvCxnSpPr/>
                  <p:nvPr/>
                </p:nvCxnSpPr>
                <p:spPr>
                  <a:xfrm>
                    <a:off x="443957" y="2084703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 27"/>
                <p:cNvGrpSpPr/>
                <p:nvPr/>
              </p:nvGrpSpPr>
              <p:grpSpPr>
                <a:xfrm>
                  <a:off x="2647155" y="1721956"/>
                  <a:ext cx="144000" cy="488373"/>
                  <a:chOff x="371957" y="1940703"/>
                  <a:chExt cx="144000" cy="488373"/>
                </a:xfrm>
              </p:grpSpPr>
              <p:sp>
                <p:nvSpPr>
                  <p:cNvPr id="32" name="椭圆 31"/>
                  <p:cNvSpPr>
                    <a:spLocks noChangeAspect="1"/>
                  </p:cNvSpPr>
                  <p:nvPr/>
                </p:nvSpPr>
                <p:spPr>
                  <a:xfrm>
                    <a:off x="371957" y="1940703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33" name="直线连接符 32"/>
                  <p:cNvCxnSpPr/>
                  <p:nvPr/>
                </p:nvCxnSpPr>
                <p:spPr>
                  <a:xfrm>
                    <a:off x="443957" y="2084703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 28"/>
                <p:cNvGrpSpPr/>
                <p:nvPr/>
              </p:nvGrpSpPr>
              <p:grpSpPr>
                <a:xfrm>
                  <a:off x="3214305" y="1721956"/>
                  <a:ext cx="144000" cy="488373"/>
                  <a:chOff x="371957" y="1940703"/>
                  <a:chExt cx="144000" cy="488373"/>
                </a:xfrm>
              </p:grpSpPr>
              <p:sp>
                <p:nvSpPr>
                  <p:cNvPr id="30" name="椭圆 29"/>
                  <p:cNvSpPr>
                    <a:spLocks noChangeAspect="1"/>
                  </p:cNvSpPr>
                  <p:nvPr/>
                </p:nvSpPr>
                <p:spPr>
                  <a:xfrm>
                    <a:off x="371957" y="1940703"/>
                    <a:ext cx="144000" cy="144000"/>
                  </a:xfrm>
                  <a:prstGeom prst="ellipse">
                    <a:avLst/>
                  </a:prstGeom>
                  <a:solidFill>
                    <a:srgbClr val="5B9BD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31" name="直线连接符 30"/>
                  <p:cNvCxnSpPr/>
                  <p:nvPr/>
                </p:nvCxnSpPr>
                <p:spPr>
                  <a:xfrm>
                    <a:off x="443957" y="2084703"/>
                    <a:ext cx="0" cy="344373"/>
                  </a:xfrm>
                  <a:prstGeom prst="line">
                    <a:avLst/>
                  </a:prstGeom>
                  <a:ln>
                    <a:solidFill>
                      <a:srgbClr val="5B9B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6" name="文本框 35"/>
            <p:cNvSpPr txBox="1"/>
            <p:nvPr/>
          </p:nvSpPr>
          <p:spPr>
            <a:xfrm>
              <a:off x="3673548" y="2425657"/>
              <a:ext cx="534257" cy="390418"/>
            </a:xfrm>
            <a:prstGeom prst="rect">
              <a:avLst/>
            </a:prstGeom>
          </p:spPr>
          <p:txBody>
            <a:bodyPr wrap="none" rtlCol="0" anchor="ctr">
              <a:noAutofit/>
            </a:bodyPr>
            <a:lstStyle/>
            <a:p>
              <a:pPr marL="0" indent="0" algn="ctr">
                <a:buNone/>
              </a:pPr>
              <a:r>
                <a:rPr kumimoji="1" lang="mr-IN" altLang="zh-CN" sz="2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……</a:t>
              </a:r>
              <a:endParaRPr kumimoji="1"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cxnSp>
          <p:nvCxnSpPr>
            <p:cNvPr id="38" name="直线箭头连接符 37"/>
            <p:cNvCxnSpPr>
              <a:stCxn id="2" idx="2"/>
              <a:endCxn id="13" idx="0"/>
            </p:cNvCxnSpPr>
            <p:nvPr/>
          </p:nvCxnSpPr>
          <p:spPr>
            <a:xfrm flipH="1">
              <a:off x="1704736" y="1036094"/>
              <a:ext cx="98034" cy="418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5" idx="2"/>
              <a:endCxn id="17" idx="7"/>
            </p:cNvCxnSpPr>
            <p:nvPr/>
          </p:nvCxnSpPr>
          <p:spPr>
            <a:xfrm flipH="1">
              <a:off x="2322798" y="1036094"/>
              <a:ext cx="598189" cy="438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6" idx="2"/>
              <a:endCxn id="34" idx="1"/>
            </p:cNvCxnSpPr>
            <p:nvPr/>
          </p:nvCxnSpPr>
          <p:spPr>
            <a:xfrm>
              <a:off x="4039204" y="1036094"/>
              <a:ext cx="1208485" cy="439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>
              <a:endCxn id="32" idx="7"/>
            </p:cNvCxnSpPr>
            <p:nvPr/>
          </p:nvCxnSpPr>
          <p:spPr>
            <a:xfrm flipH="1">
              <a:off x="5916663" y="1036094"/>
              <a:ext cx="358973" cy="439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708921" y="1239184"/>
              <a:ext cx="6236413" cy="369701"/>
            </a:xfrm>
            <a:prstGeom prst="roundRect">
              <a:avLst>
                <a:gd name="adj" fmla="val 14725"/>
              </a:avLst>
            </a:prstGeom>
            <a:noFill/>
            <a:ln w="158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域服务</a:t>
              </a:r>
            </a:p>
          </p:txBody>
        </p:sp>
        <p:grpSp>
          <p:nvGrpSpPr>
            <p:cNvPr id="58" name="组 57"/>
            <p:cNvGrpSpPr/>
            <p:nvPr/>
          </p:nvGrpSpPr>
          <p:grpSpPr>
            <a:xfrm>
              <a:off x="1560736" y="1688744"/>
              <a:ext cx="1459894" cy="711992"/>
              <a:chOff x="2002520" y="2007238"/>
              <a:chExt cx="1459894" cy="711992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2002520" y="2355006"/>
                <a:ext cx="1459894" cy="364224"/>
                <a:chOff x="2002520" y="2355006"/>
                <a:chExt cx="1459894" cy="364224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2112114" y="2474874"/>
                  <a:ext cx="1350300" cy="24435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1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052180" y="2414940"/>
                  <a:ext cx="1350300" cy="24435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1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2002520" y="2355006"/>
                  <a:ext cx="1350300" cy="24435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zh-CN" altLang="en-US" sz="1100" dirty="0" smtClean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域能力定义</a:t>
                  </a:r>
                </a:p>
              </p:txBody>
            </p:sp>
          </p:grpSp>
          <p:cxnSp>
            <p:nvCxnSpPr>
              <p:cNvPr id="52" name="直线箭头连接符 51"/>
              <p:cNvCxnSpPr/>
              <p:nvPr/>
            </p:nvCxnSpPr>
            <p:spPr>
              <a:xfrm>
                <a:off x="2146520" y="2007238"/>
                <a:ext cx="0" cy="34776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55"/>
              <p:cNvCxnSpPr/>
              <p:nvPr/>
            </p:nvCxnSpPr>
            <p:spPr>
              <a:xfrm>
                <a:off x="2725646" y="2007238"/>
                <a:ext cx="0" cy="34776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/>
              <p:nvPr/>
            </p:nvCxnSpPr>
            <p:spPr>
              <a:xfrm>
                <a:off x="3280820" y="2007238"/>
                <a:ext cx="0" cy="34776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线箭头连接符 60"/>
            <p:cNvCxnSpPr>
              <a:stCxn id="46" idx="2"/>
              <a:endCxn id="59" idx="0"/>
            </p:cNvCxnSpPr>
            <p:nvPr/>
          </p:nvCxnSpPr>
          <p:spPr>
            <a:xfrm>
              <a:off x="2235886" y="2280868"/>
              <a:ext cx="0" cy="33578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 65"/>
            <p:cNvGrpSpPr/>
            <p:nvPr/>
          </p:nvGrpSpPr>
          <p:grpSpPr>
            <a:xfrm>
              <a:off x="1560736" y="2616652"/>
              <a:ext cx="1458300" cy="383408"/>
              <a:chOff x="2002520" y="3007064"/>
              <a:chExt cx="1458300" cy="485066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110520" y="3138956"/>
                <a:ext cx="1350300" cy="35317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1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052180" y="3073010"/>
                <a:ext cx="1350300" cy="35317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1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002520" y="3007064"/>
                <a:ext cx="1350300" cy="35317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1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域能力实例</a:t>
                </a:r>
              </a:p>
            </p:txBody>
          </p:sp>
        </p:grpSp>
        <p:grpSp>
          <p:nvGrpSpPr>
            <p:cNvPr id="68" name="组 67"/>
            <p:cNvGrpSpPr/>
            <p:nvPr/>
          </p:nvGrpSpPr>
          <p:grpSpPr>
            <a:xfrm>
              <a:off x="1560736" y="3201954"/>
              <a:ext cx="1458300" cy="383408"/>
              <a:chOff x="2002520" y="3007064"/>
              <a:chExt cx="1458300" cy="485066"/>
            </a:xfrm>
            <a:solidFill>
              <a:schemeClr val="accent6"/>
            </a:solidFill>
          </p:grpSpPr>
          <p:sp>
            <p:nvSpPr>
              <p:cNvPr id="69" name="矩形 68"/>
              <p:cNvSpPr/>
              <p:nvPr/>
            </p:nvSpPr>
            <p:spPr>
              <a:xfrm>
                <a:off x="2110520" y="3138956"/>
                <a:ext cx="1350300" cy="3531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1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052180" y="3073010"/>
                <a:ext cx="1350300" cy="3531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1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002520" y="3007064"/>
                <a:ext cx="1350300" cy="3531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1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域能力扩展点</a:t>
                </a:r>
              </a:p>
            </p:txBody>
          </p:sp>
        </p:grpSp>
        <p:cxnSp>
          <p:nvCxnSpPr>
            <p:cNvPr id="73" name="直线箭头连接符 72"/>
            <p:cNvCxnSpPr>
              <a:stCxn id="59" idx="2"/>
              <a:endCxn id="71" idx="0"/>
            </p:cNvCxnSpPr>
            <p:nvPr/>
          </p:nvCxnSpPr>
          <p:spPr>
            <a:xfrm>
              <a:off x="2235886" y="2895809"/>
              <a:ext cx="0" cy="306145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圆角矩形 73"/>
            <p:cNvSpPr/>
            <p:nvPr/>
          </p:nvSpPr>
          <p:spPr>
            <a:xfrm>
              <a:off x="708920" y="1688745"/>
              <a:ext cx="6236413" cy="2112696"/>
            </a:xfrm>
            <a:prstGeom prst="roundRect">
              <a:avLst>
                <a:gd name="adj" fmla="val 5588"/>
              </a:avLst>
            </a:prstGeom>
            <a:noFill/>
            <a:ln w="158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域能力、能力实例、扩展点</a:t>
              </a: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708920" y="3873519"/>
              <a:ext cx="6236413" cy="551268"/>
            </a:xfrm>
            <a:prstGeom prst="roundRect">
              <a:avLst>
                <a:gd name="adj" fmla="val 14725"/>
              </a:avLst>
            </a:prstGeom>
            <a:noFill/>
            <a:ln w="158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商业能力</a:t>
              </a:r>
            </a:p>
          </p:txBody>
        </p:sp>
        <p:grpSp>
          <p:nvGrpSpPr>
            <p:cNvPr id="77" name="组 76"/>
            <p:cNvGrpSpPr/>
            <p:nvPr/>
          </p:nvGrpSpPr>
          <p:grpSpPr>
            <a:xfrm>
              <a:off x="1350006" y="3923591"/>
              <a:ext cx="5378390" cy="407129"/>
              <a:chOff x="1606857" y="1039928"/>
              <a:chExt cx="5378390" cy="4071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606857" y="1118584"/>
                <a:ext cx="905523" cy="3284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商业能力</a:t>
                </a:r>
                <a:r>
                  <a:rPr kumimoji="1" lang="en-US" altLang="zh-CN" sz="11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725074" y="1118584"/>
                <a:ext cx="905523" cy="3284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商业能力</a:t>
                </a:r>
                <a:r>
                  <a:rPr kumimoji="1" lang="en-US" altLang="zh-CN" sz="11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843291" y="1118584"/>
                <a:ext cx="905523" cy="3284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商业能力</a:t>
                </a:r>
                <a:r>
                  <a:rPr kumimoji="1" lang="en-US" altLang="zh-CN" sz="11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079724" y="1118584"/>
                <a:ext cx="905523" cy="3284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10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商业能力</a:t>
                </a:r>
                <a:r>
                  <a:rPr kumimoji="1" lang="en-US" altLang="zh-CN" sz="110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064249" y="1039928"/>
                <a:ext cx="534257" cy="390418"/>
              </a:xfrm>
              <a:prstGeom prst="rect">
                <a:avLst/>
              </a:prstGeom>
            </p:spPr>
            <p:txBody>
              <a:bodyPr wrap="none" rtlCol="0" anchor="ctr">
                <a:noAutofit/>
              </a:bodyPr>
              <a:lstStyle/>
              <a:p>
                <a:pPr marL="0" indent="0" algn="ctr">
                  <a:buNone/>
                </a:pPr>
                <a:r>
                  <a:rPr kumimoji="1" lang="mr-IN" altLang="zh-CN" sz="2000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rPr>
                  <a:t>……</a:t>
                </a:r>
                <a:endParaRPr kumimoji="1" lang="zh-CN" altLang="en-US" sz="2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cxnSp>
          <p:nvCxnSpPr>
            <p:cNvPr id="84" name="直线箭头连接符 83"/>
            <p:cNvCxnSpPr>
              <a:stCxn id="71" idx="2"/>
              <a:endCxn id="78" idx="0"/>
            </p:cNvCxnSpPr>
            <p:nvPr/>
          </p:nvCxnSpPr>
          <p:spPr>
            <a:xfrm flipH="1">
              <a:off x="1802768" y="3481111"/>
              <a:ext cx="433118" cy="52113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/>
            <p:cNvCxnSpPr>
              <a:stCxn id="70" idx="2"/>
              <a:endCxn id="79" idx="0"/>
            </p:cNvCxnSpPr>
            <p:nvPr/>
          </p:nvCxnSpPr>
          <p:spPr>
            <a:xfrm>
              <a:off x="2285546" y="3533236"/>
              <a:ext cx="635439" cy="46901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/>
            <p:cNvCxnSpPr>
              <a:stCxn id="71" idx="2"/>
              <a:endCxn id="81" idx="0"/>
            </p:cNvCxnSpPr>
            <p:nvPr/>
          </p:nvCxnSpPr>
          <p:spPr>
            <a:xfrm>
              <a:off x="2235886" y="3481111"/>
              <a:ext cx="4039749" cy="52113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圆角矩形 88"/>
            <p:cNvSpPr/>
            <p:nvPr/>
          </p:nvSpPr>
          <p:spPr>
            <a:xfrm>
              <a:off x="708920" y="4486853"/>
              <a:ext cx="6236413" cy="551268"/>
            </a:xfrm>
            <a:prstGeom prst="roundRect">
              <a:avLst>
                <a:gd name="adj" fmla="val 14725"/>
              </a:avLst>
            </a:prstGeom>
            <a:noFill/>
            <a:ln w="158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业务定制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50006" y="4615581"/>
              <a:ext cx="905523" cy="32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业务包</a:t>
              </a:r>
              <a:r>
                <a:rPr kumimoji="1" lang="en-US" altLang="zh-CN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468223" y="4615581"/>
              <a:ext cx="905523" cy="32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业务包</a:t>
              </a:r>
              <a:r>
                <a:rPr kumimoji="1" lang="en-US" altLang="zh-CN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586440" y="4615581"/>
              <a:ext cx="905523" cy="32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业务包</a:t>
              </a:r>
              <a:r>
                <a:rPr kumimoji="1" lang="en-US" altLang="zh-CN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822873" y="4615581"/>
              <a:ext cx="905523" cy="32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1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业务包</a:t>
              </a:r>
              <a:r>
                <a:rPr kumimoji="1" lang="en-US" altLang="zh-CN" sz="11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807398" y="4536925"/>
              <a:ext cx="534257" cy="390418"/>
            </a:xfrm>
            <a:prstGeom prst="rect">
              <a:avLst/>
            </a:prstGeom>
          </p:spPr>
          <p:txBody>
            <a:bodyPr wrap="none" rtlCol="0" anchor="ctr">
              <a:noAutofit/>
            </a:bodyPr>
            <a:lstStyle/>
            <a:p>
              <a:pPr marL="0" indent="0" algn="ctr">
                <a:buNone/>
              </a:pPr>
              <a:r>
                <a:rPr kumimoji="1" lang="mr-IN" altLang="zh-CN" sz="2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……</a:t>
              </a:r>
              <a:endParaRPr kumimoji="1"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  <p:cxnSp>
          <p:nvCxnSpPr>
            <p:cNvPr id="99" name="直线箭头连接符 98"/>
            <p:cNvCxnSpPr>
              <a:stCxn id="78" idx="2"/>
              <a:endCxn id="91" idx="0"/>
            </p:cNvCxnSpPr>
            <p:nvPr/>
          </p:nvCxnSpPr>
          <p:spPr>
            <a:xfrm>
              <a:off x="1802768" y="4330720"/>
              <a:ext cx="0" cy="28486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>
              <a:stCxn id="78" idx="2"/>
              <a:endCxn id="92" idx="0"/>
            </p:cNvCxnSpPr>
            <p:nvPr/>
          </p:nvCxnSpPr>
          <p:spPr>
            <a:xfrm>
              <a:off x="1802768" y="4330720"/>
              <a:ext cx="1118217" cy="28486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>
              <a:stCxn id="79" idx="2"/>
              <a:endCxn id="92" idx="0"/>
            </p:cNvCxnSpPr>
            <p:nvPr/>
          </p:nvCxnSpPr>
          <p:spPr>
            <a:xfrm>
              <a:off x="2920985" y="4330720"/>
              <a:ext cx="0" cy="28486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/>
            <p:cNvCxnSpPr>
              <a:stCxn id="79" idx="2"/>
              <a:endCxn id="93" idx="0"/>
            </p:cNvCxnSpPr>
            <p:nvPr/>
          </p:nvCxnSpPr>
          <p:spPr>
            <a:xfrm>
              <a:off x="2920985" y="4330720"/>
              <a:ext cx="1118217" cy="28486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598068" y="4182215"/>
              <a:ext cx="7641806" cy="530992"/>
            </a:xfrm>
            <a:prstGeom prst="rect">
              <a:avLst/>
            </a:prstGeom>
            <a:solidFill>
              <a:schemeClr val="tx2">
                <a:lumMod val="5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zh-CN" altLang="en-US" sz="1100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业务平台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SDK</a:t>
              </a:r>
              <a:endParaRPr kumimoji="1" lang="zh-CN" altLang="en-US" sz="11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09" name="右箭头 108"/>
          <p:cNvSpPr/>
          <p:nvPr/>
        </p:nvSpPr>
        <p:spPr>
          <a:xfrm>
            <a:off x="67942" y="612211"/>
            <a:ext cx="526342" cy="484632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100" dirty="0" smtClean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name="文本框 95" id="1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823180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276272"/>
            <a:ext cx="9144000" cy="38262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TMF2.0</a:t>
            </a:r>
            <a:r>
              <a:rPr lang="zh-CN" altLang="en-US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和</a:t>
            </a:r>
            <a:r>
              <a:rPr lang="en-US" altLang="zh-CN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TMF3.0</a:t>
            </a:r>
            <a:r>
              <a:rPr lang="zh-CN" altLang="en-US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的差异</a:t>
            </a:r>
            <a:endParaRPr lang="zh-CN" altLang="en-US" sz="1800" dirty="0">
              <a:solidFill>
                <a:srgbClr val="C0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2" id="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3173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087" y="188022"/>
            <a:ext cx="5214625" cy="409306"/>
          </a:xfrm>
        </p:spPr>
        <p:txBody>
          <a:bodyPr/>
          <a:lstStyle/>
          <a:p>
            <a:pPr lvl="0"/>
            <a:r>
              <a:rPr lang="en-US" altLang="zh-CN" dirty="0" smtClean="0"/>
              <a:t>TMF3.0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的差异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081130" y="5158865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43200" y="5029656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3087" y="914399"/>
            <a:ext cx="7373925" cy="3624045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285750" indent="-285750">
              <a:lnSpc>
                <a:spcPct val="250000"/>
              </a:lnSpc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消除对弹内中间件的依赖。比如：</a:t>
            </a:r>
            <a:r>
              <a:rPr kumimoji="1" lang="en-US" altLang="zh-CN" sz="14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tair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kumimoji="1"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switch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kumimoji="1" lang="en-US" altLang="zh-CN" sz="14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hsf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kumimoji="1"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85750" indent="-285750">
              <a:lnSpc>
                <a:spcPct val="250000"/>
              </a:lnSpc>
              <a:buFont typeface="Wingdings" charset="2"/>
              <a:buChar char="Ø"/>
            </a:pPr>
            <a:r>
              <a:rPr kumimoji="1"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APP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包定制更精简。不再依赖</a:t>
            </a:r>
            <a:r>
              <a:rPr kumimoji="1" lang="en-US" altLang="zh-CN" sz="14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tmf-plugin.xml</a:t>
            </a:r>
            <a:r>
              <a:rPr kumimoji="1"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,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配置文件无需人工加载</a:t>
            </a:r>
            <a:endParaRPr kumimoji="1"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85750" indent="-285750">
              <a:lnSpc>
                <a:spcPct val="250000"/>
              </a:lnSpc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接入更简洁，启动更快。通过</a:t>
            </a:r>
            <a:r>
              <a:rPr kumimoji="1"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java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spi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的机制自动加载需要扫描的类，无需按照包路径扫描</a:t>
            </a:r>
            <a:endParaRPr kumimoji="1"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85750" indent="-285750">
              <a:lnSpc>
                <a:spcPct val="250000"/>
              </a:lnSpc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模型优化。</a:t>
            </a:r>
            <a:r>
              <a:rPr kumimoji="1"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app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和产品只需要依赖</a:t>
            </a:r>
            <a:r>
              <a:rPr kumimoji="1"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model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即可。</a:t>
            </a:r>
            <a:endParaRPr kumimoji="1"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85750" indent="-285750">
              <a:lnSpc>
                <a:spcPct val="250000"/>
              </a:lnSpc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本地开发更简单。本地提供</a:t>
            </a:r>
            <a:r>
              <a:rPr kumimoji="1"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sandbox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，直接本地生成</a:t>
            </a:r>
            <a:r>
              <a:rPr kumimoji="1"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xml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，拷贝运行。</a:t>
            </a:r>
            <a:endParaRPr kumimoji="1"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285750" indent="-285750">
              <a:lnSpc>
                <a:spcPct val="250000"/>
              </a:lnSpc>
              <a:buFont typeface="Wingdings" charset="2"/>
              <a:buChar char="Ø"/>
            </a:pPr>
            <a:r>
              <a:rPr kumimoji="1" lang="en-US" altLang="zh-CN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Trace</a:t>
            </a:r>
            <a:r>
              <a:rPr kumimoji="1" lang="zh-CN" alt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</a:rPr>
              <a:t>日志跟踪。提供完整的调用堆栈</a:t>
            </a:r>
            <a:endParaRPr kumimoji="1" lang="en-US" altLang="zh-CN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26" id="2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3778556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276272"/>
            <a:ext cx="9144000" cy="38262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marL="0" indent="0" algn="ctr">
              <a:buNone/>
            </a:pPr>
            <a:r>
              <a:rPr lang="zh-CN" altLang="en-US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星环</a:t>
            </a:r>
            <a:endParaRPr lang="zh-CN" altLang="en-US" sz="1800" dirty="0">
              <a:solidFill>
                <a:srgbClr val="C0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2" id="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0554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7997" y="155531"/>
            <a:ext cx="7866021" cy="409306"/>
          </a:xfrm>
        </p:spPr>
        <p:txBody>
          <a:bodyPr>
            <a:normAutofit/>
          </a:bodyPr>
          <a:lstStyle/>
          <a:p>
            <a:endParaRPr lang="en-US" altLang="zh-CN" b="1" dirty="0"/>
          </a:p>
        </p:txBody>
      </p:sp>
      <p:sp>
        <p:nvSpPr>
          <p:cNvPr id="111" name="圆角矩形 110"/>
          <p:cNvSpPr/>
          <p:nvPr/>
        </p:nvSpPr>
        <p:spPr>
          <a:xfrm>
            <a:off x="461209" y="2306098"/>
            <a:ext cx="8231886" cy="2643353"/>
          </a:xfrm>
          <a:prstGeom prst="roundRect">
            <a:avLst>
              <a:gd name="adj" fmla="val 6174"/>
            </a:avLst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关键模型</a:t>
            </a:r>
          </a:p>
        </p:txBody>
      </p:sp>
      <p:grpSp>
        <p:nvGrpSpPr>
          <p:cNvPr id="112" name="组合 127"/>
          <p:cNvGrpSpPr/>
          <p:nvPr/>
        </p:nvGrpSpPr>
        <p:grpSpPr>
          <a:xfrm>
            <a:off x="461207" y="690050"/>
            <a:ext cx="8231888" cy="1538521"/>
            <a:chOff x="186150" y="743464"/>
            <a:chExt cx="8231888" cy="1538521"/>
          </a:xfrm>
        </p:grpSpPr>
        <p:grpSp>
          <p:nvGrpSpPr>
            <p:cNvPr id="113" name="组合 4"/>
            <p:cNvGrpSpPr/>
            <p:nvPr/>
          </p:nvGrpSpPr>
          <p:grpSpPr>
            <a:xfrm>
              <a:off x="602844" y="994089"/>
              <a:ext cx="844278" cy="1079649"/>
              <a:chOff x="714101" y="821279"/>
              <a:chExt cx="1235076" cy="1340071"/>
            </a:xfrm>
          </p:grpSpPr>
          <p:pic>
            <p:nvPicPr>
              <p:cNvPr id="123" name="Picture 7" descr="图片0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102" y="821279"/>
                <a:ext cx="1235075" cy="1025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4" name="文本框 123"/>
              <p:cNvSpPr txBox="1"/>
              <p:nvPr/>
            </p:nvSpPr>
            <p:spPr>
              <a:xfrm>
                <a:off x="714101" y="1855738"/>
                <a:ext cx="1235075" cy="305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业务</a:t>
                </a:r>
                <a:r>
                  <a:rPr kumimoji="0" lang="en-US" altLang="zh-CN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PD</a:t>
                </a:r>
                <a:endPara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14" name="圆角矩形 113"/>
            <p:cNvSpPr/>
            <p:nvPr/>
          </p:nvSpPr>
          <p:spPr>
            <a:xfrm>
              <a:off x="186150" y="755632"/>
              <a:ext cx="6293741" cy="1526353"/>
            </a:xfrm>
            <a:prstGeom prst="roundRect">
              <a:avLst>
                <a:gd name="adj" fmla="val 6174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eaVert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业务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主线</a:t>
              </a: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1903862" y="1160621"/>
              <a:ext cx="1094847" cy="640678"/>
            </a:xfrm>
            <a:prstGeom prst="roundRect">
              <a:avLst/>
            </a:prstGeom>
            <a:solidFill>
              <a:srgbClr val="9BBB59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浏览可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配置功能点</a:t>
              </a:r>
            </a:p>
          </p:txBody>
        </p:sp>
        <p:sp>
          <p:nvSpPr>
            <p:cNvPr id="116" name="右箭头 115"/>
            <p:cNvSpPr/>
            <p:nvPr/>
          </p:nvSpPr>
          <p:spPr>
            <a:xfrm>
              <a:off x="1524684" y="1267904"/>
              <a:ext cx="210312" cy="484632"/>
            </a:xfrm>
            <a:prstGeom prst="rightArrow">
              <a:avLst/>
            </a:prstGeom>
            <a:solidFill>
              <a:srgbClr val="4BACC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3546753" y="1160621"/>
              <a:ext cx="1094847" cy="640678"/>
            </a:xfrm>
            <a:prstGeom prst="roundRect">
              <a:avLst/>
            </a:prstGeom>
            <a:solidFill>
              <a:srgbClr val="9BBB59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配置相应的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功能点</a:t>
              </a:r>
            </a:p>
          </p:txBody>
        </p:sp>
        <p:sp>
          <p:nvSpPr>
            <p:cNvPr id="118" name="右箭头 117"/>
            <p:cNvSpPr/>
            <p:nvPr/>
          </p:nvSpPr>
          <p:spPr>
            <a:xfrm>
              <a:off x="3167575" y="1267904"/>
              <a:ext cx="210312" cy="484632"/>
            </a:xfrm>
            <a:prstGeom prst="rightArrow">
              <a:avLst/>
            </a:prstGeom>
            <a:solidFill>
              <a:srgbClr val="4BACC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9" name="右箭头 118"/>
            <p:cNvSpPr/>
            <p:nvPr/>
          </p:nvSpPr>
          <p:spPr>
            <a:xfrm>
              <a:off x="4810466" y="1267904"/>
              <a:ext cx="210312" cy="484632"/>
            </a:xfrm>
            <a:prstGeom prst="rightArrow">
              <a:avLst/>
            </a:prstGeom>
            <a:solidFill>
              <a:srgbClr val="4BACC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5189646" y="1160621"/>
              <a:ext cx="1094847" cy="640678"/>
            </a:xfrm>
            <a:prstGeom prst="roundRect">
              <a:avLst/>
            </a:prstGeom>
            <a:solidFill>
              <a:srgbClr val="9BBB59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保存、下发配置数据</a:t>
              </a: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575486" y="743464"/>
              <a:ext cx="1842552" cy="1526353"/>
            </a:xfrm>
            <a:prstGeom prst="roundRect">
              <a:avLst>
                <a:gd name="adj" fmla="val 6174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eaVert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业务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运行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主线</a:t>
              </a:r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7154618" y="1160621"/>
              <a:ext cx="1094847" cy="640678"/>
            </a:xfrm>
            <a:prstGeom prst="roundRect">
              <a:avLst/>
            </a:prstGeom>
            <a:solidFill>
              <a:srgbClr val="9BBB59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用户一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次请求执行过程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25" name="右箭头 124"/>
          <p:cNvSpPr/>
          <p:nvPr/>
        </p:nvSpPr>
        <p:spPr>
          <a:xfrm rot="2499174">
            <a:off x="5838887" y="1822910"/>
            <a:ext cx="907850" cy="484632"/>
          </a:xfrm>
          <a:prstGeom prst="rightArrow">
            <a:avLst/>
          </a:prstGeom>
          <a:solidFill>
            <a:srgbClr val="1F497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生成数据</a:t>
            </a:r>
          </a:p>
        </p:txBody>
      </p:sp>
      <p:sp>
        <p:nvSpPr>
          <p:cNvPr id="126" name="右箭头 125"/>
          <p:cNvSpPr/>
          <p:nvPr/>
        </p:nvSpPr>
        <p:spPr>
          <a:xfrm rot="18616316">
            <a:off x="7159522" y="1802676"/>
            <a:ext cx="907850" cy="484632"/>
          </a:xfrm>
          <a:prstGeom prst="rightArrow">
            <a:avLst/>
          </a:prstGeom>
          <a:solidFill>
            <a:srgbClr val="1F497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装载数据</a:t>
            </a:r>
          </a:p>
        </p:txBody>
      </p:sp>
      <p:sp>
        <p:nvSpPr>
          <p:cNvPr id="127" name="右箭头 126"/>
          <p:cNvSpPr/>
          <p:nvPr/>
        </p:nvSpPr>
        <p:spPr>
          <a:xfrm rot="18169376">
            <a:off x="3898376" y="1836716"/>
            <a:ext cx="907850" cy="484632"/>
          </a:xfrm>
          <a:prstGeom prst="rightArrow">
            <a:avLst/>
          </a:prstGeom>
          <a:solidFill>
            <a:srgbClr val="31859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模板透出</a:t>
            </a:r>
          </a:p>
        </p:txBody>
      </p:sp>
      <p:sp>
        <p:nvSpPr>
          <p:cNvPr id="128" name="右箭头 127"/>
          <p:cNvSpPr/>
          <p:nvPr/>
        </p:nvSpPr>
        <p:spPr>
          <a:xfrm rot="18169376">
            <a:off x="1942258" y="1831660"/>
            <a:ext cx="907850" cy="484632"/>
          </a:xfrm>
          <a:prstGeom prst="rightArrow">
            <a:avLst/>
          </a:prstGeom>
          <a:solidFill>
            <a:srgbClr val="558ED5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能力透出</a:t>
            </a:r>
          </a:p>
        </p:txBody>
      </p:sp>
      <p:grpSp>
        <p:nvGrpSpPr>
          <p:cNvPr id="129" name="组合 104"/>
          <p:cNvGrpSpPr/>
          <p:nvPr/>
        </p:nvGrpSpPr>
        <p:grpSpPr>
          <a:xfrm>
            <a:off x="1097760" y="2404036"/>
            <a:ext cx="2176759" cy="2470150"/>
            <a:chOff x="756865" y="2457450"/>
            <a:chExt cx="2176759" cy="2470150"/>
          </a:xfrm>
        </p:grpSpPr>
        <p:grpSp>
          <p:nvGrpSpPr>
            <p:cNvPr id="130" name="组合 38"/>
            <p:cNvGrpSpPr/>
            <p:nvPr/>
          </p:nvGrpSpPr>
          <p:grpSpPr>
            <a:xfrm>
              <a:off x="756865" y="2457450"/>
              <a:ext cx="2176759" cy="2470150"/>
              <a:chOff x="603250" y="2457450"/>
              <a:chExt cx="2176759" cy="2470150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603250" y="2457450"/>
                <a:ext cx="2176759" cy="2470150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能力域模型</a:t>
                </a: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806265" y="2753005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域</a:t>
                </a: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807293" y="2753005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服务</a:t>
                </a:r>
              </a:p>
            </p:txBody>
          </p:sp>
          <p:cxnSp>
            <p:nvCxnSpPr>
              <p:cNvPr id="135" name="直接连接符 9"/>
              <p:cNvCxnSpPr>
                <a:stCxn id="133" idx="1"/>
                <a:endCxn id="134" idx="3"/>
              </p:cNvCxnSpPr>
              <p:nvPr/>
            </p:nvCxnSpPr>
            <p:spPr>
              <a:xfrm flipH="1">
                <a:off x="1537543" y="2930250"/>
                <a:ext cx="268722" cy="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36" name="文本框 135"/>
              <p:cNvSpPr txBox="1"/>
              <p:nvPr/>
            </p:nvSpPr>
            <p:spPr>
              <a:xfrm>
                <a:off x="1442115" y="2779870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806265" y="3333502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能力</a:t>
                </a:r>
              </a:p>
            </p:txBody>
          </p:sp>
          <p:cxnSp>
            <p:nvCxnSpPr>
              <p:cNvPr id="138" name="直接连接符 12"/>
              <p:cNvCxnSpPr>
                <a:stCxn id="133" idx="2"/>
                <a:endCxn id="137" idx="0"/>
              </p:cNvCxnSpPr>
              <p:nvPr/>
            </p:nvCxnSpPr>
            <p:spPr>
              <a:xfrm>
                <a:off x="2171390" y="3107495"/>
                <a:ext cx="0" cy="226007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39" name="文本框 138"/>
              <p:cNvSpPr txBox="1"/>
              <p:nvPr/>
            </p:nvSpPr>
            <p:spPr>
              <a:xfrm>
                <a:off x="2117211" y="3161543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806265" y="3913999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扩展点</a:t>
                </a:r>
              </a:p>
            </p:txBody>
          </p:sp>
          <p:cxnSp>
            <p:nvCxnSpPr>
              <p:cNvPr id="141" name="直接连接符 14"/>
              <p:cNvCxnSpPr>
                <a:stCxn id="137" idx="2"/>
                <a:endCxn id="140" idx="0"/>
              </p:cNvCxnSpPr>
              <p:nvPr/>
            </p:nvCxnSpPr>
            <p:spPr>
              <a:xfrm>
                <a:off x="2171390" y="3687992"/>
                <a:ext cx="0" cy="226007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42" name="文本框 141"/>
              <p:cNvSpPr txBox="1"/>
              <p:nvPr/>
            </p:nvSpPr>
            <p:spPr>
              <a:xfrm>
                <a:off x="2129578" y="3746585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768076" y="4494497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可配对象</a:t>
                </a:r>
              </a:p>
            </p:txBody>
          </p:sp>
          <p:cxnSp>
            <p:nvCxnSpPr>
              <p:cNvPr id="144" name="直接连接符 30"/>
              <p:cNvCxnSpPr>
                <a:stCxn id="140" idx="2"/>
                <a:endCxn id="143" idx="0"/>
              </p:cNvCxnSpPr>
              <p:nvPr/>
            </p:nvCxnSpPr>
            <p:spPr>
              <a:xfrm rot="5400000">
                <a:off x="1539292" y="3862399"/>
                <a:ext cx="226008" cy="1038189"/>
              </a:xfrm>
              <a:prstGeom prst="bentConnector3">
                <a:avLst>
                  <a:gd name="adj1" fmla="val 50000"/>
                </a:avLst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45" name="文本框 144"/>
              <p:cNvSpPr txBox="1"/>
              <p:nvPr/>
            </p:nvSpPr>
            <p:spPr>
              <a:xfrm>
                <a:off x="1036524" y="4205618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806265" y="4494497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可配指令</a:t>
                </a:r>
              </a:p>
            </p:txBody>
          </p:sp>
          <p:cxnSp>
            <p:nvCxnSpPr>
              <p:cNvPr id="147" name="直接连接符 34"/>
              <p:cNvCxnSpPr>
                <a:stCxn id="140" idx="2"/>
                <a:endCxn id="146" idx="0"/>
              </p:cNvCxnSpPr>
              <p:nvPr/>
            </p:nvCxnSpPr>
            <p:spPr>
              <a:xfrm>
                <a:off x="2171390" y="4268489"/>
                <a:ext cx="0" cy="226008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48" name="文本框 147"/>
              <p:cNvSpPr txBox="1"/>
              <p:nvPr/>
            </p:nvSpPr>
            <p:spPr>
              <a:xfrm>
                <a:off x="2100084" y="4329352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</p:grpSp>
        <p:sp>
          <p:nvSpPr>
            <p:cNvPr id="131" name="文本框 130"/>
            <p:cNvSpPr txBox="1"/>
            <p:nvPr/>
          </p:nvSpPr>
          <p:spPr>
            <a:xfrm>
              <a:off x="2613588" y="4065749"/>
              <a:ext cx="25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*</a:t>
              </a:r>
            </a:p>
          </p:txBody>
        </p:sp>
      </p:grpSp>
      <p:grpSp>
        <p:nvGrpSpPr>
          <p:cNvPr id="149" name="组合 103"/>
          <p:cNvGrpSpPr/>
          <p:nvPr/>
        </p:nvGrpSpPr>
        <p:grpSpPr>
          <a:xfrm>
            <a:off x="3542416" y="2392156"/>
            <a:ext cx="2438493" cy="2470150"/>
            <a:chOff x="3004012" y="2445570"/>
            <a:chExt cx="2438493" cy="2470150"/>
          </a:xfrm>
        </p:grpSpPr>
        <p:sp>
          <p:nvSpPr>
            <p:cNvPr id="150" name="矩形 149"/>
            <p:cNvSpPr/>
            <p:nvPr/>
          </p:nvSpPr>
          <p:spPr>
            <a:xfrm>
              <a:off x="3004012" y="2445570"/>
              <a:ext cx="2438493" cy="2470150"/>
            </a:xfrm>
            <a:prstGeom prst="rect">
              <a:avLst/>
            </a:prstGeom>
            <a:solidFill>
              <a:srgbClr val="4BACC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配置模型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3644327" y="2741125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视图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44326" y="3321622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模板</a:t>
              </a:r>
            </a:p>
          </p:txBody>
        </p:sp>
        <p:cxnSp>
          <p:nvCxnSpPr>
            <p:cNvPr id="153" name="直接连接符 65"/>
            <p:cNvCxnSpPr>
              <a:stCxn id="151" idx="2"/>
              <a:endCxn id="152" idx="0"/>
            </p:cNvCxnSpPr>
            <p:nvPr/>
          </p:nvCxnSpPr>
          <p:spPr>
            <a:xfrm flipH="1">
              <a:off x="4009451" y="3095615"/>
              <a:ext cx="1" cy="226007"/>
            </a:xfrm>
            <a:prstGeom prst="line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4" name="文本框 153"/>
            <p:cNvSpPr txBox="1"/>
            <p:nvPr/>
          </p:nvSpPr>
          <p:spPr>
            <a:xfrm>
              <a:off x="3947385" y="3149663"/>
              <a:ext cx="25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*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644326" y="3902119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规则</a:t>
              </a:r>
            </a:p>
          </p:txBody>
        </p:sp>
        <p:cxnSp>
          <p:nvCxnSpPr>
            <p:cNvPr id="156" name="直接连接符 68"/>
            <p:cNvCxnSpPr>
              <a:stCxn id="152" idx="2"/>
              <a:endCxn id="155" idx="0"/>
            </p:cNvCxnSpPr>
            <p:nvPr/>
          </p:nvCxnSpPr>
          <p:spPr>
            <a:xfrm>
              <a:off x="4009451" y="3676112"/>
              <a:ext cx="0" cy="226007"/>
            </a:xfrm>
            <a:prstGeom prst="line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7" name="文本框 156"/>
            <p:cNvSpPr txBox="1"/>
            <p:nvPr/>
          </p:nvSpPr>
          <p:spPr>
            <a:xfrm>
              <a:off x="3959752" y="3734705"/>
              <a:ext cx="25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*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3168838" y="4482617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表达式</a:t>
              </a:r>
            </a:p>
          </p:txBody>
        </p:sp>
        <p:cxnSp>
          <p:nvCxnSpPr>
            <p:cNvPr id="159" name="直接连接符 74"/>
            <p:cNvCxnSpPr>
              <a:stCxn id="155" idx="2"/>
              <a:endCxn id="158" idx="0"/>
            </p:cNvCxnSpPr>
            <p:nvPr/>
          </p:nvCxnSpPr>
          <p:spPr>
            <a:xfrm flipH="1">
              <a:off x="3533963" y="4256609"/>
              <a:ext cx="475488" cy="226008"/>
            </a:xfrm>
            <a:prstGeom prst="line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文本框 159"/>
            <p:cNvSpPr txBox="1"/>
            <p:nvPr/>
          </p:nvSpPr>
          <p:spPr>
            <a:xfrm>
              <a:off x="3376691" y="4253197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207027" y="4482617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指令</a:t>
              </a:r>
            </a:p>
          </p:txBody>
        </p:sp>
        <p:cxnSp>
          <p:nvCxnSpPr>
            <p:cNvPr id="162" name="直接连接符 77"/>
            <p:cNvCxnSpPr>
              <a:stCxn id="155" idx="2"/>
              <a:endCxn id="161" idx="0"/>
            </p:cNvCxnSpPr>
            <p:nvPr/>
          </p:nvCxnSpPr>
          <p:spPr>
            <a:xfrm>
              <a:off x="4009451" y="4256609"/>
              <a:ext cx="562701" cy="226008"/>
            </a:xfrm>
            <a:prstGeom prst="line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文本框 162"/>
            <p:cNvSpPr txBox="1"/>
            <p:nvPr/>
          </p:nvSpPr>
          <p:spPr>
            <a:xfrm>
              <a:off x="4367644" y="426550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4584290" y="3096241"/>
              <a:ext cx="730250" cy="35449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业务模板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586782" y="3561233"/>
              <a:ext cx="730250" cy="35449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产品模板</a:t>
              </a:r>
            </a:p>
          </p:txBody>
        </p:sp>
        <p:cxnSp>
          <p:nvCxnSpPr>
            <p:cNvPr id="166" name="直接箭头连接符 96"/>
            <p:cNvCxnSpPr>
              <a:stCxn id="164" idx="1"/>
              <a:endCxn id="152" idx="3"/>
            </p:cNvCxnSpPr>
            <p:nvPr/>
          </p:nvCxnSpPr>
          <p:spPr>
            <a:xfrm flipH="1">
              <a:off x="4374576" y="3273486"/>
              <a:ext cx="209714" cy="22538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67" name="直接箭头连接符 99"/>
            <p:cNvCxnSpPr>
              <a:stCxn id="165" idx="1"/>
              <a:endCxn id="152" idx="3"/>
            </p:cNvCxnSpPr>
            <p:nvPr/>
          </p:nvCxnSpPr>
          <p:spPr>
            <a:xfrm flipH="1" flipV="1">
              <a:off x="4374576" y="3498867"/>
              <a:ext cx="212206" cy="23961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68" name="组合 120"/>
          <p:cNvGrpSpPr/>
          <p:nvPr/>
        </p:nvGrpSpPr>
        <p:grpSpPr>
          <a:xfrm>
            <a:off x="6248806" y="2399503"/>
            <a:ext cx="2147441" cy="2470150"/>
            <a:chOff x="5578728" y="2452917"/>
            <a:chExt cx="2147441" cy="2470150"/>
          </a:xfrm>
        </p:grpSpPr>
        <p:sp>
          <p:nvSpPr>
            <p:cNvPr id="169" name="矩形 168"/>
            <p:cNvSpPr/>
            <p:nvPr/>
          </p:nvSpPr>
          <p:spPr>
            <a:xfrm>
              <a:off x="5578728" y="2452917"/>
              <a:ext cx="2147441" cy="2470150"/>
            </a:xfrm>
            <a:prstGeom prst="rect">
              <a:avLst/>
            </a:prstGeom>
            <a:solidFill>
              <a:srgbClr val="1F497D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配置数据</a:t>
              </a:r>
            </a:p>
          </p:txBody>
        </p:sp>
        <p:grpSp>
          <p:nvGrpSpPr>
            <p:cNvPr id="170" name="组合 119"/>
            <p:cNvGrpSpPr/>
            <p:nvPr/>
          </p:nvGrpSpPr>
          <p:grpSpPr>
            <a:xfrm>
              <a:off x="5671110" y="2901755"/>
              <a:ext cx="1955394" cy="1719714"/>
              <a:chOff x="5707685" y="2901755"/>
              <a:chExt cx="1955394" cy="1719714"/>
            </a:xfrm>
          </p:grpSpPr>
          <p:sp>
            <p:nvSpPr>
              <p:cNvPr id="171" name="矩形 170"/>
              <p:cNvSpPr/>
              <p:nvPr/>
            </p:nvSpPr>
            <p:spPr>
              <a:xfrm>
                <a:off x="6280991" y="2901755"/>
                <a:ext cx="808781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业务配置信息</a:t>
                </a: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5707685" y="3584367"/>
                <a:ext cx="808781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模板配置数据</a:t>
                </a:r>
              </a:p>
            </p:txBody>
          </p:sp>
          <p:cxnSp>
            <p:nvCxnSpPr>
              <p:cNvPr id="173" name="直接连接符 108"/>
              <p:cNvCxnSpPr>
                <a:stCxn id="171" idx="2"/>
                <a:endCxn id="172" idx="0"/>
              </p:cNvCxnSpPr>
              <p:nvPr/>
            </p:nvCxnSpPr>
            <p:spPr>
              <a:xfrm flipH="1">
                <a:off x="6112076" y="3256245"/>
                <a:ext cx="573306" cy="328122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4" name="文本框 173"/>
              <p:cNvSpPr txBox="1"/>
              <p:nvPr/>
            </p:nvSpPr>
            <p:spPr>
              <a:xfrm>
                <a:off x="5956224" y="3348620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6280991" y="4266979"/>
                <a:ext cx="808781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冲突优先级配置</a:t>
                </a:r>
              </a:p>
            </p:txBody>
          </p:sp>
          <p:cxnSp>
            <p:nvCxnSpPr>
              <p:cNvPr id="176" name="直接连接符 112"/>
              <p:cNvCxnSpPr>
                <a:stCxn id="171" idx="2"/>
                <a:endCxn id="175" idx="0"/>
              </p:cNvCxnSpPr>
              <p:nvPr/>
            </p:nvCxnSpPr>
            <p:spPr>
              <a:xfrm>
                <a:off x="6685382" y="3256245"/>
                <a:ext cx="0" cy="1010734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7" name="文本框 176"/>
              <p:cNvSpPr txBox="1"/>
              <p:nvPr/>
            </p:nvSpPr>
            <p:spPr>
              <a:xfrm>
                <a:off x="6419182" y="4082237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6854298" y="3584367"/>
                <a:ext cx="808781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业务流程编排数据</a:t>
                </a:r>
              </a:p>
            </p:txBody>
          </p:sp>
          <p:cxnSp>
            <p:nvCxnSpPr>
              <p:cNvPr id="179" name="直接连接符 117"/>
              <p:cNvCxnSpPr>
                <a:stCxn id="171" idx="2"/>
                <a:endCxn id="178" idx="0"/>
              </p:cNvCxnSpPr>
              <p:nvPr/>
            </p:nvCxnSpPr>
            <p:spPr>
              <a:xfrm>
                <a:off x="6685382" y="3256245"/>
                <a:ext cx="573307" cy="328122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0" name="文本框 179"/>
              <p:cNvSpPr txBox="1"/>
              <p:nvPr/>
            </p:nvSpPr>
            <p:spPr>
              <a:xfrm>
                <a:off x="7132091" y="3341253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</p:grpSp>
      </p:grpSp>
      <p:cxnSp>
        <p:nvCxnSpPr>
          <p:cNvPr id="181" name="直接连接符 86"/>
          <p:cNvCxnSpPr>
            <a:stCxn id="152" idx="1"/>
            <a:endCxn id="140" idx="3"/>
          </p:cNvCxnSpPr>
          <p:nvPr/>
        </p:nvCxnSpPr>
        <p:spPr>
          <a:xfrm rot="10800000" flipV="1">
            <a:off x="3031026" y="3445452"/>
            <a:ext cx="1151705" cy="59237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矩形 73"/>
          <p:cNvSpPr/>
          <p:nvPr/>
        </p:nvSpPr>
        <p:spPr>
          <a:xfrm>
            <a:off x="5163867" y="2567714"/>
            <a:ext cx="601672" cy="25594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流程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229734" y="3346414"/>
            <a:ext cx="722764" cy="2767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商业能力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6" name="直接连接符 9"/>
          <p:cNvCxnSpPr>
            <a:stCxn id="137" idx="1"/>
            <a:endCxn id="75" idx="3"/>
          </p:cNvCxnSpPr>
          <p:nvPr/>
        </p:nvCxnSpPr>
        <p:spPr>
          <a:xfrm flipH="1">
            <a:off x="1952498" y="3457333"/>
            <a:ext cx="348277" cy="27439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0" name="文本框 79"/>
          <p:cNvSpPr txBox="1"/>
          <p:nvPr/>
        </p:nvSpPr>
        <p:spPr>
          <a:xfrm>
            <a:off x="2130970" y="3298306"/>
            <a:ext cx="25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*</a:t>
            </a:r>
          </a:p>
        </p:txBody>
      </p:sp>
      <p:sp>
        <p:nvSpPr>
          <p:cNvPr id="2" name="矩形 1"/>
          <p:cNvSpPr/>
          <p:nvPr/>
        </p:nvSpPr>
        <p:spPr>
          <a:xfrm>
            <a:off x="293615" y="664883"/>
            <a:ext cx="6550809" cy="1616048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name="文本框 180" id="18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570198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59"/>
          <p:cNvSpPr/>
          <p:nvPr/>
        </p:nvSpPr>
        <p:spPr>
          <a:xfrm>
            <a:off x="4168989" y="557610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sz="1800" dirty="0"/>
              <a:t>1</a:t>
            </a:r>
          </a:p>
        </p:txBody>
      </p:sp>
      <p:sp>
        <p:nvSpPr>
          <p:cNvPr id="9" name="Shape 160"/>
          <p:cNvSpPr/>
          <p:nvPr/>
        </p:nvSpPr>
        <p:spPr>
          <a:xfrm>
            <a:off x="4877147" y="676837"/>
            <a:ext cx="69248" cy="34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sz="1800" dirty="0"/>
          </a:p>
        </p:txBody>
      </p:sp>
      <p:sp>
        <p:nvSpPr>
          <p:cNvPr id="38" name="Shape 159"/>
          <p:cNvSpPr/>
          <p:nvPr/>
        </p:nvSpPr>
        <p:spPr>
          <a:xfrm>
            <a:off x="4168989" y="1438002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sz="1800" dirty="0"/>
              <a:t>2</a:t>
            </a:r>
            <a:endParaRPr sz="1800" dirty="0"/>
          </a:p>
        </p:txBody>
      </p:sp>
      <p:sp>
        <p:nvSpPr>
          <p:cNvPr id="14" name="Shape 160"/>
          <p:cNvSpPr/>
          <p:nvPr/>
        </p:nvSpPr>
        <p:spPr>
          <a:xfrm>
            <a:off x="4877146" y="1557371"/>
            <a:ext cx="359161" cy="34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5031154" y="1729154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Shape 160"/>
          <p:cNvSpPr/>
          <p:nvPr/>
        </p:nvSpPr>
        <p:spPr>
          <a:xfrm>
            <a:off x="4883008" y="1571699"/>
            <a:ext cx="69248" cy="34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sz="1800" dirty="0"/>
          </a:p>
        </p:txBody>
      </p:sp>
      <p:sp>
        <p:nvSpPr>
          <p:cNvPr id="11" name="Shape 160">
            <a:extLst>
              <a:ext uri="{FF2B5EF4-FFF2-40B4-BE49-F238E27FC236}">
                <a16:creationId xmlns:a16="http://schemas.microsoft.com/office/drawing/2014/main" xmlns="" id="{35D7F761-57D9-3045-A8AA-157015910CDC}"/>
              </a:ext>
            </a:extLst>
          </p:cNvPr>
          <p:cNvSpPr/>
          <p:nvPr/>
        </p:nvSpPr>
        <p:spPr>
          <a:xfrm>
            <a:off x="4877147" y="676837"/>
            <a:ext cx="1244249" cy="34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ja-JP" sz="1800" dirty="0"/>
              <a:t>TMF</a:t>
            </a:r>
            <a:r>
              <a:rPr lang="ja-JP" altLang="en-US" sz="1800" dirty="0"/>
              <a:t>的由来</a:t>
            </a:r>
            <a:endParaRPr sz="1800" dirty="0"/>
          </a:p>
        </p:txBody>
      </p:sp>
      <p:sp>
        <p:nvSpPr>
          <p:cNvPr id="12" name="Shape 160">
            <a:extLst>
              <a:ext uri="{FF2B5EF4-FFF2-40B4-BE49-F238E27FC236}">
                <a16:creationId xmlns:a16="http://schemas.microsoft.com/office/drawing/2014/main" xmlns="" id="{282B0C4F-CE2B-4D49-B626-0B02A20665E6}"/>
              </a:ext>
            </a:extLst>
          </p:cNvPr>
          <p:cNvSpPr/>
          <p:nvPr/>
        </p:nvSpPr>
        <p:spPr>
          <a:xfrm>
            <a:off x="4877147" y="1543043"/>
            <a:ext cx="1475082" cy="34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800" dirty="0" smtClean="0"/>
              <a:t>TMF</a:t>
            </a:r>
            <a:r>
              <a:rPr lang="zh-CN" altLang="en-US" sz="1800" dirty="0" smtClean="0"/>
              <a:t>关键</a:t>
            </a:r>
            <a:r>
              <a:rPr lang="zh-CN" altLang="en-US" sz="1800" dirty="0"/>
              <a:t>模型</a:t>
            </a:r>
            <a:endParaRPr sz="1800" dirty="0"/>
          </a:p>
        </p:txBody>
      </p:sp>
      <p:sp>
        <p:nvSpPr>
          <p:cNvPr id="13" name="Shape 159">
            <a:extLst>
              <a:ext uri="{FF2B5EF4-FFF2-40B4-BE49-F238E27FC236}">
                <a16:creationId xmlns:a16="http://schemas.microsoft.com/office/drawing/2014/main" xmlns="" id="{DA4FFFE6-0DCB-8942-9A23-A77A0EF19624}"/>
              </a:ext>
            </a:extLst>
          </p:cNvPr>
          <p:cNvSpPr/>
          <p:nvPr/>
        </p:nvSpPr>
        <p:spPr>
          <a:xfrm>
            <a:off x="4168989" y="2345897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sz="1800" dirty="0"/>
              <a:t>3</a:t>
            </a:r>
            <a:endParaRPr sz="1800" dirty="0"/>
          </a:p>
        </p:txBody>
      </p:sp>
      <p:sp>
        <p:nvSpPr>
          <p:cNvPr id="15" name="Shape 160">
            <a:extLst>
              <a:ext uri="{FF2B5EF4-FFF2-40B4-BE49-F238E27FC236}">
                <a16:creationId xmlns:a16="http://schemas.microsoft.com/office/drawing/2014/main" xmlns="" id="{CD3B8972-215B-B74F-8EC1-595CDEB2D011}"/>
              </a:ext>
            </a:extLst>
          </p:cNvPr>
          <p:cNvSpPr/>
          <p:nvPr/>
        </p:nvSpPr>
        <p:spPr>
          <a:xfrm>
            <a:off x="4911771" y="2437905"/>
            <a:ext cx="1475082" cy="34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800" dirty="0" smtClean="0"/>
              <a:t>TMF</a:t>
            </a:r>
            <a:r>
              <a:rPr lang="zh-CN" altLang="en-US" sz="1800" dirty="0" smtClean="0"/>
              <a:t>执行</a:t>
            </a:r>
            <a:r>
              <a:rPr lang="zh-CN" altLang="en-US" sz="1800" dirty="0"/>
              <a:t>流程</a:t>
            </a:r>
            <a:endParaRPr sz="1800" dirty="0"/>
          </a:p>
        </p:txBody>
      </p:sp>
      <p:sp>
        <p:nvSpPr>
          <p:cNvPr id="16" name="Shape 159">
            <a:extLst>
              <a:ext uri="{FF2B5EF4-FFF2-40B4-BE49-F238E27FC236}">
                <a16:creationId xmlns:a16="http://schemas.microsoft.com/office/drawing/2014/main" xmlns="" id="{DD6265D8-AE46-CF4D-9D9C-FEFAB76BB2BF}"/>
              </a:ext>
            </a:extLst>
          </p:cNvPr>
          <p:cNvSpPr/>
          <p:nvPr/>
        </p:nvSpPr>
        <p:spPr>
          <a:xfrm>
            <a:off x="4168989" y="3253792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sz="1800" dirty="0"/>
              <a:t>4</a:t>
            </a:r>
            <a:endParaRPr sz="1800" dirty="0"/>
          </a:p>
        </p:txBody>
      </p:sp>
      <p:sp>
        <p:nvSpPr>
          <p:cNvPr id="17" name="Shape 160">
            <a:extLst>
              <a:ext uri="{FF2B5EF4-FFF2-40B4-BE49-F238E27FC236}">
                <a16:creationId xmlns:a16="http://schemas.microsoft.com/office/drawing/2014/main" xmlns="" id="{02900CD3-01CD-E84C-BF4C-2F6C9556D4FE}"/>
              </a:ext>
            </a:extLst>
          </p:cNvPr>
          <p:cNvSpPr/>
          <p:nvPr/>
        </p:nvSpPr>
        <p:spPr>
          <a:xfrm>
            <a:off x="4877146" y="3378324"/>
            <a:ext cx="2226890" cy="34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1800" dirty="0"/>
              <a:t>TMF2</a:t>
            </a:r>
            <a:r>
              <a:rPr lang="zh-CN" altLang="en-US" sz="1800" dirty="0"/>
              <a:t>和</a:t>
            </a:r>
            <a:r>
              <a:rPr lang="en-US" altLang="zh-CN" sz="1800" dirty="0"/>
              <a:t>TMF3</a:t>
            </a:r>
            <a:r>
              <a:rPr lang="zh-CN" altLang="en-US" sz="1800" dirty="0"/>
              <a:t>的差异</a:t>
            </a:r>
            <a:endParaRPr sz="1800" dirty="0"/>
          </a:p>
        </p:txBody>
      </p:sp>
      <p:sp>
        <p:nvSpPr>
          <p:cNvPr id="18" name="Shape 159">
            <a:extLst>
              <a:ext uri="{FF2B5EF4-FFF2-40B4-BE49-F238E27FC236}">
                <a16:creationId xmlns:a16="http://schemas.microsoft.com/office/drawing/2014/main" xmlns="" id="{D733179B-7B3B-2F4A-BA44-0832AA665514}"/>
              </a:ext>
            </a:extLst>
          </p:cNvPr>
          <p:cNvSpPr/>
          <p:nvPr/>
        </p:nvSpPr>
        <p:spPr>
          <a:xfrm>
            <a:off x="4168989" y="4137221"/>
            <a:ext cx="515556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F9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sz="1800" dirty="0"/>
              <a:t>5</a:t>
            </a:r>
            <a:endParaRPr sz="1800" dirty="0"/>
          </a:p>
        </p:txBody>
      </p:sp>
      <p:sp>
        <p:nvSpPr>
          <p:cNvPr id="19" name="Shape 160">
            <a:extLst>
              <a:ext uri="{FF2B5EF4-FFF2-40B4-BE49-F238E27FC236}">
                <a16:creationId xmlns:a16="http://schemas.microsoft.com/office/drawing/2014/main" xmlns="" id="{0A8E876E-B615-F343-BDDB-90ED10E60086}"/>
              </a:ext>
            </a:extLst>
          </p:cNvPr>
          <p:cNvSpPr/>
          <p:nvPr/>
        </p:nvSpPr>
        <p:spPr>
          <a:xfrm>
            <a:off x="4877146" y="4261753"/>
            <a:ext cx="530913" cy="34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1800" dirty="0" smtClean="0"/>
              <a:t>星环</a:t>
            </a:r>
            <a:endParaRPr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ED20619-5602-4748-BBDD-CE8C4C198640}"/>
              </a:ext>
            </a:extLst>
          </p:cNvPr>
          <p:cNvSpPr txBox="1"/>
          <p:nvPr/>
        </p:nvSpPr>
        <p:spPr>
          <a:xfrm>
            <a:off x="8027581" y="478465"/>
            <a:ext cx="0" cy="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indent="0">
              <a:buNone/>
            </a:pPr>
            <a:endParaRPr kumimoji="1"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3" id="3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49617727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257" y="171557"/>
            <a:ext cx="8158801" cy="409306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 smtClean="0"/>
              <a:t>星环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="" xmlns:a16="http://schemas.microsoft.com/office/drawing/2014/main" id="{343554BF-B010-6D45-AE55-D3A6E0AEBBD5}"/>
              </a:ext>
            </a:extLst>
          </p:cNvPr>
          <p:cNvSpPr/>
          <p:nvPr/>
        </p:nvSpPr>
        <p:spPr>
          <a:xfrm>
            <a:off x="1170192" y="705814"/>
            <a:ext cx="7200000" cy="439340"/>
          </a:xfrm>
          <a:prstGeom prst="rect">
            <a:avLst/>
          </a:prstGeom>
          <a:solidFill>
            <a:srgbClr val="3333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rtlCol="0" anchor="ctr"/>
          <a:lstStyle/>
          <a:p>
            <a:pPr defTabSz="659239"/>
            <a:r>
              <a:rPr lang="en-US" altLang="zh-CN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="" xmlns:a16="http://schemas.microsoft.com/office/drawing/2014/main" id="{85CA98CC-1BFF-2F4B-AC8A-20D034DC38A3}"/>
              </a:ext>
            </a:extLst>
          </p:cNvPr>
          <p:cNvSpPr/>
          <p:nvPr/>
        </p:nvSpPr>
        <p:spPr>
          <a:xfrm>
            <a:off x="684981" y="613901"/>
            <a:ext cx="7809206" cy="36896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35000" rtlCol="0" anchor="b"/>
          <a:lstStyle/>
          <a:p>
            <a:pPr algn="ctr" defTabSz="659239"/>
            <a:r>
              <a:rPr lang="zh-CN" altLang="en-US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星环</a:t>
            </a:r>
          </a:p>
        </p:txBody>
      </p:sp>
      <p:pic>
        <p:nvPicPr>
          <p:cNvPr id="109" name="Picture 2" descr="http://ebcdn.alicdn.com/lattice2/3kxnQ6daQe_%E6%98%9F%E7%8E%AFlogo%E5%9B%BE%E5%BD%A2_%E5%BD%A9__.png">
            <a:extLst>
              <a:ext uri="{FF2B5EF4-FFF2-40B4-BE49-F238E27FC236}">
                <a16:creationId xmlns="" xmlns:a16="http://schemas.microsoft.com/office/drawing/2014/main" id="{0F812472-2655-2F47-AB39-CA02EF79F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9" y="718622"/>
            <a:ext cx="341873" cy="34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圆角矩形 109">
            <a:extLst>
              <a:ext uri="{FF2B5EF4-FFF2-40B4-BE49-F238E27FC236}">
                <a16:creationId xmlns="" xmlns:a16="http://schemas.microsoft.com/office/drawing/2014/main" id="{34D55325-ECDE-C844-A52C-EA00BF34DC46}"/>
              </a:ext>
            </a:extLst>
          </p:cNvPr>
          <p:cNvSpPr/>
          <p:nvPr/>
        </p:nvSpPr>
        <p:spPr>
          <a:xfrm>
            <a:off x="2211091" y="817484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商业能力地图</a:t>
            </a:r>
          </a:p>
        </p:txBody>
      </p:sp>
      <p:sp>
        <p:nvSpPr>
          <p:cNvPr id="111" name="圆角矩形 110">
            <a:extLst>
              <a:ext uri="{FF2B5EF4-FFF2-40B4-BE49-F238E27FC236}">
                <a16:creationId xmlns="" xmlns:a16="http://schemas.microsoft.com/office/drawing/2014/main" id="{3A530F15-4CDB-FE43-8352-239379E775DC}"/>
              </a:ext>
            </a:extLst>
          </p:cNvPr>
          <p:cNvSpPr/>
          <p:nvPr/>
        </p:nvSpPr>
        <p:spPr>
          <a:xfrm>
            <a:off x="3246635" y="817484"/>
            <a:ext cx="785652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12" name="圆角矩形 111">
            <a:extLst>
              <a:ext uri="{FF2B5EF4-FFF2-40B4-BE49-F238E27FC236}">
                <a16:creationId xmlns="" xmlns:a16="http://schemas.microsoft.com/office/drawing/2014/main" id="{47B57F39-360A-B047-9D39-D5485421F41F}"/>
              </a:ext>
            </a:extLst>
          </p:cNvPr>
          <p:cNvSpPr/>
          <p:nvPr/>
        </p:nvSpPr>
        <p:spPr>
          <a:xfrm>
            <a:off x="4171171" y="817484"/>
            <a:ext cx="785652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产品市场</a:t>
            </a:r>
          </a:p>
        </p:txBody>
      </p:sp>
      <p:sp>
        <p:nvSpPr>
          <p:cNvPr id="113" name="圆角矩形 112">
            <a:extLst>
              <a:ext uri="{FF2B5EF4-FFF2-40B4-BE49-F238E27FC236}">
                <a16:creationId xmlns="" xmlns:a16="http://schemas.microsoft.com/office/drawing/2014/main" id="{1D18EE9E-DDFA-A44D-A33C-F0B9160AFC71}"/>
              </a:ext>
            </a:extLst>
          </p:cNvPr>
          <p:cNvSpPr/>
          <p:nvPr/>
        </p:nvSpPr>
        <p:spPr>
          <a:xfrm>
            <a:off x="5095707" y="817484"/>
            <a:ext cx="785652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业务全景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="" xmlns:a16="http://schemas.microsoft.com/office/drawing/2014/main" id="{7E6F8DC2-FD8D-AA41-98D6-2E1590A2D799}"/>
              </a:ext>
            </a:extLst>
          </p:cNvPr>
          <p:cNvSpPr/>
          <p:nvPr/>
        </p:nvSpPr>
        <p:spPr>
          <a:xfrm>
            <a:off x="6020243" y="817484"/>
            <a:ext cx="785652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帮助中心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="" xmlns:a16="http://schemas.microsoft.com/office/drawing/2014/main" id="{B7FC4149-AC8F-0840-8FB9-BB363EEB9926}"/>
              </a:ext>
            </a:extLst>
          </p:cNvPr>
          <p:cNvGrpSpPr/>
          <p:nvPr/>
        </p:nvGrpSpPr>
        <p:grpSpPr>
          <a:xfrm>
            <a:off x="1170192" y="1145154"/>
            <a:ext cx="7203368" cy="1588651"/>
            <a:chOff x="703382" y="1418317"/>
            <a:chExt cx="7203368" cy="1729328"/>
          </a:xfrm>
        </p:grpSpPr>
        <p:sp>
          <p:nvSpPr>
            <p:cNvPr id="115" name="矩形 114">
              <a:extLst>
                <a:ext uri="{FF2B5EF4-FFF2-40B4-BE49-F238E27FC236}">
                  <a16:creationId xmlns="" xmlns:a16="http://schemas.microsoft.com/office/drawing/2014/main" id="{57E39FEC-81A1-614C-BBB8-B8EAA51D566B}"/>
                </a:ext>
              </a:extLst>
            </p:cNvPr>
            <p:cNvSpPr/>
            <p:nvPr/>
          </p:nvSpPr>
          <p:spPr>
            <a:xfrm>
              <a:off x="703382" y="1418317"/>
              <a:ext cx="1440000" cy="1729328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rtlCol="0" anchor="t"/>
            <a:lstStyle/>
            <a:p>
              <a:pPr algn="ctr" defTabSz="659239"/>
              <a:r>
                <a:rPr lang="zh-CN" altLang="en-US" sz="11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中台能力管理</a:t>
              </a:r>
            </a:p>
          </p:txBody>
        </p:sp>
        <p:sp>
          <p:nvSpPr>
            <p:cNvPr id="116" name="矩形 115">
              <a:extLst>
                <a:ext uri="{FF2B5EF4-FFF2-40B4-BE49-F238E27FC236}">
                  <a16:creationId xmlns="" xmlns:a16="http://schemas.microsoft.com/office/drawing/2014/main" id="{55AE87D4-B2F7-5A4F-B322-AF80506700EF}"/>
                </a:ext>
              </a:extLst>
            </p:cNvPr>
            <p:cNvSpPr/>
            <p:nvPr/>
          </p:nvSpPr>
          <p:spPr>
            <a:xfrm>
              <a:off x="2144224" y="1418317"/>
              <a:ext cx="1440000" cy="1729328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rtlCol="0" anchor="t"/>
            <a:lstStyle/>
            <a:p>
              <a:pPr algn="ctr" defTabSz="659239"/>
              <a:r>
                <a:rPr lang="zh-CN" altLang="en-US" sz="11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需求生命周期管理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="" xmlns:a16="http://schemas.microsoft.com/office/drawing/2014/main" id="{948C0491-CED9-994C-9D5D-61247CEFBD3F}"/>
                </a:ext>
              </a:extLst>
            </p:cNvPr>
            <p:cNvSpPr/>
            <p:nvPr/>
          </p:nvSpPr>
          <p:spPr>
            <a:xfrm>
              <a:off x="3585066" y="1418317"/>
              <a:ext cx="1440000" cy="1729328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rtlCol="0" anchor="t"/>
            <a:lstStyle/>
            <a:p>
              <a:pPr algn="ctr" defTabSz="659239"/>
              <a:r>
                <a:rPr lang="zh-CN" altLang="en-US" sz="11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研发支撑工具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="" xmlns:a16="http://schemas.microsoft.com/office/drawing/2014/main" id="{D2CD4E7A-51C9-604B-94E0-8DC4F9129F40}"/>
                </a:ext>
              </a:extLst>
            </p:cNvPr>
            <p:cNvSpPr/>
            <p:nvPr/>
          </p:nvSpPr>
          <p:spPr>
            <a:xfrm>
              <a:off x="5025908" y="1418317"/>
              <a:ext cx="1440000" cy="1729328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rtlCol="0" anchor="t"/>
            <a:lstStyle/>
            <a:p>
              <a:pPr algn="ctr" defTabSz="659239"/>
              <a:r>
                <a:rPr lang="zh-CN" altLang="en-US" sz="11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业务运维工具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="" xmlns:a16="http://schemas.microsoft.com/office/drawing/2014/main" id="{E1E2A4C1-B7ED-9245-B498-786B073F8899}"/>
                </a:ext>
              </a:extLst>
            </p:cNvPr>
            <p:cNvSpPr/>
            <p:nvPr/>
          </p:nvSpPr>
          <p:spPr>
            <a:xfrm>
              <a:off x="6466750" y="1418317"/>
              <a:ext cx="1440000" cy="1729328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rtlCol="0" anchor="t"/>
            <a:lstStyle/>
            <a:p>
              <a:pPr algn="ctr" defTabSz="659239"/>
              <a:r>
                <a:rPr lang="zh-CN" altLang="en-US" sz="11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技术支持工具</a:t>
              </a:r>
            </a:p>
          </p:txBody>
        </p:sp>
      </p:grpSp>
      <p:sp>
        <p:nvSpPr>
          <p:cNvPr id="121" name="圆角矩形 120">
            <a:extLst>
              <a:ext uri="{FF2B5EF4-FFF2-40B4-BE49-F238E27FC236}">
                <a16:creationId xmlns="" xmlns:a16="http://schemas.microsoft.com/office/drawing/2014/main" id="{B0DED8F9-08C2-9C4C-BCF6-58B76EA14F43}"/>
              </a:ext>
            </a:extLst>
          </p:cNvPr>
          <p:cNvSpPr/>
          <p:nvPr/>
        </p:nvSpPr>
        <p:spPr>
          <a:xfrm>
            <a:off x="6944780" y="817484"/>
            <a:ext cx="785652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自助服务台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="" xmlns:a16="http://schemas.microsoft.com/office/drawing/2014/main" id="{CFF8D168-2DCA-1242-8B68-54B36E843A84}"/>
              </a:ext>
            </a:extLst>
          </p:cNvPr>
          <p:cNvSpPr/>
          <p:nvPr/>
        </p:nvSpPr>
        <p:spPr>
          <a:xfrm>
            <a:off x="1455526" y="1454528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商业能力管理</a:t>
            </a:r>
          </a:p>
        </p:txBody>
      </p:sp>
      <p:sp>
        <p:nvSpPr>
          <p:cNvPr id="123" name="圆角矩形 122">
            <a:extLst>
              <a:ext uri="{FF2B5EF4-FFF2-40B4-BE49-F238E27FC236}">
                <a16:creationId xmlns="" xmlns:a16="http://schemas.microsoft.com/office/drawing/2014/main" id="{DC565F3B-1FAC-E046-B09F-5525EC67EF93}"/>
              </a:ext>
            </a:extLst>
          </p:cNvPr>
          <p:cNvSpPr/>
          <p:nvPr/>
        </p:nvSpPr>
        <p:spPr>
          <a:xfrm>
            <a:off x="1455526" y="1753817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解决方案管理</a:t>
            </a:r>
          </a:p>
        </p:txBody>
      </p:sp>
      <p:sp>
        <p:nvSpPr>
          <p:cNvPr id="124" name="圆角矩形 123">
            <a:extLst>
              <a:ext uri="{FF2B5EF4-FFF2-40B4-BE49-F238E27FC236}">
                <a16:creationId xmlns="" xmlns:a16="http://schemas.microsoft.com/office/drawing/2014/main" id="{A7D8205B-668B-CD4A-9125-95767E7A4EA7}"/>
              </a:ext>
            </a:extLst>
          </p:cNvPr>
          <p:cNvSpPr/>
          <p:nvPr/>
        </p:nvSpPr>
        <p:spPr>
          <a:xfrm>
            <a:off x="1455526" y="2053106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业务流程管理</a:t>
            </a:r>
          </a:p>
        </p:txBody>
      </p:sp>
      <p:sp>
        <p:nvSpPr>
          <p:cNvPr id="125" name="圆角矩形 124">
            <a:extLst>
              <a:ext uri="{FF2B5EF4-FFF2-40B4-BE49-F238E27FC236}">
                <a16:creationId xmlns="" xmlns:a16="http://schemas.microsoft.com/office/drawing/2014/main" id="{8E06DEF8-9E00-6F40-A3D1-969A21D7C316}"/>
              </a:ext>
            </a:extLst>
          </p:cNvPr>
          <p:cNvSpPr/>
          <p:nvPr/>
        </p:nvSpPr>
        <p:spPr>
          <a:xfrm>
            <a:off x="1455526" y="2352396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业务身份管理</a:t>
            </a:r>
          </a:p>
        </p:txBody>
      </p:sp>
      <p:sp>
        <p:nvSpPr>
          <p:cNvPr id="126" name="圆角矩形 125">
            <a:extLst>
              <a:ext uri="{FF2B5EF4-FFF2-40B4-BE49-F238E27FC236}">
                <a16:creationId xmlns="" xmlns:a16="http://schemas.microsoft.com/office/drawing/2014/main" id="{6B911C36-F427-9142-A9C5-98CACA9289DB}"/>
              </a:ext>
            </a:extLst>
          </p:cNvPr>
          <p:cNvSpPr/>
          <p:nvPr/>
        </p:nvSpPr>
        <p:spPr>
          <a:xfrm>
            <a:off x="2882704" y="1454528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需求结构化</a:t>
            </a:r>
          </a:p>
        </p:txBody>
      </p:sp>
      <p:sp>
        <p:nvSpPr>
          <p:cNvPr id="127" name="圆角矩形 126">
            <a:extLst>
              <a:ext uri="{FF2B5EF4-FFF2-40B4-BE49-F238E27FC236}">
                <a16:creationId xmlns="" xmlns:a16="http://schemas.microsoft.com/office/drawing/2014/main" id="{5B53496D-3DC3-5446-B2A9-5A61ECF57838}"/>
              </a:ext>
            </a:extLst>
          </p:cNvPr>
          <p:cNvSpPr/>
          <p:nvPr/>
        </p:nvSpPr>
        <p:spPr>
          <a:xfrm>
            <a:off x="2884169" y="1753817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变更管理</a:t>
            </a:r>
          </a:p>
        </p:txBody>
      </p:sp>
      <p:sp>
        <p:nvSpPr>
          <p:cNvPr id="128" name="圆角矩形 127">
            <a:extLst>
              <a:ext uri="{FF2B5EF4-FFF2-40B4-BE49-F238E27FC236}">
                <a16:creationId xmlns="" xmlns:a16="http://schemas.microsoft.com/office/drawing/2014/main" id="{ADF11D41-D76E-3F41-B483-00DC8CDCFA88}"/>
              </a:ext>
            </a:extLst>
          </p:cNvPr>
          <p:cNvSpPr/>
          <p:nvPr/>
        </p:nvSpPr>
        <p:spPr>
          <a:xfrm>
            <a:off x="2882704" y="2057466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发布管理</a:t>
            </a:r>
          </a:p>
        </p:txBody>
      </p:sp>
      <p:sp>
        <p:nvSpPr>
          <p:cNvPr id="129" name="圆角矩形 128">
            <a:extLst>
              <a:ext uri="{FF2B5EF4-FFF2-40B4-BE49-F238E27FC236}">
                <a16:creationId xmlns="" xmlns:a16="http://schemas.microsoft.com/office/drawing/2014/main" id="{F560092D-836B-8D48-88A1-60542AD9F5AF}"/>
              </a:ext>
            </a:extLst>
          </p:cNvPr>
          <p:cNvSpPr/>
          <p:nvPr/>
        </p:nvSpPr>
        <p:spPr>
          <a:xfrm>
            <a:off x="2882704" y="2352396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</a:p>
        </p:txBody>
      </p:sp>
      <p:sp>
        <p:nvSpPr>
          <p:cNvPr id="130" name="圆角矩形 129">
            <a:extLst>
              <a:ext uri="{FF2B5EF4-FFF2-40B4-BE49-F238E27FC236}">
                <a16:creationId xmlns="" xmlns:a16="http://schemas.microsoft.com/office/drawing/2014/main" id="{BE5C7086-F166-7C4F-8D86-02DB7AB4B2D2}"/>
              </a:ext>
            </a:extLst>
          </p:cNvPr>
          <p:cNvSpPr/>
          <p:nvPr/>
        </p:nvSpPr>
        <p:spPr>
          <a:xfrm>
            <a:off x="4322704" y="1450520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圆角矩形 130">
            <a:extLst>
              <a:ext uri="{FF2B5EF4-FFF2-40B4-BE49-F238E27FC236}">
                <a16:creationId xmlns="" xmlns:a16="http://schemas.microsoft.com/office/drawing/2014/main" id="{2F1BB6B9-80B8-FE48-A9C0-2443D60FBE08}"/>
              </a:ext>
            </a:extLst>
          </p:cNvPr>
          <p:cNvSpPr/>
          <p:nvPr/>
        </p:nvSpPr>
        <p:spPr>
          <a:xfrm>
            <a:off x="4322704" y="1753817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测试管理</a:t>
            </a:r>
          </a:p>
        </p:txBody>
      </p:sp>
      <p:sp>
        <p:nvSpPr>
          <p:cNvPr id="132" name="圆角矩形 131">
            <a:extLst>
              <a:ext uri="{FF2B5EF4-FFF2-40B4-BE49-F238E27FC236}">
                <a16:creationId xmlns="" xmlns:a16="http://schemas.microsoft.com/office/drawing/2014/main" id="{9DF1473C-A889-6A41-AB2E-E943B3C402FC}"/>
              </a:ext>
            </a:extLst>
          </p:cNvPr>
          <p:cNvSpPr/>
          <p:nvPr/>
        </p:nvSpPr>
        <p:spPr>
          <a:xfrm>
            <a:off x="4322704" y="2057466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环境管理</a:t>
            </a:r>
          </a:p>
        </p:txBody>
      </p:sp>
      <p:sp>
        <p:nvSpPr>
          <p:cNvPr id="133" name="圆角矩形 132">
            <a:extLst>
              <a:ext uri="{FF2B5EF4-FFF2-40B4-BE49-F238E27FC236}">
                <a16:creationId xmlns="" xmlns:a16="http://schemas.microsoft.com/office/drawing/2014/main" id="{817DD0CC-C175-8243-8315-FF2179E01EEA}"/>
              </a:ext>
            </a:extLst>
          </p:cNvPr>
          <p:cNvSpPr/>
          <p:nvPr/>
        </p:nvSpPr>
        <p:spPr>
          <a:xfrm>
            <a:off x="4322704" y="2352396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调试控制台</a:t>
            </a:r>
          </a:p>
        </p:txBody>
      </p:sp>
      <p:sp>
        <p:nvSpPr>
          <p:cNvPr id="134" name="圆角矩形 133">
            <a:extLst>
              <a:ext uri="{FF2B5EF4-FFF2-40B4-BE49-F238E27FC236}">
                <a16:creationId xmlns="" xmlns:a16="http://schemas.microsoft.com/office/drawing/2014/main" id="{640B0124-154A-2246-9A91-0C4918779348}"/>
              </a:ext>
            </a:extLst>
          </p:cNvPr>
          <p:cNvSpPr/>
          <p:nvPr/>
        </p:nvSpPr>
        <p:spPr>
          <a:xfrm>
            <a:off x="5762704" y="1450520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业务容器管理</a:t>
            </a:r>
          </a:p>
        </p:txBody>
      </p:sp>
      <p:sp>
        <p:nvSpPr>
          <p:cNvPr id="135" name="圆角矩形 134">
            <a:extLst>
              <a:ext uri="{FF2B5EF4-FFF2-40B4-BE49-F238E27FC236}">
                <a16:creationId xmlns="" xmlns:a16="http://schemas.microsoft.com/office/drawing/2014/main" id="{ED6160E4-2434-9C42-98DA-817264D9D5BA}"/>
              </a:ext>
            </a:extLst>
          </p:cNvPr>
          <p:cNvSpPr/>
          <p:nvPr/>
        </p:nvSpPr>
        <p:spPr>
          <a:xfrm>
            <a:off x="5762704" y="1753817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业务监控管理</a:t>
            </a:r>
          </a:p>
        </p:txBody>
      </p:sp>
      <p:sp>
        <p:nvSpPr>
          <p:cNvPr id="136" name="圆角矩形 135">
            <a:extLst>
              <a:ext uri="{FF2B5EF4-FFF2-40B4-BE49-F238E27FC236}">
                <a16:creationId xmlns="" xmlns:a16="http://schemas.microsoft.com/office/drawing/2014/main" id="{B5578766-AF27-BE44-8E82-1AAA04CAC115}"/>
              </a:ext>
            </a:extLst>
          </p:cNvPr>
          <p:cNvSpPr/>
          <p:nvPr/>
        </p:nvSpPr>
        <p:spPr>
          <a:xfrm>
            <a:off x="5762704" y="2057114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问题定位工具</a:t>
            </a:r>
          </a:p>
        </p:txBody>
      </p:sp>
      <p:sp>
        <p:nvSpPr>
          <p:cNvPr id="137" name="圆角矩形 136">
            <a:extLst>
              <a:ext uri="{FF2B5EF4-FFF2-40B4-BE49-F238E27FC236}">
                <a16:creationId xmlns="" xmlns:a16="http://schemas.microsoft.com/office/drawing/2014/main" id="{1409F1CF-AD35-D343-A82F-BEAC07E6C9F1}"/>
              </a:ext>
            </a:extLst>
          </p:cNvPr>
          <p:cNvSpPr/>
          <p:nvPr/>
        </p:nvSpPr>
        <p:spPr>
          <a:xfrm>
            <a:off x="5762704" y="2348261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稳定性工具</a:t>
            </a:r>
          </a:p>
        </p:txBody>
      </p:sp>
      <p:sp>
        <p:nvSpPr>
          <p:cNvPr id="138" name="圆角矩形 137">
            <a:extLst>
              <a:ext uri="{FF2B5EF4-FFF2-40B4-BE49-F238E27FC236}">
                <a16:creationId xmlns="" xmlns:a16="http://schemas.microsoft.com/office/drawing/2014/main" id="{A7EE32C7-8CC5-5C4D-9983-2F95C703D655}"/>
              </a:ext>
            </a:extLst>
          </p:cNvPr>
          <p:cNvSpPr/>
          <p:nvPr/>
        </p:nvSpPr>
        <p:spPr>
          <a:xfrm>
            <a:off x="7209511" y="1450520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星环小蜜</a:t>
            </a:r>
          </a:p>
        </p:txBody>
      </p:sp>
      <p:sp>
        <p:nvSpPr>
          <p:cNvPr id="139" name="圆角矩形 138">
            <a:extLst>
              <a:ext uri="{FF2B5EF4-FFF2-40B4-BE49-F238E27FC236}">
                <a16:creationId xmlns="" xmlns:a16="http://schemas.microsoft.com/office/drawing/2014/main" id="{D9647228-7549-DC49-B7EC-20A5A0C1000C}"/>
              </a:ext>
            </a:extLst>
          </p:cNvPr>
          <p:cNvSpPr/>
          <p:nvPr/>
        </p:nvSpPr>
        <p:spPr>
          <a:xfrm>
            <a:off x="7209511" y="1753817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服务工单</a:t>
            </a:r>
          </a:p>
        </p:txBody>
      </p:sp>
      <p:sp>
        <p:nvSpPr>
          <p:cNvPr id="140" name="圆角矩形 139">
            <a:extLst>
              <a:ext uri="{FF2B5EF4-FFF2-40B4-BE49-F238E27FC236}">
                <a16:creationId xmlns="" xmlns:a16="http://schemas.microsoft.com/office/drawing/2014/main" id="{7B2A0BD3-F70F-2F4D-9462-2D4FD0344F6B}"/>
              </a:ext>
            </a:extLst>
          </p:cNvPr>
          <p:cNvSpPr/>
          <p:nvPr/>
        </p:nvSpPr>
        <p:spPr>
          <a:xfrm>
            <a:off x="7202704" y="2047261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</a:p>
        </p:txBody>
      </p:sp>
      <p:sp>
        <p:nvSpPr>
          <p:cNvPr id="141" name="圆角矩形 140">
            <a:extLst>
              <a:ext uri="{FF2B5EF4-FFF2-40B4-BE49-F238E27FC236}">
                <a16:creationId xmlns="" xmlns:a16="http://schemas.microsoft.com/office/drawing/2014/main" id="{C792DEED-A095-E743-A035-EF811B716F5E}"/>
              </a:ext>
            </a:extLst>
          </p:cNvPr>
          <p:cNvSpPr/>
          <p:nvPr/>
        </p:nvSpPr>
        <p:spPr>
          <a:xfrm>
            <a:off x="7202704" y="2356897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用户之声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="" xmlns:a16="http://schemas.microsoft.com/office/drawing/2014/main" id="{748BC603-5974-A34F-9BAE-C064EA6E480F}"/>
              </a:ext>
            </a:extLst>
          </p:cNvPr>
          <p:cNvSpPr/>
          <p:nvPr/>
        </p:nvSpPr>
        <p:spPr>
          <a:xfrm>
            <a:off x="1170192" y="2735590"/>
            <a:ext cx="7200000" cy="562918"/>
          </a:xfrm>
          <a:prstGeom prst="rect">
            <a:avLst/>
          </a:prstGeom>
          <a:solidFill>
            <a:srgbClr val="3333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rtlCol="0" anchor="ctr"/>
          <a:lstStyle/>
          <a:p>
            <a:pPr defTabSz="659239"/>
            <a:r>
              <a: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圆角矩形 142">
            <a:extLst>
              <a:ext uri="{FF2B5EF4-FFF2-40B4-BE49-F238E27FC236}">
                <a16:creationId xmlns="" xmlns:a16="http://schemas.microsoft.com/office/drawing/2014/main" id="{435C5F29-EC99-644A-A7CF-589432E07361}"/>
              </a:ext>
            </a:extLst>
          </p:cNvPr>
          <p:cNvSpPr/>
          <p:nvPr/>
        </p:nvSpPr>
        <p:spPr>
          <a:xfrm>
            <a:off x="1986044" y="2913185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业务实体设计</a:t>
            </a:r>
          </a:p>
        </p:txBody>
      </p:sp>
      <p:sp>
        <p:nvSpPr>
          <p:cNvPr id="144" name="圆角矩形 143">
            <a:extLst>
              <a:ext uri="{FF2B5EF4-FFF2-40B4-BE49-F238E27FC236}">
                <a16:creationId xmlns="" xmlns:a16="http://schemas.microsoft.com/office/drawing/2014/main" id="{130AEA89-0BAC-B14D-B325-18B113F6AF31}"/>
              </a:ext>
            </a:extLst>
          </p:cNvPr>
          <p:cNvSpPr/>
          <p:nvPr/>
        </p:nvSpPr>
        <p:spPr>
          <a:xfrm>
            <a:off x="3291911" y="2909049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业务表单设计</a:t>
            </a:r>
          </a:p>
        </p:txBody>
      </p:sp>
      <p:sp>
        <p:nvSpPr>
          <p:cNvPr id="145" name="圆角矩形 144">
            <a:extLst>
              <a:ext uri="{FF2B5EF4-FFF2-40B4-BE49-F238E27FC236}">
                <a16:creationId xmlns="" xmlns:a16="http://schemas.microsoft.com/office/drawing/2014/main" id="{B08082FB-D03C-2A4B-8DF9-F8FE2E5C973D}"/>
              </a:ext>
            </a:extLst>
          </p:cNvPr>
          <p:cNvSpPr/>
          <p:nvPr/>
        </p:nvSpPr>
        <p:spPr>
          <a:xfrm>
            <a:off x="4597778" y="2909471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业务规则设计</a:t>
            </a:r>
          </a:p>
        </p:txBody>
      </p:sp>
      <p:sp>
        <p:nvSpPr>
          <p:cNvPr id="146" name="圆角矩形 145">
            <a:extLst>
              <a:ext uri="{FF2B5EF4-FFF2-40B4-BE49-F238E27FC236}">
                <a16:creationId xmlns="" xmlns:a16="http://schemas.microsoft.com/office/drawing/2014/main" id="{8BCCEFC9-7158-C241-B606-81A3502AE5C8}"/>
              </a:ext>
            </a:extLst>
          </p:cNvPr>
          <p:cNvSpPr/>
          <p:nvPr/>
        </p:nvSpPr>
        <p:spPr>
          <a:xfrm>
            <a:off x="5903645" y="2909049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业务服务设计</a:t>
            </a:r>
          </a:p>
        </p:txBody>
      </p:sp>
      <p:sp>
        <p:nvSpPr>
          <p:cNvPr id="147" name="圆角矩形 146">
            <a:extLst>
              <a:ext uri="{FF2B5EF4-FFF2-40B4-BE49-F238E27FC236}">
                <a16:creationId xmlns="" xmlns:a16="http://schemas.microsoft.com/office/drawing/2014/main" id="{42AA72D5-4536-D341-9C61-B21452DF3D59}"/>
              </a:ext>
            </a:extLst>
          </p:cNvPr>
          <p:cNvSpPr/>
          <p:nvPr/>
        </p:nvSpPr>
        <p:spPr>
          <a:xfrm>
            <a:off x="7209511" y="2905408"/>
            <a:ext cx="896660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业务流程设计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="" xmlns:a16="http://schemas.microsoft.com/office/drawing/2014/main" id="{2D3FD98B-26B0-6547-9559-1E68FFBCA24E}"/>
              </a:ext>
            </a:extLst>
          </p:cNvPr>
          <p:cNvSpPr/>
          <p:nvPr/>
        </p:nvSpPr>
        <p:spPr>
          <a:xfrm>
            <a:off x="1170192" y="3635753"/>
            <a:ext cx="7200000" cy="56291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rtlCol="0" anchor="ctr"/>
          <a:lstStyle/>
          <a:p>
            <a:pPr defTabSz="659239"/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</a:p>
        </p:txBody>
      </p:sp>
      <p:sp>
        <p:nvSpPr>
          <p:cNvPr id="150" name="圆角矩形 149">
            <a:extLst>
              <a:ext uri="{FF2B5EF4-FFF2-40B4-BE49-F238E27FC236}">
                <a16:creationId xmlns="" xmlns:a16="http://schemas.microsoft.com/office/drawing/2014/main" id="{D2049DA4-F649-0A4D-A62D-C49136DB77F0}"/>
              </a:ext>
            </a:extLst>
          </p:cNvPr>
          <p:cNvSpPr/>
          <p:nvPr/>
        </p:nvSpPr>
        <p:spPr>
          <a:xfrm>
            <a:off x="2161862" y="3809129"/>
            <a:ext cx="626118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TAIR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角矩形 150">
            <a:extLst>
              <a:ext uri="{FF2B5EF4-FFF2-40B4-BE49-F238E27FC236}">
                <a16:creationId xmlns="" xmlns:a16="http://schemas.microsoft.com/office/drawing/2014/main" id="{D3553E7C-FC3D-1D45-8D11-52B725BAFB17}"/>
              </a:ext>
            </a:extLst>
          </p:cNvPr>
          <p:cNvSpPr/>
          <p:nvPr/>
        </p:nvSpPr>
        <p:spPr>
          <a:xfrm>
            <a:off x="3128422" y="3809129"/>
            <a:ext cx="626118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HSF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>
            <a:extLst>
              <a:ext uri="{FF2B5EF4-FFF2-40B4-BE49-F238E27FC236}">
                <a16:creationId xmlns="" xmlns:a16="http://schemas.microsoft.com/office/drawing/2014/main" id="{00DD2FBC-F577-2142-8A08-B4A265C0BACF}"/>
              </a:ext>
            </a:extLst>
          </p:cNvPr>
          <p:cNvSpPr/>
          <p:nvPr/>
        </p:nvSpPr>
        <p:spPr>
          <a:xfrm>
            <a:off x="4121974" y="3809129"/>
            <a:ext cx="749775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Diamond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>
            <a:extLst>
              <a:ext uri="{FF2B5EF4-FFF2-40B4-BE49-F238E27FC236}">
                <a16:creationId xmlns="" xmlns:a16="http://schemas.microsoft.com/office/drawing/2014/main" id="{95C57313-A80B-404C-9F94-AA53EED068E3}"/>
              </a:ext>
            </a:extLst>
          </p:cNvPr>
          <p:cNvSpPr/>
          <p:nvPr/>
        </p:nvSpPr>
        <p:spPr>
          <a:xfrm>
            <a:off x="5279303" y="3809129"/>
            <a:ext cx="749775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OSS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>
            <a:extLst>
              <a:ext uri="{FF2B5EF4-FFF2-40B4-BE49-F238E27FC236}">
                <a16:creationId xmlns="" xmlns:a16="http://schemas.microsoft.com/office/drawing/2014/main" id="{ADE3852F-77EA-474A-8AAB-2AA162145001}"/>
              </a:ext>
            </a:extLst>
          </p:cNvPr>
          <p:cNvSpPr/>
          <p:nvPr/>
        </p:nvSpPr>
        <p:spPr>
          <a:xfrm>
            <a:off x="6436631" y="3809129"/>
            <a:ext cx="812924" cy="2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9239"/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="" xmlns:a16="http://schemas.microsoft.com/office/drawing/2014/main" id="{1C0F48A3-3567-504A-9868-4A52D25887C5}"/>
              </a:ext>
            </a:extLst>
          </p:cNvPr>
          <p:cNvSpPr/>
          <p:nvPr/>
        </p:nvSpPr>
        <p:spPr>
          <a:xfrm>
            <a:off x="1170192" y="3298424"/>
            <a:ext cx="7200000" cy="3455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rtlCol="0" anchor="ctr"/>
          <a:lstStyle/>
          <a:p>
            <a:pPr defTabSz="659239"/>
            <a:r>
              <a:rPr lang="zh-CN" altLang="en-US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核心架构</a:t>
            </a:r>
            <a:r>
              <a:rPr lang="en-US" altLang="zh-CN" sz="11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(TMF2.0)</a:t>
            </a:r>
            <a:endParaRPr lang="zh-CN" altLang="en-US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name="文本框 1" id="15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299433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文本框 1" id="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9145080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276272"/>
            <a:ext cx="9144000" cy="38262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TMF</a:t>
            </a:r>
            <a:r>
              <a:rPr lang="zh-CN" altLang="en-US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的由来</a:t>
            </a:r>
            <a:endParaRPr lang="zh-CN" altLang="en-US" sz="1800" dirty="0">
              <a:solidFill>
                <a:srgbClr val="C0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2" id="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3617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910" y="162619"/>
            <a:ext cx="8303388" cy="409306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业务痛点一：业务与平台耦合，业务与业务之间耦合，业务发布缓慢</a:t>
            </a:r>
            <a:endParaRPr lang="en-US" altLang="zh-CN" b="1" dirty="0"/>
          </a:p>
        </p:txBody>
      </p:sp>
      <p:sp>
        <p:nvSpPr>
          <p:cNvPr id="107" name="AutoShape 4"/>
          <p:cNvSpPr>
            <a:spLocks noChangeArrowheads="1"/>
          </p:cNvSpPr>
          <p:nvPr/>
        </p:nvSpPr>
        <p:spPr bwMode="gray">
          <a:xfrm>
            <a:off x="2855522" y="1029365"/>
            <a:ext cx="2743200" cy="3287065"/>
          </a:xfrm>
          <a:prstGeom prst="rightArrow">
            <a:avLst>
              <a:gd name="adj1" fmla="val 62787"/>
              <a:gd name="adj2" fmla="val 41259"/>
            </a:avLst>
          </a:prstGeom>
          <a:solidFill>
            <a:srgbClr val="EEECE1"/>
          </a:solidFill>
          <a:ln w="19050" cap="rnd" algn="ctr">
            <a:solidFill>
              <a:srgbClr val="EEECE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39981" y="821279"/>
            <a:ext cx="3703680" cy="131232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81" y="1189454"/>
            <a:ext cx="3703680" cy="944150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428634" y="803899"/>
            <a:ext cx="370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业务之间有“先后”逻辑耦合，并且有一套复杂的语义树定义，导致业务执行的确定性不够，只能在运行期最终确定</a:t>
            </a:r>
          </a:p>
        </p:txBody>
      </p:sp>
      <p:grpSp>
        <p:nvGrpSpPr>
          <p:cNvPr id="111" name="组合 29"/>
          <p:cNvGrpSpPr/>
          <p:nvPr/>
        </p:nvGrpSpPr>
        <p:grpSpPr>
          <a:xfrm>
            <a:off x="428634" y="2240213"/>
            <a:ext cx="3703679" cy="1326446"/>
            <a:chOff x="474621" y="2299408"/>
            <a:chExt cx="3703679" cy="1326446"/>
          </a:xfrm>
        </p:grpSpPr>
        <p:sp>
          <p:nvSpPr>
            <p:cNvPr id="112" name="矩形 111"/>
            <p:cNvSpPr/>
            <p:nvPr/>
          </p:nvSpPr>
          <p:spPr>
            <a:xfrm>
              <a:off x="474621" y="2308785"/>
              <a:ext cx="3703679" cy="131706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474621" y="2299408"/>
              <a:ext cx="37036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如计算总价的逻辑中，并不是以一个良好的价格模型进行总价计算，每新增一个影响总价的业务，就需要在下面的平台代码中做调整</a:t>
              </a:r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621" y="2652598"/>
              <a:ext cx="3703679" cy="973256"/>
            </a:xfrm>
            <a:prstGeom prst="rect">
              <a:avLst/>
            </a:prstGeom>
          </p:spPr>
        </p:pic>
      </p:grpSp>
      <p:grpSp>
        <p:nvGrpSpPr>
          <p:cNvPr id="115" name="组合 30"/>
          <p:cNvGrpSpPr/>
          <p:nvPr/>
        </p:nvGrpSpPr>
        <p:grpSpPr>
          <a:xfrm>
            <a:off x="428634" y="3673267"/>
            <a:ext cx="3721376" cy="1249164"/>
            <a:chOff x="311427" y="2673355"/>
            <a:chExt cx="3885923" cy="1454149"/>
          </a:xfrm>
        </p:grpSpPr>
        <p:sp>
          <p:nvSpPr>
            <p:cNvPr id="116" name="矩形 115"/>
            <p:cNvSpPr/>
            <p:nvPr/>
          </p:nvSpPr>
          <p:spPr>
            <a:xfrm>
              <a:off x="329906" y="2706278"/>
              <a:ext cx="3867444" cy="142122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311427" y="2673355"/>
              <a:ext cx="3867443" cy="46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每周都会有那么一次的全网回归，哪怕所负责的业务没有任何改动发布，也得执行，否则就会出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XXX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事故</a:t>
              </a:r>
            </a:p>
          </p:txBody>
        </p:sp>
      </p:grpSp>
      <p:pic>
        <p:nvPicPr>
          <p:cNvPr id="118" name="图片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07" y="4027144"/>
            <a:ext cx="3624078" cy="895286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5645150" y="1871994"/>
            <a:ext cx="3193936" cy="523220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业务与平台相互耦合，平台缺少领域抽象，平台与业务你中有我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646646" y="2789321"/>
            <a:ext cx="3198790" cy="523220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业务与业务之间没有充分隔离，不能按业务维度快速发布</a:t>
            </a:r>
          </a:p>
        </p:txBody>
      </p:sp>
      <p:sp>
        <p:nvSpPr>
          <p:cNvPr name="文本框 120" id="12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2025629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910" y="162619"/>
            <a:ext cx="8303388" cy="409306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业务痛点二</a:t>
            </a:r>
            <a:r>
              <a:rPr lang="zh-CN" altLang="en-US" b="1" dirty="0" smtClean="0"/>
              <a:t>：平台准入成本高，可复用业务资产少，新小业务上线周期长</a:t>
            </a:r>
            <a:endParaRPr lang="en-US" altLang="zh-CN" b="1" dirty="0"/>
          </a:p>
        </p:txBody>
      </p:sp>
      <p:sp>
        <p:nvSpPr>
          <p:cNvPr id="59" name="AutoShape 4"/>
          <p:cNvSpPr>
            <a:spLocks noChangeArrowheads="1"/>
          </p:cNvSpPr>
          <p:nvPr/>
        </p:nvSpPr>
        <p:spPr bwMode="gray">
          <a:xfrm>
            <a:off x="2855522" y="1029365"/>
            <a:ext cx="2743200" cy="3287065"/>
          </a:xfrm>
          <a:prstGeom prst="rightArrow">
            <a:avLst>
              <a:gd name="adj1" fmla="val 62787"/>
              <a:gd name="adj2" fmla="val 41259"/>
            </a:avLst>
          </a:prstGeom>
          <a:solidFill>
            <a:srgbClr val="EEECE1"/>
          </a:solidFill>
          <a:ln w="19050" cap="rnd" algn="ctr">
            <a:solidFill>
              <a:srgbClr val="EEECE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0" name="组合 28"/>
          <p:cNvGrpSpPr/>
          <p:nvPr/>
        </p:nvGrpSpPr>
        <p:grpSpPr>
          <a:xfrm>
            <a:off x="428634" y="924549"/>
            <a:ext cx="3715027" cy="1547272"/>
            <a:chOff x="456923" y="803899"/>
            <a:chExt cx="3715027" cy="1329705"/>
          </a:xfrm>
        </p:grpSpPr>
        <p:sp>
          <p:nvSpPr>
            <p:cNvPr id="106" name="矩形 105"/>
            <p:cNvSpPr/>
            <p:nvPr/>
          </p:nvSpPr>
          <p:spPr>
            <a:xfrm>
              <a:off x="468270" y="821279"/>
              <a:ext cx="3703680" cy="131232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56923" y="803899"/>
              <a:ext cx="3703679" cy="343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以汽车金融（车秒贷）为例，该业务作为金融贷款类业务的尝试，项目初期需要</a:t>
              </a: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快速试错、玩法简单、需要快速上线</a:t>
              </a:r>
            </a:p>
          </p:txBody>
        </p:sp>
      </p:grpSp>
      <p:grpSp>
        <p:nvGrpSpPr>
          <p:cNvPr id="108" name="组合 29"/>
          <p:cNvGrpSpPr/>
          <p:nvPr/>
        </p:nvGrpSpPr>
        <p:grpSpPr>
          <a:xfrm>
            <a:off x="428634" y="2735513"/>
            <a:ext cx="3703679" cy="1600750"/>
            <a:chOff x="474621" y="2299408"/>
            <a:chExt cx="3703679" cy="1600750"/>
          </a:xfrm>
        </p:grpSpPr>
        <p:sp>
          <p:nvSpPr>
            <p:cNvPr id="109" name="矩形 108"/>
            <p:cNvSpPr/>
            <p:nvPr/>
          </p:nvSpPr>
          <p:spPr>
            <a:xfrm>
              <a:off x="474621" y="2308785"/>
              <a:ext cx="3703679" cy="159137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74621" y="2299408"/>
              <a:ext cx="3703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以村淘二阶段物流需求为例，同类需求“运费险”的设计与实现，</a:t>
              </a: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并未得到快速复用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5645150" y="1871994"/>
            <a:ext cx="3193936" cy="523220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平台准入约束过多，交易流程不可裁剪，新小业务的不能快速上线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5646646" y="2789321"/>
            <a:ext cx="3198790" cy="523220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平台能力没有透出，可复用业务资产少，同类需求需几乎全新设计与开发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45560" y="1282106"/>
            <a:ext cx="309299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kumimoji="1" lang="zh-CN" altLang="en-US" sz="1000" dirty="0">
                <a:latin typeface="微软雅黑"/>
                <a:ea typeface="微软雅黑"/>
                <a:cs typeface="微软雅黑"/>
              </a:rPr>
              <a:t>需要对流程进行裁剪，增加自己的业务调用链路</a:t>
            </a:r>
            <a:endParaRPr kumimoji="1" lang="en-US" altLang="zh-CN" sz="1000" dirty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kumimoji="1" lang="zh-CN" altLang="en-US" sz="1000" dirty="0">
                <a:latin typeface="微软雅黑"/>
                <a:ea typeface="微软雅黑"/>
                <a:cs typeface="微软雅黑"/>
              </a:rPr>
              <a:t>不需要走优惠</a:t>
            </a:r>
            <a:endParaRPr kumimoji="1" lang="en-US" altLang="zh-CN" sz="1000" dirty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kumimoji="1" lang="zh-CN" altLang="en-US" sz="1000" dirty="0">
                <a:latin typeface="微软雅黑"/>
                <a:ea typeface="微软雅黑"/>
                <a:cs typeface="微软雅黑"/>
              </a:rPr>
              <a:t>也没有物流</a:t>
            </a:r>
            <a:endParaRPr kumimoji="1" lang="en-US" altLang="zh-CN" sz="1000" dirty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kumimoji="1" lang="zh-CN" altLang="en-US" sz="1000" dirty="0">
                <a:latin typeface="微软雅黑"/>
                <a:ea typeface="微软雅黑"/>
                <a:cs typeface="微软雅黑"/>
              </a:rPr>
              <a:t>不需要使用淘金币、购物券等资产</a:t>
            </a:r>
            <a:endParaRPr kumimoji="1" lang="en-US" altLang="zh-CN" sz="1000" dirty="0"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kumimoji="1" lang="zh-CN" altLang="en-US" sz="1000" dirty="0">
                <a:latin typeface="微软雅黑"/>
                <a:ea typeface="微软雅黑"/>
                <a:cs typeface="微软雅黑"/>
              </a:rPr>
              <a:t>初期可能会试错，希望能有更加敏捷的发布</a:t>
            </a:r>
            <a:r>
              <a:rPr kumimoji="1" lang="en-US" altLang="zh-CN" sz="1000" dirty="0">
                <a:latin typeface="微软雅黑"/>
                <a:ea typeface="微软雅黑"/>
                <a:cs typeface="微软雅黑"/>
              </a:rPr>
              <a:t>……</a:t>
            </a:r>
          </a:p>
        </p:txBody>
      </p:sp>
      <p:sp>
        <p:nvSpPr>
          <p:cNvPr id="114" name="矩形 113"/>
          <p:cNvSpPr/>
          <p:nvPr/>
        </p:nvSpPr>
        <p:spPr>
          <a:xfrm>
            <a:off x="545560" y="3129086"/>
            <a:ext cx="336604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运费险具体改了哪些地方？（没人清楚，</a:t>
            </a: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翻代码</a:t>
            </a: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运费险的服务单是在哪实现的？（找了半天，在另外一个二方库中）</a:t>
            </a:r>
            <a:endParaRPr kumimoji="1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运费险的组合支付是怎么做的？（走了弯路）</a:t>
            </a:r>
            <a:endParaRPr kumimoji="1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  <a:p>
            <a:pPr marL="171450" marR="0" lvl="0" indent="-1714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爬坑，运费险遇到的坑，二阶段物流基本也爬了</a:t>
            </a:r>
            <a:endParaRPr kumimoji="1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name="文本框 112" id="11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69034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0910" y="162619"/>
            <a:ext cx="8303388" cy="40930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解决这些问题的设计思路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1085744" y="858037"/>
            <a:ext cx="7377242" cy="3502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b="1" dirty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业务包与平台分离的插件化架构：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平台提供插件包注册机制，实现业务方插件包在运行期的注册。业务代码只允许存在于插件包中，与平台代码严格分离。业务包的代码配置库也与平台的代码库分离，通过二方包的方式，提供给容器加载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b="1" dirty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基于业务身份的业务间隔离架构：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平台需要能有按“业务身份”进行业务与业务之间逻辑隔离的能力，而不是传统</a:t>
            </a:r>
            <a:r>
              <a:rPr lang="en-US" altLang="zh-CN" dirty="0">
                <a:latin typeface="微软雅黑"/>
                <a:ea typeface="微软雅黑"/>
                <a:cs typeface="微软雅黑"/>
              </a:rPr>
              <a:t>SPI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架构不区分业务身份，简单过滤的方式。如何设计这个业务身份，也成为业务间隔离架构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的关键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b="1" dirty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管理域与运行域分离的架构： 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业务逻辑不能依靠运行期动态计算，要能在静态期进行定义并可视化呈现。业务定义中出现的规则叠加冲突，也在静态器进行冲突决策。在运行期，严格按照静态器定义的业务规则、冲突决策策略执行。</a:t>
            </a:r>
          </a:p>
        </p:txBody>
      </p:sp>
      <p:sp>
        <p:nvSpPr>
          <p:cNvPr name="文本框 1" id="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957754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7997" y="155531"/>
            <a:ext cx="7866021" cy="4093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业务的维度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业务叠加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687917" y="1379220"/>
            <a:ext cx="7364643" cy="3230880"/>
            <a:chOff x="1687917" y="1234440"/>
            <a:chExt cx="7364643" cy="3230880"/>
          </a:xfrm>
        </p:grpSpPr>
        <p:grpSp>
          <p:nvGrpSpPr>
            <p:cNvPr id="19" name="组合 18"/>
            <p:cNvGrpSpPr/>
            <p:nvPr/>
          </p:nvGrpSpPr>
          <p:grpSpPr>
            <a:xfrm>
              <a:off x="2465158" y="1234440"/>
              <a:ext cx="6004560" cy="3230880"/>
              <a:chOff x="2465158" y="1234440"/>
              <a:chExt cx="6004560" cy="323088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465158" y="1234440"/>
                <a:ext cx="1227413" cy="3230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天猫生鲜</a:t>
                </a:r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918062" y="1234440"/>
                <a:ext cx="1227413" cy="3230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天猫汽车</a:t>
                </a:r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370965" y="1234440"/>
                <a:ext cx="1227413" cy="3230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盒马新零售</a:t>
                </a:r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42305" y="1234440"/>
                <a:ext cx="1227413" cy="3230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航</a:t>
                </a:r>
                <a:r>
                  <a:rPr lang="zh-CN" altLang="en-US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旅</a:t>
                </a:r>
                <a:endParaRPr lang="zh-CN" altLang="en-US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6638258" y="1469428"/>
                <a:ext cx="489747" cy="328892"/>
              </a:xfrm>
              <a:prstGeom prst="rect">
                <a:avLst/>
              </a:prstGeom>
            </p:spPr>
            <p:txBody>
              <a:bodyPr wrap="none" rtlCol="0">
                <a:noAutofit/>
              </a:bodyPr>
              <a:lstStyle/>
              <a:p>
                <a:r>
                  <a:rPr lang="en-US" altLang="zh-CN" sz="1400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rPr>
                  <a:t>…….</a:t>
                </a:r>
                <a:endParaRPr lang="zh-CN" altLang="en-US" sz="14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687917" y="1859279"/>
              <a:ext cx="7364643" cy="2372195"/>
              <a:chOff x="1687917" y="1912619"/>
              <a:chExt cx="7364643" cy="2372195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687918" y="1912619"/>
                <a:ext cx="7364642" cy="716281"/>
                <a:chOff x="1687918" y="1912619"/>
                <a:chExt cx="7364642" cy="716281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687918" y="1912620"/>
                  <a:ext cx="7364642" cy="716280"/>
                  <a:chOff x="1687918" y="2362200"/>
                  <a:chExt cx="7364642" cy="914400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2156460" y="2362200"/>
                    <a:ext cx="6427558" cy="914400"/>
                  </a:xfrm>
                  <a:prstGeom prst="rect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Calibri"/>
                      <a:ea typeface="宋体"/>
                    </a:endParaRPr>
                  </a:p>
                </p:txBody>
              </p:sp>
              <p:sp>
                <p:nvSpPr>
                  <p:cNvPr id="16" name="直角三角形 15"/>
                  <p:cNvSpPr/>
                  <p:nvPr/>
                </p:nvSpPr>
                <p:spPr>
                  <a:xfrm>
                    <a:off x="8584018" y="2362200"/>
                    <a:ext cx="468542" cy="914400"/>
                  </a:xfrm>
                  <a:prstGeom prst="rtTriangle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Calibri"/>
                      <a:ea typeface="宋体"/>
                    </a:endParaRPr>
                  </a:p>
                </p:txBody>
              </p:sp>
              <p:sp>
                <p:nvSpPr>
                  <p:cNvPr id="17" name="直角三角形 16"/>
                  <p:cNvSpPr/>
                  <p:nvPr/>
                </p:nvSpPr>
                <p:spPr>
                  <a:xfrm rot="10800000">
                    <a:off x="1687918" y="2362200"/>
                    <a:ext cx="468542" cy="914400"/>
                  </a:xfrm>
                  <a:prstGeom prst="rtTriangle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Calibri"/>
                      <a:ea typeface="宋体"/>
                    </a:endParaRPr>
                  </a:p>
                </p:txBody>
              </p:sp>
            </p:grpSp>
            <p:sp>
              <p:nvSpPr>
                <p:cNvPr id="28" name="文本框 27"/>
                <p:cNvSpPr txBox="1"/>
                <p:nvPr/>
              </p:nvSpPr>
              <p:spPr>
                <a:xfrm>
                  <a:off x="1773687" y="1912619"/>
                  <a:ext cx="914400" cy="278746"/>
                </a:xfrm>
                <a:prstGeom prst="rect">
                  <a:avLst/>
                </a:prstGeom>
              </p:spPr>
              <p:txBody>
                <a:bodyPr wrap="none" rtlCol="0">
                  <a:no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Microsoft YaHei"/>
                      <a:ea typeface="Microsoft YaHei"/>
                      <a:cs typeface="Microsoft YaHei"/>
                    </a:rPr>
                    <a:t>聚划算</a:t>
                  </a:r>
                  <a:endParaRPr lang="zh-CN" altLang="en-US" sz="12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687917" y="2740576"/>
                <a:ext cx="7364642" cy="716281"/>
                <a:chOff x="1687917" y="2740576"/>
                <a:chExt cx="7364642" cy="716281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1687917" y="2740577"/>
                  <a:ext cx="7364642" cy="716280"/>
                  <a:chOff x="1687918" y="2362200"/>
                  <a:chExt cx="7364642" cy="914400"/>
                </a:xfrm>
              </p:grpSpPr>
              <p:sp>
                <p:nvSpPr>
                  <p:cNvPr id="21" name="矩形 20"/>
                  <p:cNvSpPr/>
                  <p:nvPr/>
                </p:nvSpPr>
                <p:spPr>
                  <a:xfrm>
                    <a:off x="2156460" y="2362200"/>
                    <a:ext cx="6427558" cy="914400"/>
                  </a:xfrm>
                  <a:prstGeom prst="rect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Calibri"/>
                      <a:ea typeface="宋体"/>
                    </a:endParaRPr>
                  </a:p>
                </p:txBody>
              </p:sp>
              <p:sp>
                <p:nvSpPr>
                  <p:cNvPr id="22" name="直角三角形 21"/>
                  <p:cNvSpPr/>
                  <p:nvPr/>
                </p:nvSpPr>
                <p:spPr>
                  <a:xfrm>
                    <a:off x="8584018" y="2362200"/>
                    <a:ext cx="468542" cy="914400"/>
                  </a:xfrm>
                  <a:prstGeom prst="rtTriangle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Calibri"/>
                      <a:ea typeface="宋体"/>
                    </a:endParaRPr>
                  </a:p>
                </p:txBody>
              </p:sp>
              <p:sp>
                <p:nvSpPr>
                  <p:cNvPr id="23" name="直角三角形 22"/>
                  <p:cNvSpPr/>
                  <p:nvPr/>
                </p:nvSpPr>
                <p:spPr>
                  <a:xfrm rot="10800000">
                    <a:off x="1687918" y="2362200"/>
                    <a:ext cx="468542" cy="914400"/>
                  </a:xfrm>
                  <a:prstGeom prst="rtTriangle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Calibri"/>
                      <a:ea typeface="宋体"/>
                    </a:endParaRPr>
                  </a:p>
                </p:txBody>
              </p:sp>
            </p:grpSp>
            <p:sp>
              <p:nvSpPr>
                <p:cNvPr id="30" name="文本框 29"/>
                <p:cNvSpPr txBox="1"/>
                <p:nvPr/>
              </p:nvSpPr>
              <p:spPr>
                <a:xfrm>
                  <a:off x="1819406" y="2740576"/>
                  <a:ext cx="914400" cy="278746"/>
                </a:xfrm>
                <a:prstGeom prst="rect">
                  <a:avLst/>
                </a:prstGeom>
              </p:spPr>
              <p:txBody>
                <a:bodyPr wrap="none" rtlCol="0">
                  <a:no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Microsoft YaHei"/>
                      <a:ea typeface="Microsoft YaHei"/>
                      <a:cs typeface="Microsoft YaHei"/>
                    </a:rPr>
                    <a:t>导购宝</a:t>
                  </a:r>
                  <a:endParaRPr lang="zh-CN" altLang="en-US" sz="12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1687917" y="3568534"/>
                <a:ext cx="7364642" cy="716280"/>
                <a:chOff x="1687917" y="3568534"/>
                <a:chExt cx="7364642" cy="716280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1687917" y="3568534"/>
                  <a:ext cx="7364642" cy="716280"/>
                  <a:chOff x="1687918" y="2362200"/>
                  <a:chExt cx="7364642" cy="914400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2156460" y="2362200"/>
                    <a:ext cx="6427558" cy="914400"/>
                  </a:xfrm>
                  <a:prstGeom prst="rect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Calibri"/>
                      <a:ea typeface="宋体"/>
                    </a:endParaRPr>
                  </a:p>
                </p:txBody>
              </p:sp>
              <p:sp>
                <p:nvSpPr>
                  <p:cNvPr id="26" name="直角三角形 25"/>
                  <p:cNvSpPr/>
                  <p:nvPr/>
                </p:nvSpPr>
                <p:spPr>
                  <a:xfrm>
                    <a:off x="8584018" y="2362200"/>
                    <a:ext cx="468542" cy="914400"/>
                  </a:xfrm>
                  <a:prstGeom prst="rtTriangle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Calibri"/>
                      <a:ea typeface="宋体"/>
                    </a:endParaRPr>
                  </a:p>
                </p:txBody>
              </p:sp>
              <p:sp>
                <p:nvSpPr>
                  <p:cNvPr id="27" name="直角三角形 26"/>
                  <p:cNvSpPr/>
                  <p:nvPr/>
                </p:nvSpPr>
                <p:spPr>
                  <a:xfrm rot="10800000">
                    <a:off x="1687918" y="2362200"/>
                    <a:ext cx="468542" cy="914400"/>
                  </a:xfrm>
                  <a:prstGeom prst="rtTriangle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  <a:latin typeface="Calibri"/>
                      <a:ea typeface="宋体"/>
                    </a:endParaRPr>
                  </a:p>
                </p:txBody>
              </p:sp>
            </p:grpSp>
            <p:sp>
              <p:nvSpPr>
                <p:cNvPr id="32" name="文本框 31"/>
                <p:cNvSpPr txBox="1"/>
                <p:nvPr/>
              </p:nvSpPr>
              <p:spPr>
                <a:xfrm>
                  <a:off x="1853609" y="3593766"/>
                  <a:ext cx="914400" cy="278746"/>
                </a:xfrm>
                <a:prstGeom prst="rect">
                  <a:avLst/>
                </a:prstGeom>
              </p:spPr>
              <p:txBody>
                <a:bodyPr wrap="none" rtlCol="0">
                  <a:no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Microsoft YaHei"/>
                      <a:ea typeface="Microsoft YaHei"/>
                      <a:cs typeface="Microsoft YaHei"/>
                    </a:rPr>
                    <a:t>电子凭证</a:t>
                  </a:r>
                  <a:endParaRPr lang="zh-CN" altLang="en-US" sz="12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Microsoft YaHei"/>
                    <a:ea typeface="Microsoft YaHei"/>
                    <a:cs typeface="Microsoft YaHei"/>
                  </a:endParaRPr>
                </a:p>
              </p:txBody>
            </p:sp>
          </p:grpSp>
        </p:grpSp>
      </p:grpSp>
      <p:sp>
        <p:nvSpPr>
          <p:cNvPr id="37" name="文本框 36"/>
          <p:cNvSpPr txBox="1"/>
          <p:nvPr/>
        </p:nvSpPr>
        <p:spPr>
          <a:xfrm>
            <a:off x="2465158" y="632459"/>
            <a:ext cx="6282602" cy="635084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垂直维度，也可称之为“行业”。往往一个特定的“业务对象”（如商品），在静态期就能确认其具体归属于哪个行业。行业与行业之间的业务规则是不会有叠加的。比如，付款超时时间，各可以都设置为</a:t>
            </a:r>
            <a:r>
              <a:rPr lang="en-US" altLang="zh-CN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天超时。 但“天猫汽车”把超时时间改了，一定不会联动改其他业务的超时设置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8867" y="1379220"/>
            <a:ext cx="1443399" cy="3230880"/>
          </a:xfrm>
          <a:prstGeom prst="rect">
            <a:avLst/>
          </a:prstGeom>
          <a:ln w="158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100" dirty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横向</a:t>
            </a:r>
            <a:r>
              <a:rPr lang="zh-CN" altLang="en-US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维度（也称产品）特点有：</a:t>
            </a:r>
            <a:endParaRPr lang="en-US" altLang="zh-CN" sz="1100" dirty="0" smtClean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CN" sz="1100" dirty="0" smtClean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lang="zh-CN" altLang="en-US" sz="1100" dirty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产品是可以被多个垂直业务所使用的</a:t>
            </a:r>
            <a:endParaRPr lang="en-US" altLang="zh-CN" sz="1100" dirty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CN" sz="1100" dirty="0" smtClean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lang="zh-CN" altLang="en-US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） 一个垂直业务是可以使用多个产品的</a:t>
            </a:r>
            <a:endParaRPr lang="en-US" altLang="zh-CN" sz="1100" dirty="0" smtClean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CN" sz="1100" dirty="0" smtClean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en-US" altLang="zh-CN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3</a:t>
            </a:r>
            <a:r>
              <a:rPr lang="zh-CN" altLang="en-US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）产品是否生效是需要结合业务</a:t>
            </a:r>
            <a:r>
              <a:rPr lang="zh-CN" altLang="en-US" sz="1100" dirty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会话的</a:t>
            </a:r>
            <a:r>
              <a:rPr lang="zh-CN" altLang="en-US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上下文的</a:t>
            </a:r>
            <a:endParaRPr lang="en-US" altLang="zh-CN" sz="1100" dirty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CN" sz="1100" dirty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r>
              <a:rPr lang="zh-CN" altLang="en-US" sz="1100" dirty="0" smtClean="0">
                <a:solidFill>
                  <a:prstClr val="black"/>
                </a:solidFill>
                <a:latin typeface="Microsoft YaHei"/>
                <a:ea typeface="Microsoft YaHei"/>
                <a:cs typeface="Microsoft YaHei"/>
              </a:rPr>
              <a:t>比如，“电子凭证”是否生效，要看用户是否选择了“电子凭证”的交付方式。</a:t>
            </a:r>
            <a:endParaRPr lang="en-US" altLang="zh-CN" sz="1100" dirty="0" smtClean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CN" sz="1100" dirty="0" smtClean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endParaRPr lang="en-US" altLang="zh-CN" sz="1100" dirty="0" smtClean="0">
              <a:solidFill>
                <a:prstClr val="black"/>
              </a:solidFill>
              <a:latin typeface="Microsoft YaHei"/>
              <a:ea typeface="Microsoft YaHei"/>
              <a:cs typeface="Microsoft YaHei"/>
            </a:endParaRPr>
          </a:p>
          <a:p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0" y="4721776"/>
            <a:ext cx="9144000" cy="421724"/>
          </a:xfrm>
          <a:prstGeom prst="rect">
            <a:avLst/>
          </a:prstGeom>
          <a:solidFill>
            <a:srgbClr val="C00000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业务叠加重要结论：一</a:t>
            </a:r>
            <a:r>
              <a:rPr lang="zh-CN" altLang="en-US" sz="1600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个业务完整的规则是由 一个垂直业务规则 </a:t>
            </a:r>
            <a:r>
              <a:rPr lang="en-US" altLang="zh-CN" sz="1600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+ N</a:t>
            </a:r>
            <a:r>
              <a:rPr lang="zh-CN" altLang="en-US" sz="1600" smtClean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个</a:t>
            </a:r>
            <a:r>
              <a:rPr lang="zh-CN" altLang="en-US" sz="160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横向</a:t>
            </a:r>
            <a:r>
              <a:rPr lang="zh-CN" altLang="en-US" sz="1600" smtClean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业务</a:t>
            </a:r>
            <a:r>
              <a:rPr lang="zh-CN" altLang="en-US" sz="1600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规则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73380" y="817839"/>
            <a:ext cx="914400" cy="25908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zh-CN" altLang="en-US" sz="105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  <a:cs typeface="Microsoft YaHei"/>
                <a:hlinkClick r:id="rId3"/>
              </a:rPr>
              <a:t>参考文章</a:t>
            </a:r>
            <a:endParaRPr lang="zh-CN" altLang="en-US" sz="1050" dirty="0">
              <a:solidFill>
                <a:srgbClr val="000000">
                  <a:lumMod val="65000"/>
                  <a:lumOff val="35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41" id="4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874007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276272"/>
            <a:ext cx="9144000" cy="382622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marL="0" indent="0" algn="ctr"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TMF</a:t>
            </a:r>
            <a:r>
              <a:rPr lang="zh-CN" altLang="en-US" sz="1800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</a:rPr>
              <a:t>的关键模型</a:t>
            </a:r>
            <a:endParaRPr lang="zh-CN" altLang="en-US" sz="1800" dirty="0">
              <a:solidFill>
                <a:srgbClr val="C0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name="文本框 2" id="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5116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17997" y="155531"/>
            <a:ext cx="7866021" cy="409306"/>
          </a:xfrm>
        </p:spPr>
        <p:txBody>
          <a:bodyPr>
            <a:normAutofit/>
          </a:bodyPr>
          <a:lstStyle/>
          <a:p>
            <a:r>
              <a:rPr lang="en-US" altLang="zh-CN" b="1" dirty="0"/>
              <a:t>TMF </a:t>
            </a:r>
            <a:r>
              <a:rPr lang="zh-CN" altLang="en-US" b="1" dirty="0" smtClean="0"/>
              <a:t>的</a:t>
            </a:r>
            <a:r>
              <a:rPr lang="zh-CN" altLang="en-US" b="1" dirty="0"/>
              <a:t>关键模型设计</a:t>
            </a:r>
            <a:endParaRPr lang="en-US" altLang="zh-CN" b="1" dirty="0"/>
          </a:p>
        </p:txBody>
      </p:sp>
      <p:sp>
        <p:nvSpPr>
          <p:cNvPr id="111" name="圆角矩形 110"/>
          <p:cNvSpPr/>
          <p:nvPr/>
        </p:nvSpPr>
        <p:spPr>
          <a:xfrm>
            <a:off x="461209" y="2306098"/>
            <a:ext cx="8231886" cy="2643353"/>
          </a:xfrm>
          <a:prstGeom prst="roundRect">
            <a:avLst>
              <a:gd name="adj" fmla="val 6174"/>
            </a:avLst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关键模型</a:t>
            </a:r>
          </a:p>
        </p:txBody>
      </p:sp>
      <p:grpSp>
        <p:nvGrpSpPr>
          <p:cNvPr id="112" name="组合 127"/>
          <p:cNvGrpSpPr/>
          <p:nvPr/>
        </p:nvGrpSpPr>
        <p:grpSpPr>
          <a:xfrm>
            <a:off x="461207" y="690050"/>
            <a:ext cx="8231888" cy="1538521"/>
            <a:chOff x="186150" y="743464"/>
            <a:chExt cx="8231888" cy="1538521"/>
          </a:xfrm>
        </p:grpSpPr>
        <p:grpSp>
          <p:nvGrpSpPr>
            <p:cNvPr id="113" name="组合 4"/>
            <p:cNvGrpSpPr/>
            <p:nvPr/>
          </p:nvGrpSpPr>
          <p:grpSpPr>
            <a:xfrm>
              <a:off x="602844" y="994089"/>
              <a:ext cx="844278" cy="1079649"/>
              <a:chOff x="714101" y="821279"/>
              <a:chExt cx="1235076" cy="1340071"/>
            </a:xfrm>
          </p:grpSpPr>
          <p:pic>
            <p:nvPicPr>
              <p:cNvPr id="123" name="Picture 7" descr="图片0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102" y="821279"/>
                <a:ext cx="1235075" cy="1025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4" name="文本框 123"/>
              <p:cNvSpPr txBox="1"/>
              <p:nvPr/>
            </p:nvSpPr>
            <p:spPr>
              <a:xfrm>
                <a:off x="714101" y="1855738"/>
                <a:ext cx="1235075" cy="305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业务</a:t>
                </a:r>
                <a:r>
                  <a:rPr kumimoji="0" lang="en-US" altLang="zh-CN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PD</a:t>
                </a:r>
                <a:endPara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14" name="圆角矩形 113"/>
            <p:cNvSpPr/>
            <p:nvPr/>
          </p:nvSpPr>
          <p:spPr>
            <a:xfrm>
              <a:off x="186150" y="755632"/>
              <a:ext cx="6293741" cy="1526353"/>
            </a:xfrm>
            <a:prstGeom prst="roundRect">
              <a:avLst>
                <a:gd name="adj" fmla="val 6174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eaVert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业务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主线</a:t>
              </a: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1903862" y="1160621"/>
              <a:ext cx="1094847" cy="640678"/>
            </a:xfrm>
            <a:prstGeom prst="roundRect">
              <a:avLst/>
            </a:prstGeom>
            <a:solidFill>
              <a:srgbClr val="9BBB59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浏览可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配置功能点</a:t>
              </a:r>
            </a:p>
          </p:txBody>
        </p:sp>
        <p:sp>
          <p:nvSpPr>
            <p:cNvPr id="116" name="右箭头 115"/>
            <p:cNvSpPr/>
            <p:nvPr/>
          </p:nvSpPr>
          <p:spPr>
            <a:xfrm>
              <a:off x="1524684" y="1267904"/>
              <a:ext cx="210312" cy="484632"/>
            </a:xfrm>
            <a:prstGeom prst="rightArrow">
              <a:avLst/>
            </a:prstGeom>
            <a:solidFill>
              <a:srgbClr val="4BACC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3546753" y="1160621"/>
              <a:ext cx="1094847" cy="640678"/>
            </a:xfrm>
            <a:prstGeom prst="roundRect">
              <a:avLst/>
            </a:prstGeom>
            <a:solidFill>
              <a:srgbClr val="9BBB59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配置相应的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功能点</a:t>
              </a:r>
            </a:p>
          </p:txBody>
        </p:sp>
        <p:sp>
          <p:nvSpPr>
            <p:cNvPr id="118" name="右箭头 117"/>
            <p:cNvSpPr/>
            <p:nvPr/>
          </p:nvSpPr>
          <p:spPr>
            <a:xfrm>
              <a:off x="3167575" y="1267904"/>
              <a:ext cx="210312" cy="484632"/>
            </a:xfrm>
            <a:prstGeom prst="rightArrow">
              <a:avLst/>
            </a:prstGeom>
            <a:solidFill>
              <a:srgbClr val="4BACC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9" name="右箭头 118"/>
            <p:cNvSpPr/>
            <p:nvPr/>
          </p:nvSpPr>
          <p:spPr>
            <a:xfrm>
              <a:off x="4810466" y="1267904"/>
              <a:ext cx="210312" cy="484632"/>
            </a:xfrm>
            <a:prstGeom prst="rightArrow">
              <a:avLst/>
            </a:prstGeom>
            <a:solidFill>
              <a:srgbClr val="4BACC6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5189646" y="1160621"/>
              <a:ext cx="1094847" cy="640678"/>
            </a:xfrm>
            <a:prstGeom prst="roundRect">
              <a:avLst/>
            </a:prstGeom>
            <a:solidFill>
              <a:srgbClr val="9BBB59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保存、下发配置数据</a:t>
              </a: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575486" y="743464"/>
              <a:ext cx="1842552" cy="1526353"/>
            </a:xfrm>
            <a:prstGeom prst="roundRect">
              <a:avLst>
                <a:gd name="adj" fmla="val 6174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eaVert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业务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运行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主线</a:t>
              </a:r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7154618" y="1160621"/>
              <a:ext cx="1094847" cy="640678"/>
            </a:xfrm>
            <a:prstGeom prst="roundRect">
              <a:avLst/>
            </a:prstGeom>
            <a:solidFill>
              <a:srgbClr val="9BBB59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用户一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次请求执行过程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25" name="右箭头 124"/>
          <p:cNvSpPr/>
          <p:nvPr/>
        </p:nvSpPr>
        <p:spPr>
          <a:xfrm rot="2499174">
            <a:off x="5838887" y="1822910"/>
            <a:ext cx="907850" cy="484632"/>
          </a:xfrm>
          <a:prstGeom prst="rightArrow">
            <a:avLst/>
          </a:prstGeom>
          <a:solidFill>
            <a:srgbClr val="1F497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生成数据</a:t>
            </a:r>
          </a:p>
        </p:txBody>
      </p:sp>
      <p:sp>
        <p:nvSpPr>
          <p:cNvPr id="126" name="右箭头 125"/>
          <p:cNvSpPr/>
          <p:nvPr/>
        </p:nvSpPr>
        <p:spPr>
          <a:xfrm rot="18616316">
            <a:off x="7159522" y="1802676"/>
            <a:ext cx="907850" cy="484632"/>
          </a:xfrm>
          <a:prstGeom prst="rightArrow">
            <a:avLst/>
          </a:prstGeom>
          <a:solidFill>
            <a:srgbClr val="1F497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装载数据</a:t>
            </a:r>
          </a:p>
        </p:txBody>
      </p:sp>
      <p:sp>
        <p:nvSpPr>
          <p:cNvPr id="127" name="右箭头 126"/>
          <p:cNvSpPr/>
          <p:nvPr/>
        </p:nvSpPr>
        <p:spPr>
          <a:xfrm rot="18169376">
            <a:off x="3898376" y="1836716"/>
            <a:ext cx="907850" cy="484632"/>
          </a:xfrm>
          <a:prstGeom prst="rightArrow">
            <a:avLst/>
          </a:prstGeom>
          <a:solidFill>
            <a:srgbClr val="31859C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模板透出</a:t>
            </a:r>
          </a:p>
        </p:txBody>
      </p:sp>
      <p:sp>
        <p:nvSpPr>
          <p:cNvPr id="128" name="右箭头 127"/>
          <p:cNvSpPr/>
          <p:nvPr/>
        </p:nvSpPr>
        <p:spPr>
          <a:xfrm rot="18169376">
            <a:off x="1942258" y="1831660"/>
            <a:ext cx="907850" cy="484632"/>
          </a:xfrm>
          <a:prstGeom prst="rightArrow">
            <a:avLst/>
          </a:prstGeom>
          <a:solidFill>
            <a:srgbClr val="558ED5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能力透出</a:t>
            </a:r>
          </a:p>
        </p:txBody>
      </p:sp>
      <p:grpSp>
        <p:nvGrpSpPr>
          <p:cNvPr id="129" name="组合 104"/>
          <p:cNvGrpSpPr/>
          <p:nvPr/>
        </p:nvGrpSpPr>
        <p:grpSpPr>
          <a:xfrm>
            <a:off x="1097760" y="2404036"/>
            <a:ext cx="2176759" cy="2470150"/>
            <a:chOff x="756865" y="2457450"/>
            <a:chExt cx="2176759" cy="2470150"/>
          </a:xfrm>
        </p:grpSpPr>
        <p:grpSp>
          <p:nvGrpSpPr>
            <p:cNvPr id="130" name="组合 38"/>
            <p:cNvGrpSpPr/>
            <p:nvPr/>
          </p:nvGrpSpPr>
          <p:grpSpPr>
            <a:xfrm>
              <a:off x="756865" y="2457450"/>
              <a:ext cx="2176759" cy="2470150"/>
              <a:chOff x="603250" y="2457450"/>
              <a:chExt cx="2176759" cy="2470150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603250" y="2457450"/>
                <a:ext cx="2176759" cy="2470150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能力域模型</a:t>
                </a: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806265" y="2753005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域</a:t>
                </a: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807293" y="2753005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服务</a:t>
                </a:r>
              </a:p>
            </p:txBody>
          </p:sp>
          <p:cxnSp>
            <p:nvCxnSpPr>
              <p:cNvPr id="135" name="直接连接符 9"/>
              <p:cNvCxnSpPr>
                <a:stCxn id="133" idx="1"/>
                <a:endCxn id="134" idx="3"/>
              </p:cNvCxnSpPr>
              <p:nvPr/>
            </p:nvCxnSpPr>
            <p:spPr>
              <a:xfrm flipH="1">
                <a:off x="1537543" y="2930250"/>
                <a:ext cx="268722" cy="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36" name="文本框 135"/>
              <p:cNvSpPr txBox="1"/>
              <p:nvPr/>
            </p:nvSpPr>
            <p:spPr>
              <a:xfrm>
                <a:off x="1442115" y="2779870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806265" y="3333502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能力</a:t>
                </a:r>
              </a:p>
            </p:txBody>
          </p:sp>
          <p:cxnSp>
            <p:nvCxnSpPr>
              <p:cNvPr id="138" name="直接连接符 12"/>
              <p:cNvCxnSpPr>
                <a:stCxn id="133" idx="2"/>
                <a:endCxn id="137" idx="0"/>
              </p:cNvCxnSpPr>
              <p:nvPr/>
            </p:nvCxnSpPr>
            <p:spPr>
              <a:xfrm>
                <a:off x="2171390" y="3107495"/>
                <a:ext cx="0" cy="226007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39" name="文本框 138"/>
              <p:cNvSpPr txBox="1"/>
              <p:nvPr/>
            </p:nvSpPr>
            <p:spPr>
              <a:xfrm>
                <a:off x="2117211" y="3161543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806265" y="3913999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扩展点</a:t>
                </a:r>
              </a:p>
            </p:txBody>
          </p:sp>
          <p:cxnSp>
            <p:nvCxnSpPr>
              <p:cNvPr id="141" name="直接连接符 14"/>
              <p:cNvCxnSpPr>
                <a:stCxn id="137" idx="2"/>
                <a:endCxn id="140" idx="0"/>
              </p:cNvCxnSpPr>
              <p:nvPr/>
            </p:nvCxnSpPr>
            <p:spPr>
              <a:xfrm>
                <a:off x="2171390" y="3687992"/>
                <a:ext cx="0" cy="226007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42" name="文本框 141"/>
              <p:cNvSpPr txBox="1"/>
              <p:nvPr/>
            </p:nvSpPr>
            <p:spPr>
              <a:xfrm>
                <a:off x="2129578" y="3746585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768076" y="4494497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可配对象</a:t>
                </a:r>
              </a:p>
            </p:txBody>
          </p:sp>
          <p:cxnSp>
            <p:nvCxnSpPr>
              <p:cNvPr id="144" name="直接连接符 30"/>
              <p:cNvCxnSpPr>
                <a:stCxn id="140" idx="2"/>
                <a:endCxn id="143" idx="0"/>
              </p:cNvCxnSpPr>
              <p:nvPr/>
            </p:nvCxnSpPr>
            <p:spPr>
              <a:xfrm rot="5400000">
                <a:off x="1539292" y="3862399"/>
                <a:ext cx="226008" cy="1038189"/>
              </a:xfrm>
              <a:prstGeom prst="bentConnector3">
                <a:avLst>
                  <a:gd name="adj1" fmla="val 50000"/>
                </a:avLst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45" name="文本框 144"/>
              <p:cNvSpPr txBox="1"/>
              <p:nvPr/>
            </p:nvSpPr>
            <p:spPr>
              <a:xfrm>
                <a:off x="1036524" y="4205618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806265" y="4494497"/>
                <a:ext cx="730250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可配指令</a:t>
                </a:r>
              </a:p>
            </p:txBody>
          </p:sp>
          <p:cxnSp>
            <p:nvCxnSpPr>
              <p:cNvPr id="147" name="直接连接符 34"/>
              <p:cNvCxnSpPr>
                <a:stCxn id="140" idx="2"/>
                <a:endCxn id="146" idx="0"/>
              </p:cNvCxnSpPr>
              <p:nvPr/>
            </p:nvCxnSpPr>
            <p:spPr>
              <a:xfrm>
                <a:off x="2171390" y="4268489"/>
                <a:ext cx="0" cy="226008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48" name="文本框 147"/>
              <p:cNvSpPr txBox="1"/>
              <p:nvPr/>
            </p:nvSpPr>
            <p:spPr>
              <a:xfrm>
                <a:off x="2100084" y="4329352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</p:grpSp>
        <p:sp>
          <p:nvSpPr>
            <p:cNvPr id="131" name="文本框 130"/>
            <p:cNvSpPr txBox="1"/>
            <p:nvPr/>
          </p:nvSpPr>
          <p:spPr>
            <a:xfrm>
              <a:off x="2613588" y="4065749"/>
              <a:ext cx="25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*</a:t>
              </a:r>
            </a:p>
          </p:txBody>
        </p:sp>
      </p:grpSp>
      <p:grpSp>
        <p:nvGrpSpPr>
          <p:cNvPr id="149" name="组合 103"/>
          <p:cNvGrpSpPr/>
          <p:nvPr/>
        </p:nvGrpSpPr>
        <p:grpSpPr>
          <a:xfrm>
            <a:off x="3542416" y="2392156"/>
            <a:ext cx="2438493" cy="2470150"/>
            <a:chOff x="3004012" y="2445570"/>
            <a:chExt cx="2438493" cy="2470150"/>
          </a:xfrm>
        </p:grpSpPr>
        <p:sp>
          <p:nvSpPr>
            <p:cNvPr id="150" name="矩形 149"/>
            <p:cNvSpPr/>
            <p:nvPr/>
          </p:nvSpPr>
          <p:spPr>
            <a:xfrm>
              <a:off x="3004012" y="2445570"/>
              <a:ext cx="2438493" cy="2470150"/>
            </a:xfrm>
            <a:prstGeom prst="rect">
              <a:avLst/>
            </a:prstGeom>
            <a:solidFill>
              <a:srgbClr val="4BACC6">
                <a:lumMod val="75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配置模型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3644327" y="2741125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视图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44326" y="3321622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模板</a:t>
              </a:r>
            </a:p>
          </p:txBody>
        </p:sp>
        <p:cxnSp>
          <p:nvCxnSpPr>
            <p:cNvPr id="153" name="直接连接符 65"/>
            <p:cNvCxnSpPr>
              <a:stCxn id="151" idx="2"/>
              <a:endCxn id="152" idx="0"/>
            </p:cNvCxnSpPr>
            <p:nvPr/>
          </p:nvCxnSpPr>
          <p:spPr>
            <a:xfrm flipH="1">
              <a:off x="4009451" y="3095615"/>
              <a:ext cx="1" cy="226007"/>
            </a:xfrm>
            <a:prstGeom prst="line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4" name="文本框 153"/>
            <p:cNvSpPr txBox="1"/>
            <p:nvPr/>
          </p:nvSpPr>
          <p:spPr>
            <a:xfrm>
              <a:off x="3947385" y="3149663"/>
              <a:ext cx="25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*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644326" y="3902119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规则</a:t>
              </a:r>
            </a:p>
          </p:txBody>
        </p:sp>
        <p:cxnSp>
          <p:nvCxnSpPr>
            <p:cNvPr id="156" name="直接连接符 68"/>
            <p:cNvCxnSpPr>
              <a:stCxn id="152" idx="2"/>
              <a:endCxn id="155" idx="0"/>
            </p:cNvCxnSpPr>
            <p:nvPr/>
          </p:nvCxnSpPr>
          <p:spPr>
            <a:xfrm>
              <a:off x="4009451" y="3676112"/>
              <a:ext cx="0" cy="226007"/>
            </a:xfrm>
            <a:prstGeom prst="line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7" name="文本框 156"/>
            <p:cNvSpPr txBox="1"/>
            <p:nvPr/>
          </p:nvSpPr>
          <p:spPr>
            <a:xfrm>
              <a:off x="3959752" y="3734705"/>
              <a:ext cx="25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*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3168838" y="4482617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表达式</a:t>
              </a:r>
            </a:p>
          </p:txBody>
        </p:sp>
        <p:cxnSp>
          <p:nvCxnSpPr>
            <p:cNvPr id="159" name="直接连接符 74"/>
            <p:cNvCxnSpPr>
              <a:stCxn id="155" idx="2"/>
              <a:endCxn id="158" idx="0"/>
            </p:cNvCxnSpPr>
            <p:nvPr/>
          </p:nvCxnSpPr>
          <p:spPr>
            <a:xfrm flipH="1">
              <a:off x="3533963" y="4256609"/>
              <a:ext cx="475488" cy="226008"/>
            </a:xfrm>
            <a:prstGeom prst="line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文本框 159"/>
            <p:cNvSpPr txBox="1"/>
            <p:nvPr/>
          </p:nvSpPr>
          <p:spPr>
            <a:xfrm>
              <a:off x="3376691" y="4253197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207027" y="4482617"/>
              <a:ext cx="730250" cy="3544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指令</a:t>
              </a:r>
            </a:p>
          </p:txBody>
        </p:sp>
        <p:cxnSp>
          <p:nvCxnSpPr>
            <p:cNvPr id="162" name="直接连接符 77"/>
            <p:cNvCxnSpPr>
              <a:stCxn id="155" idx="2"/>
              <a:endCxn id="161" idx="0"/>
            </p:cNvCxnSpPr>
            <p:nvPr/>
          </p:nvCxnSpPr>
          <p:spPr>
            <a:xfrm>
              <a:off x="4009451" y="4256609"/>
              <a:ext cx="562701" cy="226008"/>
            </a:xfrm>
            <a:prstGeom prst="line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文本框 162"/>
            <p:cNvSpPr txBox="1"/>
            <p:nvPr/>
          </p:nvSpPr>
          <p:spPr>
            <a:xfrm>
              <a:off x="4367644" y="426550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4584290" y="3096241"/>
              <a:ext cx="730250" cy="35449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业务模板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586782" y="3561233"/>
              <a:ext cx="730250" cy="35449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产品模板</a:t>
              </a:r>
            </a:p>
          </p:txBody>
        </p:sp>
        <p:cxnSp>
          <p:nvCxnSpPr>
            <p:cNvPr id="166" name="直接箭头连接符 96"/>
            <p:cNvCxnSpPr>
              <a:stCxn id="164" idx="1"/>
              <a:endCxn id="152" idx="3"/>
            </p:cNvCxnSpPr>
            <p:nvPr/>
          </p:nvCxnSpPr>
          <p:spPr>
            <a:xfrm flipH="1">
              <a:off x="4374576" y="3273486"/>
              <a:ext cx="209714" cy="22538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67" name="直接箭头连接符 99"/>
            <p:cNvCxnSpPr>
              <a:stCxn id="165" idx="1"/>
              <a:endCxn id="152" idx="3"/>
            </p:cNvCxnSpPr>
            <p:nvPr/>
          </p:nvCxnSpPr>
          <p:spPr>
            <a:xfrm flipH="1" flipV="1">
              <a:off x="4374576" y="3498867"/>
              <a:ext cx="212206" cy="23961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68" name="组合 120"/>
          <p:cNvGrpSpPr/>
          <p:nvPr/>
        </p:nvGrpSpPr>
        <p:grpSpPr>
          <a:xfrm>
            <a:off x="6248806" y="2399503"/>
            <a:ext cx="2147441" cy="2470150"/>
            <a:chOff x="5578728" y="2452917"/>
            <a:chExt cx="2147441" cy="2470150"/>
          </a:xfrm>
        </p:grpSpPr>
        <p:sp>
          <p:nvSpPr>
            <p:cNvPr id="169" name="矩形 168"/>
            <p:cNvSpPr/>
            <p:nvPr/>
          </p:nvSpPr>
          <p:spPr>
            <a:xfrm>
              <a:off x="5578728" y="2452917"/>
              <a:ext cx="2147441" cy="2470150"/>
            </a:xfrm>
            <a:prstGeom prst="rect">
              <a:avLst/>
            </a:prstGeom>
            <a:solidFill>
              <a:srgbClr val="1F497D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配置数据</a:t>
              </a:r>
            </a:p>
          </p:txBody>
        </p:sp>
        <p:grpSp>
          <p:nvGrpSpPr>
            <p:cNvPr id="170" name="组合 119"/>
            <p:cNvGrpSpPr/>
            <p:nvPr/>
          </p:nvGrpSpPr>
          <p:grpSpPr>
            <a:xfrm>
              <a:off x="5671110" y="2901755"/>
              <a:ext cx="1955394" cy="1719714"/>
              <a:chOff x="5707685" y="2901755"/>
              <a:chExt cx="1955394" cy="1719714"/>
            </a:xfrm>
          </p:grpSpPr>
          <p:sp>
            <p:nvSpPr>
              <p:cNvPr id="171" name="矩形 170"/>
              <p:cNvSpPr/>
              <p:nvPr/>
            </p:nvSpPr>
            <p:spPr>
              <a:xfrm>
                <a:off x="6280991" y="2901755"/>
                <a:ext cx="808781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业务配置信息</a:t>
                </a: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5707685" y="3584367"/>
                <a:ext cx="808781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模板配置数据</a:t>
                </a:r>
              </a:p>
            </p:txBody>
          </p:sp>
          <p:cxnSp>
            <p:nvCxnSpPr>
              <p:cNvPr id="173" name="直接连接符 108"/>
              <p:cNvCxnSpPr>
                <a:stCxn id="171" idx="2"/>
                <a:endCxn id="172" idx="0"/>
              </p:cNvCxnSpPr>
              <p:nvPr/>
            </p:nvCxnSpPr>
            <p:spPr>
              <a:xfrm flipH="1">
                <a:off x="6112076" y="3256245"/>
                <a:ext cx="573306" cy="328122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4" name="文本框 173"/>
              <p:cNvSpPr txBox="1"/>
              <p:nvPr/>
            </p:nvSpPr>
            <p:spPr>
              <a:xfrm>
                <a:off x="5956224" y="3348620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6280991" y="4266979"/>
                <a:ext cx="808781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冲突优先级配置</a:t>
                </a:r>
              </a:p>
            </p:txBody>
          </p:sp>
          <p:cxnSp>
            <p:nvCxnSpPr>
              <p:cNvPr id="176" name="直接连接符 112"/>
              <p:cNvCxnSpPr>
                <a:stCxn id="171" idx="2"/>
                <a:endCxn id="175" idx="0"/>
              </p:cNvCxnSpPr>
              <p:nvPr/>
            </p:nvCxnSpPr>
            <p:spPr>
              <a:xfrm>
                <a:off x="6685382" y="3256245"/>
                <a:ext cx="0" cy="1010734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77" name="文本框 176"/>
              <p:cNvSpPr txBox="1"/>
              <p:nvPr/>
            </p:nvSpPr>
            <p:spPr>
              <a:xfrm>
                <a:off x="6419182" y="4082237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6854298" y="3584367"/>
                <a:ext cx="808781" cy="354490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业务流程编排数据</a:t>
                </a:r>
              </a:p>
            </p:txBody>
          </p:sp>
          <p:cxnSp>
            <p:nvCxnSpPr>
              <p:cNvPr id="179" name="直接连接符 117"/>
              <p:cNvCxnSpPr>
                <a:stCxn id="171" idx="2"/>
                <a:endCxn id="178" idx="0"/>
              </p:cNvCxnSpPr>
              <p:nvPr/>
            </p:nvCxnSpPr>
            <p:spPr>
              <a:xfrm>
                <a:off x="6685382" y="3256245"/>
                <a:ext cx="573307" cy="328122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180" name="文本框 179"/>
              <p:cNvSpPr txBox="1"/>
              <p:nvPr/>
            </p:nvSpPr>
            <p:spPr>
              <a:xfrm>
                <a:off x="7132091" y="3341253"/>
                <a:ext cx="254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rPr>
                  <a:t>*</a:t>
                </a:r>
              </a:p>
            </p:txBody>
          </p:sp>
        </p:grpSp>
      </p:grpSp>
      <p:cxnSp>
        <p:nvCxnSpPr>
          <p:cNvPr id="181" name="直接连接符 86"/>
          <p:cNvCxnSpPr>
            <a:stCxn id="152" idx="1"/>
            <a:endCxn id="140" idx="3"/>
          </p:cNvCxnSpPr>
          <p:nvPr/>
        </p:nvCxnSpPr>
        <p:spPr>
          <a:xfrm rot="10800000" flipV="1">
            <a:off x="3031026" y="3445452"/>
            <a:ext cx="1151705" cy="59237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矩形 73"/>
          <p:cNvSpPr/>
          <p:nvPr/>
        </p:nvSpPr>
        <p:spPr>
          <a:xfrm>
            <a:off x="5163867" y="2567714"/>
            <a:ext cx="601672" cy="25594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流程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229734" y="3346414"/>
            <a:ext cx="722764" cy="2767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商业能力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6" name="直接连接符 9"/>
          <p:cNvCxnSpPr>
            <a:stCxn id="137" idx="1"/>
            <a:endCxn id="75" idx="3"/>
          </p:cNvCxnSpPr>
          <p:nvPr/>
        </p:nvCxnSpPr>
        <p:spPr>
          <a:xfrm flipH="1">
            <a:off x="1952498" y="3457333"/>
            <a:ext cx="348277" cy="27439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0" name="文本框 79"/>
          <p:cNvSpPr txBox="1"/>
          <p:nvPr/>
        </p:nvSpPr>
        <p:spPr>
          <a:xfrm>
            <a:off x="2130970" y="3298306"/>
            <a:ext cx="25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*</a:t>
            </a:r>
          </a:p>
        </p:txBody>
      </p:sp>
      <p:sp>
        <p:nvSpPr>
          <p:cNvPr name="文本框 180" id="18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BBAAD9C20180234D78A0072836F0B6F092B9B2061D56DB20A9D98B3BB1562BE91B4BBA38C16B3B0B22492708C84627EB98F9210A91D0FBF11BBFC2427E0E20D824F7FAADFC2476C734F429676FF249FE1F60EDC976B7C23068F611975E6E9CB8DEF62098BE3</a:t>
            </a:r>
          </a:p>
        </p:txBody>
      </p:sp>
    </p:spTree>
    <p:extLst>
      <p:ext uri="{BB962C8B-B14F-4D97-AF65-F5344CB8AC3E}">
        <p14:creationId xmlns:p14="http://schemas.microsoft.com/office/powerpoint/2010/main" val="10450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Autofit/>
      </a:bodyPr>
      <a:lstStyle>
        <a:defPPr marL="0" indent="0">
          <a:buNone/>
          <a:defRPr sz="1400" dirty="0">
            <a:solidFill>
              <a:srgbClr val="000000">
                <a:lumMod val="65000"/>
                <a:lumOff val="35000"/>
              </a:srgbClr>
            </a:solidFill>
            <a:latin typeface="Microsoft YaHei"/>
            <a:ea typeface="Microsoft YaHei"/>
            <a:cs typeface="Microsoft YaHe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<a:prstTxWarp prst="textNoShape">
          <a:avLst/>
        </a:prstTxWarp>
        <a:noAutofit/>
      </a:bodyPr>
      <a:lstStyle>
        <a:defPPr defTabSz="1650958">
          <a:defRPr sz="4000" dirty="0">
            <a:solidFill>
              <a:srgbClr val="FFFFFF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4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01600" tIns="101600" rIns="101600" bIns="101600" numCol="1" spcCol="38100" rtlCol="0" fromWordArt="0" anchor="ctr" anchorCtr="0" forceAA="0" compatLnSpc="1">
        <a:prstTxWarp prst="textNoShape">
          <a:avLst/>
        </a:prstTxWarp>
        <a:noAutofit/>
      </a:bodyPr>
      <a:lstStyle>
        <a:defPPr defTabSz="1650958">
          <a:defRPr sz="4000" dirty="0">
            <a:solidFill>
              <a:srgbClr val="FFFFFF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5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6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5786</TotalTime>
  <Words>1977</Words>
  <Application>Microsoft Macintosh PowerPoint</Application>
  <PresentationFormat>全屏显示(16:9)</PresentationFormat>
  <Paragraphs>342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Calibri</vt:lpstr>
      <vt:lpstr>Helvetica Light</vt:lpstr>
      <vt:lpstr>Microsoft YaHei</vt:lpstr>
      <vt:lpstr>Wingdings</vt:lpstr>
      <vt:lpstr>宋体</vt:lpstr>
      <vt:lpstr>微软雅黑</vt:lpstr>
      <vt:lpstr>Arial</vt:lpstr>
      <vt:lpstr>Office 主题</vt:lpstr>
      <vt:lpstr>3_White</vt:lpstr>
      <vt:lpstr>4_White</vt:lpstr>
      <vt:lpstr>5_White</vt:lpstr>
      <vt:lpstr>6_White</vt:lpstr>
      <vt:lpstr>PowerPoint 演示文稿</vt:lpstr>
      <vt:lpstr>PowerPoint 演示文稿</vt:lpstr>
      <vt:lpstr>PowerPoint 演示文稿</vt:lpstr>
      <vt:lpstr>业务痛点一：业务与平台耦合，业务与业务之间耦合，业务发布缓慢</vt:lpstr>
      <vt:lpstr>业务痛点二：平台准入成本高，可复用业务资产少，新小业务上线周期长</vt:lpstr>
      <vt:lpstr>解决这些问题的设计思路</vt:lpstr>
      <vt:lpstr>业务的维度 &amp; 业务叠加</vt:lpstr>
      <vt:lpstr>PowerPoint 演示文稿</vt:lpstr>
      <vt:lpstr>TMF 的关键模型设计</vt:lpstr>
      <vt:lpstr>TMF注解的定义</vt:lpstr>
      <vt:lpstr>PowerPoint 演示文稿</vt:lpstr>
      <vt:lpstr>TMF注册流程</vt:lpstr>
      <vt:lpstr>TMF扩展点执行过程</vt:lpstr>
      <vt:lpstr>星环的业务逻辑架构</vt:lpstr>
      <vt:lpstr>一次业务会话中商业能力、业务包的加载过程</vt:lpstr>
      <vt:lpstr>PowerPoint 演示文稿</vt:lpstr>
      <vt:lpstr>TMF3.0和2.0的差异</vt:lpstr>
      <vt:lpstr>PowerPoint 演示文稿</vt:lpstr>
      <vt:lpstr>PowerPoint 演示文稿</vt:lpstr>
      <vt:lpstr> 星环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竹頔</dc:creator>
  <cp:lastModifiedBy>Microsoft Office 用户</cp:lastModifiedBy>
  <cp:revision>378</cp:revision>
  <dcterms:created xsi:type="dcterms:W3CDTF">2016-11-07T03:35:49Z</dcterms:created>
  <dcterms:modified xsi:type="dcterms:W3CDTF">2019-07-21T13:08:32Z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BBAAD9C20180234D78A0072836F0B6F092B9B2061D56DB20A9D98B3BB1562BE91B4BBA38C16B3B0B22492708C84627EB98F9210A91D0FBF11BBFC2427E0E20D824F7FAADFC2476C734F429676FF249FE1F60EDC976B7C23068F611975E6E9CB8DEF62098BE3</vt:lpwstr>
  </property>
</Properties>
</file>