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73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S-PC" initials="Y" lastIdx="0" clrIdx="0">
    <p:extLst>
      <p:ext uri="{19B8F6BF-5375-455C-9EA6-DF929625EA0E}">
        <p15:presenceInfo xmlns:p15="http://schemas.microsoft.com/office/powerpoint/2012/main" xmlns="" userId="YANGS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0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A1CAF-EDD4-4541-8658-9DC6F59F4779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DB475-BE17-4FB0-B027-5DE4CE2BC6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B475-BE17-4FB0-B027-5DE4CE2BC6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869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22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712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925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250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700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445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63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4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71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458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8A32-2316-4E00-B29F-4DF9C4D7631B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0AD6-02B5-4D65-854B-4FE1B9542C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196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42900"/>
            <a:ext cx="7886700" cy="58340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6000" dirty="0" smtClean="0">
              <a:latin typeface="方正兰亭大黑_GBK" pitchFamily="2" charset="-122"/>
              <a:ea typeface="方正兰亭大黑_GBK" pitchFamily="2" charset="-122"/>
            </a:endParaRPr>
          </a:p>
          <a:p>
            <a:pPr>
              <a:buNone/>
            </a:pPr>
            <a:endParaRPr lang="en-US" altLang="zh-CN" sz="6000" dirty="0" smtClean="0">
              <a:latin typeface="方正兰亭大黑_GBK" pitchFamily="2" charset="-122"/>
              <a:ea typeface="方正兰亭大黑_GBK" pitchFamily="2" charset="-122"/>
            </a:endParaRPr>
          </a:p>
          <a:p>
            <a:pPr>
              <a:buNone/>
            </a:pPr>
            <a:r>
              <a:rPr lang="zh-CN" altLang="zh-CN" sz="6000" dirty="0" smtClean="0">
                <a:latin typeface="方正兰亭大黑_GBK" pitchFamily="2" charset="-122"/>
                <a:ea typeface="方正兰亭大黑_GBK" pitchFamily="2" charset="-122"/>
              </a:rPr>
              <a:t>这</a:t>
            </a:r>
            <a:r>
              <a:rPr lang="en-US" altLang="zh-CN" sz="6000" dirty="0" smtClean="0"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zh-CN" sz="6000" dirty="0" smtClean="0">
                <a:latin typeface="方正兰亭大黑_GBK" pitchFamily="2" charset="-122"/>
                <a:ea typeface="方正兰亭大黑_GBK" pitchFamily="2" charset="-122"/>
              </a:rPr>
              <a:t>个高分口语词</a:t>
            </a:r>
            <a:r>
              <a:rPr lang="zh-CN" altLang="en-US" sz="6000" dirty="0" smtClean="0">
                <a:latin typeface="方正兰亭大黑_GBK" pitchFamily="2" charset="-122"/>
                <a:ea typeface="方正兰亭大黑_GBK" pitchFamily="2" charset="-122"/>
              </a:rPr>
              <a:t>汇</a:t>
            </a:r>
            <a:endParaRPr lang="en-US" altLang="zh-CN" sz="6000" dirty="0" smtClean="0">
              <a:latin typeface="方正兰亭大黑_GBK" pitchFamily="2" charset="-122"/>
              <a:ea typeface="方正兰亭大黑_GBK" pitchFamily="2" charset="-122"/>
            </a:endParaRPr>
          </a:p>
          <a:p>
            <a:pPr>
              <a:buNone/>
            </a:pPr>
            <a:endParaRPr lang="en-US" altLang="zh-CN" sz="3200" dirty="0" smtClean="0">
              <a:latin typeface="方正兰亭大黑_GBK" pitchFamily="2" charset="-122"/>
              <a:ea typeface="方正兰亭大黑_GBK" pitchFamily="2" charset="-122"/>
            </a:endParaRPr>
          </a:p>
          <a:p>
            <a:pPr>
              <a:buNone/>
            </a:pPr>
            <a:r>
              <a:rPr lang="zh-CN" altLang="en-US" sz="6000" dirty="0" smtClean="0">
                <a:solidFill>
                  <a:srgbClr val="C00000"/>
                </a:solidFill>
                <a:latin typeface="方正兰亭大黑_GBK" pitchFamily="2" charset="-122"/>
                <a:ea typeface="方正兰亭大黑_GBK" pitchFamily="2" charset="-122"/>
              </a:rPr>
              <a:t>可以</a:t>
            </a:r>
            <a:r>
              <a:rPr lang="zh-CN" altLang="zh-CN" sz="6000" dirty="0" smtClean="0">
                <a:solidFill>
                  <a:srgbClr val="C00000"/>
                </a:solidFill>
                <a:latin typeface="方正兰亭大黑_GBK" pitchFamily="2" charset="-122"/>
                <a:ea typeface="方正兰亭大黑_GBK" pitchFamily="2" charset="-122"/>
              </a:rPr>
              <a:t>回答任何口语话题</a:t>
            </a:r>
            <a:endParaRPr lang="zh-CN" altLang="en-US" sz="60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pic>
        <p:nvPicPr>
          <p:cNvPr id="4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6161571"/>
            <a:ext cx="1362074" cy="563079"/>
          </a:xfrm>
          <a:prstGeom prst="rect">
            <a:avLst/>
          </a:prstGeom>
          <a:noFill/>
        </p:spPr>
      </p:pic>
      <p:pic>
        <p:nvPicPr>
          <p:cNvPr id="5" name="Picture 3" descr="C:\Users\51IELTS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7475" y="6280249"/>
            <a:ext cx="1069975" cy="3396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905376" y="6296026"/>
            <a:ext cx="4121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infuriated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激怒的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stupid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愚笨的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irritated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激怒的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atrocious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残暴的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bitter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苦涩的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awful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糟糕的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humble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谦逊的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dejected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沮丧的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humbled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谦卑的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depressed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沮丧的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humiliated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羞辱的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devastated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毁坏的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insulted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欺辱的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disappointed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失望的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mortified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受辱的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discouraged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泄气的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offended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被冒犯的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disheartened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沮丧的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silly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傻的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disillusioned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醒悟的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distressed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苦恼的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troubled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烦恼的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disturbed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受干扰的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upset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心烦意乱的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dreadful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令人恐惧的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worthless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一文不值的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gloomy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阴沉的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strange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感觉奇怪的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lonely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孤独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uninhibited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放纵不羁的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melancholy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忧郁的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uninterested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不感兴趣的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miserable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凄惨的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aware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明白的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negative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消极的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tempted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受诱惑的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sad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哀伤的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busy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热闹的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terrible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很糟的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preoccupied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全神贯注的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等腰三角形 36"/>
          <p:cNvSpPr/>
          <p:nvPr/>
        </p:nvSpPr>
        <p:spPr>
          <a:xfrm>
            <a:off x="877847" y="340360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183845" y="1761392"/>
            <a:ext cx="335099" cy="446798"/>
          </a:xfrm>
          <a:prstGeom prst="ellipse">
            <a:avLst/>
          </a:prstGeom>
          <a:solidFill>
            <a:srgbClr val="40AFFF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382269" y="2382277"/>
            <a:ext cx="198426" cy="264568"/>
          </a:xfrm>
          <a:prstGeom prst="ellipse">
            <a:avLst/>
          </a:prstGeom>
          <a:solidFill>
            <a:srgbClr val="40AFFF">
              <a:alpha val="41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046611" y="4412109"/>
            <a:ext cx="397972" cy="530629"/>
          </a:xfrm>
          <a:prstGeom prst="ellipse">
            <a:avLst/>
          </a:prstGeom>
          <a:solidFill>
            <a:srgbClr val="40AFFF">
              <a:alpha val="41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902557" y="3107338"/>
            <a:ext cx="260118" cy="346824"/>
          </a:xfrm>
          <a:prstGeom prst="ellipse">
            <a:avLst/>
          </a:prstGeom>
          <a:solidFill>
            <a:srgbClr val="40AFFF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11667" y="1491045"/>
            <a:ext cx="650348" cy="867130"/>
          </a:xfrm>
          <a:prstGeom prst="ellipse">
            <a:avLst/>
          </a:prstGeom>
          <a:solidFill>
            <a:srgbClr val="40AFFF">
              <a:alpha val="41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001937" y="2208193"/>
            <a:ext cx="397972" cy="530629"/>
          </a:xfrm>
          <a:prstGeom prst="ellipse">
            <a:avLst/>
          </a:prstGeom>
          <a:solidFill>
            <a:srgbClr val="40AFFF">
              <a:alpha val="41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05114" y="5133000"/>
            <a:ext cx="417450" cy="556600"/>
          </a:xfrm>
          <a:prstGeom prst="ellipse">
            <a:avLst/>
          </a:prstGeom>
          <a:solidFill>
            <a:srgbClr val="40AFFF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400007" y="1661324"/>
            <a:ext cx="883136" cy="1177515"/>
          </a:xfrm>
          <a:prstGeom prst="ellipse">
            <a:avLst/>
          </a:prstGeom>
          <a:solidFill>
            <a:srgbClr val="40AFFF">
              <a:alpha val="41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51IELTS\Desktop\二维码\qrcode_for_gh_78b30989439a_2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2438" y="1906588"/>
            <a:ext cx="2949575" cy="2949575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1212056" y="42862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方正兰亭大黑_GBK" pitchFamily="2" charset="-122"/>
                <a:ea typeface="方正兰亭大黑_GBK" pitchFamily="2" charset="-122"/>
              </a:rPr>
              <a:t>  分享二维码 让小伙伴们一起来学习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2187006">
            <a:off x="249166" y="-9897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37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fortunate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幸运的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marvelous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奇妙的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Gratified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满足的 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sensational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轰动的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lucky     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幸运的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splendid 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精彩的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thankful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感激的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Superb   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雄伟的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Comfortable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舒适的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terrific    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妙极的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relaxed 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放松的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wonderful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美妙的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relieved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宽心的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Cheerful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快乐的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fabulous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美妙的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delighted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欢欣的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Fine    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ecstatic   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狂喜的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great     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特赞的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elated 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兴高采烈的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glad 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高兴的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flattered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被恭维的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happy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愉快的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honoured</a:t>
                      </a:r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被尊敬的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joyful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快乐的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Safe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安全的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jubilant 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喜洋洋的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Unconcerned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不感兴趣的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overjoyed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极高兴的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Animated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生气蓬勃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Pleased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喜悦的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Eager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热切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Thrilled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兴奋的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Energetic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精力充沛的 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amused 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被逗乐的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Enthusiastic</a:t>
                      </a:r>
                      <a:r>
                        <a:rPr lang="en-US" altLang="zh-CN" sz="2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热心的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tickled 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满足的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excited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激动的 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proud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骄傲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exhilarated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兴奋的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invigorated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精力充沛的 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motivated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有动机的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powerful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强有力的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reassured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放心的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refreshed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充满活力的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resolute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坚决的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rejuvenated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青春焕发的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stimulated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受刺激的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bold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大胆的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calm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安静的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brave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勇敢的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composed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镇静的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emboldened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受鼓舞的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peaceful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平静的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encouraged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受鼓励的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placid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安详的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heartened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使振作的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serene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平静的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inspired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受启发的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tranquil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安静的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convinced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深信的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carefree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无忧无虑的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determined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坚定的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certain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确定的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serious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严肃的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confident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自信的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earnest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认真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hopeful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抱有希望的 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apologetic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道歉的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liberated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无拘束的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guilty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内疚的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light-hearted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轻松愉快的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remorseful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后悔的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optimistic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乐观的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emotional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情绪化的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astounded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使震惊的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homesick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思乡的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attracted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被吸引的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buoyant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蓬勃的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bewitched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醉醉的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complacent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自满的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vain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自负的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cool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凉快的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baffled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困惑的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detached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超脱的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bewildered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迷惑的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dissatisfied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不满意的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confused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迷茫的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impartial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公正的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dubious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半信半疑的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indifferent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冷漠的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incredulous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不轻信的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arrogant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傲慢的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mystified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困惑的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cocky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神气活现的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perplexed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不知所措的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conceited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自负的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puzzled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困惑的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smug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自鸣得意的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suspicious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可疑的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distrustful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不信任的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uncomfortable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难受的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cheated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被欺诈的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drained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筋疲力尽的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deceived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被欺骗的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exhausted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精疲力竭的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exasperated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被激怒的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overwhelmed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受宠若惊的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frustrated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挫败的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tired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疲乏的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awkward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笨拙的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weary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疲倦的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bashful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害臊的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worn-out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破旧的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shy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害羞的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ill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不适的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timid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怯懦的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sick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生病的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self-conscious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自觉的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unwell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不适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weak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虚弱的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intimidated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受到恐吓的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cautious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谨慎的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nervous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紧张的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wary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机警的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pessimistic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悲观的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appalled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惊恐的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tense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紧张的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disgusted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恶心的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cynical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愤世嫉俗的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sickened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厌恶的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embittered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怨恨的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agitated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焦躁的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envious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羡慕的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anxious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焦虑的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jealous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嫉妒的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flustered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慌张的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resentful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愤懑的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insecure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不安全的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sour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酸的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106" y="1047751"/>
            <a:ext cx="7300913" cy="5057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99228" y="36512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156" y="104777"/>
            <a:ext cx="7072313" cy="752474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雅思逻辑口语高分</a:t>
            </a:r>
            <a:r>
              <a:rPr lang="en-US" altLang="zh-CN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220</a:t>
            </a:r>
            <a:r>
              <a:rPr lang="zh-CN" altLang="en-US" sz="3200" dirty="0" smtClean="0">
                <a:solidFill>
                  <a:srgbClr val="00B0F0"/>
                </a:solidFill>
                <a:latin typeface="方正兰亭大黑_GBK" pitchFamily="2" charset="-122"/>
                <a:ea typeface="方正兰亭大黑_GBK" pitchFamily="2" charset="-122"/>
              </a:rPr>
              <a:t>词汇</a:t>
            </a:r>
            <a:endParaRPr lang="zh-CN" altLang="en-US" sz="3200" dirty="0">
              <a:solidFill>
                <a:srgbClr val="C0000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199348" y="6080124"/>
            <a:ext cx="8797308" cy="45719"/>
          </a:xfrm>
          <a:prstGeom prst="rect">
            <a:avLst/>
          </a:pr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87006">
            <a:off x="287266" y="-422824"/>
            <a:ext cx="1114002" cy="2048895"/>
          </a:xfrm>
          <a:custGeom>
            <a:avLst/>
            <a:gdLst>
              <a:gd name="connsiteX0" fmla="*/ 760772 w 1177730"/>
              <a:gd name="connsiteY0" fmla="*/ 307971 h 1555862"/>
              <a:gd name="connsiteX1" fmla="*/ 1177730 w 1177730"/>
              <a:gd name="connsiteY1" fmla="*/ 0 h 1555862"/>
              <a:gd name="connsiteX2" fmla="*/ 1177730 w 1177730"/>
              <a:gd name="connsiteY2" fmla="*/ 685975 h 1555862"/>
              <a:gd name="connsiteX3" fmla="*/ 1 w 1177730"/>
              <a:gd name="connsiteY3" fmla="*/ 1555862 h 1555862"/>
              <a:gd name="connsiteX4" fmla="*/ 0 w 1177730"/>
              <a:gd name="connsiteY4" fmla="*/ 1555862 h 1555862"/>
              <a:gd name="connsiteX5" fmla="*/ 760772 w 1177730"/>
              <a:gd name="connsiteY5" fmla="*/ 993945 h 1555862"/>
              <a:gd name="connsiteX6" fmla="*/ 760772 w 1177730"/>
              <a:gd name="connsiteY6" fmla="*/ 307971 h 155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730" h="1555862">
                <a:moveTo>
                  <a:pt x="760772" y="307971"/>
                </a:moveTo>
                <a:lnTo>
                  <a:pt x="1177730" y="0"/>
                </a:lnTo>
                <a:lnTo>
                  <a:pt x="1177730" y="685975"/>
                </a:lnTo>
                <a:lnTo>
                  <a:pt x="1" y="1555862"/>
                </a:lnTo>
                <a:lnTo>
                  <a:pt x="0" y="1555862"/>
                </a:lnTo>
                <a:lnTo>
                  <a:pt x="760772" y="993945"/>
                </a:lnTo>
                <a:lnTo>
                  <a:pt x="760772" y="307971"/>
                </a:lnTo>
                <a:close/>
              </a:path>
            </a:pathLst>
          </a:custGeom>
          <a:solidFill>
            <a:srgbClr val="40AFFF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343066" y="2279651"/>
            <a:ext cx="327550" cy="37649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777062">
            <a:off x="9212581" y="1568373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307111" y="4093648"/>
            <a:ext cx="615076" cy="706984"/>
          </a:xfrm>
          <a:prstGeom prst="triangle">
            <a:avLst/>
          </a:prstGeom>
          <a:solidFill>
            <a:srgbClr val="40AFFF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777062">
            <a:off x="9126854" y="4628747"/>
            <a:ext cx="34289" cy="2689695"/>
          </a:xfrm>
          <a:prstGeom prst="rect">
            <a:avLst/>
          </a:prstGeom>
          <a:solidFill>
            <a:srgbClr val="4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276" y="6296026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中国雅思口语研究院出品   院长钱多多 审校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90499" y="1028697"/>
          <a:ext cx="8829676" cy="497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38"/>
                <a:gridCol w="4414838"/>
              </a:tblGrid>
              <a:tr h="452005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ashamed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羞愧的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frightened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惊恐的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belittled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轻视的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scared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惊吓的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degraded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贬低的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shocked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震惊的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deficient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不足的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startled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惊吓的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embarrassed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尴尬的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terrified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害怕的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threatened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受威胁的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angry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恼怒的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vulnerable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脆弱的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annoyed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懊恼的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worried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担心的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hostile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敌对的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afraid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害怕的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incensed 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激怒的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</a:tr>
              <a:tr h="452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alarmed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受惊的</a:t>
                      </a:r>
                      <a:endParaRPr lang="zh-CN" altLang="en-US" sz="2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indignant </a:t>
                      </a:r>
                      <a:r>
                        <a:rPr lang="zh-CN" altLang="en-US" sz="2200" dirty="0" smtClean="0">
                          <a:latin typeface="微软雅黑" pitchFamily="34" charset="-122"/>
                          <a:ea typeface="微软雅黑" pitchFamily="34" charset="-122"/>
                        </a:rPr>
                        <a:t>愤概的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C:\Users\51IELTS\Desktop\无忧在线logo透明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1" y="6152046"/>
            <a:ext cx="1362074" cy="563079"/>
          </a:xfrm>
          <a:prstGeom prst="rect">
            <a:avLst/>
          </a:prstGeom>
          <a:noFill/>
        </p:spPr>
      </p:pic>
      <p:pic>
        <p:nvPicPr>
          <p:cNvPr id="2" name="Picture 3" descr="C:\Users\51IELTS\Desktop\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8425" y="6270724"/>
            <a:ext cx="1069975" cy="3396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448175" y="62674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4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855</Words>
  <Application>Microsoft Office PowerPoint</Application>
  <PresentationFormat>全屏显示(4:3)</PresentationFormat>
  <Paragraphs>248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YANGS-PC</dc:creator>
  <cp:lastModifiedBy>51IELTS</cp:lastModifiedBy>
  <cp:revision>186</cp:revision>
  <dcterms:created xsi:type="dcterms:W3CDTF">2015-10-14T08:19:58Z</dcterms:created>
  <dcterms:modified xsi:type="dcterms:W3CDTF">2015-12-23T04:28:00Z</dcterms:modified>
</cp:coreProperties>
</file>